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3"/>
  </p:notesMasterIdLst>
  <p:sldIdLst>
    <p:sldId id="257" r:id="rId2"/>
    <p:sldId id="32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Lst>
  <p:sldSz cx="9144000" cy="6858000" type="screen4x3"/>
  <p:notesSz cx="6858000" cy="9144000"/>
  <p:defaultText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F2EBDD-B0E9-4B46-A8BD-38F5655657D1}" type="datetimeFigureOut">
              <a:rPr lang="en-US" smtClean="0"/>
              <a:t>10/20/2017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A0B5BA-98B3-4395-9A5F-3F5AD09CD42E}" type="slidenum">
              <a:rPr lang="en-US" smtClean="0"/>
              <a:t>‹#›</a:t>
            </a:fld>
            <a:endParaRPr lang="en-US"/>
          </a:p>
        </p:txBody>
      </p:sp>
    </p:spTree>
    <p:extLst>
      <p:ext uri="{BB962C8B-B14F-4D97-AF65-F5344CB8AC3E}">
        <p14:creationId xmlns:p14="http://schemas.microsoft.com/office/powerpoint/2010/main" val="3513318021"/>
      </p:ext>
    </p:extLst>
  </p:cSld>
  <p:clrMap bg1="lt1" tx1="dk1" bg2="lt2" tx2="dk2" accent1="accent1" accent2="accent2" accent3="accent3" accent4="accent4" accent5="accent5" accent6="accent6" hlink="hlink" folHlink="folHlink"/>
  <p:notesStyle>
    <a:lvl1pPr marL="0" algn="l" defTabSz="914293" rtl="0" eaLnBrk="1" latinLnBrk="0" hangingPunct="1">
      <a:defRPr sz="1200" kern="1200">
        <a:solidFill>
          <a:schemeClr val="tx1"/>
        </a:solidFill>
        <a:latin typeface="+mn-lt"/>
        <a:ea typeface="+mn-ea"/>
        <a:cs typeface="+mn-cs"/>
      </a:defRPr>
    </a:lvl1pPr>
    <a:lvl2pPr marL="457146" algn="l" defTabSz="914293" rtl="0" eaLnBrk="1" latinLnBrk="0" hangingPunct="1">
      <a:defRPr sz="1200" kern="1200">
        <a:solidFill>
          <a:schemeClr val="tx1"/>
        </a:solidFill>
        <a:latin typeface="+mn-lt"/>
        <a:ea typeface="+mn-ea"/>
        <a:cs typeface="+mn-cs"/>
      </a:defRPr>
    </a:lvl2pPr>
    <a:lvl3pPr marL="914293" algn="l" defTabSz="914293" rtl="0" eaLnBrk="1" latinLnBrk="0" hangingPunct="1">
      <a:defRPr sz="1200" kern="1200">
        <a:solidFill>
          <a:schemeClr val="tx1"/>
        </a:solidFill>
        <a:latin typeface="+mn-lt"/>
        <a:ea typeface="+mn-ea"/>
        <a:cs typeface="+mn-cs"/>
      </a:defRPr>
    </a:lvl3pPr>
    <a:lvl4pPr marL="1371440" algn="l" defTabSz="914293" rtl="0" eaLnBrk="1" latinLnBrk="0" hangingPunct="1">
      <a:defRPr sz="1200" kern="1200">
        <a:solidFill>
          <a:schemeClr val="tx1"/>
        </a:solidFill>
        <a:latin typeface="+mn-lt"/>
        <a:ea typeface="+mn-ea"/>
        <a:cs typeface="+mn-cs"/>
      </a:defRPr>
    </a:lvl4pPr>
    <a:lvl5pPr marL="1828586" algn="l" defTabSz="914293" rtl="0" eaLnBrk="1" latinLnBrk="0" hangingPunct="1">
      <a:defRPr sz="1200" kern="1200">
        <a:solidFill>
          <a:schemeClr val="tx1"/>
        </a:solidFill>
        <a:latin typeface="+mn-lt"/>
        <a:ea typeface="+mn-ea"/>
        <a:cs typeface="+mn-cs"/>
      </a:defRPr>
    </a:lvl5pPr>
    <a:lvl6pPr marL="2285733" algn="l" defTabSz="914293" rtl="0" eaLnBrk="1" latinLnBrk="0" hangingPunct="1">
      <a:defRPr sz="1200" kern="1200">
        <a:solidFill>
          <a:schemeClr val="tx1"/>
        </a:solidFill>
        <a:latin typeface="+mn-lt"/>
        <a:ea typeface="+mn-ea"/>
        <a:cs typeface="+mn-cs"/>
      </a:defRPr>
    </a:lvl6pPr>
    <a:lvl7pPr marL="2742879" algn="l" defTabSz="914293" rtl="0" eaLnBrk="1" latinLnBrk="0" hangingPunct="1">
      <a:defRPr sz="1200" kern="1200">
        <a:solidFill>
          <a:schemeClr val="tx1"/>
        </a:solidFill>
        <a:latin typeface="+mn-lt"/>
        <a:ea typeface="+mn-ea"/>
        <a:cs typeface="+mn-cs"/>
      </a:defRPr>
    </a:lvl7pPr>
    <a:lvl8pPr marL="3200026" algn="l" defTabSz="914293" rtl="0" eaLnBrk="1" latinLnBrk="0" hangingPunct="1">
      <a:defRPr sz="1200" kern="1200">
        <a:solidFill>
          <a:schemeClr val="tx1"/>
        </a:solidFill>
        <a:latin typeface="+mn-lt"/>
        <a:ea typeface="+mn-ea"/>
        <a:cs typeface="+mn-cs"/>
      </a:defRPr>
    </a:lvl8pPr>
    <a:lvl9pPr marL="3657172" algn="l" defTabSz="9142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6233" y="4344148"/>
            <a:ext cx="5485534" cy="4114427"/>
          </a:xfrm>
          <a:prstGeom prst="rect">
            <a:avLst/>
          </a:prstGeom>
        </p:spPr>
        <p:txBody>
          <a:bodyPr>
            <a:norm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5"/>
            <a:ext cx="77724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5" y="3840484"/>
            <a:ext cx="640079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CD672BA-F462-C441-8484-36478EB6732B}" type="datetime1">
              <a:rPr lang="en-US" smtClean="0">
                <a:solidFill>
                  <a:prstClr val="black">
                    <a:tint val="75000"/>
                  </a:prstClr>
                </a:solidFill>
              </a:rPr>
              <a:pPr/>
              <a:t>10/20/2017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07198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F3B36F9-EF5A-DF40-90FD-E48C9A7F2F01}" type="datetime1">
              <a:rPr lang="en-US" smtClean="0">
                <a:solidFill>
                  <a:prstClr val="black">
                    <a:tint val="75000"/>
                  </a:prstClr>
                </a:solidFill>
              </a:rPr>
              <a:pPr/>
              <a:t>10/20/2017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65814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457200" y="1577344"/>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4"/>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DEA9A4C3-FB06-694F-934D-7010595098C3}" type="datetime1">
              <a:rPr lang="en-US" smtClean="0">
                <a:solidFill>
                  <a:prstClr val="black">
                    <a:tint val="75000"/>
                  </a:prstClr>
                </a:solidFill>
              </a:rPr>
              <a:pPr/>
              <a:t>10/20/2017</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94002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55A5167-C3FB-F04E-97FA-64A5157E1513}" type="datetime1">
              <a:rPr lang="en-US" smtClean="0">
                <a:solidFill>
                  <a:prstClr val="black">
                    <a:tint val="75000"/>
                  </a:prstClr>
                </a:solidFill>
              </a:rPr>
              <a:pPr/>
              <a:t>10/20/2017</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213693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32E2F246-91DC-8D44-B1AC-06CF27052B69}" type="datetime1">
              <a:rPr lang="en-US" smtClean="0">
                <a:solidFill>
                  <a:prstClr val="black">
                    <a:tint val="75000"/>
                  </a:prstClr>
                </a:solidFill>
              </a:rPr>
              <a:pPr/>
              <a:t>10/20/2017</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3821974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20007"/>
            <a:endParaRPr sz="1600">
              <a:solidFill>
                <a:prstClr val="black"/>
              </a:solidFill>
            </a:endParaRPr>
          </a:p>
        </p:txBody>
      </p:sp>
      <p:sp>
        <p:nvSpPr>
          <p:cNvPr id="17" name="bk object 17"/>
          <p:cNvSpPr/>
          <p:nvPr/>
        </p:nvSpPr>
        <p:spPr>
          <a:xfrm>
            <a:off x="207822" y="201710"/>
            <a:ext cx="1870375" cy="791537"/>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pPr defTabSz="820007"/>
            <a:endParaRPr sz="1600">
              <a:solidFill>
                <a:prstClr val="black"/>
              </a:solidFill>
            </a:endParaRPr>
          </a:p>
        </p:txBody>
      </p:sp>
      <p:sp>
        <p:nvSpPr>
          <p:cNvPr id="18" name="bk object 18"/>
          <p:cNvSpPr/>
          <p:nvPr/>
        </p:nvSpPr>
        <p:spPr>
          <a:xfrm>
            <a:off x="1458834" y="401710"/>
            <a:ext cx="56573" cy="58271"/>
          </a:xfrm>
          <a:custGeom>
            <a:avLst/>
            <a:gdLst/>
            <a:ahLst/>
            <a:cxnLst/>
            <a:rect l="l" t="t" r="r" b="b"/>
            <a:pathLst>
              <a:path w="62230" h="66040">
                <a:moveTo>
                  <a:pt x="34704" y="0"/>
                </a:moveTo>
                <a:lnTo>
                  <a:pt x="19618" y="2550"/>
                </a:lnTo>
                <a:lnTo>
                  <a:pt x="7718" y="9828"/>
                </a:lnTo>
                <a:lnTo>
                  <a:pt x="0" y="20598"/>
                </a:lnTo>
                <a:lnTo>
                  <a:pt x="648" y="38925"/>
                </a:lnTo>
                <a:lnTo>
                  <a:pt x="5430" y="52285"/>
                </a:lnTo>
                <a:lnTo>
                  <a:pt x="13532" y="60957"/>
                </a:lnTo>
                <a:lnTo>
                  <a:pt x="24140" y="65219"/>
                </a:lnTo>
                <a:lnTo>
                  <a:pt x="30497" y="65784"/>
                </a:lnTo>
                <a:lnTo>
                  <a:pt x="44885" y="62920"/>
                </a:lnTo>
                <a:lnTo>
                  <a:pt x="55769" y="54960"/>
                </a:lnTo>
                <a:lnTo>
                  <a:pt x="62197" y="42853"/>
                </a:lnTo>
                <a:lnTo>
                  <a:pt x="60677" y="25862"/>
                </a:lnTo>
                <a:lnTo>
                  <a:pt x="54927" y="12846"/>
                </a:lnTo>
                <a:lnTo>
                  <a:pt x="45938" y="4120"/>
                </a:lnTo>
                <a:lnTo>
                  <a:pt x="34704" y="0"/>
                </a:lnTo>
                <a:close/>
              </a:path>
            </a:pathLst>
          </a:custGeom>
          <a:solidFill>
            <a:srgbClr val="ECB329"/>
          </a:solidFill>
        </p:spPr>
        <p:txBody>
          <a:bodyPr wrap="square" lIns="0" tIns="0" rIns="0" bIns="0" rtlCol="0"/>
          <a:lstStyle/>
          <a:p>
            <a:pPr defTabSz="820007"/>
            <a:endParaRPr sz="1600">
              <a:solidFill>
                <a:prstClr val="black"/>
              </a:solidFill>
            </a:endParaRPr>
          </a:p>
        </p:txBody>
      </p:sp>
      <p:sp>
        <p:nvSpPr>
          <p:cNvPr id="2" name="Holder 2"/>
          <p:cNvSpPr>
            <a:spLocks noGrp="1"/>
          </p:cNvSpPr>
          <p:nvPr>
            <p:ph type="title"/>
          </p:nvPr>
        </p:nvSpPr>
        <p:spPr>
          <a:xfrm>
            <a:off x="457205" y="274324"/>
            <a:ext cx="8229599"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457205" y="1577344"/>
            <a:ext cx="822959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5" y="6377942"/>
            <a:ext cx="2926079" cy="246221"/>
          </a:xfrm>
          <a:prstGeom prst="rect">
            <a:avLst/>
          </a:prstGeom>
        </p:spPr>
        <p:txBody>
          <a:bodyPr wrap="square" lIns="0" tIns="0" rIns="0" bIns="0">
            <a:spAutoFit/>
          </a:bodyPr>
          <a:lstStyle>
            <a:lvl1pPr algn="ctr">
              <a:defRPr>
                <a:solidFill>
                  <a:schemeClr val="tx1">
                    <a:tint val="75000"/>
                  </a:schemeClr>
                </a:solidFill>
              </a:defRPr>
            </a:lvl1pPr>
          </a:lstStyle>
          <a:p>
            <a:pPr defTabSz="820007"/>
            <a:endParaRPr sz="1600">
              <a:solidFill>
                <a:prstClr val="black">
                  <a:tint val="75000"/>
                </a:prstClr>
              </a:solidFill>
            </a:endParaRPr>
          </a:p>
        </p:txBody>
      </p:sp>
      <p:sp>
        <p:nvSpPr>
          <p:cNvPr id="5" name="Holder 5"/>
          <p:cNvSpPr>
            <a:spLocks noGrp="1"/>
          </p:cNvSpPr>
          <p:nvPr>
            <p:ph type="dt" sz="half" idx="6"/>
          </p:nvPr>
        </p:nvSpPr>
        <p:spPr>
          <a:xfrm>
            <a:off x="457200" y="6377942"/>
            <a:ext cx="2103120" cy="246221"/>
          </a:xfrm>
          <a:prstGeom prst="rect">
            <a:avLst/>
          </a:prstGeom>
        </p:spPr>
        <p:txBody>
          <a:bodyPr wrap="square" lIns="0" tIns="0" rIns="0" bIns="0">
            <a:spAutoFit/>
          </a:bodyPr>
          <a:lstStyle>
            <a:lvl1pPr algn="l">
              <a:defRPr>
                <a:solidFill>
                  <a:schemeClr val="tx1">
                    <a:tint val="75000"/>
                  </a:schemeClr>
                </a:solidFill>
              </a:defRPr>
            </a:lvl1pPr>
          </a:lstStyle>
          <a:p>
            <a:pPr defTabSz="820007"/>
            <a:fld id="{2EFC2A76-5E53-674B-91CA-4888DE4CF560}" type="datetime1">
              <a:rPr lang="en-US" sz="1600" smtClean="0">
                <a:solidFill>
                  <a:prstClr val="black">
                    <a:tint val="75000"/>
                  </a:prstClr>
                </a:solidFill>
              </a:rPr>
              <a:pPr defTabSz="820007"/>
              <a:t>10/20/2017</a:t>
            </a:fld>
            <a:endParaRPr lang="en-US" sz="1600">
              <a:solidFill>
                <a:prstClr val="black">
                  <a:tint val="75000"/>
                </a:prstClr>
              </a:solidFill>
            </a:endParaRPr>
          </a:p>
        </p:txBody>
      </p:sp>
      <p:sp>
        <p:nvSpPr>
          <p:cNvPr id="6" name="Holder 6"/>
          <p:cNvSpPr>
            <a:spLocks noGrp="1"/>
          </p:cNvSpPr>
          <p:nvPr>
            <p:ph type="sldNum" sz="quarter" idx="7"/>
          </p:nvPr>
        </p:nvSpPr>
        <p:spPr>
          <a:xfrm>
            <a:off x="6583680" y="6377942"/>
            <a:ext cx="2103120" cy="246221"/>
          </a:xfrm>
          <a:prstGeom prst="rect">
            <a:avLst/>
          </a:prstGeom>
        </p:spPr>
        <p:txBody>
          <a:bodyPr wrap="square" lIns="0" tIns="0" rIns="0" bIns="0">
            <a:spAutoFit/>
          </a:bodyPr>
          <a:lstStyle>
            <a:lvl1pPr algn="r">
              <a:defRPr>
                <a:solidFill>
                  <a:schemeClr val="tx1">
                    <a:tint val="75000"/>
                  </a:schemeClr>
                </a:solidFill>
              </a:defRPr>
            </a:lvl1pPr>
          </a:lstStyle>
          <a:p>
            <a:pPr defTabSz="820007"/>
            <a:fld id="{B6F15528-21DE-4FAA-801E-634DDDAF4B2B}" type="slidenum">
              <a:rPr sz="1600">
                <a:solidFill>
                  <a:prstClr val="black">
                    <a:tint val="75000"/>
                  </a:prstClr>
                </a:solidFill>
              </a:rPr>
              <a:pPr defTabSz="820007"/>
              <a:t>‹#›</a:t>
            </a:fld>
            <a:endParaRPr sz="1600">
              <a:solidFill>
                <a:prstClr val="black">
                  <a:tint val="75000"/>
                </a:prstClr>
              </a:solidFill>
            </a:endParaRPr>
          </a:p>
        </p:txBody>
      </p:sp>
    </p:spTree>
    <p:extLst>
      <p:ext uri="{BB962C8B-B14F-4D97-AF65-F5344CB8AC3E}">
        <p14:creationId xmlns:p14="http://schemas.microsoft.com/office/powerpoint/2010/main" val="41497173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10099">
        <a:defRPr>
          <a:latin typeface="+mn-lt"/>
          <a:ea typeface="+mn-ea"/>
          <a:cs typeface="+mn-cs"/>
        </a:defRPr>
      </a:lvl2pPr>
      <a:lvl3pPr marL="820199">
        <a:defRPr>
          <a:latin typeface="+mn-lt"/>
          <a:ea typeface="+mn-ea"/>
          <a:cs typeface="+mn-cs"/>
        </a:defRPr>
      </a:lvl3pPr>
      <a:lvl4pPr marL="1230298">
        <a:defRPr>
          <a:latin typeface="+mn-lt"/>
          <a:ea typeface="+mn-ea"/>
          <a:cs typeface="+mn-cs"/>
        </a:defRPr>
      </a:lvl4pPr>
      <a:lvl5pPr marL="1640397">
        <a:defRPr>
          <a:latin typeface="+mn-lt"/>
          <a:ea typeface="+mn-ea"/>
          <a:cs typeface="+mn-cs"/>
        </a:defRPr>
      </a:lvl5pPr>
      <a:lvl6pPr marL="2050496">
        <a:defRPr>
          <a:latin typeface="+mn-lt"/>
          <a:ea typeface="+mn-ea"/>
          <a:cs typeface="+mn-cs"/>
        </a:defRPr>
      </a:lvl6pPr>
      <a:lvl7pPr marL="2460597">
        <a:defRPr>
          <a:latin typeface="+mn-lt"/>
          <a:ea typeface="+mn-ea"/>
          <a:cs typeface="+mn-cs"/>
        </a:defRPr>
      </a:lvl7pPr>
      <a:lvl8pPr marL="2870696">
        <a:defRPr>
          <a:latin typeface="+mn-lt"/>
          <a:ea typeface="+mn-ea"/>
          <a:cs typeface="+mn-cs"/>
        </a:defRPr>
      </a:lvl8pPr>
      <a:lvl9pPr marL="3280795">
        <a:defRPr>
          <a:latin typeface="+mn-lt"/>
          <a:ea typeface="+mn-ea"/>
          <a:cs typeface="+mn-cs"/>
        </a:defRPr>
      </a:lvl9pPr>
    </p:bodyStyle>
    <p:otherStyle>
      <a:lvl1pPr marL="0">
        <a:defRPr>
          <a:latin typeface="+mn-lt"/>
          <a:ea typeface="+mn-ea"/>
          <a:cs typeface="+mn-cs"/>
        </a:defRPr>
      </a:lvl1pPr>
      <a:lvl2pPr marL="410099">
        <a:defRPr>
          <a:latin typeface="+mn-lt"/>
          <a:ea typeface="+mn-ea"/>
          <a:cs typeface="+mn-cs"/>
        </a:defRPr>
      </a:lvl2pPr>
      <a:lvl3pPr marL="820199">
        <a:defRPr>
          <a:latin typeface="+mn-lt"/>
          <a:ea typeface="+mn-ea"/>
          <a:cs typeface="+mn-cs"/>
        </a:defRPr>
      </a:lvl3pPr>
      <a:lvl4pPr marL="1230298">
        <a:defRPr>
          <a:latin typeface="+mn-lt"/>
          <a:ea typeface="+mn-ea"/>
          <a:cs typeface="+mn-cs"/>
        </a:defRPr>
      </a:lvl4pPr>
      <a:lvl5pPr marL="1640397">
        <a:defRPr>
          <a:latin typeface="+mn-lt"/>
          <a:ea typeface="+mn-ea"/>
          <a:cs typeface="+mn-cs"/>
        </a:defRPr>
      </a:lvl5pPr>
      <a:lvl6pPr marL="2050496">
        <a:defRPr>
          <a:latin typeface="+mn-lt"/>
          <a:ea typeface="+mn-ea"/>
          <a:cs typeface="+mn-cs"/>
        </a:defRPr>
      </a:lvl6pPr>
      <a:lvl7pPr marL="2460597">
        <a:defRPr>
          <a:latin typeface="+mn-lt"/>
          <a:ea typeface="+mn-ea"/>
          <a:cs typeface="+mn-cs"/>
        </a:defRPr>
      </a:lvl7pPr>
      <a:lvl8pPr marL="2870696">
        <a:defRPr>
          <a:latin typeface="+mn-lt"/>
          <a:ea typeface="+mn-ea"/>
          <a:cs typeface="+mn-cs"/>
        </a:defRPr>
      </a:lvl8pPr>
      <a:lvl9pPr marL="3280795">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hyperlink" Target="https://www.respectability.org/2017/07/09/justin-chappell-communications-fellow/" TargetMode="External"/><Relationship Id="rId3" Type="http://schemas.openxmlformats.org/officeDocument/2006/relationships/image" Target="../media/image8.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respectability.org/2017/07/09/lilly-grossman-communications-fellow/" TargetMode="External"/><Relationship Id="rId11" Type="http://schemas.openxmlformats.org/officeDocument/2006/relationships/image" Target="../media/image25.png"/><Relationship Id="rId5" Type="http://schemas.openxmlformats.org/officeDocument/2006/relationships/hyperlink" Target="https://www.respectability.org/2017/07/09/brieanna-iyomahan-communications-fellow/" TargetMode="External"/><Relationship Id="rId15" Type="http://schemas.openxmlformats.org/officeDocument/2006/relationships/hyperlink" Target="https://www.respectability.org/2017/07/09/brilynn-rakes-communications-fellow/" TargetMode="External"/><Relationship Id="rId10" Type="http://schemas.openxmlformats.org/officeDocument/2006/relationships/image" Target="../media/image11.png"/><Relationship Id="rId4" Type="http://schemas.openxmlformats.org/officeDocument/2006/relationships/hyperlink" Target="https://www.respectability.org/2017/07/09/marisela-rivera-communications-fellow/" TargetMode="External"/><Relationship Id="rId9" Type="http://schemas.openxmlformats.org/officeDocument/2006/relationships/image" Target="../media/image10.png"/><Relationship Id="rId14" Type="http://schemas.openxmlformats.org/officeDocument/2006/relationships/hyperlink" Target="https://www.respectability.org/2017/07/09/ella-issacharoff-communications-fellow/"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18" Type="http://schemas.openxmlformats.org/officeDocument/2006/relationships/image" Target="../media/image28.png"/><Relationship Id="rId3" Type="http://schemas.openxmlformats.org/officeDocument/2006/relationships/image" Target="../media/image8.png"/><Relationship Id="rId21" Type="http://schemas.openxmlformats.org/officeDocument/2006/relationships/image" Target="../media/image31.png"/><Relationship Id="rId7" Type="http://schemas.openxmlformats.org/officeDocument/2006/relationships/hyperlink" Target="https://www.respectability.org/2017/07/09/james-trout-policy-fellow/" TargetMode="External"/><Relationship Id="rId12" Type="http://schemas.openxmlformats.org/officeDocument/2006/relationships/image" Target="../media/image25.png"/><Relationship Id="rId17" Type="http://schemas.openxmlformats.org/officeDocument/2006/relationships/image" Target="../media/image27.png"/><Relationship Id="rId2" Type="http://schemas.openxmlformats.org/officeDocument/2006/relationships/notesSlide" Target="../notesSlides/notesSlide5.xml"/><Relationship Id="rId16" Type="http://schemas.openxmlformats.org/officeDocument/2006/relationships/hyperlink" Target="https://www.respectability.org/2017/07/09/stephanie-flynt-policy-fellow/" TargetMode="External"/><Relationship Id="rId20"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hyperlink" Target="https://www.respectability.org/2017/07/09/ana-hee-jae-song-policy-fellow/" TargetMode="External"/><Relationship Id="rId11" Type="http://schemas.openxmlformats.org/officeDocument/2006/relationships/image" Target="../media/image11.png"/><Relationship Id="rId5" Type="http://schemas.openxmlformats.org/officeDocument/2006/relationships/hyperlink" Target="https://www.respectability.org/2017/07/09/amelia-heiden-policy-fellow/" TargetMode="External"/><Relationship Id="rId15" Type="http://schemas.openxmlformats.org/officeDocument/2006/relationships/hyperlink" Target="https://www.respectability.org/2017/07/09/sneha-dave-policy-fellow/" TargetMode="External"/><Relationship Id="rId10" Type="http://schemas.openxmlformats.org/officeDocument/2006/relationships/image" Target="../media/image10.png"/><Relationship Id="rId19" Type="http://schemas.openxmlformats.org/officeDocument/2006/relationships/image" Target="../media/image29.png"/><Relationship Id="rId4" Type="http://schemas.openxmlformats.org/officeDocument/2006/relationships/hyperlink" Target="https://www.respectability.org/2017/07/09/marisela-rivera-communications-fellow/" TargetMode="External"/><Relationship Id="rId9" Type="http://schemas.openxmlformats.org/officeDocument/2006/relationships/image" Target="../media/image24.png"/><Relationship Id="rId14" Type="http://schemas.openxmlformats.org/officeDocument/2006/relationships/hyperlink" Target="https://www.respectability.org/2017/07/09/ricky-rendon-policy-fellow/" TargetMode="External"/><Relationship Id="rId22"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png"/><Relationship Id="rId7" Type="http://schemas.openxmlformats.org/officeDocument/2006/relationships/hyperlink" Target="https://www.respectability.org/2017/07/09/judith-lao-program-development-fundraising-fellow/"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respectability.org/2017/07/09/emma-adelman-program-development-fundraising-fellow/" TargetMode="External"/><Relationship Id="rId5" Type="http://schemas.openxmlformats.org/officeDocument/2006/relationships/hyperlink" Target="https://www.respectability.org/2017/07/09/d-h-lee-program-development-fundraising-fellow/" TargetMode="External"/><Relationship Id="rId10" Type="http://schemas.openxmlformats.org/officeDocument/2006/relationships/image" Target="../media/image35.png"/><Relationship Id="rId4" Type="http://schemas.openxmlformats.org/officeDocument/2006/relationships/hyperlink" Target="https://www.respectability.org/2017/07/09/marisela-rivera-communications-fellow/" TargetMode="External"/><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8.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respectability.org/2017/07/09/matthew-lerner-jewish-inclusion-fellow/" TargetMode="External"/><Relationship Id="rId5" Type="http://schemas.openxmlformats.org/officeDocument/2006/relationships/hyperlink" Target="https://www.respectability.org/2017/07/09/rachael-schindler-jewish-inclusion-fellow/" TargetMode="External"/><Relationship Id="rId4" Type="http://schemas.openxmlformats.org/officeDocument/2006/relationships/hyperlink" Target="https://www.respectability.org/2017/07/09/marisela-rivera-communications-fellow/"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hyperlink" Target="https://www.facebook.com/pg/RespectAbilityUSA/photos/?tab=album&amp;album_id=1190020664446836"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hyperlink" Target="https://www.facebook.com/RespectAbilityUSA/videos/1291052611010307/" TargetMode="External"/><Relationship Id="rId4" Type="http://schemas.openxmlformats.org/officeDocument/2006/relationships/hyperlink" Target="https://www.respectability.org/2017/06/03/respectability-jobs-people-disabilities-featured-emmy-winning-reality-show-born-wa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hyperlink" Target="https://www.facebook.com/RespectAbilityUSA/videos/1291052611010307/" TargetMode="External"/><Relationship Id="rId4" Type="http://schemas.openxmlformats.org/officeDocument/2006/relationships/hyperlink" Target="https://www.respectability.org/2017/06/04/born-way-fan-guide-free-resources-can-use/"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8.png"/><Relationship Id="rId7"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respectability.org/2017/07/09/marisela-rivera-communications-fellow/" TargetMode="External"/><Relationship Id="rId5" Type="http://schemas.openxmlformats.org/officeDocument/2006/relationships/hyperlink" Target="https://www.respectability.org/2017/06/01/hollywood-capitol-hill-future-americans-disabilities/" TargetMode="External"/><Relationship Id="rId4" Type="http://schemas.openxmlformats.org/officeDocument/2006/relationships/hyperlink" Target="https://www.c-span.org/video/?431939-1/forum-focuses-opportunities-people-disabilities" TargetMode="External"/><Relationship Id="rId9" Type="http://schemas.openxmlformats.org/officeDocument/2006/relationships/image" Target="../media/image44.jp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8.png"/><Relationship Id="rId7" Type="http://schemas.openxmlformats.org/officeDocument/2006/relationships/hyperlink" Target="https://www.c-span.org/video/?c4679059/brilynn-rakes-addresses-respectabilitys-equality-people-disabilities-forum-hollywood-capitol-hil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respectability.org/2017/07/09/matthew-lerner-jewish-inclusion-fellow/" TargetMode="External"/><Relationship Id="rId5" Type="http://schemas.openxmlformats.org/officeDocument/2006/relationships/hyperlink" Target="https://www.c-span.org/video/?c4680341/accomplished-panelists-address-respectabilitys-equality-people-disabilities-forum-hollywood" TargetMode="External"/><Relationship Id="rId4" Type="http://schemas.openxmlformats.org/officeDocument/2006/relationships/hyperlink" Target="https://www.respectability.org/2017/07/09/marisela-rivera-communications-fellow/" TargetMode="External"/><Relationship Id="rId9" Type="http://schemas.openxmlformats.org/officeDocument/2006/relationships/image" Target="../media/image47.jp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hyperlink" Target="https://www.respectability.org/2017/08/01/bettering-lives-in-long-beach/"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8" Type="http://schemas.openxmlformats.org/officeDocument/2006/relationships/hyperlink" Target="https://www.respectability.org/2016/12/06/disability-criminal-justice-reform-key-to-success-and-challenges-ahead/" TargetMode="External"/><Relationship Id="rId3" Type="http://schemas.openxmlformats.org/officeDocument/2006/relationships/image" Target="../media/image8.png"/><Relationship Id="rId7" Type="http://schemas.openxmlformats.org/officeDocument/2006/relationships/hyperlink" Target="https://www.respectability.org/2016/11/22/disabilities-to-diverse-abilitie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respectability.org/2016/10/18/best-practices-in-action-micro-enterprise-in-iowa/" TargetMode="External"/><Relationship Id="rId5" Type="http://schemas.openxmlformats.org/officeDocument/2006/relationships/hyperlink" Target="https://www.respectability.org/2016/10/05/best-practices-in-action-montgomery-county-maryland/" TargetMode="External"/><Relationship Id="rId10" Type="http://schemas.openxmlformats.org/officeDocument/2006/relationships/hyperlink" Target="https://www.respectability.org/2016/12/13/powerful-role-that-mentorship-can-play-in-supporting-employment-opportunities-for-youth-with-disabilities/" TargetMode="External"/><Relationship Id="rId4" Type="http://schemas.openxmlformats.org/officeDocument/2006/relationships/hyperlink" Target="https://www.respectability.org/2016/09/07/tapping-into-hidden-human-capital/" TargetMode="External"/><Relationship Id="rId9" Type="http://schemas.openxmlformats.org/officeDocument/2006/relationships/hyperlink" Target="https://www.respectability.org/2016/12/07/transformative-power-of-a-job-for-youth-with-disabilities/"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respectability.org/2017/04/19/webinar-youth-with-disabilities-training-and-employment-success-lessons-on-best-practices-from-project-search/" TargetMode="External"/><Relationship Id="rId3" Type="http://schemas.openxmlformats.org/officeDocument/2006/relationships/image" Target="../media/image8.png"/><Relationship Id="rId7" Type="http://schemas.openxmlformats.org/officeDocument/2006/relationships/hyperlink" Target="https://www.respectability.org/2017/03/10/webinar-sexual-violence-and-people-with-disabilities-lessons-on-prevention-protection-and-survival-from-rainn/"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respectability.org/2017/02/22/webinar-leadership-process-and-results/" TargetMode="External"/><Relationship Id="rId5" Type="http://schemas.openxmlformats.org/officeDocument/2006/relationships/hyperlink" Target="https://www.respectability.org/2017/02/01/webinar-hollywood-media-disability/" TargetMode="External"/><Relationship Id="rId10" Type="http://schemas.openxmlformats.org/officeDocument/2006/relationships/hyperlink" Target="https://www.respectability.org/2017/06/20/webinar-lessons-on-putting-faith-to-work/" TargetMode="External"/><Relationship Id="rId4" Type="http://schemas.openxmlformats.org/officeDocument/2006/relationships/hyperlink" Target="https://www.respectability.org/2017/01/17/webinar-special-conversation-with-special-olympics-about-violence-police-training-and-people-with-disabilities/" TargetMode="External"/><Relationship Id="rId9" Type="http://schemas.openxmlformats.org/officeDocument/2006/relationships/hyperlink" Target="https://www.respectability.org/2017/04/26/webinar-the-best-buddies-difference-friendship-and-skills-leading-to-success/"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hyperlink" Target="https://www.respectability.org/2017/06/08/thinking-outside-box/"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https://www.respectability.org/2017/09/12/role-storytelling-developmen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s://www.respectability.org/2017/07/26/leaving-life-in-a-better-place-than-we-found-i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https://www.respectability.org/2017/07/09/marisela-rivera-communications-fellow/"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www.respectability.org/2017/08/22/building-leadership-and-adding-valu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3.png"/><Relationship Id="rId4" Type="http://schemas.openxmlformats.org/officeDocument/2006/relationships/hyperlink" Target="https://www.respectability.org/2017/06/28/seizing-opportunitie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hyperlink" Target="https://www.respectability.org/2017/07/20/finding-life-in-struggle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hyperlink" Target="https://www.respectability.org/2017/09/18/new-view-obstacle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hyperlink" Target="https://www.respectability.org/2017/08/21/staying-post-partisan-while-advocating-for-disability-right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hyperlink" Target="https://www.respectability.org/2017/06/30/translating-good-policy-good-practic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1.png"/><Relationship Id="rId4" Type="http://schemas.openxmlformats.org/officeDocument/2006/relationships/hyperlink" Target="https://www.respectability.org/2017/06/26/finding-luck-opportunity-midst-disability/"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hyperlink" Target="https://www.respectability.org/2017/07/01/striving-common-ground/"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hyperlink" Target="https://www.respectability.org/2017/09/08/breaking-inequitable-practices-america/" TargetMode="External"/><Relationship Id="rId4" Type="http://schemas.openxmlformats.org/officeDocument/2006/relationships/hyperlink" Target="https://www.respectability.org/2017/08/22/a-glance-into-disability-from-a-parents-perspectiv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hyperlink" Target="https://www.respectability.org/2017/06/30/practical-lessons-in-polling/"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respectability.org/2017/07/09/marisela-rivera-communications-fellow/"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hyperlink" Target="https://www.respectability.org/2017/08/22/change-how-you-see-see-how-you-change/#more-8128"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hyperlink" Target="https://www.respectability.org/2017/07/25/listening-act-compassion/"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hyperlink" Target="https://www.respectability.org/2017/09/06/make-real-change-philanthropy-nonprofit/#more-8391"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hyperlink" Target="https://www.respectability.org/2017/06/29/the-power-of-persuasion/"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hyperlink" Target="https://www.respectability.org/2017/09/06/investing-inclusive-growth/"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hyperlink" Target="https://www.respectability.org/2017/07/03/new-generation-disability-activists/"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hyperlink" Target="https://www.respectability.org/2017/06/09/whats-your-goal/" TargetMode="External"/><Relationship Id="rId4" Type="http://schemas.openxmlformats.org/officeDocument/2006/relationships/hyperlink" Target="https://www.respectability.org/2017/09/06/make-real-change-philanthropy-nonprofit/#more-8391"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hyperlink" Target="https://www.respectability.org/2017/06/29/eye-of-the-liones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hyperlink" Target="https://www.respectability.org/2017/09/18/chutes-ladders-career-trajector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hyperlink" Target="https://www.respectability.org/2017/07/09/marisela-rivera-communications-fellow/"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hyperlink" Target="https://www.respectability.org/2017/07/21/using-technology-to-improve-accessibility/"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hyperlink" Target="https://www.respectability.org/2017/06/29/becoming-a-disability-advocate/"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6.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hyperlink" Target="https://www.respectability.org/2017/08/02/finding-your-place-in-the-melting-pot-of-diversity/#more-8259" TargetMode="External"/><Relationship Id="rId4" Type="http://schemas.openxmlformats.org/officeDocument/2006/relationships/hyperlink" Target="https://www.respectability.org/2017/06/29/becoming-a-disability-advocate/"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8.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hyperlink" Target="https://www.respectability.org/2017/08/22/importance-diversity-television" TargetMode="External"/><Relationship Id="rId4" Type="http://schemas.openxmlformats.org/officeDocument/2006/relationships/hyperlink" Target="https://www.respectability.org/2017/06/29/becoming-a-disability-advocate/"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0.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hyperlink" Target="https://www.respectability.org/2017/08/02/no-pity-employment-advice-for-people-with-disabilities/" TargetMode="External"/><Relationship Id="rId4" Type="http://schemas.openxmlformats.org/officeDocument/2006/relationships/hyperlink" Target="https://www.respectability.org/2017/06/29/becoming-a-disability-advocate/"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hyperlink" Target="https://www.respectability.org/2017/08/22/a-glance-into-disability-from-a-parents-perspective/"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4.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hyperlink" Target="https://www.respectability.org/2017/06/26/choosing-to-laugh/" TargetMode="External"/><Relationship Id="rId4" Type="http://schemas.openxmlformats.org/officeDocument/2006/relationships/hyperlink" Target="https://www.respectability.org/2017/08/22/a-glance-into-disability-from-a-parents-perspective/"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hyperlink" Target="https://www.respectability.org/2017/07/21/the-value-of-listenin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hyperlink" Target="https://www.respectability.org/2017/09/18/what-it-means-to-be-a-leader-in-a-nonprofit/"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0.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hyperlink" Target="https://www.respectability.org/2017/06/30/mindfulness-impact-create-change/#more-7391" TargetMode="External"/><Relationship Id="rId4" Type="http://schemas.openxmlformats.org/officeDocument/2006/relationships/hyperlink" Target="https://www.respectability.org/2017/07/21/the-value-of-listenin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3.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hyperlink" Target="https://www.respectability.org/2017/06/28/living-beyond-superficial/" TargetMode="External"/><Relationship Id="rId4" Type="http://schemas.openxmlformats.org/officeDocument/2006/relationships/hyperlink" Target="https://www.respectability.org/2017/07/21/the-value-of-listening/"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hyperlink" Target="https://www.respectability.org/2017/06/28/cohesive-consistent-messagin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6.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hyperlink" Target="https://www.respectability.org/2017/07/25/leadership-empathy-failure-respect/" TargetMode="External"/><Relationship Id="rId4" Type="http://schemas.openxmlformats.org/officeDocument/2006/relationships/hyperlink" Target="https://www.respectability.org/2017/07/21/the-value-of-listening/"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hyperlink" Target="https://www.respectability.org/2017/06/12/understanding-intersectionality-self-advocacy/"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9.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hyperlink" Target="https://www.respectability.org/2017/07/20/fail-at-something-at-least-once/" TargetMode="External"/><Relationship Id="rId4" Type="http://schemas.openxmlformats.org/officeDocument/2006/relationships/hyperlink" Target="https://www.respectability.org/2017/08/22/a-glance-into-disability-from-a-parents-perspective/"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1.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hyperlink" Target="https://www.respectability.org/2017/08/21/disability-as-a-philanthropic-niche/" TargetMode="External"/><Relationship Id="rId4" Type="http://schemas.openxmlformats.org/officeDocument/2006/relationships/hyperlink" Target="https://www.respectability.org/2017/07/21/the-value-of-listenin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3.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hyperlink" Target="https://www.respectability.org/2017/08/06/the-value-of-being-unbiased/" TargetMode="External"/><Relationship Id="rId4" Type="http://schemas.openxmlformats.org/officeDocument/2006/relationships/hyperlink" Target="https://www.respectability.org/2017/08/22/a-glance-into-disability-from-a-parents-perspective/"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2.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27.png"/><Relationship Id="rId5" Type="http://schemas.openxmlformats.org/officeDocument/2006/relationships/image" Target="../media/image24.png"/><Relationship Id="rId10" Type="http://schemas.openxmlformats.org/officeDocument/2006/relationships/image" Target="../media/image126.png"/><Relationship Id="rId4" Type="http://schemas.openxmlformats.org/officeDocument/2006/relationships/hyperlink" Target="https://www.respectability.org/2017/07/09/marisela-rivera-communications-fellow/" TargetMode="External"/><Relationship Id="rId9" Type="http://schemas.openxmlformats.org/officeDocument/2006/relationships/image" Target="../media/image125.png"/></Relationships>
</file>

<file path=ppt/slides/_rels/slide6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31.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30.png"/><Relationship Id="rId5" Type="http://schemas.openxmlformats.org/officeDocument/2006/relationships/image" Target="../media/image10.png"/><Relationship Id="rId10" Type="http://schemas.openxmlformats.org/officeDocument/2006/relationships/image" Target="../media/image129.png"/><Relationship Id="rId4" Type="http://schemas.openxmlformats.org/officeDocument/2006/relationships/hyperlink" Target="https://www.respectability.org/2017/07/09/marisela-rivera-communications-fellow/" TargetMode="External"/><Relationship Id="rId9" Type="http://schemas.openxmlformats.org/officeDocument/2006/relationships/image" Target="../media/image12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hyperlink" Target="https://www.respectability.org/about-us/meet-our-staff/"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s://www.respectability.or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hyperlink" Target="https://www.respectability.org/2017/07/09/marisela-rivera-communications-fellow/" TargetMode="External"/><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www.respectability.org/2017/07/09/marisela-rivera-communications-fello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1</a:t>
            </a:fld>
            <a:endParaRPr lang="en-US">
              <a:solidFill>
                <a:prstClr val="black">
                  <a:tint val="75000"/>
                </a:prstClr>
              </a:solidFill>
            </a:endParaRPr>
          </a:p>
        </p:txBody>
      </p:sp>
      <p:sp>
        <p:nvSpPr>
          <p:cNvPr id="5" name="Title 1"/>
          <p:cNvSpPr>
            <a:spLocks noGrp="1"/>
          </p:cNvSpPr>
          <p:nvPr>
            <p:ph type="title"/>
          </p:nvPr>
        </p:nvSpPr>
        <p:spPr>
          <a:xfrm>
            <a:off x="2355273" y="336178"/>
            <a:ext cx="6303818" cy="384721"/>
          </a:xfrm>
        </p:spPr>
        <p:txBody>
          <a:bodyPr/>
          <a:lstStyle/>
          <a:p>
            <a:r>
              <a:rPr lang="en-US" sz="2500" b="1" dirty="0">
                <a:solidFill>
                  <a:srgbClr val="FFFFFF"/>
                </a:solidFill>
                <a:cs typeface="Nobel-Bold"/>
              </a:rPr>
              <a:t>THE NATIONAL LEADERSHIP PROGRAM</a:t>
            </a:r>
            <a:endParaRPr lang="en-US" sz="2500" b="1" dirty="0">
              <a:solidFill>
                <a:srgbClr val="FFFFFF"/>
              </a:solidFill>
            </a:endParaRPr>
          </a:p>
        </p:txBody>
      </p:sp>
      <p:sp>
        <p:nvSpPr>
          <p:cNvPr id="7" name="Text Placeholder 2"/>
          <p:cNvSpPr>
            <a:spLocks noGrp="1"/>
          </p:cNvSpPr>
          <p:nvPr>
            <p:ph type="body" idx="1"/>
          </p:nvPr>
        </p:nvSpPr>
        <p:spPr>
          <a:xfrm>
            <a:off x="457207" y="1344706"/>
            <a:ext cx="8229599" cy="5311588"/>
          </a:xfrm>
        </p:spPr>
        <p:txBody>
          <a:bodyPr>
            <a:normAutofit/>
          </a:bodyPr>
          <a:lstStyle/>
          <a:p>
            <a:pPr algn="ctr"/>
            <a:endParaRPr lang="en-US" sz="3600" b="1" dirty="0"/>
          </a:p>
          <a:p>
            <a:pPr algn="ctr"/>
            <a:endParaRPr lang="en-US" sz="2500" b="1" dirty="0"/>
          </a:p>
          <a:p>
            <a:pPr algn="ctr"/>
            <a:endParaRPr lang="en-US" sz="2500" b="1" dirty="0"/>
          </a:p>
          <a:p>
            <a:pPr algn="ctr"/>
            <a:endParaRPr lang="en-US" sz="2500" b="1" dirty="0"/>
          </a:p>
          <a:p>
            <a:pPr algn="ctr"/>
            <a:endParaRPr lang="en-US" sz="2500" b="1" dirty="0"/>
          </a:p>
          <a:p>
            <a:pPr algn="ctr"/>
            <a:endParaRPr lang="en-US" sz="2500" b="1" dirty="0"/>
          </a:p>
          <a:p>
            <a:pPr algn="ctr"/>
            <a:endParaRPr lang="en-US" sz="2500" b="1" dirty="0"/>
          </a:p>
          <a:p>
            <a:pPr algn="ctr"/>
            <a:endParaRPr lang="en-US" sz="2500" b="1" dirty="0"/>
          </a:p>
          <a:p>
            <a:pPr algn="ctr"/>
            <a:endParaRPr lang="en-US" sz="2500" dirty="0"/>
          </a:p>
          <a:p>
            <a:pPr algn="ctr"/>
            <a:r>
              <a:rPr lang="en-US" sz="2500" dirty="0"/>
              <a:t>The National Leadership Program</a:t>
            </a:r>
          </a:p>
          <a:p>
            <a:pPr algn="ctr"/>
            <a:r>
              <a:rPr lang="en-US" sz="2500" dirty="0"/>
              <a:t>Reporting from September 2016 to August 2017</a:t>
            </a:r>
          </a:p>
        </p:txBody>
      </p:sp>
      <p:pic>
        <p:nvPicPr>
          <p:cNvPr id="6" name="Picture 5" descr="3K6A1623.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828800"/>
            <a:ext cx="9144000" cy="2711383"/>
          </a:xfrm>
          <a:prstGeom prst="rect">
            <a:avLst/>
          </a:prstGeom>
        </p:spPr>
      </p:pic>
    </p:spTree>
    <p:extLst>
      <p:ext uri="{BB962C8B-B14F-4D97-AF65-F5344CB8AC3E}">
        <p14:creationId xmlns:p14="http://schemas.microsoft.com/office/powerpoint/2010/main" val="2865849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2" name="Title 1"/>
          <p:cNvSpPr>
            <a:spLocks noGrp="1"/>
          </p:cNvSpPr>
          <p:nvPr>
            <p:ph type="title"/>
          </p:nvPr>
        </p:nvSpPr>
        <p:spPr>
          <a:xfrm>
            <a:off x="2355273" y="201707"/>
            <a:ext cx="6303818" cy="769441"/>
          </a:xfrm>
        </p:spPr>
        <p:txBody>
          <a:bodyPr/>
          <a:lstStyle/>
          <a:p>
            <a:r>
              <a:rPr lang="en-US" sz="2500" b="1" dirty="0">
                <a:solidFill>
                  <a:srgbClr val="FFFFFF"/>
                </a:solidFill>
                <a:cs typeface="Nobel-Bold"/>
              </a:rPr>
              <a:t>SUMMER 2017 </a:t>
            </a:r>
            <a:br>
              <a:rPr lang="en-US" sz="2500" b="1" dirty="0">
                <a:solidFill>
                  <a:srgbClr val="FFFFFF"/>
                </a:solidFill>
                <a:cs typeface="Nobel-Bold"/>
              </a:rPr>
            </a:br>
            <a:r>
              <a:rPr lang="en-US" sz="2500" b="1" dirty="0">
                <a:solidFill>
                  <a:srgbClr val="FFFFFF"/>
                </a:solidFill>
                <a:cs typeface="Nobel-Bold"/>
              </a:rPr>
              <a:t>COMMUNICATIONS &amp; STIGMA FELLOWS</a:t>
            </a:r>
            <a:endParaRPr lang="en-US" sz="2500" b="1" dirty="0">
              <a:solidFill>
                <a:srgbClr val="FFFFFF"/>
              </a:solidFill>
            </a:endParaRPr>
          </a:p>
        </p:txBody>
      </p:sp>
      <p:sp>
        <p:nvSpPr>
          <p:cNvPr id="10" name="TextBox 9">
            <a:hlinkClick r:id="rId4"/>
          </p:cNvPr>
          <p:cNvSpPr txBox="1"/>
          <p:nvPr/>
        </p:nvSpPr>
        <p:spPr>
          <a:xfrm>
            <a:off x="484909" y="3429001"/>
            <a:ext cx="2078182" cy="913848"/>
          </a:xfrm>
          <a:prstGeom prst="rect">
            <a:avLst/>
          </a:prstGeom>
          <a:noFill/>
        </p:spPr>
        <p:txBody>
          <a:bodyPr wrap="square" lIns="82048" tIns="41025" rIns="82048" bIns="41025" rtlCol="0">
            <a:spAutoFit/>
          </a:bodyPr>
          <a:lstStyle/>
          <a:p>
            <a:pPr algn="ctr" defTabSz="819911"/>
            <a:r>
              <a:rPr lang="en-US" dirty="0" err="1">
                <a:solidFill>
                  <a:prstClr val="black"/>
                </a:solidFill>
              </a:rPr>
              <a:t>Marisela</a:t>
            </a:r>
            <a:r>
              <a:rPr lang="en-US" dirty="0">
                <a:solidFill>
                  <a:prstClr val="black"/>
                </a:solidFill>
              </a:rPr>
              <a:t> Rivera</a:t>
            </a:r>
          </a:p>
          <a:p>
            <a:pPr algn="ctr" defTabSz="819911"/>
            <a:r>
              <a:rPr lang="en-US" dirty="0">
                <a:solidFill>
                  <a:prstClr val="black"/>
                </a:solidFill>
                <a:hlinkClick r:id="rId4"/>
              </a:rPr>
              <a:t>Full Bio</a:t>
            </a:r>
            <a:endParaRPr lang="en-US" dirty="0">
              <a:solidFill>
                <a:prstClr val="black"/>
              </a:solidFill>
            </a:endParaRPr>
          </a:p>
          <a:p>
            <a:pPr defTabSz="819911"/>
            <a:endParaRPr lang="en-US" dirty="0">
              <a:solidFill>
                <a:prstClr val="black"/>
              </a:solidFill>
            </a:endParaRPr>
          </a:p>
        </p:txBody>
      </p:sp>
      <p:sp>
        <p:nvSpPr>
          <p:cNvPr id="18" name="TextBox 17"/>
          <p:cNvSpPr txBox="1"/>
          <p:nvPr/>
        </p:nvSpPr>
        <p:spPr>
          <a:xfrm>
            <a:off x="3532909" y="3429000"/>
            <a:ext cx="2078182" cy="636849"/>
          </a:xfrm>
          <a:prstGeom prst="rect">
            <a:avLst/>
          </a:prstGeom>
          <a:noFill/>
        </p:spPr>
        <p:txBody>
          <a:bodyPr wrap="square" lIns="82048" tIns="41025" rIns="82048" bIns="41025" rtlCol="0">
            <a:spAutoFit/>
          </a:bodyPr>
          <a:lstStyle/>
          <a:p>
            <a:pPr algn="ctr" defTabSz="819911"/>
            <a:r>
              <a:rPr lang="en-US" dirty="0" err="1">
                <a:solidFill>
                  <a:prstClr val="black"/>
                </a:solidFill>
              </a:rPr>
              <a:t>Brieanna</a:t>
            </a:r>
            <a:r>
              <a:rPr lang="en-US" dirty="0">
                <a:solidFill>
                  <a:prstClr val="black"/>
                </a:solidFill>
              </a:rPr>
              <a:t> </a:t>
            </a:r>
            <a:r>
              <a:rPr lang="en-US" dirty="0" err="1">
                <a:solidFill>
                  <a:prstClr val="black"/>
                </a:solidFill>
              </a:rPr>
              <a:t>Iyomahan</a:t>
            </a:r>
            <a:endParaRPr lang="en-US" dirty="0">
              <a:solidFill>
                <a:prstClr val="black"/>
              </a:solidFill>
            </a:endParaRPr>
          </a:p>
          <a:p>
            <a:pPr algn="ctr" defTabSz="819911"/>
            <a:r>
              <a:rPr lang="en-US" dirty="0">
                <a:solidFill>
                  <a:prstClr val="black"/>
                </a:solidFill>
                <a:hlinkClick r:id="rId5"/>
              </a:rPr>
              <a:t>Full Bio</a:t>
            </a:r>
            <a:endParaRPr lang="en-US" dirty="0">
              <a:solidFill>
                <a:prstClr val="black"/>
              </a:solidFill>
            </a:endParaRPr>
          </a:p>
        </p:txBody>
      </p:sp>
      <p:sp>
        <p:nvSpPr>
          <p:cNvPr id="24" name="TextBox 23"/>
          <p:cNvSpPr txBox="1"/>
          <p:nvPr/>
        </p:nvSpPr>
        <p:spPr>
          <a:xfrm>
            <a:off x="6650182" y="3429000"/>
            <a:ext cx="2078182" cy="636849"/>
          </a:xfrm>
          <a:prstGeom prst="rect">
            <a:avLst/>
          </a:prstGeom>
          <a:noFill/>
        </p:spPr>
        <p:txBody>
          <a:bodyPr wrap="square" lIns="82048" tIns="41025" rIns="82048" bIns="41025" rtlCol="0">
            <a:spAutoFit/>
          </a:bodyPr>
          <a:lstStyle/>
          <a:p>
            <a:pPr algn="ctr" defTabSz="819911"/>
            <a:r>
              <a:rPr lang="en-US" dirty="0">
                <a:solidFill>
                  <a:prstClr val="black"/>
                </a:solidFill>
              </a:rPr>
              <a:t>Lilly Grossman</a:t>
            </a:r>
          </a:p>
          <a:p>
            <a:pPr algn="ctr" defTabSz="819911"/>
            <a:r>
              <a:rPr lang="en-US" dirty="0">
                <a:solidFill>
                  <a:prstClr val="black"/>
                </a:solidFill>
                <a:hlinkClick r:id="rId6"/>
              </a:rPr>
              <a:t>Full Bio</a:t>
            </a:r>
            <a:endParaRPr lang="en-US" dirty="0">
              <a:solidFill>
                <a:prstClr val="black"/>
              </a:solidFill>
            </a:endParaRPr>
          </a:p>
        </p:txBody>
      </p:sp>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32909" y="1344707"/>
            <a:ext cx="2078182" cy="2017059"/>
          </a:xfrm>
          <a:prstGeom prst="rect">
            <a:avLst/>
          </a:prstGeom>
        </p:spPr>
      </p:pic>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4909" y="1344707"/>
            <a:ext cx="2078182" cy="2017059"/>
          </a:xfrm>
          <a:prstGeom prst="rect">
            <a:avLst/>
          </a:prstGeom>
        </p:spPr>
      </p:pic>
      <p:pic>
        <p:nvPicPr>
          <p:cNvPr id="16" name="Picture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50182" y="4101354"/>
            <a:ext cx="2078182" cy="2017059"/>
          </a:xfrm>
          <a:prstGeom prst="rect">
            <a:avLst/>
          </a:prstGeom>
        </p:spPr>
      </p:pic>
      <p:pic>
        <p:nvPicPr>
          <p:cNvPr id="17" name="Picture 1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84909" y="4101354"/>
            <a:ext cx="2078182" cy="2017059"/>
          </a:xfrm>
          <a:prstGeom prst="rect">
            <a:avLst/>
          </a:prstGeom>
        </p:spPr>
      </p:pic>
      <p:pic>
        <p:nvPicPr>
          <p:cNvPr id="25" name="Picture 2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32909" y="4101354"/>
            <a:ext cx="2078182" cy="2017059"/>
          </a:xfrm>
          <a:prstGeom prst="rect">
            <a:avLst/>
          </a:prstGeom>
        </p:spPr>
      </p:pic>
      <p:pic>
        <p:nvPicPr>
          <p:cNvPr id="27" name="Picture 2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650182" y="1344707"/>
            <a:ext cx="2078182" cy="2017059"/>
          </a:xfrm>
          <a:prstGeom prst="rect">
            <a:avLst/>
          </a:prstGeom>
        </p:spPr>
      </p:pic>
      <p:sp>
        <p:nvSpPr>
          <p:cNvPr id="30" name="TextBox 29"/>
          <p:cNvSpPr txBox="1"/>
          <p:nvPr/>
        </p:nvSpPr>
        <p:spPr>
          <a:xfrm>
            <a:off x="484909" y="6118412"/>
            <a:ext cx="2078182" cy="636849"/>
          </a:xfrm>
          <a:prstGeom prst="rect">
            <a:avLst/>
          </a:prstGeom>
          <a:noFill/>
        </p:spPr>
        <p:txBody>
          <a:bodyPr wrap="square" lIns="82048" tIns="41025" rIns="82048" bIns="41025" rtlCol="0">
            <a:spAutoFit/>
          </a:bodyPr>
          <a:lstStyle/>
          <a:p>
            <a:pPr algn="ctr" defTabSz="819911"/>
            <a:r>
              <a:rPr lang="en-US" dirty="0">
                <a:solidFill>
                  <a:prstClr val="black"/>
                </a:solidFill>
              </a:rPr>
              <a:t>Justin Chappell</a:t>
            </a:r>
          </a:p>
          <a:p>
            <a:pPr algn="ctr" defTabSz="819911"/>
            <a:r>
              <a:rPr lang="en-US" dirty="0">
                <a:solidFill>
                  <a:prstClr val="black"/>
                </a:solidFill>
                <a:hlinkClick r:id="rId13"/>
              </a:rPr>
              <a:t>Full Bio</a:t>
            </a:r>
            <a:endParaRPr lang="en-US" dirty="0">
              <a:solidFill>
                <a:prstClr val="black"/>
              </a:solidFill>
            </a:endParaRPr>
          </a:p>
        </p:txBody>
      </p:sp>
      <p:sp>
        <p:nvSpPr>
          <p:cNvPr id="31" name="TextBox 30"/>
          <p:cNvSpPr txBox="1"/>
          <p:nvPr/>
        </p:nvSpPr>
        <p:spPr>
          <a:xfrm>
            <a:off x="3532909" y="6185648"/>
            <a:ext cx="2008909" cy="636849"/>
          </a:xfrm>
          <a:prstGeom prst="rect">
            <a:avLst/>
          </a:prstGeom>
          <a:noFill/>
        </p:spPr>
        <p:txBody>
          <a:bodyPr wrap="square" lIns="82048" tIns="41025" rIns="82048" bIns="41025" rtlCol="0">
            <a:spAutoFit/>
          </a:bodyPr>
          <a:lstStyle/>
          <a:p>
            <a:pPr algn="ctr" defTabSz="819911"/>
            <a:r>
              <a:rPr lang="en-US" dirty="0">
                <a:solidFill>
                  <a:prstClr val="black"/>
                </a:solidFill>
              </a:rPr>
              <a:t>Ella </a:t>
            </a:r>
            <a:r>
              <a:rPr lang="en-US" dirty="0" err="1">
                <a:solidFill>
                  <a:prstClr val="black"/>
                </a:solidFill>
              </a:rPr>
              <a:t>Issacharoff</a:t>
            </a:r>
            <a:endParaRPr lang="en-US" dirty="0">
              <a:solidFill>
                <a:prstClr val="black"/>
              </a:solidFill>
            </a:endParaRPr>
          </a:p>
          <a:p>
            <a:pPr algn="ctr" defTabSz="819911"/>
            <a:r>
              <a:rPr lang="en-US" dirty="0">
                <a:solidFill>
                  <a:prstClr val="black"/>
                </a:solidFill>
                <a:hlinkClick r:id="rId14"/>
              </a:rPr>
              <a:t>Full Bio</a:t>
            </a:r>
            <a:endParaRPr lang="en-US" dirty="0">
              <a:solidFill>
                <a:prstClr val="black"/>
              </a:solidFill>
            </a:endParaRPr>
          </a:p>
        </p:txBody>
      </p:sp>
      <p:sp>
        <p:nvSpPr>
          <p:cNvPr id="32" name="TextBox 31"/>
          <p:cNvSpPr txBox="1"/>
          <p:nvPr/>
        </p:nvSpPr>
        <p:spPr>
          <a:xfrm>
            <a:off x="6650182" y="6185648"/>
            <a:ext cx="2078182" cy="636849"/>
          </a:xfrm>
          <a:prstGeom prst="rect">
            <a:avLst/>
          </a:prstGeom>
          <a:noFill/>
        </p:spPr>
        <p:txBody>
          <a:bodyPr wrap="square" lIns="82048" tIns="41025" rIns="82048" bIns="41025" rtlCol="0">
            <a:spAutoFit/>
          </a:bodyPr>
          <a:lstStyle/>
          <a:p>
            <a:pPr algn="ctr" defTabSz="819911"/>
            <a:r>
              <a:rPr lang="en-US" dirty="0" err="1">
                <a:solidFill>
                  <a:prstClr val="black"/>
                </a:solidFill>
              </a:rPr>
              <a:t>Brilynn</a:t>
            </a:r>
            <a:r>
              <a:rPr lang="en-US" dirty="0">
                <a:solidFill>
                  <a:prstClr val="black"/>
                </a:solidFill>
              </a:rPr>
              <a:t> Rakes</a:t>
            </a:r>
          </a:p>
          <a:p>
            <a:pPr algn="ctr" defTabSz="819911"/>
            <a:r>
              <a:rPr lang="en-US" dirty="0">
                <a:solidFill>
                  <a:prstClr val="black"/>
                </a:solidFill>
                <a:hlinkClick r:id="rId15"/>
              </a:rPr>
              <a:t>Full Bio</a:t>
            </a:r>
            <a:endParaRPr lang="en-US" dirty="0">
              <a:solidFill>
                <a:prstClr val="black"/>
              </a:solidFill>
            </a:endParaRPr>
          </a:p>
        </p:txBody>
      </p:sp>
      <p:sp>
        <p:nvSpPr>
          <p:cNvPr id="28" name="Slide Number Placeholder 27"/>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10</a:t>
            </a:fld>
            <a:endParaRPr lang="en-US">
              <a:solidFill>
                <a:prstClr val="black">
                  <a:tint val="75000"/>
                </a:prstClr>
              </a:solidFill>
            </a:endParaRPr>
          </a:p>
        </p:txBody>
      </p:sp>
    </p:spTree>
    <p:extLst>
      <p:ext uri="{BB962C8B-B14F-4D97-AF65-F5344CB8AC3E}">
        <p14:creationId xmlns:p14="http://schemas.microsoft.com/office/powerpoint/2010/main" val="6712648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2" name="Title 1"/>
          <p:cNvSpPr>
            <a:spLocks noGrp="1"/>
          </p:cNvSpPr>
          <p:nvPr>
            <p:ph type="title"/>
          </p:nvPr>
        </p:nvSpPr>
        <p:spPr>
          <a:xfrm>
            <a:off x="2355273" y="201707"/>
            <a:ext cx="6303818" cy="769441"/>
          </a:xfrm>
        </p:spPr>
        <p:txBody>
          <a:bodyPr/>
          <a:lstStyle/>
          <a:p>
            <a:r>
              <a:rPr lang="en-US" sz="2500" b="1" dirty="0">
                <a:solidFill>
                  <a:srgbClr val="FFFFFF"/>
                </a:solidFill>
                <a:cs typeface="Nobel-Bold"/>
              </a:rPr>
              <a:t>SUMMER 2017 </a:t>
            </a:r>
            <a:br>
              <a:rPr lang="en-US" sz="2500" b="1" dirty="0">
                <a:solidFill>
                  <a:srgbClr val="FFFFFF"/>
                </a:solidFill>
                <a:cs typeface="Nobel-Bold"/>
              </a:rPr>
            </a:br>
            <a:r>
              <a:rPr lang="en-US" sz="2500" b="1" dirty="0">
                <a:solidFill>
                  <a:srgbClr val="FFFFFF"/>
                </a:solidFill>
                <a:cs typeface="Nobel-Bold"/>
              </a:rPr>
              <a:t>PUBLIC POLICY &amp; EMPLOYMENT FELLOWS</a:t>
            </a:r>
            <a:endParaRPr lang="en-US" sz="2500" b="1" dirty="0">
              <a:solidFill>
                <a:srgbClr val="FFFFFF"/>
              </a:solidFill>
            </a:endParaRPr>
          </a:p>
        </p:txBody>
      </p:sp>
      <p:sp>
        <p:nvSpPr>
          <p:cNvPr id="10" name="TextBox 9">
            <a:hlinkClick r:id="rId4"/>
          </p:cNvPr>
          <p:cNvSpPr txBox="1"/>
          <p:nvPr/>
        </p:nvSpPr>
        <p:spPr>
          <a:xfrm>
            <a:off x="484909" y="3429001"/>
            <a:ext cx="2078182" cy="913848"/>
          </a:xfrm>
          <a:prstGeom prst="rect">
            <a:avLst/>
          </a:prstGeom>
          <a:noFill/>
        </p:spPr>
        <p:txBody>
          <a:bodyPr wrap="square" lIns="82048" tIns="41025" rIns="82048" bIns="41025" rtlCol="0">
            <a:spAutoFit/>
          </a:bodyPr>
          <a:lstStyle/>
          <a:p>
            <a:pPr algn="ctr" defTabSz="819911"/>
            <a:r>
              <a:rPr lang="en-US" dirty="0">
                <a:solidFill>
                  <a:prstClr val="black"/>
                </a:solidFill>
              </a:rPr>
              <a:t>Amelia </a:t>
            </a:r>
            <a:r>
              <a:rPr lang="en-US" dirty="0" err="1">
                <a:solidFill>
                  <a:prstClr val="black"/>
                </a:solidFill>
              </a:rPr>
              <a:t>Heiden</a:t>
            </a:r>
            <a:endParaRPr lang="en-US" dirty="0">
              <a:solidFill>
                <a:prstClr val="black"/>
              </a:solidFill>
            </a:endParaRPr>
          </a:p>
          <a:p>
            <a:pPr algn="ctr" defTabSz="819911"/>
            <a:r>
              <a:rPr lang="en-US" dirty="0">
                <a:solidFill>
                  <a:prstClr val="black"/>
                </a:solidFill>
                <a:hlinkClick r:id="rId5"/>
              </a:rPr>
              <a:t>Full Bio</a:t>
            </a:r>
            <a:endParaRPr lang="en-US" dirty="0">
              <a:solidFill>
                <a:prstClr val="black"/>
              </a:solidFill>
            </a:endParaRPr>
          </a:p>
          <a:p>
            <a:pPr defTabSz="819911"/>
            <a:endParaRPr lang="en-US" dirty="0">
              <a:solidFill>
                <a:prstClr val="black"/>
              </a:solidFill>
            </a:endParaRPr>
          </a:p>
        </p:txBody>
      </p:sp>
      <p:sp>
        <p:nvSpPr>
          <p:cNvPr id="18" name="TextBox 17"/>
          <p:cNvSpPr txBox="1"/>
          <p:nvPr/>
        </p:nvSpPr>
        <p:spPr>
          <a:xfrm>
            <a:off x="3532909" y="3429000"/>
            <a:ext cx="2078182" cy="636849"/>
          </a:xfrm>
          <a:prstGeom prst="rect">
            <a:avLst/>
          </a:prstGeom>
          <a:noFill/>
        </p:spPr>
        <p:txBody>
          <a:bodyPr wrap="square" lIns="82048" tIns="41025" rIns="82048" bIns="41025" rtlCol="0">
            <a:spAutoFit/>
          </a:bodyPr>
          <a:lstStyle/>
          <a:p>
            <a:pPr algn="ctr" defTabSz="819911"/>
            <a:r>
              <a:rPr lang="en-US" dirty="0">
                <a:solidFill>
                  <a:prstClr val="black"/>
                </a:solidFill>
              </a:rPr>
              <a:t>Ana (</a:t>
            </a:r>
            <a:r>
              <a:rPr lang="en-US" dirty="0" err="1">
                <a:solidFill>
                  <a:prstClr val="black"/>
                </a:solidFill>
              </a:rPr>
              <a:t>Hee</a:t>
            </a:r>
            <a:r>
              <a:rPr lang="en-US" dirty="0">
                <a:solidFill>
                  <a:prstClr val="black"/>
                </a:solidFill>
              </a:rPr>
              <a:t> Jae) Song</a:t>
            </a:r>
          </a:p>
          <a:p>
            <a:pPr algn="ctr" defTabSz="819911"/>
            <a:r>
              <a:rPr lang="en-US" dirty="0">
                <a:solidFill>
                  <a:prstClr val="black"/>
                </a:solidFill>
                <a:hlinkClick r:id="rId6"/>
              </a:rPr>
              <a:t>Full Bio</a:t>
            </a:r>
            <a:endParaRPr lang="en-US" dirty="0">
              <a:solidFill>
                <a:prstClr val="black"/>
              </a:solidFill>
            </a:endParaRPr>
          </a:p>
        </p:txBody>
      </p:sp>
      <p:sp>
        <p:nvSpPr>
          <p:cNvPr id="24" name="TextBox 23"/>
          <p:cNvSpPr txBox="1"/>
          <p:nvPr/>
        </p:nvSpPr>
        <p:spPr>
          <a:xfrm>
            <a:off x="6650182" y="3429000"/>
            <a:ext cx="2078182" cy="636849"/>
          </a:xfrm>
          <a:prstGeom prst="rect">
            <a:avLst/>
          </a:prstGeom>
          <a:noFill/>
        </p:spPr>
        <p:txBody>
          <a:bodyPr wrap="square" lIns="82048" tIns="41025" rIns="82048" bIns="41025" rtlCol="0">
            <a:spAutoFit/>
          </a:bodyPr>
          <a:lstStyle/>
          <a:p>
            <a:pPr algn="ctr" defTabSz="819911"/>
            <a:r>
              <a:rPr lang="en-US" dirty="0">
                <a:solidFill>
                  <a:prstClr val="black"/>
                </a:solidFill>
              </a:rPr>
              <a:t>James Trout</a:t>
            </a:r>
          </a:p>
          <a:p>
            <a:pPr algn="ctr" defTabSz="819911"/>
            <a:r>
              <a:rPr lang="en-US" dirty="0">
                <a:solidFill>
                  <a:prstClr val="black"/>
                </a:solidFill>
                <a:hlinkClick r:id="rId7"/>
              </a:rPr>
              <a:t>Full Bio</a:t>
            </a:r>
            <a:endParaRPr lang="en-US" dirty="0">
              <a:solidFill>
                <a:prstClr val="black"/>
              </a:solidFill>
            </a:endParaRPr>
          </a:p>
        </p:txBody>
      </p:sp>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32909" y="1344707"/>
            <a:ext cx="2078182" cy="2017059"/>
          </a:xfrm>
          <a:prstGeom prst="rect">
            <a:avLst/>
          </a:prstGeom>
        </p:spPr>
      </p:pic>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4909" y="1344707"/>
            <a:ext cx="2078182" cy="2017059"/>
          </a:xfrm>
          <a:prstGeom prst="rect">
            <a:avLst/>
          </a:prstGeom>
        </p:spPr>
      </p:pic>
      <p:pic>
        <p:nvPicPr>
          <p:cNvPr id="16" name="Picture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50182" y="4101354"/>
            <a:ext cx="2078182" cy="2017059"/>
          </a:xfrm>
          <a:prstGeom prst="rect">
            <a:avLst/>
          </a:prstGeom>
        </p:spPr>
      </p:pic>
      <p:pic>
        <p:nvPicPr>
          <p:cNvPr id="17" name="Picture 1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84909" y="4101354"/>
            <a:ext cx="2078182" cy="2017059"/>
          </a:xfrm>
          <a:prstGeom prst="rect">
            <a:avLst/>
          </a:prstGeom>
        </p:spPr>
      </p:pic>
      <p:pic>
        <p:nvPicPr>
          <p:cNvPr id="25" name="Picture 2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532909" y="4101354"/>
            <a:ext cx="2078182" cy="2017059"/>
          </a:xfrm>
          <a:prstGeom prst="rect">
            <a:avLst/>
          </a:prstGeom>
        </p:spPr>
      </p:pic>
      <p:pic>
        <p:nvPicPr>
          <p:cNvPr id="27" name="Picture 2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650182" y="1344707"/>
            <a:ext cx="2078182" cy="2017059"/>
          </a:xfrm>
          <a:prstGeom prst="rect">
            <a:avLst/>
          </a:prstGeom>
        </p:spPr>
      </p:pic>
      <p:sp>
        <p:nvSpPr>
          <p:cNvPr id="30" name="TextBox 29"/>
          <p:cNvSpPr txBox="1"/>
          <p:nvPr/>
        </p:nvSpPr>
        <p:spPr>
          <a:xfrm>
            <a:off x="484909" y="6118412"/>
            <a:ext cx="2078182" cy="636849"/>
          </a:xfrm>
          <a:prstGeom prst="rect">
            <a:avLst/>
          </a:prstGeom>
          <a:noFill/>
        </p:spPr>
        <p:txBody>
          <a:bodyPr wrap="square" lIns="82048" tIns="41025" rIns="82048" bIns="41025" rtlCol="0">
            <a:spAutoFit/>
          </a:bodyPr>
          <a:lstStyle/>
          <a:p>
            <a:pPr algn="ctr" defTabSz="819911"/>
            <a:r>
              <a:rPr lang="en-US" dirty="0">
                <a:solidFill>
                  <a:prstClr val="black"/>
                </a:solidFill>
              </a:rPr>
              <a:t>Ricky </a:t>
            </a:r>
            <a:r>
              <a:rPr lang="en-US" dirty="0" err="1">
                <a:solidFill>
                  <a:prstClr val="black"/>
                </a:solidFill>
              </a:rPr>
              <a:t>Rendon</a:t>
            </a:r>
            <a:endParaRPr lang="en-US" dirty="0">
              <a:solidFill>
                <a:prstClr val="black"/>
              </a:solidFill>
            </a:endParaRPr>
          </a:p>
          <a:p>
            <a:pPr algn="ctr" defTabSz="819911"/>
            <a:r>
              <a:rPr lang="en-US" dirty="0">
                <a:solidFill>
                  <a:prstClr val="black"/>
                </a:solidFill>
                <a:hlinkClick r:id="rId14"/>
              </a:rPr>
              <a:t>Full Bio</a:t>
            </a:r>
            <a:endParaRPr lang="en-US" dirty="0">
              <a:solidFill>
                <a:prstClr val="black"/>
              </a:solidFill>
            </a:endParaRPr>
          </a:p>
        </p:txBody>
      </p:sp>
      <p:sp>
        <p:nvSpPr>
          <p:cNvPr id="31" name="TextBox 30"/>
          <p:cNvSpPr txBox="1"/>
          <p:nvPr/>
        </p:nvSpPr>
        <p:spPr>
          <a:xfrm>
            <a:off x="3532909" y="6185648"/>
            <a:ext cx="2008909" cy="636849"/>
          </a:xfrm>
          <a:prstGeom prst="rect">
            <a:avLst/>
          </a:prstGeom>
          <a:noFill/>
        </p:spPr>
        <p:txBody>
          <a:bodyPr wrap="square" lIns="82048" tIns="41025" rIns="82048" bIns="41025" rtlCol="0">
            <a:spAutoFit/>
          </a:bodyPr>
          <a:lstStyle/>
          <a:p>
            <a:pPr algn="ctr" defTabSz="819911"/>
            <a:r>
              <a:rPr lang="en-US" dirty="0" err="1">
                <a:solidFill>
                  <a:prstClr val="black"/>
                </a:solidFill>
              </a:rPr>
              <a:t>Sneha</a:t>
            </a:r>
            <a:r>
              <a:rPr lang="en-US" dirty="0">
                <a:solidFill>
                  <a:prstClr val="black"/>
                </a:solidFill>
              </a:rPr>
              <a:t> Dave</a:t>
            </a:r>
          </a:p>
          <a:p>
            <a:pPr algn="ctr" defTabSz="819911"/>
            <a:r>
              <a:rPr lang="en-US" dirty="0">
                <a:solidFill>
                  <a:prstClr val="black"/>
                </a:solidFill>
                <a:hlinkClick r:id="rId15"/>
              </a:rPr>
              <a:t>Full Bio</a:t>
            </a:r>
            <a:endParaRPr lang="en-US" dirty="0">
              <a:solidFill>
                <a:prstClr val="black"/>
              </a:solidFill>
            </a:endParaRPr>
          </a:p>
        </p:txBody>
      </p:sp>
      <p:sp>
        <p:nvSpPr>
          <p:cNvPr id="32" name="TextBox 31"/>
          <p:cNvSpPr txBox="1"/>
          <p:nvPr/>
        </p:nvSpPr>
        <p:spPr>
          <a:xfrm>
            <a:off x="6650182" y="6185648"/>
            <a:ext cx="2078182" cy="636849"/>
          </a:xfrm>
          <a:prstGeom prst="rect">
            <a:avLst/>
          </a:prstGeom>
          <a:noFill/>
        </p:spPr>
        <p:txBody>
          <a:bodyPr wrap="square" lIns="82048" tIns="41025" rIns="82048" bIns="41025" rtlCol="0">
            <a:spAutoFit/>
          </a:bodyPr>
          <a:lstStyle/>
          <a:p>
            <a:pPr algn="ctr" defTabSz="819911"/>
            <a:r>
              <a:rPr lang="en-US" dirty="0">
                <a:solidFill>
                  <a:prstClr val="black"/>
                </a:solidFill>
              </a:rPr>
              <a:t>Stephanie </a:t>
            </a:r>
            <a:r>
              <a:rPr lang="en-US" dirty="0" err="1">
                <a:solidFill>
                  <a:prstClr val="black"/>
                </a:solidFill>
              </a:rPr>
              <a:t>Flynt</a:t>
            </a:r>
            <a:endParaRPr lang="en-US" dirty="0">
              <a:solidFill>
                <a:prstClr val="black"/>
              </a:solidFill>
            </a:endParaRPr>
          </a:p>
          <a:p>
            <a:pPr algn="ctr" defTabSz="819911"/>
            <a:r>
              <a:rPr lang="en-US" dirty="0">
                <a:solidFill>
                  <a:prstClr val="black"/>
                </a:solidFill>
                <a:hlinkClick r:id="rId16"/>
              </a:rPr>
              <a:t>Full Bio</a:t>
            </a:r>
            <a:endParaRPr lang="en-US" dirty="0">
              <a:solidFill>
                <a:prstClr val="black"/>
              </a:solidFill>
            </a:endParaRPr>
          </a:p>
        </p:txBody>
      </p:sp>
      <p:pic>
        <p:nvPicPr>
          <p:cNvPr id="4" name="Picture 3"/>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84909" y="1344707"/>
            <a:ext cx="2078182" cy="2017059"/>
          </a:xfrm>
          <a:prstGeom prst="rect">
            <a:avLst/>
          </a:prstGeom>
        </p:spPr>
      </p:pic>
      <p:pic>
        <p:nvPicPr>
          <p:cNvPr id="5" name="Picture 4"/>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532909" y="1344707"/>
            <a:ext cx="2082338" cy="2017059"/>
          </a:xfrm>
          <a:prstGeom prst="rect">
            <a:avLst/>
          </a:prstGeom>
        </p:spPr>
      </p:pic>
      <p:pic>
        <p:nvPicPr>
          <p:cNvPr id="6" name="Picture 5"/>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650182" y="1344707"/>
            <a:ext cx="2078182" cy="2017059"/>
          </a:xfrm>
          <a:prstGeom prst="rect">
            <a:avLst/>
          </a:prstGeom>
        </p:spPr>
      </p:pic>
      <p:pic>
        <p:nvPicPr>
          <p:cNvPr id="8" name="Picture 7"/>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84909" y="4101354"/>
            <a:ext cx="2078182" cy="2017059"/>
          </a:xfrm>
          <a:prstGeom prst="rect">
            <a:avLst/>
          </a:prstGeom>
        </p:spPr>
      </p:pic>
      <p:pic>
        <p:nvPicPr>
          <p:cNvPr id="9" name="Picture 8"/>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532909" y="4101354"/>
            <a:ext cx="2078182" cy="2017059"/>
          </a:xfrm>
          <a:prstGeom prst="rect">
            <a:avLst/>
          </a:prstGeom>
        </p:spPr>
      </p:pic>
      <p:pic>
        <p:nvPicPr>
          <p:cNvPr id="12" name="Picture 11"/>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6650182" y="4101354"/>
            <a:ext cx="2078182" cy="2017059"/>
          </a:xfrm>
          <a:prstGeom prst="rect">
            <a:avLst/>
          </a:prstGeom>
        </p:spPr>
      </p:pic>
      <p:sp>
        <p:nvSpPr>
          <p:cNvPr id="13" name="Slide Number Placeholder 12"/>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11</a:t>
            </a:fld>
            <a:endParaRPr lang="en-US" dirty="0">
              <a:solidFill>
                <a:prstClr val="black">
                  <a:tint val="75000"/>
                </a:prstClr>
              </a:solidFill>
            </a:endParaRPr>
          </a:p>
        </p:txBody>
      </p:sp>
    </p:spTree>
    <p:extLst>
      <p:ext uri="{BB962C8B-B14F-4D97-AF65-F5344CB8AC3E}">
        <p14:creationId xmlns:p14="http://schemas.microsoft.com/office/powerpoint/2010/main" val="3537982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2" name="Title 1"/>
          <p:cNvSpPr>
            <a:spLocks noGrp="1"/>
          </p:cNvSpPr>
          <p:nvPr>
            <p:ph type="title"/>
          </p:nvPr>
        </p:nvSpPr>
        <p:spPr>
          <a:xfrm>
            <a:off x="2355273" y="201707"/>
            <a:ext cx="6303818" cy="769441"/>
          </a:xfrm>
        </p:spPr>
        <p:txBody>
          <a:bodyPr/>
          <a:lstStyle/>
          <a:p>
            <a:r>
              <a:rPr lang="en-US" sz="2500" b="1" dirty="0">
                <a:solidFill>
                  <a:srgbClr val="FFFFFF"/>
                </a:solidFill>
                <a:cs typeface="Nobel-Bold"/>
              </a:rPr>
              <a:t>SUMMER 2017</a:t>
            </a:r>
            <a:br>
              <a:rPr lang="en-US" sz="2500" b="1" dirty="0">
                <a:solidFill>
                  <a:srgbClr val="FFFFFF"/>
                </a:solidFill>
                <a:cs typeface="Nobel-Bold"/>
              </a:rPr>
            </a:br>
            <a:r>
              <a:rPr lang="en-US" sz="2500" b="1" dirty="0">
                <a:solidFill>
                  <a:srgbClr val="FFFFFF"/>
                </a:solidFill>
                <a:cs typeface="Nobel-Bold"/>
              </a:rPr>
              <a:t>DEVELOPMENT &amp; FUNDRAISING FELLOWS</a:t>
            </a:r>
            <a:endParaRPr lang="en-US" sz="2500" b="1" dirty="0">
              <a:solidFill>
                <a:srgbClr val="FFFFFF"/>
              </a:solidFill>
            </a:endParaRPr>
          </a:p>
        </p:txBody>
      </p:sp>
      <p:sp>
        <p:nvSpPr>
          <p:cNvPr id="10" name="TextBox 9">
            <a:hlinkClick r:id="rId4"/>
          </p:cNvPr>
          <p:cNvSpPr txBox="1"/>
          <p:nvPr/>
        </p:nvSpPr>
        <p:spPr>
          <a:xfrm>
            <a:off x="186195" y="4930407"/>
            <a:ext cx="2701636" cy="913848"/>
          </a:xfrm>
          <a:prstGeom prst="rect">
            <a:avLst/>
          </a:prstGeom>
          <a:noFill/>
        </p:spPr>
        <p:txBody>
          <a:bodyPr wrap="square" lIns="82048" tIns="41025" rIns="82048" bIns="41025" rtlCol="0">
            <a:spAutoFit/>
          </a:bodyPr>
          <a:lstStyle/>
          <a:p>
            <a:pPr algn="ctr" defTabSz="819911"/>
            <a:r>
              <a:rPr lang="en-US" dirty="0">
                <a:solidFill>
                  <a:prstClr val="black"/>
                </a:solidFill>
              </a:rPr>
              <a:t>D.H. Lee</a:t>
            </a:r>
          </a:p>
          <a:p>
            <a:pPr algn="ctr" defTabSz="819911"/>
            <a:r>
              <a:rPr lang="en-US" dirty="0">
                <a:solidFill>
                  <a:prstClr val="black"/>
                </a:solidFill>
                <a:hlinkClick r:id="rId5"/>
              </a:rPr>
              <a:t>Full Bio</a:t>
            </a:r>
            <a:endParaRPr lang="en-US" dirty="0">
              <a:solidFill>
                <a:prstClr val="black"/>
              </a:solidFill>
            </a:endParaRPr>
          </a:p>
          <a:p>
            <a:pPr defTabSz="819911"/>
            <a:endParaRPr lang="en-US" dirty="0">
              <a:solidFill>
                <a:prstClr val="black"/>
              </a:solidFill>
            </a:endParaRPr>
          </a:p>
        </p:txBody>
      </p:sp>
      <p:sp>
        <p:nvSpPr>
          <p:cNvPr id="18" name="TextBox 17"/>
          <p:cNvSpPr txBox="1"/>
          <p:nvPr/>
        </p:nvSpPr>
        <p:spPr>
          <a:xfrm>
            <a:off x="3255818" y="4930407"/>
            <a:ext cx="2701636" cy="636849"/>
          </a:xfrm>
          <a:prstGeom prst="rect">
            <a:avLst/>
          </a:prstGeom>
          <a:noFill/>
        </p:spPr>
        <p:txBody>
          <a:bodyPr wrap="square" lIns="82048" tIns="41025" rIns="82048" bIns="41025" rtlCol="0">
            <a:spAutoFit/>
          </a:bodyPr>
          <a:lstStyle/>
          <a:p>
            <a:pPr algn="ctr" defTabSz="819911"/>
            <a:r>
              <a:rPr lang="en-US" dirty="0">
                <a:solidFill>
                  <a:prstClr val="black"/>
                </a:solidFill>
              </a:rPr>
              <a:t>Emma Adelman</a:t>
            </a:r>
          </a:p>
          <a:p>
            <a:pPr algn="ctr" defTabSz="819911"/>
            <a:r>
              <a:rPr lang="en-US" dirty="0">
                <a:solidFill>
                  <a:prstClr val="black"/>
                </a:solidFill>
                <a:hlinkClick r:id="rId6"/>
              </a:rPr>
              <a:t>Full Bio</a:t>
            </a:r>
            <a:endParaRPr lang="en-US" dirty="0">
              <a:solidFill>
                <a:prstClr val="black"/>
              </a:solidFill>
            </a:endParaRPr>
          </a:p>
        </p:txBody>
      </p:sp>
      <p:sp>
        <p:nvSpPr>
          <p:cNvPr id="24" name="TextBox 23"/>
          <p:cNvSpPr txBox="1"/>
          <p:nvPr/>
        </p:nvSpPr>
        <p:spPr>
          <a:xfrm>
            <a:off x="6373092" y="4930406"/>
            <a:ext cx="2632364" cy="636849"/>
          </a:xfrm>
          <a:prstGeom prst="rect">
            <a:avLst/>
          </a:prstGeom>
          <a:noFill/>
        </p:spPr>
        <p:txBody>
          <a:bodyPr wrap="square" lIns="82048" tIns="41025" rIns="82048" bIns="41025" rtlCol="0">
            <a:spAutoFit/>
          </a:bodyPr>
          <a:lstStyle/>
          <a:p>
            <a:pPr algn="ctr" defTabSz="819911"/>
            <a:r>
              <a:rPr lang="en-US" dirty="0">
                <a:solidFill>
                  <a:prstClr val="black"/>
                </a:solidFill>
              </a:rPr>
              <a:t>Judith Lao</a:t>
            </a:r>
          </a:p>
          <a:p>
            <a:pPr algn="ctr" defTabSz="819911"/>
            <a:r>
              <a:rPr lang="en-US" dirty="0">
                <a:solidFill>
                  <a:prstClr val="black"/>
                </a:solidFill>
                <a:hlinkClick r:id="rId7"/>
              </a:rPr>
              <a:t>Full Bio</a:t>
            </a:r>
            <a:endParaRPr lang="en-US" dirty="0">
              <a:solidFill>
                <a:prstClr val="black"/>
              </a:solidFill>
            </a:endParaRPr>
          </a:p>
        </p:txBody>
      </p:sp>
      <p:pic>
        <p:nvPicPr>
          <p:cNvPr id="3" name="Picture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6255" y="2043953"/>
            <a:ext cx="2743200" cy="2662518"/>
          </a:xfrm>
          <a:prstGeom prst="rect">
            <a:avLst/>
          </a:prstGeom>
        </p:spPr>
      </p:pic>
      <p:pic>
        <p:nvPicPr>
          <p:cNvPr id="7" name="Picture 6"/>
          <p:cNvPicPr>
            <a:picLocks noChangeAspect="1"/>
          </p:cNvPicPr>
          <p:nvPr/>
        </p:nvPicPr>
        <p:blipFill>
          <a:blip r:embed="rId9"/>
          <a:stretch>
            <a:fillRect/>
          </a:stretch>
        </p:blipFill>
        <p:spPr>
          <a:xfrm>
            <a:off x="3214255" y="2043953"/>
            <a:ext cx="2743200" cy="2662518"/>
          </a:xfrm>
          <a:prstGeom prst="rect">
            <a:avLst/>
          </a:prstGeom>
        </p:spPr>
      </p:pic>
      <p:pic>
        <p:nvPicPr>
          <p:cNvPr id="13" name="Picture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67146" y="2043953"/>
            <a:ext cx="2738310" cy="2662518"/>
          </a:xfrm>
          <a:prstGeom prst="rect">
            <a:avLst/>
          </a:prstGeom>
        </p:spPr>
      </p:pic>
      <p:sp>
        <p:nvSpPr>
          <p:cNvPr id="15" name="Slide Number Placeholder 14"/>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35783842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2" name="Title 1"/>
          <p:cNvSpPr>
            <a:spLocks noGrp="1"/>
          </p:cNvSpPr>
          <p:nvPr>
            <p:ph type="title"/>
          </p:nvPr>
        </p:nvSpPr>
        <p:spPr>
          <a:xfrm>
            <a:off x="2355273" y="201707"/>
            <a:ext cx="6303818" cy="769441"/>
          </a:xfrm>
        </p:spPr>
        <p:txBody>
          <a:bodyPr/>
          <a:lstStyle/>
          <a:p>
            <a:r>
              <a:rPr lang="en-US" sz="2500" b="1" dirty="0">
                <a:solidFill>
                  <a:srgbClr val="FFFFFF"/>
                </a:solidFill>
                <a:cs typeface="Nobel-Bold"/>
              </a:rPr>
              <a:t>SUMMER 2017</a:t>
            </a:r>
            <a:br>
              <a:rPr lang="en-US" sz="2500" b="1" dirty="0">
                <a:solidFill>
                  <a:srgbClr val="FFFFFF"/>
                </a:solidFill>
                <a:cs typeface="Nobel-Bold"/>
              </a:rPr>
            </a:br>
            <a:r>
              <a:rPr lang="en-US" sz="2500" b="1" dirty="0">
                <a:solidFill>
                  <a:srgbClr val="FFFFFF"/>
                </a:solidFill>
                <a:cs typeface="Nobel-Bold"/>
              </a:rPr>
              <a:t>JEWISH INCLUSION FELLOWS</a:t>
            </a:r>
            <a:endParaRPr lang="en-US" sz="2500" b="1" dirty="0">
              <a:solidFill>
                <a:srgbClr val="FFFFFF"/>
              </a:solidFill>
            </a:endParaRPr>
          </a:p>
        </p:txBody>
      </p:sp>
      <p:sp>
        <p:nvSpPr>
          <p:cNvPr id="10" name="TextBox 9">
            <a:hlinkClick r:id="rId4"/>
          </p:cNvPr>
          <p:cNvSpPr txBox="1"/>
          <p:nvPr/>
        </p:nvSpPr>
        <p:spPr>
          <a:xfrm>
            <a:off x="415637" y="5446060"/>
            <a:ext cx="3740727" cy="913848"/>
          </a:xfrm>
          <a:prstGeom prst="rect">
            <a:avLst/>
          </a:prstGeom>
          <a:noFill/>
        </p:spPr>
        <p:txBody>
          <a:bodyPr wrap="square" lIns="82048" tIns="41025" rIns="82048" bIns="41025" rtlCol="0">
            <a:spAutoFit/>
          </a:bodyPr>
          <a:lstStyle/>
          <a:p>
            <a:pPr algn="ctr" defTabSz="819911"/>
            <a:r>
              <a:rPr lang="en-US" dirty="0">
                <a:solidFill>
                  <a:prstClr val="black"/>
                </a:solidFill>
              </a:rPr>
              <a:t>Rachael Schindler</a:t>
            </a:r>
          </a:p>
          <a:p>
            <a:pPr algn="ctr" defTabSz="819911"/>
            <a:r>
              <a:rPr lang="en-US" dirty="0">
                <a:solidFill>
                  <a:prstClr val="black"/>
                </a:solidFill>
                <a:hlinkClick r:id="rId5"/>
              </a:rPr>
              <a:t>Full Bio</a:t>
            </a:r>
            <a:endParaRPr lang="en-US" dirty="0">
              <a:solidFill>
                <a:prstClr val="black"/>
              </a:solidFill>
            </a:endParaRPr>
          </a:p>
          <a:p>
            <a:pPr defTabSz="819911"/>
            <a:endParaRPr lang="en-US" dirty="0">
              <a:solidFill>
                <a:prstClr val="black"/>
              </a:solidFill>
            </a:endParaRPr>
          </a:p>
        </p:txBody>
      </p:sp>
      <p:sp>
        <p:nvSpPr>
          <p:cNvPr id="18" name="TextBox 17">
            <a:hlinkClick r:id="rId6"/>
          </p:cNvPr>
          <p:cNvSpPr txBox="1"/>
          <p:nvPr/>
        </p:nvSpPr>
        <p:spPr>
          <a:xfrm>
            <a:off x="4987637" y="5446059"/>
            <a:ext cx="3740727" cy="636849"/>
          </a:xfrm>
          <a:prstGeom prst="rect">
            <a:avLst/>
          </a:prstGeom>
          <a:noFill/>
        </p:spPr>
        <p:txBody>
          <a:bodyPr wrap="square" lIns="82048" tIns="41025" rIns="82048" bIns="41025" rtlCol="0">
            <a:spAutoFit/>
          </a:bodyPr>
          <a:lstStyle/>
          <a:p>
            <a:pPr algn="ctr" defTabSz="819911"/>
            <a:r>
              <a:rPr lang="en-US" dirty="0">
                <a:solidFill>
                  <a:prstClr val="black"/>
                </a:solidFill>
              </a:rPr>
              <a:t>Matthew Lerner</a:t>
            </a:r>
          </a:p>
          <a:p>
            <a:pPr algn="ctr" defTabSz="819911"/>
            <a:r>
              <a:rPr lang="en-US" dirty="0">
                <a:solidFill>
                  <a:prstClr val="black"/>
                </a:solidFill>
                <a:hlinkClick r:id="rId6"/>
              </a:rPr>
              <a:t>Full Bio</a:t>
            </a:r>
            <a:endParaRPr lang="en-US" dirty="0">
              <a:solidFill>
                <a:prstClr val="black"/>
              </a:solidFill>
            </a:endParaRPr>
          </a:p>
        </p:txBody>
      </p:sp>
      <p:pic>
        <p:nvPicPr>
          <p:cNvPr id="7" name="Picture 6"/>
          <p:cNvPicPr>
            <a:picLocks noChangeAspect="1"/>
          </p:cNvPicPr>
          <p:nvPr/>
        </p:nvPicPr>
        <p:blipFill>
          <a:blip r:embed="rId7"/>
          <a:stretch>
            <a:fillRect/>
          </a:stretch>
        </p:blipFill>
        <p:spPr>
          <a:xfrm>
            <a:off x="415637" y="1613647"/>
            <a:ext cx="3740727" cy="3630706"/>
          </a:xfrm>
          <a:prstGeom prst="rect">
            <a:avLst/>
          </a:prstGeom>
        </p:spPr>
      </p:pic>
      <p:pic>
        <p:nvPicPr>
          <p:cNvPr id="15" name="Picture 14"/>
          <p:cNvPicPr>
            <a:picLocks noChangeAspect="1"/>
          </p:cNvPicPr>
          <p:nvPr/>
        </p:nvPicPr>
        <p:blipFill>
          <a:blip r:embed="rId8"/>
          <a:stretch>
            <a:fillRect/>
          </a:stretch>
        </p:blipFill>
        <p:spPr>
          <a:xfrm>
            <a:off x="4987638" y="1613647"/>
            <a:ext cx="3746294" cy="3630706"/>
          </a:xfrm>
          <a:prstGeom prst="rect">
            <a:avLst/>
          </a:prstGeom>
        </p:spPr>
      </p:pic>
      <p:sp>
        <p:nvSpPr>
          <p:cNvPr id="19" name="Slide Number Placeholder 18"/>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11894289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5638" y="1411942"/>
            <a:ext cx="8368145" cy="5770811"/>
          </a:xfrm>
        </p:spPr>
        <p:txBody>
          <a:bodyPr/>
          <a:lstStyle/>
          <a:p>
            <a:r>
              <a:rPr lang="en-US" sz="2500" dirty="0"/>
              <a:t>Without our Fellows, we would not be able to achieve all of the successes we have in the past year in Hollywood, Long Beach and on Capitol Hill:</a:t>
            </a:r>
          </a:p>
          <a:p>
            <a:endParaRPr lang="en-US" sz="2500" dirty="0"/>
          </a:p>
          <a:p>
            <a:pPr marL="410243" indent="-410243">
              <a:buFont typeface="Arial"/>
              <a:buChar char="•"/>
            </a:pPr>
            <a:r>
              <a:rPr lang="en-US" sz="2500" dirty="0"/>
              <a:t>Tuesday, Feb. 21: Summit on Inclusion and Diversity in Hollywood in Sherman Oaks, California</a:t>
            </a:r>
          </a:p>
          <a:p>
            <a:pPr marL="410243" indent="-410243">
              <a:buFont typeface="Arial"/>
              <a:buChar char="•"/>
            </a:pPr>
            <a:r>
              <a:rPr lang="en-US" sz="2500" dirty="0"/>
              <a:t>Monday, July 31: From Hollywood to Capitol Hill – The Future of Americans with Disabilities All-Day Summit in Washington, D.C.</a:t>
            </a:r>
          </a:p>
          <a:p>
            <a:pPr marL="410243" indent="-410243">
              <a:buFont typeface="Arial"/>
              <a:buChar char="•"/>
            </a:pPr>
            <a:r>
              <a:rPr lang="en-US" sz="2500" dirty="0"/>
              <a:t>Monday, August 14: Bettering Lives in Long Beach, California All-Day Summit</a:t>
            </a:r>
          </a:p>
          <a:p>
            <a:pPr marL="410243" indent="-410243">
              <a:buFont typeface="Arial"/>
              <a:buChar char="•"/>
            </a:pPr>
            <a:r>
              <a:rPr lang="en-US" sz="2500" dirty="0"/>
              <a:t>Wednesday, August 16: Diversity, Equality and Inclusion in Hollywood Breakfast in Glendale, California</a:t>
            </a:r>
          </a:p>
          <a:p>
            <a:pPr marL="410243" indent="-410243">
              <a:buFont typeface="Arial"/>
              <a:buChar char="•"/>
            </a:pPr>
            <a:endParaRPr lang="en-US" sz="2500" dirty="0"/>
          </a:p>
          <a:p>
            <a:pPr marL="410243" indent="-410243">
              <a:buFont typeface="Arial"/>
              <a:buChar char="•"/>
            </a:pPr>
            <a:endParaRPr lang="en-US" sz="2500" dirty="0"/>
          </a:p>
        </p:txBody>
      </p:sp>
      <p:sp>
        <p:nvSpPr>
          <p:cNvPr id="4" name="Slide Number Placeholder 3"/>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14</a:t>
            </a:fld>
            <a:endParaRPr lang="en-US">
              <a:solidFill>
                <a:prstClr val="black">
                  <a:tint val="75000"/>
                </a:prstClr>
              </a:solidFill>
            </a:endParaRPr>
          </a:p>
        </p:txBody>
      </p:sp>
      <p:sp>
        <p:nvSpPr>
          <p:cNvPr id="5" name="Title 1"/>
          <p:cNvSpPr>
            <a:spLocks noGrp="1"/>
          </p:cNvSpPr>
          <p:nvPr>
            <p:ph type="title"/>
          </p:nvPr>
        </p:nvSpPr>
        <p:spPr>
          <a:xfrm>
            <a:off x="2355273" y="336178"/>
            <a:ext cx="6303818" cy="384721"/>
          </a:xfrm>
        </p:spPr>
        <p:txBody>
          <a:bodyPr/>
          <a:lstStyle/>
          <a:p>
            <a:r>
              <a:rPr lang="en-US" sz="2500" b="1" dirty="0">
                <a:solidFill>
                  <a:srgbClr val="FFFFFF"/>
                </a:solidFill>
                <a:cs typeface="Nobel-Bold"/>
              </a:rPr>
              <a:t>FELLOWS: BACKBONE OF OUR MAJOR EVENTS</a:t>
            </a:r>
            <a:endParaRPr lang="en-US" sz="2500" b="1" dirty="0">
              <a:solidFill>
                <a:srgbClr val="FFFFFF"/>
              </a:solidFill>
            </a:endParaRPr>
          </a:p>
        </p:txBody>
      </p:sp>
    </p:spTree>
    <p:extLst>
      <p:ext uri="{BB962C8B-B14F-4D97-AF65-F5344CB8AC3E}">
        <p14:creationId xmlns:p14="http://schemas.microsoft.com/office/powerpoint/2010/main" val="26516718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277092" y="4686774"/>
            <a:ext cx="8659091" cy="2114185"/>
          </a:xfrm>
          <a:prstGeom prst="rect">
            <a:avLst/>
          </a:prstGeom>
          <a:noFill/>
        </p:spPr>
        <p:txBody>
          <a:bodyPr wrap="square" lIns="82048" tIns="41025" rIns="82048" bIns="41025" rtlCol="0">
            <a:spAutoFit/>
          </a:bodyPr>
          <a:lstStyle/>
          <a:p>
            <a:pPr defTabSz="819911"/>
            <a:r>
              <a:rPr lang="en-US" sz="2200" dirty="0">
                <a:solidFill>
                  <a:prstClr val="black"/>
                </a:solidFill>
              </a:rPr>
              <a:t>On Tuesday, February 21, 2017, nearly 100 people joined us in Sherman Oaks, California for an afternoon summit, which addressed ways to moved the needle on two core issues: inclusion and diversity in Hollywood and employment of people with disabilities, hosted by Rep. Brad Sherman. Fellows created lists of relevant stakeholders and invited them via phone. </a:t>
            </a:r>
            <a:r>
              <a:rPr lang="en-US" sz="2200" dirty="0">
                <a:solidFill>
                  <a:prstClr val="black"/>
                </a:solidFill>
                <a:hlinkClick r:id="rId4"/>
              </a:rPr>
              <a:t>View the Photos</a:t>
            </a:r>
            <a:endParaRPr lang="en-US" sz="2200" dirty="0">
              <a:solidFill>
                <a:prstClr val="black"/>
              </a:solidFill>
            </a:endParaRPr>
          </a:p>
        </p:txBody>
      </p:sp>
      <p:sp>
        <p:nvSpPr>
          <p:cNvPr id="2" name="Title 1"/>
          <p:cNvSpPr>
            <a:spLocks noGrp="1"/>
          </p:cNvSpPr>
          <p:nvPr>
            <p:ph type="title"/>
          </p:nvPr>
        </p:nvSpPr>
        <p:spPr>
          <a:xfrm>
            <a:off x="2355273" y="201707"/>
            <a:ext cx="6303818" cy="769441"/>
          </a:xfrm>
        </p:spPr>
        <p:txBody>
          <a:bodyPr/>
          <a:lstStyle/>
          <a:p>
            <a:pPr algn="l"/>
            <a:r>
              <a:rPr lang="en-US" sz="2500" b="1" dirty="0">
                <a:solidFill>
                  <a:srgbClr val="FFFFFF"/>
                </a:solidFill>
              </a:rPr>
              <a:t>SUMMIT ON INCLUSION AND DIVERSITY IN HOLLYWOOD</a:t>
            </a:r>
          </a:p>
        </p:txBody>
      </p:sp>
      <p:sp>
        <p:nvSpPr>
          <p:cNvPr id="5" name="Slide Number Placeholder 4"/>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15</a:t>
            </a:fld>
            <a:endParaRPr lang="en-US">
              <a:solidFill>
                <a:prstClr val="black">
                  <a:tint val="75000"/>
                </a:prstClr>
              </a:solidFill>
            </a:endParaRPr>
          </a:p>
        </p:txBody>
      </p:sp>
      <p:sp>
        <p:nvSpPr>
          <p:cNvPr id="12" name="TextBox 11"/>
          <p:cNvSpPr txBox="1"/>
          <p:nvPr/>
        </p:nvSpPr>
        <p:spPr>
          <a:xfrm>
            <a:off x="207818" y="3821264"/>
            <a:ext cx="4849091" cy="359850"/>
          </a:xfrm>
          <a:prstGeom prst="rect">
            <a:avLst/>
          </a:prstGeom>
          <a:noFill/>
        </p:spPr>
        <p:txBody>
          <a:bodyPr wrap="square" lIns="82048" tIns="41025" rIns="82048" bIns="41025" rtlCol="0">
            <a:spAutoFit/>
          </a:bodyPr>
          <a:lstStyle/>
          <a:p>
            <a:pPr defTabSz="819911"/>
            <a:r>
              <a:rPr lang="en-US" dirty="0">
                <a:solidFill>
                  <a:prstClr val="black"/>
                </a:solidFill>
              </a:rPr>
              <a:t>Various stakeholders attending the summit</a:t>
            </a:r>
          </a:p>
        </p:txBody>
      </p:sp>
      <p:sp>
        <p:nvSpPr>
          <p:cNvPr id="13" name="Rectangle 12"/>
          <p:cNvSpPr/>
          <p:nvPr/>
        </p:nvSpPr>
        <p:spPr>
          <a:xfrm>
            <a:off x="5611091" y="3726222"/>
            <a:ext cx="3394364" cy="913848"/>
          </a:xfrm>
          <a:prstGeom prst="rect">
            <a:avLst/>
          </a:prstGeom>
        </p:spPr>
        <p:txBody>
          <a:bodyPr wrap="square" lIns="82048" tIns="41025" rIns="82048" bIns="41025">
            <a:spAutoFit/>
          </a:bodyPr>
          <a:lstStyle/>
          <a:p>
            <a:pPr defTabSz="819911"/>
            <a:r>
              <a:rPr lang="en-US" dirty="0">
                <a:solidFill>
                  <a:prstClr val="black"/>
                </a:solidFill>
              </a:rPr>
              <a:t>Actors with disabilities John Lawson and Kurt </a:t>
            </a:r>
            <a:r>
              <a:rPr lang="en-US" dirty="0" err="1">
                <a:solidFill>
                  <a:prstClr val="black"/>
                </a:solidFill>
              </a:rPr>
              <a:t>Yaeger</a:t>
            </a:r>
            <a:r>
              <a:rPr lang="en-US" dirty="0">
                <a:solidFill>
                  <a:prstClr val="black"/>
                </a:solidFill>
              </a:rPr>
              <a:t> attending the summit</a:t>
            </a:r>
          </a:p>
        </p:txBody>
      </p:sp>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7092" y="1344707"/>
            <a:ext cx="5020533" cy="2381515"/>
          </a:xfrm>
          <a:prstGeom prst="rect">
            <a:avLst/>
          </a:prstGeom>
        </p:spPr>
      </p:pic>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42426" y="1641311"/>
            <a:ext cx="3220562" cy="2084911"/>
          </a:xfrm>
          <a:prstGeom prst="rect">
            <a:avLst/>
          </a:prstGeom>
        </p:spPr>
      </p:pic>
    </p:spTree>
    <p:extLst>
      <p:ext uri="{BB962C8B-B14F-4D97-AF65-F5344CB8AC3E}">
        <p14:creationId xmlns:p14="http://schemas.microsoft.com/office/powerpoint/2010/main" val="36057357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277092" y="4572001"/>
            <a:ext cx="8659091" cy="2114185"/>
          </a:xfrm>
          <a:prstGeom prst="rect">
            <a:avLst/>
          </a:prstGeom>
          <a:noFill/>
        </p:spPr>
        <p:txBody>
          <a:bodyPr wrap="square" lIns="82048" tIns="41025" rIns="82048" bIns="41025" rtlCol="0">
            <a:spAutoFit/>
          </a:bodyPr>
          <a:lstStyle/>
          <a:p>
            <a:pPr defTabSz="819911"/>
            <a:r>
              <a:rPr lang="en-US" sz="2200" dirty="0">
                <a:solidFill>
                  <a:prstClr val="black"/>
                </a:solidFill>
              </a:rPr>
              <a:t>On June 6, </a:t>
            </a:r>
            <a:r>
              <a:rPr lang="en-US" sz="2200" dirty="0" err="1">
                <a:solidFill>
                  <a:prstClr val="black"/>
                </a:solidFill>
              </a:rPr>
              <a:t>RespectAbility’s</a:t>
            </a:r>
            <a:r>
              <a:rPr lang="en-US" sz="2200" dirty="0">
                <a:solidFill>
                  <a:prstClr val="black"/>
                </a:solidFill>
              </a:rPr>
              <a:t> February summit was featured on </a:t>
            </a:r>
            <a:r>
              <a:rPr lang="en-US" sz="2200" i="1" dirty="0">
                <a:solidFill>
                  <a:prstClr val="black"/>
                </a:solidFill>
              </a:rPr>
              <a:t>Born This Way</a:t>
            </a:r>
            <a:r>
              <a:rPr lang="en-US" sz="2200" dirty="0">
                <a:solidFill>
                  <a:prstClr val="black"/>
                </a:solidFill>
              </a:rPr>
              <a:t>. “I get to have more freedom,” Cast Member Steven Clark said about the importance of having a successful career being key in becoming independent. “I get to be more adult-oriented. I can finally relate to everyone else in the world who gets up early in the morning for a job.” </a:t>
            </a:r>
            <a:r>
              <a:rPr lang="en-US" sz="2200" dirty="0">
                <a:solidFill>
                  <a:prstClr val="black"/>
                </a:solidFill>
                <a:hlinkClick r:id="rId4"/>
              </a:rPr>
              <a:t>Learn More</a:t>
            </a:r>
            <a:endParaRPr lang="en-US" sz="2200" dirty="0">
              <a:solidFill>
                <a:prstClr val="black"/>
              </a:solidFill>
            </a:endParaRPr>
          </a:p>
        </p:txBody>
      </p:sp>
      <p:sp>
        <p:nvSpPr>
          <p:cNvPr id="2" name="Title 1"/>
          <p:cNvSpPr>
            <a:spLocks noGrp="1"/>
          </p:cNvSpPr>
          <p:nvPr>
            <p:ph type="title"/>
          </p:nvPr>
        </p:nvSpPr>
        <p:spPr>
          <a:xfrm>
            <a:off x="2355273" y="336178"/>
            <a:ext cx="6303818" cy="384721"/>
          </a:xfrm>
        </p:spPr>
        <p:txBody>
          <a:bodyPr/>
          <a:lstStyle/>
          <a:p>
            <a:pPr algn="l"/>
            <a:r>
              <a:rPr lang="en-US" sz="2500" b="1" dirty="0">
                <a:solidFill>
                  <a:srgbClr val="FFFFFF"/>
                </a:solidFill>
              </a:rPr>
              <a:t>RESPECTABILITY ON BORN THIS WAY</a:t>
            </a:r>
          </a:p>
        </p:txBody>
      </p:sp>
      <p:sp>
        <p:nvSpPr>
          <p:cNvPr id="5" name="Slide Number Placeholder 4"/>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16</a:t>
            </a:fld>
            <a:endParaRPr lang="en-US">
              <a:solidFill>
                <a:prstClr val="black">
                  <a:tint val="75000"/>
                </a:prstClr>
              </a:solidFill>
            </a:endParaRPr>
          </a:p>
        </p:txBody>
      </p:sp>
      <p:pic>
        <p:nvPicPr>
          <p:cNvPr id="9" name="Picture 8">
            <a:hlinkClick r:id="rId5"/>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62873" y="1397616"/>
            <a:ext cx="5647765" cy="3039915"/>
          </a:xfrm>
          <a:prstGeom prst="rect">
            <a:avLst/>
          </a:prstGeom>
        </p:spPr>
      </p:pic>
    </p:spTree>
    <p:extLst>
      <p:ext uri="{BB962C8B-B14F-4D97-AF65-F5344CB8AC3E}">
        <p14:creationId xmlns:p14="http://schemas.microsoft.com/office/powerpoint/2010/main" val="31556073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277092" y="4552303"/>
            <a:ext cx="8659091" cy="2114177"/>
          </a:xfrm>
          <a:prstGeom prst="rect">
            <a:avLst/>
          </a:prstGeom>
          <a:noFill/>
        </p:spPr>
        <p:txBody>
          <a:bodyPr wrap="square" lIns="82048" tIns="41025" rIns="82048" bIns="41025" rtlCol="0">
            <a:spAutoFit/>
          </a:bodyPr>
          <a:lstStyle/>
          <a:p>
            <a:pPr defTabSz="819911"/>
            <a:r>
              <a:rPr lang="en-US" sz="2200" dirty="0">
                <a:solidFill>
                  <a:prstClr val="black"/>
                </a:solidFill>
              </a:rPr>
              <a:t>In coordination with the episode and with the help of our Fellows, RespectAbility released the </a:t>
            </a:r>
            <a:r>
              <a:rPr lang="en-US" sz="2200" i="1" dirty="0">
                <a:solidFill>
                  <a:prstClr val="black"/>
                </a:solidFill>
              </a:rPr>
              <a:t>Born This Way </a:t>
            </a:r>
            <a:r>
              <a:rPr lang="en-US" sz="2200" dirty="0">
                <a:solidFill>
                  <a:prstClr val="black"/>
                </a:solidFill>
              </a:rPr>
              <a:t>Fan Guide with free resources for a variety of individuals with disabilities. The guide includes free tools, contacts, information and services around job seekers, employers, education, policy makers, entertainment, sex education, ending the school-to-prison pipeline and inclusive philanthropy. </a:t>
            </a:r>
            <a:r>
              <a:rPr lang="en-US" sz="2200" dirty="0">
                <a:solidFill>
                  <a:prstClr val="black"/>
                </a:solidFill>
                <a:hlinkClick r:id="rId4"/>
              </a:rPr>
              <a:t>Learn More</a:t>
            </a:r>
            <a:endParaRPr lang="en-US" sz="2200" dirty="0">
              <a:solidFill>
                <a:prstClr val="black"/>
              </a:solidFill>
            </a:endParaRPr>
          </a:p>
        </p:txBody>
      </p:sp>
      <p:sp>
        <p:nvSpPr>
          <p:cNvPr id="2" name="Title 1"/>
          <p:cNvSpPr>
            <a:spLocks noGrp="1"/>
          </p:cNvSpPr>
          <p:nvPr>
            <p:ph type="title"/>
          </p:nvPr>
        </p:nvSpPr>
        <p:spPr>
          <a:xfrm>
            <a:off x="2355273" y="336178"/>
            <a:ext cx="6303818" cy="384721"/>
          </a:xfrm>
        </p:spPr>
        <p:txBody>
          <a:bodyPr/>
          <a:lstStyle/>
          <a:p>
            <a:pPr algn="l"/>
            <a:r>
              <a:rPr lang="en-US" sz="2500" b="1" dirty="0">
                <a:solidFill>
                  <a:srgbClr val="FFFFFF"/>
                </a:solidFill>
              </a:rPr>
              <a:t>RESPECTABILITY ON BORN THIS WAY</a:t>
            </a:r>
          </a:p>
        </p:txBody>
      </p:sp>
      <p:sp>
        <p:nvSpPr>
          <p:cNvPr id="5" name="Slide Number Placeholder 4"/>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17</a:t>
            </a:fld>
            <a:endParaRPr lang="en-US">
              <a:solidFill>
                <a:prstClr val="black">
                  <a:tint val="75000"/>
                </a:prstClr>
              </a:solidFill>
            </a:endParaRPr>
          </a:p>
        </p:txBody>
      </p:sp>
      <p:pic>
        <p:nvPicPr>
          <p:cNvPr id="9" name="Picture 8">
            <a:hlinkClick r:id="rId5"/>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62873" y="1472092"/>
            <a:ext cx="5647765" cy="2890961"/>
          </a:xfrm>
          <a:prstGeom prst="rect">
            <a:avLst/>
          </a:prstGeom>
        </p:spPr>
      </p:pic>
    </p:spTree>
    <p:extLst>
      <p:ext uri="{BB962C8B-B14F-4D97-AF65-F5344CB8AC3E}">
        <p14:creationId xmlns:p14="http://schemas.microsoft.com/office/powerpoint/2010/main" val="33745555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277092" y="4840941"/>
            <a:ext cx="8659091" cy="1437076"/>
          </a:xfrm>
          <a:prstGeom prst="rect">
            <a:avLst/>
          </a:prstGeom>
          <a:noFill/>
        </p:spPr>
        <p:txBody>
          <a:bodyPr wrap="square" lIns="82048" tIns="41025" rIns="82048" bIns="41025" rtlCol="0">
            <a:spAutoFit/>
          </a:bodyPr>
          <a:lstStyle/>
          <a:p>
            <a:pPr defTabSz="819911"/>
            <a:r>
              <a:rPr lang="en-US" sz="2200" dirty="0">
                <a:solidFill>
                  <a:prstClr val="black"/>
                </a:solidFill>
              </a:rPr>
              <a:t>This summit, held on Monday, July 31, 2017, featured Marc Summers of The Food Network, Casting Director and Producer Leah Daniels-Butler and Tommy Morrissey, the one-arm golfer. The entire event aired live on </a:t>
            </a:r>
            <a:r>
              <a:rPr lang="en-US" sz="2200" dirty="0">
                <a:solidFill>
                  <a:prstClr val="black"/>
                </a:solidFill>
                <a:hlinkClick r:id="rId4"/>
              </a:rPr>
              <a:t>C-SPAN 2</a:t>
            </a:r>
            <a:r>
              <a:rPr lang="en-US" sz="2200" dirty="0">
                <a:solidFill>
                  <a:prstClr val="black"/>
                </a:solidFill>
              </a:rPr>
              <a:t>. </a:t>
            </a:r>
            <a:r>
              <a:rPr lang="en-US" sz="2200" dirty="0">
                <a:solidFill>
                  <a:prstClr val="black"/>
                </a:solidFill>
                <a:hlinkClick r:id="rId5"/>
              </a:rPr>
              <a:t>Learn More</a:t>
            </a:r>
            <a:endParaRPr lang="en-US" sz="2200" dirty="0">
              <a:solidFill>
                <a:prstClr val="black"/>
              </a:solidFill>
            </a:endParaRPr>
          </a:p>
        </p:txBody>
      </p:sp>
      <p:sp>
        <p:nvSpPr>
          <p:cNvPr id="2" name="Title 1"/>
          <p:cNvSpPr>
            <a:spLocks noGrp="1"/>
          </p:cNvSpPr>
          <p:nvPr>
            <p:ph type="title"/>
          </p:nvPr>
        </p:nvSpPr>
        <p:spPr>
          <a:xfrm>
            <a:off x="2355273" y="201707"/>
            <a:ext cx="6303818" cy="769441"/>
          </a:xfrm>
        </p:spPr>
        <p:txBody>
          <a:bodyPr/>
          <a:lstStyle/>
          <a:p>
            <a:pPr algn="l"/>
            <a:r>
              <a:rPr lang="en-US" sz="2500" b="1" dirty="0">
                <a:solidFill>
                  <a:srgbClr val="FFFFFF"/>
                </a:solidFill>
              </a:rPr>
              <a:t>FROM HOLLYWOOD TO CAPITOL HILL: THE FUTURE OF AMERICANS WITH DISABILITIES</a:t>
            </a:r>
          </a:p>
        </p:txBody>
      </p:sp>
      <p:sp>
        <p:nvSpPr>
          <p:cNvPr id="5" name="Slide Number Placeholder 4"/>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18</a:t>
            </a:fld>
            <a:endParaRPr lang="en-US">
              <a:solidFill>
                <a:prstClr val="black">
                  <a:tint val="75000"/>
                </a:prstClr>
              </a:solidFill>
            </a:endParaRPr>
          </a:p>
        </p:txBody>
      </p:sp>
      <p:sp>
        <p:nvSpPr>
          <p:cNvPr id="10" name="TextBox 9">
            <a:hlinkClick r:id="rId6"/>
          </p:cNvPr>
          <p:cNvSpPr txBox="1"/>
          <p:nvPr/>
        </p:nvSpPr>
        <p:spPr>
          <a:xfrm>
            <a:off x="484909" y="3714592"/>
            <a:ext cx="2078182" cy="1190847"/>
          </a:xfrm>
          <a:prstGeom prst="rect">
            <a:avLst/>
          </a:prstGeom>
          <a:noFill/>
        </p:spPr>
        <p:txBody>
          <a:bodyPr wrap="square" lIns="82048" tIns="41025" rIns="82048" bIns="41025" rtlCol="0">
            <a:spAutoFit/>
          </a:bodyPr>
          <a:lstStyle/>
          <a:p>
            <a:pPr algn="ctr" defTabSz="819911"/>
            <a:r>
              <a:rPr lang="en-US" dirty="0">
                <a:solidFill>
                  <a:prstClr val="black"/>
                </a:solidFill>
              </a:rPr>
              <a:t>Leah Daniels-Butler</a:t>
            </a:r>
          </a:p>
          <a:p>
            <a:pPr algn="ctr" defTabSz="819911"/>
            <a:r>
              <a:rPr lang="en-US" dirty="0">
                <a:solidFill>
                  <a:prstClr val="black"/>
                </a:solidFill>
              </a:rPr>
              <a:t>Casting Director &amp; Producer</a:t>
            </a:r>
          </a:p>
          <a:p>
            <a:pPr defTabSz="819911"/>
            <a:endParaRPr lang="en-US" dirty="0">
              <a:solidFill>
                <a:prstClr val="black"/>
              </a:solidFill>
            </a:endParaRPr>
          </a:p>
        </p:txBody>
      </p:sp>
      <p:sp>
        <p:nvSpPr>
          <p:cNvPr id="11" name="TextBox 10"/>
          <p:cNvSpPr txBox="1"/>
          <p:nvPr/>
        </p:nvSpPr>
        <p:spPr>
          <a:xfrm>
            <a:off x="3532909" y="3714593"/>
            <a:ext cx="2078182" cy="636849"/>
          </a:xfrm>
          <a:prstGeom prst="rect">
            <a:avLst/>
          </a:prstGeom>
          <a:noFill/>
        </p:spPr>
        <p:txBody>
          <a:bodyPr wrap="square" lIns="82048" tIns="41025" rIns="82048" bIns="41025" rtlCol="0">
            <a:spAutoFit/>
          </a:bodyPr>
          <a:lstStyle/>
          <a:p>
            <a:pPr algn="ctr" defTabSz="819911"/>
            <a:r>
              <a:rPr lang="en-US" dirty="0">
                <a:solidFill>
                  <a:prstClr val="black"/>
                </a:solidFill>
              </a:rPr>
              <a:t>Tommy Morrissey</a:t>
            </a:r>
          </a:p>
          <a:p>
            <a:pPr algn="ctr" defTabSz="819911"/>
            <a:r>
              <a:rPr lang="en-US" dirty="0">
                <a:solidFill>
                  <a:prstClr val="black"/>
                </a:solidFill>
              </a:rPr>
              <a:t>One-Arm Golfer</a:t>
            </a:r>
          </a:p>
        </p:txBody>
      </p:sp>
      <p:sp>
        <p:nvSpPr>
          <p:cNvPr id="12" name="TextBox 11"/>
          <p:cNvSpPr txBox="1"/>
          <p:nvPr/>
        </p:nvSpPr>
        <p:spPr>
          <a:xfrm>
            <a:off x="6650182" y="3714593"/>
            <a:ext cx="2078182" cy="913848"/>
          </a:xfrm>
          <a:prstGeom prst="rect">
            <a:avLst/>
          </a:prstGeom>
          <a:noFill/>
        </p:spPr>
        <p:txBody>
          <a:bodyPr wrap="square" lIns="82048" tIns="41025" rIns="82048" bIns="41025" rtlCol="0">
            <a:spAutoFit/>
          </a:bodyPr>
          <a:lstStyle/>
          <a:p>
            <a:pPr algn="ctr" defTabSz="819911"/>
            <a:r>
              <a:rPr lang="en-US" dirty="0">
                <a:solidFill>
                  <a:prstClr val="black"/>
                </a:solidFill>
              </a:rPr>
              <a:t>Marc Summers</a:t>
            </a:r>
          </a:p>
          <a:p>
            <a:pPr algn="ctr" defTabSz="819911"/>
            <a:r>
              <a:rPr lang="en-US" dirty="0">
                <a:solidFill>
                  <a:prstClr val="black"/>
                </a:solidFill>
              </a:rPr>
              <a:t>Television Host, </a:t>
            </a:r>
            <a:br>
              <a:rPr lang="en-US" dirty="0">
                <a:solidFill>
                  <a:prstClr val="black"/>
                </a:solidFill>
              </a:rPr>
            </a:br>
            <a:r>
              <a:rPr lang="en-US" dirty="0">
                <a:solidFill>
                  <a:prstClr val="black"/>
                </a:solidFill>
              </a:rPr>
              <a:t>The Food Network</a:t>
            </a:r>
          </a:p>
        </p:txBody>
      </p:sp>
      <p:pic>
        <p:nvPicPr>
          <p:cNvPr id="13" name="Picture 1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532909" y="1630299"/>
            <a:ext cx="2078182" cy="2017059"/>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84909" y="1630299"/>
            <a:ext cx="2078182" cy="2017059"/>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650182" y="1630299"/>
            <a:ext cx="2078182" cy="2017059"/>
          </a:xfrm>
          <a:prstGeom prst="rect">
            <a:avLst/>
          </a:prstGeom>
        </p:spPr>
      </p:pic>
    </p:spTree>
    <p:extLst>
      <p:ext uri="{BB962C8B-B14F-4D97-AF65-F5344CB8AC3E}">
        <p14:creationId xmlns:p14="http://schemas.microsoft.com/office/powerpoint/2010/main" val="25978936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277092" y="1479178"/>
            <a:ext cx="8659091" cy="759968"/>
          </a:xfrm>
          <a:prstGeom prst="rect">
            <a:avLst/>
          </a:prstGeom>
          <a:noFill/>
        </p:spPr>
        <p:txBody>
          <a:bodyPr wrap="square" lIns="82048" tIns="41025" rIns="82048" bIns="41025" rtlCol="0">
            <a:spAutoFit/>
          </a:bodyPr>
          <a:lstStyle/>
          <a:p>
            <a:pPr defTabSz="819911"/>
            <a:r>
              <a:rPr lang="en-US" sz="2200" dirty="0">
                <a:solidFill>
                  <a:prstClr val="black"/>
                </a:solidFill>
              </a:rPr>
              <a:t>Fellows assisted with inviting speakers and attendees, as well as working the event – from running the registration table to social media. </a:t>
            </a:r>
          </a:p>
        </p:txBody>
      </p:sp>
      <p:sp>
        <p:nvSpPr>
          <p:cNvPr id="2" name="Title 1"/>
          <p:cNvSpPr>
            <a:spLocks noGrp="1"/>
          </p:cNvSpPr>
          <p:nvPr>
            <p:ph type="title"/>
          </p:nvPr>
        </p:nvSpPr>
        <p:spPr>
          <a:xfrm>
            <a:off x="2355273" y="201707"/>
            <a:ext cx="6303818" cy="769441"/>
          </a:xfrm>
        </p:spPr>
        <p:txBody>
          <a:bodyPr/>
          <a:lstStyle/>
          <a:p>
            <a:pPr algn="l"/>
            <a:r>
              <a:rPr lang="en-US" sz="2500" b="1" dirty="0">
                <a:solidFill>
                  <a:srgbClr val="FFFFFF"/>
                </a:solidFill>
              </a:rPr>
              <a:t>FROM HOLLYWOOD TO CAPITOL HILL: THE FUTURE OF AMERICANS WITH DISABILITIES</a:t>
            </a:r>
          </a:p>
        </p:txBody>
      </p:sp>
      <p:sp>
        <p:nvSpPr>
          <p:cNvPr id="5" name="Slide Number Placeholder 4"/>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19</a:t>
            </a:fld>
            <a:endParaRPr lang="en-US">
              <a:solidFill>
                <a:prstClr val="black">
                  <a:tint val="75000"/>
                </a:prstClr>
              </a:solidFill>
            </a:endParaRPr>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2873" y="2487706"/>
            <a:ext cx="5647765" cy="3630706"/>
          </a:xfrm>
          <a:prstGeom prst="rect">
            <a:avLst/>
          </a:prstGeom>
        </p:spPr>
      </p:pic>
      <p:sp>
        <p:nvSpPr>
          <p:cNvPr id="16" name="Rectangle 15"/>
          <p:cNvSpPr/>
          <p:nvPr/>
        </p:nvSpPr>
        <p:spPr>
          <a:xfrm>
            <a:off x="1731818" y="6118413"/>
            <a:ext cx="5680364" cy="359850"/>
          </a:xfrm>
          <a:prstGeom prst="rect">
            <a:avLst/>
          </a:prstGeom>
        </p:spPr>
        <p:txBody>
          <a:bodyPr wrap="square" lIns="82048" tIns="41025" rIns="82048" bIns="41025">
            <a:spAutoFit/>
          </a:bodyPr>
          <a:lstStyle/>
          <a:p>
            <a:pPr defTabSz="819911"/>
            <a:r>
              <a:rPr lang="en-US" dirty="0">
                <a:solidFill>
                  <a:prstClr val="black"/>
                </a:solidFill>
              </a:rPr>
              <a:t>Fellows working the registration table</a:t>
            </a:r>
          </a:p>
        </p:txBody>
      </p:sp>
    </p:spTree>
    <p:extLst>
      <p:ext uri="{BB962C8B-B14F-4D97-AF65-F5344CB8AC3E}">
        <p14:creationId xmlns:p14="http://schemas.microsoft.com/office/powerpoint/2010/main" val="37705670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1295400"/>
            <a:ext cx="9144000" cy="5693866"/>
          </a:xfrm>
        </p:spPr>
        <p:txBody>
          <a:bodyPr/>
          <a:lstStyle/>
          <a:p>
            <a:pPr algn="ctr"/>
            <a:r>
              <a:rPr lang="en-US" sz="2000" dirty="0" smtClean="0"/>
              <a:t>RespectAbility’s </a:t>
            </a:r>
            <a:r>
              <a:rPr lang="en-US" sz="2000" dirty="0"/>
              <a:t>mission is to </a:t>
            </a:r>
            <a:r>
              <a:rPr lang="en-US" sz="2000" b="1" dirty="0"/>
              <a:t>fight stigma and advance opportunities </a:t>
            </a:r>
            <a:r>
              <a:rPr lang="en-US" sz="2000" dirty="0"/>
              <a:t>so that people with disabilities can fully participate in all aspects of community. We are unique in our national focus on enabling people with disabilities to get the education, skills, and opportunities they need to achieve competitive, integrated employment and independence.</a:t>
            </a:r>
            <a:endParaRPr lang="en-US" sz="2000" b="1" dirty="0" smtClean="0"/>
          </a:p>
          <a:p>
            <a:pPr algn="ctr"/>
            <a:endParaRPr lang="en-US" b="1" dirty="0"/>
          </a:p>
          <a:p>
            <a:pPr algn="ctr"/>
            <a:r>
              <a:rPr lang="en-US" dirty="0"/>
              <a:t>RespectAbility is a nonprofit, nonpartisan organization that understands we are a stronger community when we live up to our values – when we are welcoming, diverse, moral and respect one another</a:t>
            </a:r>
            <a:r>
              <a:rPr lang="en-US" dirty="0" smtClean="0"/>
              <a:t>.</a:t>
            </a:r>
          </a:p>
          <a:p>
            <a:pPr algn="ctr"/>
            <a:endParaRPr lang="en-US" dirty="0"/>
          </a:p>
          <a:p>
            <a:pPr algn="ctr"/>
            <a:r>
              <a:rPr lang="en-US" dirty="0"/>
              <a:t>We work with entertainment, policy makers, educators, self-advocates, nonprofits, employers, faith-based organizations, philanthropists, journalists and online media to fight stigmas and advance opportunities for people with disabilities</a:t>
            </a:r>
            <a:r>
              <a:rPr lang="en-US" dirty="0" smtClean="0"/>
              <a:t>.</a:t>
            </a:r>
          </a:p>
          <a:p>
            <a:pPr algn="ctr"/>
            <a:endParaRPr lang="en-US" dirty="0"/>
          </a:p>
          <a:p>
            <a:pPr algn="ctr"/>
            <a:r>
              <a:rPr lang="en-US" dirty="0"/>
              <a:t>Led by people with disabilities and those who love them, we know that people with disabilities and their families have the same hopes and dreams as everyone else, even if they face different challenges</a:t>
            </a:r>
            <a:r>
              <a:rPr lang="en-US" dirty="0" smtClean="0"/>
              <a:t>.</a:t>
            </a:r>
          </a:p>
          <a:p>
            <a:pPr algn="ctr"/>
            <a:endParaRPr lang="en-US" dirty="0"/>
          </a:p>
          <a:p>
            <a:endParaRPr lang="en-US" b="1" dirty="0"/>
          </a:p>
          <a:p>
            <a:endParaRPr lang="en-US" dirty="0"/>
          </a:p>
        </p:txBody>
      </p:sp>
      <p:sp>
        <p:nvSpPr>
          <p:cNvPr id="4" name="Slide Number Placeholder 3"/>
          <p:cNvSpPr>
            <a:spLocks noGrp="1"/>
          </p:cNvSpPr>
          <p:nvPr>
            <p:ph type="sldNum" sz="quarter" idx="7"/>
          </p:nvPr>
        </p:nvSpPr>
        <p:spPr/>
        <p:txBody>
          <a:bodyPr/>
          <a:lstStyle/>
          <a:p>
            <a:fld id="{B6F15528-21DE-4FAA-801E-634DDDAF4B2B}" type="slidenum">
              <a:rPr lang="en-US" smtClean="0">
                <a:solidFill>
                  <a:prstClr val="black">
                    <a:tint val="75000"/>
                  </a:prstClr>
                </a:solidFill>
              </a:rPr>
              <a:pPr/>
              <a:t>2</a:t>
            </a:fld>
            <a:endParaRPr lang="en-US">
              <a:solidFill>
                <a:prstClr val="black">
                  <a:tint val="75000"/>
                </a:prstClr>
              </a:solidFill>
            </a:endParaRPr>
          </a:p>
        </p:txBody>
      </p:sp>
      <p:sp>
        <p:nvSpPr>
          <p:cNvPr id="5" name="Title 1"/>
          <p:cNvSpPr>
            <a:spLocks noGrp="1"/>
          </p:cNvSpPr>
          <p:nvPr>
            <p:ph type="title"/>
          </p:nvPr>
        </p:nvSpPr>
        <p:spPr>
          <a:xfrm>
            <a:off x="2514600" y="381000"/>
            <a:ext cx="6303818" cy="384721"/>
          </a:xfrm>
        </p:spPr>
        <p:txBody>
          <a:bodyPr/>
          <a:lstStyle/>
          <a:p>
            <a:r>
              <a:rPr lang="en-US" sz="2500" b="1" dirty="0" smtClean="0">
                <a:solidFill>
                  <a:srgbClr val="FFFFFF"/>
                </a:solidFill>
                <a:cs typeface="Nobel-Bold"/>
              </a:rPr>
              <a:t>RESPECTABILITY’S MISSION</a:t>
            </a:r>
            <a:endParaRPr lang="en-US" sz="2500" b="1" dirty="0">
              <a:solidFill>
                <a:srgbClr val="FFFFFF"/>
              </a:solidFill>
            </a:endParaRPr>
          </a:p>
        </p:txBody>
      </p:sp>
    </p:spTree>
    <p:extLst>
      <p:ext uri="{BB962C8B-B14F-4D97-AF65-F5344CB8AC3E}">
        <p14:creationId xmlns:p14="http://schemas.microsoft.com/office/powerpoint/2010/main" val="2753930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277092" y="1408002"/>
            <a:ext cx="8659091" cy="421414"/>
          </a:xfrm>
          <a:prstGeom prst="rect">
            <a:avLst/>
          </a:prstGeom>
          <a:noFill/>
        </p:spPr>
        <p:txBody>
          <a:bodyPr wrap="square" lIns="82048" tIns="41025" rIns="82048" bIns="41025" rtlCol="0">
            <a:spAutoFit/>
          </a:bodyPr>
          <a:lstStyle/>
          <a:p>
            <a:pPr defTabSz="819911"/>
            <a:r>
              <a:rPr lang="en-US" sz="2200" dirty="0">
                <a:solidFill>
                  <a:prstClr val="black"/>
                </a:solidFill>
              </a:rPr>
              <a:t>Two of our Summer 2017 Fellows spoke at the event:</a:t>
            </a:r>
          </a:p>
        </p:txBody>
      </p:sp>
      <p:sp>
        <p:nvSpPr>
          <p:cNvPr id="2" name="Title 1"/>
          <p:cNvSpPr>
            <a:spLocks noGrp="1"/>
          </p:cNvSpPr>
          <p:nvPr>
            <p:ph type="title"/>
          </p:nvPr>
        </p:nvSpPr>
        <p:spPr>
          <a:xfrm>
            <a:off x="2355273" y="201707"/>
            <a:ext cx="6303818" cy="769441"/>
          </a:xfrm>
        </p:spPr>
        <p:txBody>
          <a:bodyPr/>
          <a:lstStyle/>
          <a:p>
            <a:pPr algn="l"/>
            <a:r>
              <a:rPr lang="en-US" sz="2500" b="1" dirty="0">
                <a:solidFill>
                  <a:srgbClr val="FFFFFF"/>
                </a:solidFill>
              </a:rPr>
              <a:t>FROM HOLLYWOOD TO CAPITOL HILL: THE FUTURE OF AMERICANS WITH DISABILITIES</a:t>
            </a:r>
          </a:p>
        </p:txBody>
      </p:sp>
      <p:sp>
        <p:nvSpPr>
          <p:cNvPr id="5" name="Slide Number Placeholder 4"/>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20</a:t>
            </a:fld>
            <a:endParaRPr lang="en-US">
              <a:solidFill>
                <a:prstClr val="black">
                  <a:tint val="75000"/>
                </a:prstClr>
              </a:solidFill>
            </a:endParaRPr>
          </a:p>
        </p:txBody>
      </p:sp>
      <p:sp>
        <p:nvSpPr>
          <p:cNvPr id="15" name="TextBox 14">
            <a:hlinkClick r:id="rId4"/>
          </p:cNvPr>
          <p:cNvSpPr txBox="1"/>
          <p:nvPr/>
        </p:nvSpPr>
        <p:spPr>
          <a:xfrm>
            <a:off x="415637" y="5849471"/>
            <a:ext cx="3740727" cy="913848"/>
          </a:xfrm>
          <a:prstGeom prst="rect">
            <a:avLst/>
          </a:prstGeom>
          <a:noFill/>
        </p:spPr>
        <p:txBody>
          <a:bodyPr wrap="square" lIns="82048" tIns="41025" rIns="82048" bIns="41025" rtlCol="0">
            <a:spAutoFit/>
          </a:bodyPr>
          <a:lstStyle/>
          <a:p>
            <a:pPr algn="ctr" defTabSz="819911"/>
            <a:r>
              <a:rPr lang="en-US" dirty="0" err="1">
                <a:solidFill>
                  <a:prstClr val="black"/>
                </a:solidFill>
              </a:rPr>
              <a:t>Sneha</a:t>
            </a:r>
            <a:r>
              <a:rPr lang="en-US" dirty="0">
                <a:solidFill>
                  <a:prstClr val="black"/>
                </a:solidFill>
              </a:rPr>
              <a:t> Dave</a:t>
            </a:r>
          </a:p>
          <a:p>
            <a:pPr algn="ctr" defTabSz="819911"/>
            <a:r>
              <a:rPr lang="en-US" dirty="0">
                <a:solidFill>
                  <a:prstClr val="black"/>
                </a:solidFill>
              </a:rPr>
              <a:t>Chronic Illness and Disability Advocate</a:t>
            </a:r>
          </a:p>
          <a:p>
            <a:pPr algn="ctr" defTabSz="819911"/>
            <a:r>
              <a:rPr lang="en-US" dirty="0">
                <a:solidFill>
                  <a:prstClr val="black"/>
                </a:solidFill>
              </a:rPr>
              <a:t>Watch Panel on </a:t>
            </a:r>
            <a:r>
              <a:rPr lang="en-US" dirty="0">
                <a:solidFill>
                  <a:prstClr val="black"/>
                </a:solidFill>
                <a:hlinkClick r:id="rId5"/>
              </a:rPr>
              <a:t>C-SPAN</a:t>
            </a:r>
            <a:endParaRPr lang="en-US" dirty="0">
              <a:solidFill>
                <a:prstClr val="black"/>
              </a:solidFill>
            </a:endParaRPr>
          </a:p>
        </p:txBody>
      </p:sp>
      <p:sp>
        <p:nvSpPr>
          <p:cNvPr id="16" name="TextBox 15">
            <a:hlinkClick r:id="rId6"/>
          </p:cNvPr>
          <p:cNvSpPr txBox="1"/>
          <p:nvPr/>
        </p:nvSpPr>
        <p:spPr>
          <a:xfrm>
            <a:off x="4987637" y="5849471"/>
            <a:ext cx="3740727" cy="913848"/>
          </a:xfrm>
          <a:prstGeom prst="rect">
            <a:avLst/>
          </a:prstGeom>
          <a:noFill/>
        </p:spPr>
        <p:txBody>
          <a:bodyPr wrap="square" lIns="82048" tIns="41025" rIns="82048" bIns="41025" rtlCol="0">
            <a:spAutoFit/>
          </a:bodyPr>
          <a:lstStyle/>
          <a:p>
            <a:pPr algn="ctr" defTabSz="819911"/>
            <a:r>
              <a:rPr lang="en-US" dirty="0" err="1">
                <a:solidFill>
                  <a:prstClr val="black"/>
                </a:solidFill>
              </a:rPr>
              <a:t>Brilynn</a:t>
            </a:r>
            <a:r>
              <a:rPr lang="en-US" dirty="0">
                <a:solidFill>
                  <a:prstClr val="black"/>
                </a:solidFill>
              </a:rPr>
              <a:t> Rakes</a:t>
            </a:r>
          </a:p>
          <a:p>
            <a:pPr algn="ctr" defTabSz="819911"/>
            <a:r>
              <a:rPr lang="en-US" dirty="0">
                <a:solidFill>
                  <a:prstClr val="black"/>
                </a:solidFill>
              </a:rPr>
              <a:t>Visually-Impaired Dancer</a:t>
            </a:r>
          </a:p>
          <a:p>
            <a:pPr algn="ctr" defTabSz="819911"/>
            <a:r>
              <a:rPr lang="en-US" dirty="0">
                <a:solidFill>
                  <a:prstClr val="black"/>
                </a:solidFill>
              </a:rPr>
              <a:t>Watch Clip on </a:t>
            </a:r>
            <a:r>
              <a:rPr lang="en-US" dirty="0">
                <a:solidFill>
                  <a:prstClr val="black"/>
                </a:solidFill>
                <a:hlinkClick r:id="rId7"/>
              </a:rPr>
              <a:t>C-SPAN</a:t>
            </a:r>
            <a:endParaRPr lang="en-US" dirty="0">
              <a:solidFill>
                <a:prstClr val="black"/>
              </a:solidFill>
            </a:endParaRPr>
          </a:p>
        </p:txBody>
      </p:sp>
      <p:pic>
        <p:nvPicPr>
          <p:cNvPr id="17" name="Picture 16"/>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15637" y="2017059"/>
            <a:ext cx="3740727" cy="3630706"/>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990419" y="2017059"/>
            <a:ext cx="3740727" cy="3630706"/>
          </a:xfrm>
          <a:prstGeom prst="rect">
            <a:avLst/>
          </a:prstGeom>
        </p:spPr>
      </p:pic>
    </p:spTree>
    <p:extLst>
      <p:ext uri="{BB962C8B-B14F-4D97-AF65-F5344CB8AC3E}">
        <p14:creationId xmlns:p14="http://schemas.microsoft.com/office/powerpoint/2010/main" val="42890900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277092" y="4908177"/>
            <a:ext cx="8659091" cy="1775630"/>
          </a:xfrm>
          <a:prstGeom prst="rect">
            <a:avLst/>
          </a:prstGeom>
          <a:noFill/>
        </p:spPr>
        <p:txBody>
          <a:bodyPr wrap="square" lIns="82048" tIns="41025" rIns="82048" bIns="41025" rtlCol="0">
            <a:spAutoFit/>
          </a:bodyPr>
          <a:lstStyle/>
          <a:p>
            <a:pPr defTabSz="819911"/>
            <a:r>
              <a:rPr lang="en-US" sz="2200" dirty="0">
                <a:solidFill>
                  <a:prstClr val="black"/>
                </a:solidFill>
              </a:rPr>
              <a:t>On Monday, August 14, 2017 nearly 50 stakeholders gathered to learn about the challenges facing people with disabilities in Long Beach, with a focus on education and transitioning to the workforce. This was just the kickoff to a Community of Practice in Long Beach. Fellows created lists of relevant stakeholders and invited them via phone. </a:t>
            </a:r>
            <a:r>
              <a:rPr lang="en-US" sz="2200" dirty="0">
                <a:solidFill>
                  <a:prstClr val="black"/>
                </a:solidFill>
                <a:hlinkClick r:id="rId4"/>
              </a:rPr>
              <a:t>Learn More </a:t>
            </a:r>
            <a:endParaRPr lang="en-US" sz="2200" dirty="0">
              <a:solidFill>
                <a:prstClr val="black"/>
              </a:solidFill>
            </a:endParaRPr>
          </a:p>
        </p:txBody>
      </p:sp>
      <p:sp>
        <p:nvSpPr>
          <p:cNvPr id="2" name="Title 1"/>
          <p:cNvSpPr>
            <a:spLocks noGrp="1"/>
          </p:cNvSpPr>
          <p:nvPr>
            <p:ph type="title"/>
          </p:nvPr>
        </p:nvSpPr>
        <p:spPr>
          <a:xfrm>
            <a:off x="2355273" y="336178"/>
            <a:ext cx="6303818" cy="384721"/>
          </a:xfrm>
        </p:spPr>
        <p:txBody>
          <a:bodyPr/>
          <a:lstStyle/>
          <a:p>
            <a:pPr algn="l"/>
            <a:r>
              <a:rPr lang="en-US" sz="2500" b="1" dirty="0">
                <a:solidFill>
                  <a:srgbClr val="FFFFFF"/>
                </a:solidFill>
              </a:rPr>
              <a:t>BETTERING LIVES IN LONG BEACH, CALIFORNIA</a:t>
            </a:r>
          </a:p>
        </p:txBody>
      </p:sp>
      <p:sp>
        <p:nvSpPr>
          <p:cNvPr id="5" name="Slide Number Placeholder 4"/>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21</a:t>
            </a:fld>
            <a:endParaRPr lang="en-US" dirty="0">
              <a:solidFill>
                <a:prstClr val="black">
                  <a:tint val="75000"/>
                </a:prstClr>
              </a:solidFill>
            </a:endParaRPr>
          </a:p>
        </p:txBody>
      </p:sp>
      <p:sp>
        <p:nvSpPr>
          <p:cNvPr id="9" name="TextBox 8"/>
          <p:cNvSpPr txBox="1"/>
          <p:nvPr/>
        </p:nvSpPr>
        <p:spPr>
          <a:xfrm>
            <a:off x="207818" y="3966882"/>
            <a:ext cx="4849091" cy="636849"/>
          </a:xfrm>
          <a:prstGeom prst="rect">
            <a:avLst/>
          </a:prstGeom>
          <a:noFill/>
        </p:spPr>
        <p:txBody>
          <a:bodyPr wrap="square" lIns="82048" tIns="41025" rIns="82048" bIns="41025" rtlCol="0">
            <a:spAutoFit/>
          </a:bodyPr>
          <a:lstStyle/>
          <a:p>
            <a:pPr defTabSz="819911"/>
            <a:r>
              <a:rPr lang="en-US" dirty="0">
                <a:solidFill>
                  <a:prstClr val="black"/>
                </a:solidFill>
              </a:rPr>
              <a:t>Various stakeholders attending the day-long meeting</a:t>
            </a:r>
          </a:p>
        </p:txBody>
      </p:sp>
      <p:sp>
        <p:nvSpPr>
          <p:cNvPr id="10" name="Rectangle 9"/>
          <p:cNvSpPr/>
          <p:nvPr/>
        </p:nvSpPr>
        <p:spPr>
          <a:xfrm>
            <a:off x="5334001" y="4129400"/>
            <a:ext cx="3671455" cy="636849"/>
          </a:xfrm>
          <a:prstGeom prst="rect">
            <a:avLst/>
          </a:prstGeom>
        </p:spPr>
        <p:txBody>
          <a:bodyPr wrap="square" lIns="82048" tIns="41025" rIns="82048" bIns="41025">
            <a:spAutoFit/>
          </a:bodyPr>
          <a:lstStyle/>
          <a:p>
            <a:pPr defTabSz="819911"/>
            <a:r>
              <a:rPr lang="en-US" dirty="0">
                <a:solidFill>
                  <a:prstClr val="black"/>
                </a:solidFill>
              </a:rPr>
              <a:t>Members of the community registering</a:t>
            </a: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7092" y="1411941"/>
            <a:ext cx="5020533" cy="2538282"/>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00382" y="2057400"/>
            <a:ext cx="3674345" cy="2084911"/>
          </a:xfrm>
          <a:prstGeom prst="rect">
            <a:avLst/>
          </a:prstGeom>
        </p:spPr>
      </p:pic>
    </p:spTree>
    <p:extLst>
      <p:ext uri="{BB962C8B-B14F-4D97-AF65-F5344CB8AC3E}">
        <p14:creationId xmlns:p14="http://schemas.microsoft.com/office/powerpoint/2010/main" val="7028999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277092" y="4303060"/>
            <a:ext cx="8659091" cy="2114177"/>
          </a:xfrm>
          <a:prstGeom prst="rect">
            <a:avLst/>
          </a:prstGeom>
          <a:noFill/>
        </p:spPr>
        <p:txBody>
          <a:bodyPr wrap="square" lIns="82048" tIns="41025" rIns="82048" bIns="41025" rtlCol="0">
            <a:spAutoFit/>
          </a:bodyPr>
          <a:lstStyle/>
          <a:p>
            <a:pPr defTabSz="819911"/>
            <a:r>
              <a:rPr lang="en-US" sz="2200" dirty="0">
                <a:solidFill>
                  <a:prstClr val="black"/>
                </a:solidFill>
              </a:rPr>
              <a:t>On Wednesday, August 16, 20 stakeholders from the entertainment and disability communities gathered for breakfast to talk about diversity and inclusion in Hollywood. </a:t>
            </a:r>
          </a:p>
          <a:p>
            <a:pPr defTabSz="819911"/>
            <a:endParaRPr lang="en-US" sz="2200" dirty="0">
              <a:solidFill>
                <a:prstClr val="black"/>
              </a:solidFill>
            </a:endParaRPr>
          </a:p>
          <a:p>
            <a:pPr defTabSz="819911"/>
            <a:r>
              <a:rPr lang="en-US" sz="2200" dirty="0">
                <a:solidFill>
                  <a:prstClr val="black"/>
                </a:solidFill>
              </a:rPr>
              <a:t>Fellows created lists of relevant stakeholders and invited them via phone. </a:t>
            </a:r>
          </a:p>
          <a:p>
            <a:pPr defTabSz="819911"/>
            <a:r>
              <a:rPr lang="en-US" sz="2200" dirty="0" smtClean="0">
                <a:solidFill>
                  <a:prstClr val="black"/>
                </a:solidFill>
                <a:hlinkClick r:id=""/>
              </a:rPr>
              <a:t>Learn </a:t>
            </a:r>
            <a:r>
              <a:rPr lang="en-US" sz="2200" dirty="0">
                <a:solidFill>
                  <a:prstClr val="black"/>
                </a:solidFill>
                <a:hlinkClick r:id=""/>
              </a:rPr>
              <a:t>More</a:t>
            </a:r>
            <a:endParaRPr lang="en-US" sz="2200" dirty="0">
              <a:solidFill>
                <a:prstClr val="black"/>
              </a:solidFill>
            </a:endParaRPr>
          </a:p>
        </p:txBody>
      </p:sp>
      <p:sp>
        <p:nvSpPr>
          <p:cNvPr id="2" name="Title 1"/>
          <p:cNvSpPr>
            <a:spLocks noGrp="1"/>
          </p:cNvSpPr>
          <p:nvPr>
            <p:ph type="title"/>
          </p:nvPr>
        </p:nvSpPr>
        <p:spPr>
          <a:xfrm>
            <a:off x="2355273" y="201707"/>
            <a:ext cx="6303818" cy="769441"/>
          </a:xfrm>
        </p:spPr>
        <p:txBody>
          <a:bodyPr/>
          <a:lstStyle/>
          <a:p>
            <a:pPr algn="l"/>
            <a:r>
              <a:rPr lang="en-US" sz="2500" b="1" dirty="0">
                <a:solidFill>
                  <a:srgbClr val="FFFFFF"/>
                </a:solidFill>
              </a:rPr>
              <a:t>DIVERSITY, EQUALITY AND INCLUSION IN HOLLYWOOD </a:t>
            </a:r>
          </a:p>
        </p:txBody>
      </p:sp>
      <p:sp>
        <p:nvSpPr>
          <p:cNvPr id="5" name="Slide Number Placeholder 4"/>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22</a:t>
            </a:fld>
            <a:endParaRPr lang="en-US">
              <a:solidFill>
                <a:prstClr val="black">
                  <a:tint val="75000"/>
                </a:prstClr>
              </a:solidFill>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7092" y="1429412"/>
            <a:ext cx="8659091" cy="2604706"/>
          </a:xfrm>
          <a:prstGeom prst="rect">
            <a:avLst/>
          </a:prstGeom>
        </p:spPr>
      </p:pic>
    </p:spTree>
    <p:extLst>
      <p:ext uri="{BB962C8B-B14F-4D97-AF65-F5344CB8AC3E}">
        <p14:creationId xmlns:p14="http://schemas.microsoft.com/office/powerpoint/2010/main" val="4508428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 name="object 123"/>
          <p:cNvSpPr/>
          <p:nvPr/>
        </p:nvSpPr>
        <p:spPr>
          <a:xfrm>
            <a:off x="0" y="-22571"/>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138545" y="1210235"/>
            <a:ext cx="8659091" cy="5253498"/>
          </a:xfrm>
          <a:prstGeom prst="rect">
            <a:avLst/>
          </a:prstGeom>
          <a:noFill/>
        </p:spPr>
        <p:txBody>
          <a:bodyPr wrap="square" lIns="82048" tIns="41025" rIns="82048" bIns="41025" rtlCol="0">
            <a:spAutoFit/>
          </a:bodyPr>
          <a:lstStyle/>
          <a:p>
            <a:pPr marL="307682" indent="-307682" defTabSz="819911">
              <a:buFont typeface="Arial"/>
              <a:buChar char="•"/>
            </a:pPr>
            <a:r>
              <a:rPr lang="en-US" sz="2100" dirty="0">
                <a:solidFill>
                  <a:prstClr val="black"/>
                </a:solidFill>
                <a:hlinkClick r:id="rId4"/>
              </a:rPr>
              <a:t>Tapping Into Hidden Capital</a:t>
            </a:r>
            <a:r>
              <a:rPr lang="en-US" sz="2100" dirty="0">
                <a:solidFill>
                  <a:prstClr val="black"/>
                </a:solidFill>
              </a:rPr>
              <a:t>: Debra </a:t>
            </a:r>
            <a:r>
              <a:rPr lang="en-US" sz="2100" dirty="0" err="1">
                <a:solidFill>
                  <a:prstClr val="black"/>
                </a:solidFill>
              </a:rPr>
              <a:t>Ruh</a:t>
            </a:r>
            <a:r>
              <a:rPr lang="en-US" sz="2100" dirty="0">
                <a:solidFill>
                  <a:prstClr val="black"/>
                </a:solidFill>
              </a:rPr>
              <a:t> on Practical Solutions for Employers for People with Disabilities, Sept. 7, 2016</a:t>
            </a:r>
          </a:p>
          <a:p>
            <a:pPr marL="307682" indent="-307682" defTabSz="819911">
              <a:buFont typeface="Arial"/>
              <a:buChar char="•"/>
            </a:pPr>
            <a:r>
              <a:rPr lang="en-US" sz="2100" dirty="0">
                <a:solidFill>
                  <a:prstClr val="black"/>
                </a:solidFill>
                <a:hlinkClick r:id="rId5"/>
              </a:rPr>
              <a:t>Best Practices in Action</a:t>
            </a:r>
            <a:r>
              <a:rPr lang="en-US" sz="2100" dirty="0">
                <a:solidFill>
                  <a:prstClr val="black"/>
                </a:solidFill>
              </a:rPr>
              <a:t>: Montgomery County, Maryland on Jobs for People with Disabilities – Local Lessons from a National Role Model, Oct. 5, 2016</a:t>
            </a:r>
          </a:p>
          <a:p>
            <a:pPr marL="307682" indent="-307682" defTabSz="819911">
              <a:buFont typeface="Arial"/>
              <a:buChar char="•"/>
            </a:pPr>
            <a:r>
              <a:rPr lang="en-US" sz="2100" dirty="0">
                <a:solidFill>
                  <a:prstClr val="black"/>
                </a:solidFill>
                <a:hlinkClick r:id="rId6"/>
              </a:rPr>
              <a:t>Best Practices in Action</a:t>
            </a:r>
            <a:r>
              <a:rPr lang="en-US" sz="2100" dirty="0">
                <a:solidFill>
                  <a:prstClr val="black"/>
                </a:solidFill>
              </a:rPr>
              <a:t>: The Iowa Able Foundation – Micro-Enterprise, Micro-Lending and Financial Security for Iowans with Disabilities, Oct. 18, 2016</a:t>
            </a:r>
          </a:p>
          <a:p>
            <a:pPr marL="307682" indent="-307682" defTabSz="819911">
              <a:buFont typeface="Arial"/>
              <a:buChar char="•"/>
            </a:pPr>
            <a:r>
              <a:rPr lang="en-US" sz="2100" dirty="0">
                <a:solidFill>
                  <a:prstClr val="black"/>
                </a:solidFill>
                <a:hlinkClick r:id="rId7"/>
              </a:rPr>
              <a:t>Disabilities to Diverse Abilities at Ernst &amp; Young</a:t>
            </a:r>
            <a:r>
              <a:rPr lang="en-US" sz="2100" dirty="0">
                <a:solidFill>
                  <a:prstClr val="black"/>
                </a:solidFill>
              </a:rPr>
              <a:t>: How EY is Educations Their People About Mental Illness and Addiction, Nov. 22, 2016</a:t>
            </a:r>
          </a:p>
          <a:p>
            <a:pPr marL="307682" indent="-307682" defTabSz="819911">
              <a:buFont typeface="Arial"/>
              <a:buChar char="•"/>
            </a:pPr>
            <a:r>
              <a:rPr lang="en-US" sz="2100" dirty="0">
                <a:solidFill>
                  <a:prstClr val="black"/>
                </a:solidFill>
                <a:hlinkClick r:id="rId8"/>
              </a:rPr>
              <a:t>Disability &amp; Criminal Justice Reform</a:t>
            </a:r>
            <a:r>
              <a:rPr lang="en-US" sz="2100" dirty="0">
                <a:solidFill>
                  <a:prstClr val="black"/>
                </a:solidFill>
              </a:rPr>
              <a:t>: Key to Success and Challenges Ahead, Dec. 6, 2016</a:t>
            </a:r>
          </a:p>
          <a:p>
            <a:pPr marL="307682" indent="-307682" defTabSz="819911">
              <a:buFont typeface="Arial"/>
              <a:buChar char="•"/>
            </a:pPr>
            <a:r>
              <a:rPr lang="en-US" sz="2100" dirty="0">
                <a:solidFill>
                  <a:prstClr val="black"/>
                </a:solidFill>
                <a:hlinkClick r:id="rId9"/>
              </a:rPr>
              <a:t>Bridges from School to Work &amp; Transformative Power of a Job for Youth with Disabilities</a:t>
            </a:r>
            <a:r>
              <a:rPr lang="en-US" sz="2100" dirty="0">
                <a:solidFill>
                  <a:prstClr val="black"/>
                </a:solidFill>
              </a:rPr>
              <a:t>: Discussion with Tad Asbury, Dec. 7, 2016</a:t>
            </a:r>
          </a:p>
          <a:p>
            <a:pPr marL="307682" indent="-307682" defTabSz="819911">
              <a:buFont typeface="Arial"/>
              <a:buChar char="•"/>
            </a:pPr>
            <a:r>
              <a:rPr lang="en-US" sz="2100" dirty="0">
                <a:solidFill>
                  <a:prstClr val="black"/>
                </a:solidFill>
                <a:hlinkClick r:id="rId10"/>
              </a:rPr>
              <a:t>Powerful Role that Mentorship can Play in Supporting Employment Opportunities for Youth with Disabilities</a:t>
            </a:r>
            <a:r>
              <a:rPr lang="en-US" sz="2100" dirty="0">
                <a:solidFill>
                  <a:prstClr val="black"/>
                </a:solidFill>
              </a:rPr>
              <a:t>: Derek Shields of the National Disability Mentoring Coalition, Dec. 13, 2016 </a:t>
            </a:r>
          </a:p>
        </p:txBody>
      </p:sp>
      <p:sp>
        <p:nvSpPr>
          <p:cNvPr id="2" name="Title 1"/>
          <p:cNvSpPr>
            <a:spLocks noGrp="1"/>
          </p:cNvSpPr>
          <p:nvPr>
            <p:ph type="title"/>
          </p:nvPr>
        </p:nvSpPr>
        <p:spPr>
          <a:xfrm>
            <a:off x="2209800" y="332139"/>
            <a:ext cx="6788728" cy="500816"/>
          </a:xfrm>
        </p:spPr>
        <p:txBody>
          <a:bodyPr/>
          <a:lstStyle/>
          <a:p>
            <a:pPr algn="l"/>
            <a:r>
              <a:rPr lang="en-US" sz="2500" b="1" dirty="0">
                <a:solidFill>
                  <a:srgbClr val="FFFFFF"/>
                </a:solidFill>
              </a:rPr>
              <a:t>WEBINARS: ATTENDED BY MORE THAN 900 PEOPLE</a:t>
            </a:r>
          </a:p>
        </p:txBody>
      </p:sp>
      <p:sp>
        <p:nvSpPr>
          <p:cNvPr id="5" name="Slide Number Placeholder 4"/>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23</a:t>
            </a:fld>
            <a:endParaRPr lang="en-US" dirty="0">
              <a:solidFill>
                <a:prstClr val="black">
                  <a:tint val="75000"/>
                </a:prstClr>
              </a:solidFill>
            </a:endParaRPr>
          </a:p>
        </p:txBody>
      </p:sp>
    </p:spTree>
    <p:extLst>
      <p:ext uri="{BB962C8B-B14F-4D97-AF65-F5344CB8AC3E}">
        <p14:creationId xmlns:p14="http://schemas.microsoft.com/office/powerpoint/2010/main" val="40471951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138545" y="1210236"/>
            <a:ext cx="8659091" cy="5499727"/>
          </a:xfrm>
          <a:prstGeom prst="rect">
            <a:avLst/>
          </a:prstGeom>
          <a:noFill/>
        </p:spPr>
        <p:txBody>
          <a:bodyPr wrap="square" lIns="82048" tIns="41025" rIns="82048" bIns="41025" rtlCol="0">
            <a:spAutoFit/>
          </a:bodyPr>
          <a:lstStyle/>
          <a:p>
            <a:pPr marL="307682" indent="-307682" defTabSz="819911">
              <a:buFont typeface="Arial"/>
              <a:buChar char="•"/>
            </a:pPr>
            <a:r>
              <a:rPr lang="en-US" sz="2200" dirty="0">
                <a:solidFill>
                  <a:prstClr val="black"/>
                </a:solidFill>
                <a:hlinkClick r:id="rId4"/>
              </a:rPr>
              <a:t>Special Conversation with Special Olympics about Violence, Police Training and People with Disabilities</a:t>
            </a:r>
            <a:r>
              <a:rPr lang="en-US" sz="2200" dirty="0">
                <a:solidFill>
                  <a:prstClr val="black"/>
                </a:solidFill>
              </a:rPr>
              <a:t>: Disability Training for Police – Lessons from Special Olympics, Jan. 17, 2017</a:t>
            </a:r>
          </a:p>
          <a:p>
            <a:pPr marL="307682" indent="-307682" defTabSz="819911">
              <a:buFont typeface="Arial"/>
              <a:buChar char="•"/>
            </a:pPr>
            <a:r>
              <a:rPr lang="en-US" sz="2200" dirty="0">
                <a:solidFill>
                  <a:prstClr val="black"/>
                </a:solidFill>
                <a:hlinkClick r:id="rId5"/>
              </a:rPr>
              <a:t>Hollywood, Media and Disability</a:t>
            </a:r>
            <a:r>
              <a:rPr lang="en-US" sz="2200" dirty="0">
                <a:solidFill>
                  <a:prstClr val="black"/>
                </a:solidFill>
              </a:rPr>
              <a:t>: Fighting Stigmas and Expanding Opportunities for People with Disabilities, Feb. 1, 2017</a:t>
            </a:r>
          </a:p>
          <a:p>
            <a:pPr marL="307682" indent="-307682" defTabSz="819911">
              <a:buFont typeface="Arial"/>
              <a:buChar char="•"/>
            </a:pPr>
            <a:r>
              <a:rPr lang="en-US" sz="2200" dirty="0">
                <a:solidFill>
                  <a:prstClr val="black"/>
                </a:solidFill>
                <a:hlinkClick r:id="rId6"/>
              </a:rPr>
              <a:t>Leadership, Process and Results</a:t>
            </a:r>
            <a:r>
              <a:rPr lang="en-US" sz="2200" dirty="0">
                <a:solidFill>
                  <a:prstClr val="black"/>
                </a:solidFill>
              </a:rPr>
              <a:t>: Lessons from South Dakota’s Jacqueline Sly, Feb. 22, 2017</a:t>
            </a:r>
          </a:p>
          <a:p>
            <a:pPr marL="307682" indent="-307682" defTabSz="819911">
              <a:buFont typeface="Arial"/>
              <a:buChar char="•"/>
            </a:pPr>
            <a:r>
              <a:rPr lang="en-US" sz="2200" dirty="0">
                <a:solidFill>
                  <a:prstClr val="black"/>
                </a:solidFill>
                <a:hlinkClick r:id="rId7"/>
              </a:rPr>
              <a:t>Sexual Violence and People with Disabilities</a:t>
            </a:r>
            <a:r>
              <a:rPr lang="en-US" sz="2200" dirty="0">
                <a:solidFill>
                  <a:prstClr val="black"/>
                </a:solidFill>
              </a:rPr>
              <a:t>: Lessons on Prevention, Protection and Survival from RAINN, March 10, 2017</a:t>
            </a:r>
          </a:p>
          <a:p>
            <a:pPr marL="307682" indent="-307682" defTabSz="819911">
              <a:buFont typeface="Arial"/>
              <a:buChar char="•"/>
            </a:pPr>
            <a:r>
              <a:rPr lang="en-US" sz="2200" dirty="0">
                <a:solidFill>
                  <a:prstClr val="black"/>
                </a:solidFill>
                <a:hlinkClick r:id="rId8"/>
              </a:rPr>
              <a:t>Youth with Disabilities, Training and Employment Success</a:t>
            </a:r>
            <a:r>
              <a:rPr lang="en-US" sz="2200" dirty="0">
                <a:solidFill>
                  <a:prstClr val="black"/>
                </a:solidFill>
              </a:rPr>
              <a:t>: Lessons on Best Practices from Project SEARCH, April 19, 2017</a:t>
            </a:r>
          </a:p>
          <a:p>
            <a:pPr marL="307682" indent="-307682" defTabSz="819911">
              <a:buFont typeface="Arial"/>
              <a:buChar char="•"/>
            </a:pPr>
            <a:r>
              <a:rPr lang="en-US" sz="2200" dirty="0">
                <a:solidFill>
                  <a:prstClr val="black"/>
                </a:solidFill>
                <a:hlinkClick r:id="rId9"/>
              </a:rPr>
              <a:t>The Best Buddies Difference</a:t>
            </a:r>
            <a:r>
              <a:rPr lang="en-US" sz="2200" dirty="0">
                <a:solidFill>
                  <a:prstClr val="black"/>
                </a:solidFill>
              </a:rPr>
              <a:t>: Friendship and Skills Leading to Success, April 26, 2017</a:t>
            </a:r>
          </a:p>
          <a:p>
            <a:pPr marL="307682" indent="-307682" defTabSz="819911">
              <a:buFont typeface="Arial"/>
              <a:buChar char="•"/>
            </a:pPr>
            <a:r>
              <a:rPr lang="en-US" sz="2200" dirty="0">
                <a:solidFill>
                  <a:prstClr val="black"/>
                </a:solidFill>
                <a:hlinkClick r:id="rId10"/>
              </a:rPr>
              <a:t>Lessons on Putting Faith to Work</a:t>
            </a:r>
            <a:r>
              <a:rPr lang="en-US" sz="2200" dirty="0">
                <a:solidFill>
                  <a:prstClr val="black"/>
                </a:solidFill>
              </a:rPr>
              <a:t>: A Conversation about Faith, Disability and Inclusion Resources with Bill </a:t>
            </a:r>
            <a:r>
              <a:rPr lang="en-US" sz="2200" dirty="0" err="1">
                <a:solidFill>
                  <a:prstClr val="black"/>
                </a:solidFill>
              </a:rPr>
              <a:t>Gaventa</a:t>
            </a:r>
            <a:r>
              <a:rPr lang="en-US" sz="2200" dirty="0">
                <a:solidFill>
                  <a:prstClr val="black"/>
                </a:solidFill>
              </a:rPr>
              <a:t>, M.Div., and Joe Timmons of the Institute on Community Inclusion, June 20 2017</a:t>
            </a:r>
          </a:p>
        </p:txBody>
      </p:sp>
      <p:sp>
        <p:nvSpPr>
          <p:cNvPr id="2" name="Title 1"/>
          <p:cNvSpPr>
            <a:spLocks noGrp="1"/>
          </p:cNvSpPr>
          <p:nvPr>
            <p:ph type="title"/>
          </p:nvPr>
        </p:nvSpPr>
        <p:spPr>
          <a:xfrm>
            <a:off x="2355273" y="201707"/>
            <a:ext cx="6303818" cy="769441"/>
          </a:xfrm>
        </p:spPr>
        <p:txBody>
          <a:bodyPr/>
          <a:lstStyle/>
          <a:p>
            <a:pPr algn="l"/>
            <a:r>
              <a:rPr lang="en-US" sz="2500" b="1" dirty="0">
                <a:solidFill>
                  <a:srgbClr val="FFFFFF"/>
                </a:solidFill>
              </a:rPr>
              <a:t>WEBINARS: ATTENDED BY MORE THAN 900 PEOPLE</a:t>
            </a:r>
          </a:p>
        </p:txBody>
      </p:sp>
      <p:sp>
        <p:nvSpPr>
          <p:cNvPr id="5" name="Slide Number Placeholder 4"/>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32787606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987638" y="1748118"/>
            <a:ext cx="3796145" cy="3077766"/>
          </a:xfrm>
        </p:spPr>
        <p:txBody>
          <a:bodyPr/>
          <a:lstStyle/>
          <a:p>
            <a:r>
              <a:rPr lang="en-US" sz="2500" dirty="0" err="1"/>
              <a:t>RespectAbility</a:t>
            </a:r>
            <a:r>
              <a:rPr lang="en-US" sz="2500" dirty="0"/>
              <a:t> is a nonprofit organization fighting stigmas and advancing opportunities for and with people with disabilities. This summer 17 Fellows had the opportunity to learn from more than 40 guest speakers. </a:t>
            </a:r>
          </a:p>
        </p:txBody>
      </p:sp>
      <p:sp>
        <p:nvSpPr>
          <p:cNvPr id="4" name="Slide Number Placeholder 3"/>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25</a:t>
            </a:fld>
            <a:endParaRPr lang="en-US">
              <a:solidFill>
                <a:prstClr val="black">
                  <a:tint val="75000"/>
                </a:prstClr>
              </a:solidFill>
            </a:endParaRPr>
          </a:p>
        </p:txBody>
      </p:sp>
      <p:sp>
        <p:nvSpPr>
          <p:cNvPr id="5" name="Title 1"/>
          <p:cNvSpPr>
            <a:spLocks noGrp="1"/>
          </p:cNvSpPr>
          <p:nvPr>
            <p:ph type="title"/>
          </p:nvPr>
        </p:nvSpPr>
        <p:spPr>
          <a:xfrm>
            <a:off x="2355273" y="336178"/>
            <a:ext cx="6303818" cy="384721"/>
          </a:xfrm>
        </p:spPr>
        <p:txBody>
          <a:bodyPr/>
          <a:lstStyle/>
          <a:p>
            <a:r>
              <a:rPr lang="en-US" sz="2500" b="1" dirty="0">
                <a:solidFill>
                  <a:srgbClr val="FFFFFF"/>
                </a:solidFill>
                <a:cs typeface="Nobel-Bold"/>
              </a:rPr>
              <a:t>FELLOWS SPEAKER SERIES</a:t>
            </a:r>
            <a:endParaRPr lang="en-US" sz="2500" b="1" dirty="0">
              <a:solidFill>
                <a:srgbClr val="FFFFFF"/>
              </a:solidFill>
            </a:endParaRPr>
          </a:p>
        </p:txBody>
      </p:sp>
      <p:pic>
        <p:nvPicPr>
          <p:cNvPr id="7" name="Picture 6"/>
          <p:cNvPicPr>
            <a:picLocks noChangeAspect="1"/>
          </p:cNvPicPr>
          <p:nvPr/>
        </p:nvPicPr>
        <p:blipFill>
          <a:blip r:embed="rId2"/>
          <a:stretch>
            <a:fillRect/>
          </a:stretch>
        </p:blipFill>
        <p:spPr>
          <a:xfrm>
            <a:off x="452689" y="1748117"/>
            <a:ext cx="4188584" cy="4034118"/>
          </a:xfrm>
          <a:prstGeom prst="rect">
            <a:avLst/>
          </a:prstGeom>
        </p:spPr>
      </p:pic>
    </p:spTree>
    <p:extLst>
      <p:ext uri="{BB962C8B-B14F-4D97-AF65-F5344CB8AC3E}">
        <p14:creationId xmlns:p14="http://schemas.microsoft.com/office/powerpoint/2010/main" val="13752491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5334001" y="1815354"/>
            <a:ext cx="3532909" cy="4145510"/>
          </a:xfrm>
          <a:prstGeom prst="rect">
            <a:avLst/>
          </a:prstGeom>
          <a:noFill/>
        </p:spPr>
        <p:txBody>
          <a:bodyPr wrap="square" lIns="82048" tIns="41025" rIns="82048" bIns="41025" rtlCol="0">
            <a:spAutoFit/>
          </a:bodyPr>
          <a:lstStyle/>
          <a:p>
            <a:pPr defTabSz="819911"/>
            <a:r>
              <a:rPr lang="en-US" sz="2200" dirty="0">
                <a:solidFill>
                  <a:srgbClr val="000000"/>
                </a:solidFill>
              </a:rPr>
              <a:t>As president and board member of the Joyce Foundation, Ellen </a:t>
            </a:r>
            <a:r>
              <a:rPr lang="en-US" sz="2200" dirty="0" err="1">
                <a:solidFill>
                  <a:srgbClr val="000000"/>
                </a:solidFill>
              </a:rPr>
              <a:t>Alberding</a:t>
            </a:r>
            <a:r>
              <a:rPr lang="en-US" sz="2200" dirty="0">
                <a:solidFill>
                  <a:srgbClr val="000000"/>
                </a:solidFill>
              </a:rPr>
              <a:t> oversees the charitable distribution of $45 million annually from assets of $930 million. She spoke to RespectAbility Fellows via Skype on the importance of staying aware of both our introspection and our surroundings. </a:t>
            </a:r>
          </a:p>
        </p:txBody>
      </p:sp>
      <p:sp>
        <p:nvSpPr>
          <p:cNvPr id="2" name="Title 1"/>
          <p:cNvSpPr>
            <a:spLocks noGrp="1"/>
          </p:cNvSpPr>
          <p:nvPr>
            <p:ph type="title"/>
          </p:nvPr>
        </p:nvSpPr>
        <p:spPr>
          <a:xfrm>
            <a:off x="2355274" y="201707"/>
            <a:ext cx="6580909" cy="769441"/>
          </a:xfrm>
        </p:spPr>
        <p:txBody>
          <a:bodyPr/>
          <a:lstStyle/>
          <a:p>
            <a:pPr algn="l"/>
            <a:r>
              <a:rPr lang="en-US" sz="2500" b="1" dirty="0">
                <a:solidFill>
                  <a:schemeClr val="bg1"/>
                </a:solidFill>
              </a:rPr>
              <a:t>ELLEN ALBERDING: FINDING DIRECTIONS THROUGH AWARENESS</a:t>
            </a:r>
            <a:endParaRPr lang="en-US" sz="2500" b="1" dirty="0">
              <a:solidFill>
                <a:srgbClr val="FF0000"/>
              </a:solidFill>
            </a:endParaRPr>
          </a:p>
        </p:txBody>
      </p:sp>
      <p:sp>
        <p:nvSpPr>
          <p:cNvPr id="5" name="Slide Number Placeholder 4"/>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26</a:t>
            </a:fld>
            <a:endParaRPr lang="en-US">
              <a:solidFill>
                <a:prstClr val="black">
                  <a:tint val="75000"/>
                </a:prstClr>
              </a:solidFill>
            </a:endParaRPr>
          </a:p>
        </p:txBody>
      </p:sp>
      <p:sp>
        <p:nvSpPr>
          <p:cNvPr id="12" name="Rectangle 11"/>
          <p:cNvSpPr/>
          <p:nvPr/>
        </p:nvSpPr>
        <p:spPr>
          <a:xfrm>
            <a:off x="277091" y="6051177"/>
            <a:ext cx="4918364" cy="359850"/>
          </a:xfrm>
          <a:prstGeom prst="rect">
            <a:avLst/>
          </a:prstGeom>
        </p:spPr>
        <p:txBody>
          <a:bodyPr wrap="square" lIns="82048" tIns="41025" rIns="82048" bIns="41025">
            <a:spAutoFit/>
          </a:bodyPr>
          <a:lstStyle/>
          <a:p>
            <a:pPr defTabSz="819911"/>
            <a:r>
              <a:rPr lang="en-US" dirty="0">
                <a:solidFill>
                  <a:prstClr val="black"/>
                </a:solidFill>
              </a:rPr>
              <a:t>Joyce Foundation President Ellen </a:t>
            </a:r>
            <a:r>
              <a:rPr lang="en-US" dirty="0" err="1">
                <a:solidFill>
                  <a:prstClr val="black"/>
                </a:solidFill>
              </a:rPr>
              <a:t>Alberding</a:t>
            </a:r>
            <a:endParaRPr lang="en-US" dirty="0">
              <a:solidFill>
                <a:prstClr val="black"/>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7092" y="1344707"/>
            <a:ext cx="4849091" cy="4706471"/>
          </a:xfrm>
          <a:prstGeom prst="rect">
            <a:avLst/>
          </a:prstGeom>
        </p:spPr>
      </p:pic>
    </p:spTree>
    <p:extLst>
      <p:ext uri="{BB962C8B-B14F-4D97-AF65-F5344CB8AC3E}">
        <p14:creationId xmlns:p14="http://schemas.microsoft.com/office/powerpoint/2010/main" val="14406136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277092" y="5580529"/>
            <a:ext cx="8659091" cy="1098522"/>
          </a:xfrm>
          <a:prstGeom prst="rect">
            <a:avLst/>
          </a:prstGeom>
          <a:noFill/>
        </p:spPr>
        <p:txBody>
          <a:bodyPr wrap="square" lIns="82048" tIns="41025" rIns="82048" bIns="41025" rtlCol="0">
            <a:spAutoFit/>
          </a:bodyPr>
          <a:lstStyle/>
          <a:p>
            <a:pPr defTabSz="819911"/>
            <a:r>
              <a:rPr lang="en-US" sz="2200" dirty="0">
                <a:solidFill>
                  <a:prstClr val="black"/>
                </a:solidFill>
              </a:rPr>
              <a:t>Executive Director for the Bernstein Family Foundation Ami Aronson shares her motto of “never take no for an answer” as she discusses her extensive career in advocating for women’s rights. </a:t>
            </a:r>
            <a:r>
              <a:rPr lang="en-US" sz="2200" dirty="0">
                <a:solidFill>
                  <a:prstClr val="black"/>
                </a:solidFill>
                <a:hlinkClick r:id="rId4"/>
              </a:rPr>
              <a:t>Read the full story</a:t>
            </a:r>
            <a:endParaRPr lang="en-US" sz="2200" dirty="0">
              <a:solidFill>
                <a:prstClr val="black"/>
              </a:solidFill>
            </a:endParaRPr>
          </a:p>
        </p:txBody>
      </p:sp>
      <p:sp>
        <p:nvSpPr>
          <p:cNvPr id="2" name="Title 1"/>
          <p:cNvSpPr>
            <a:spLocks noGrp="1"/>
          </p:cNvSpPr>
          <p:nvPr>
            <p:ph type="title"/>
          </p:nvPr>
        </p:nvSpPr>
        <p:spPr>
          <a:xfrm>
            <a:off x="2216727" y="336178"/>
            <a:ext cx="6303818" cy="384721"/>
          </a:xfrm>
        </p:spPr>
        <p:txBody>
          <a:bodyPr/>
          <a:lstStyle/>
          <a:p>
            <a:pPr algn="ctr"/>
            <a:r>
              <a:rPr lang="en-US" sz="2500" b="1" dirty="0">
                <a:solidFill>
                  <a:srgbClr val="FFFFFF"/>
                </a:solidFill>
              </a:rPr>
              <a:t>AMI ARONSON: THINKING OUTSIDE THE BOX</a:t>
            </a:r>
          </a:p>
        </p:txBody>
      </p:sp>
      <p:pic>
        <p:nvPicPr>
          <p:cNvPr id="3" name="Picture 2"/>
          <p:cNvPicPr>
            <a:picLocks noChangeAspect="1"/>
          </p:cNvPicPr>
          <p:nvPr/>
        </p:nvPicPr>
        <p:blipFill>
          <a:blip r:embed="rId5"/>
          <a:stretch>
            <a:fillRect/>
          </a:stretch>
        </p:blipFill>
        <p:spPr>
          <a:xfrm>
            <a:off x="1345692" y="1411941"/>
            <a:ext cx="6482127" cy="3630706"/>
          </a:xfrm>
          <a:prstGeom prst="rect">
            <a:avLst/>
          </a:prstGeom>
        </p:spPr>
      </p:pic>
      <p:sp>
        <p:nvSpPr>
          <p:cNvPr id="4" name="Rectangle 3"/>
          <p:cNvSpPr/>
          <p:nvPr/>
        </p:nvSpPr>
        <p:spPr>
          <a:xfrm>
            <a:off x="1385454" y="5109883"/>
            <a:ext cx="6442364" cy="359850"/>
          </a:xfrm>
          <a:prstGeom prst="rect">
            <a:avLst/>
          </a:prstGeom>
        </p:spPr>
        <p:txBody>
          <a:bodyPr wrap="square" lIns="82048" tIns="41025" rIns="82048" bIns="41025">
            <a:spAutoFit/>
          </a:bodyPr>
          <a:lstStyle/>
          <a:p>
            <a:pPr defTabSz="819911"/>
            <a:r>
              <a:rPr lang="en-US" dirty="0">
                <a:solidFill>
                  <a:prstClr val="black"/>
                </a:solidFill>
              </a:rPr>
              <a:t>Ami Aronson with </a:t>
            </a:r>
            <a:r>
              <a:rPr lang="en-US" dirty="0" err="1">
                <a:solidFill>
                  <a:prstClr val="black"/>
                </a:solidFill>
              </a:rPr>
              <a:t>RespectAbility</a:t>
            </a:r>
            <a:r>
              <a:rPr lang="en-US" dirty="0">
                <a:solidFill>
                  <a:prstClr val="black"/>
                </a:solidFill>
              </a:rPr>
              <a:t> Fellows and Staff</a:t>
            </a:r>
          </a:p>
        </p:txBody>
      </p:sp>
      <p:sp>
        <p:nvSpPr>
          <p:cNvPr id="5" name="Slide Number Placeholder 4"/>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val="29072805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346364" y="5328240"/>
            <a:ext cx="8589818" cy="1098514"/>
          </a:xfrm>
          <a:prstGeom prst="rect">
            <a:avLst/>
          </a:prstGeom>
          <a:noFill/>
        </p:spPr>
        <p:txBody>
          <a:bodyPr wrap="square" lIns="82048" tIns="41025" rIns="82048" bIns="41025" rtlCol="0">
            <a:spAutoFit/>
          </a:bodyPr>
          <a:lstStyle/>
          <a:p>
            <a:pPr defTabSz="819911"/>
            <a:r>
              <a:rPr lang="en-US" sz="2200" dirty="0">
                <a:solidFill>
                  <a:prstClr val="black"/>
                </a:solidFill>
              </a:rPr>
              <a:t>Democracy coach Nancy </a:t>
            </a:r>
            <a:r>
              <a:rPr lang="en-US" sz="2200" dirty="0" err="1">
                <a:solidFill>
                  <a:prstClr val="black"/>
                </a:solidFill>
              </a:rPr>
              <a:t>Bocskor</a:t>
            </a:r>
            <a:r>
              <a:rPr lang="en-US" sz="2200" dirty="0">
                <a:solidFill>
                  <a:prstClr val="black"/>
                </a:solidFill>
              </a:rPr>
              <a:t> outlines the leadership and storytelling skills that are needed to lead an organization to success, specifically when it comes to development and fundraising. </a:t>
            </a:r>
            <a:r>
              <a:rPr lang="en-US" sz="2200" dirty="0">
                <a:solidFill>
                  <a:prstClr val="black"/>
                </a:solidFill>
                <a:hlinkClick r:id="rId4"/>
              </a:rPr>
              <a:t>Read the full story</a:t>
            </a:r>
            <a:endParaRPr lang="en-US" sz="2200" dirty="0">
              <a:solidFill>
                <a:prstClr val="black"/>
              </a:solidFill>
            </a:endParaRPr>
          </a:p>
        </p:txBody>
      </p:sp>
      <p:sp>
        <p:nvSpPr>
          <p:cNvPr id="2" name="Title 1"/>
          <p:cNvSpPr>
            <a:spLocks noGrp="1"/>
          </p:cNvSpPr>
          <p:nvPr>
            <p:ph type="title"/>
          </p:nvPr>
        </p:nvSpPr>
        <p:spPr>
          <a:xfrm>
            <a:off x="2355273" y="201707"/>
            <a:ext cx="6303818" cy="769441"/>
          </a:xfrm>
        </p:spPr>
        <p:txBody>
          <a:bodyPr/>
          <a:lstStyle/>
          <a:p>
            <a:r>
              <a:rPr lang="en-US" sz="2500" b="1" dirty="0">
                <a:solidFill>
                  <a:srgbClr val="FFFFFF"/>
                </a:solidFill>
              </a:rPr>
              <a:t>NANCY BOCSKOR: THE ROLE OF STOYTELLING IN DEVELOPMENT</a:t>
            </a:r>
          </a:p>
        </p:txBody>
      </p:sp>
      <p:sp>
        <p:nvSpPr>
          <p:cNvPr id="5" name="TextBox 4"/>
          <p:cNvSpPr txBox="1"/>
          <p:nvPr/>
        </p:nvSpPr>
        <p:spPr>
          <a:xfrm>
            <a:off x="277091" y="4101353"/>
            <a:ext cx="4886745" cy="636849"/>
          </a:xfrm>
          <a:prstGeom prst="rect">
            <a:avLst/>
          </a:prstGeom>
          <a:noFill/>
        </p:spPr>
        <p:txBody>
          <a:bodyPr wrap="square" lIns="82048" tIns="41025" rIns="82048" bIns="41025" rtlCol="0">
            <a:spAutoFit/>
          </a:bodyPr>
          <a:lstStyle/>
          <a:p>
            <a:pPr defTabSz="819911"/>
            <a:r>
              <a:rPr lang="en-US" dirty="0">
                <a:solidFill>
                  <a:prstClr val="black"/>
                </a:solidFill>
              </a:rPr>
              <a:t>Nancy </a:t>
            </a:r>
            <a:r>
              <a:rPr lang="en-US" dirty="0" err="1">
                <a:solidFill>
                  <a:prstClr val="black"/>
                </a:solidFill>
              </a:rPr>
              <a:t>Bocskor</a:t>
            </a:r>
            <a:r>
              <a:rPr lang="en-US" dirty="0">
                <a:solidFill>
                  <a:prstClr val="black"/>
                </a:solidFill>
              </a:rPr>
              <a:t> with </a:t>
            </a:r>
            <a:r>
              <a:rPr lang="en-US" dirty="0" err="1">
                <a:solidFill>
                  <a:prstClr val="black"/>
                </a:solidFill>
              </a:rPr>
              <a:t>RespectAbility</a:t>
            </a:r>
            <a:r>
              <a:rPr lang="en-US" dirty="0">
                <a:solidFill>
                  <a:prstClr val="black"/>
                </a:solidFill>
              </a:rPr>
              <a:t> Fellows and Staff</a:t>
            </a:r>
          </a:p>
        </p:txBody>
      </p:sp>
      <p:sp>
        <p:nvSpPr>
          <p:cNvPr id="6" name="Rectangle 5"/>
          <p:cNvSpPr/>
          <p:nvPr/>
        </p:nvSpPr>
        <p:spPr>
          <a:xfrm>
            <a:off x="5472546" y="4639237"/>
            <a:ext cx="3463636" cy="636849"/>
          </a:xfrm>
          <a:prstGeom prst="rect">
            <a:avLst/>
          </a:prstGeom>
        </p:spPr>
        <p:txBody>
          <a:bodyPr wrap="square" lIns="82048" tIns="41025" rIns="82048" bIns="41025">
            <a:spAutoFit/>
          </a:bodyPr>
          <a:lstStyle/>
          <a:p>
            <a:pPr defTabSz="819911"/>
            <a:r>
              <a:rPr lang="en-US" dirty="0" err="1">
                <a:solidFill>
                  <a:prstClr val="black"/>
                </a:solidFill>
              </a:rPr>
              <a:t>RespectAbility</a:t>
            </a:r>
            <a:r>
              <a:rPr lang="en-US" dirty="0">
                <a:solidFill>
                  <a:prstClr val="black"/>
                </a:solidFill>
              </a:rPr>
              <a:t> Fellow </a:t>
            </a:r>
            <a:r>
              <a:rPr lang="en-US" dirty="0" err="1">
                <a:solidFill>
                  <a:prstClr val="black"/>
                </a:solidFill>
              </a:rPr>
              <a:t>Sneha</a:t>
            </a:r>
            <a:r>
              <a:rPr lang="en-US" dirty="0">
                <a:solidFill>
                  <a:prstClr val="black"/>
                </a:solidFill>
              </a:rPr>
              <a:t> Dave with Nancy </a:t>
            </a:r>
            <a:r>
              <a:rPr lang="en-US" dirty="0" err="1">
                <a:solidFill>
                  <a:prstClr val="black"/>
                </a:solidFill>
              </a:rPr>
              <a:t>Bocskor</a:t>
            </a:r>
            <a:endParaRPr lang="en-US" dirty="0">
              <a:solidFill>
                <a:prstClr val="black"/>
              </a:solidFill>
            </a:endParaRPr>
          </a:p>
        </p:txBody>
      </p:sp>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7092" y="1411941"/>
            <a:ext cx="4916129" cy="2662518"/>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41818" y="1411941"/>
            <a:ext cx="3325091" cy="3227294"/>
          </a:xfrm>
          <a:prstGeom prst="rect">
            <a:avLst/>
          </a:prstGeom>
        </p:spPr>
      </p:pic>
      <p:sp>
        <p:nvSpPr>
          <p:cNvPr id="10" name="Slide Number Placeholder 9"/>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val="6023128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207818" y="4743714"/>
            <a:ext cx="5264727" cy="1775630"/>
          </a:xfrm>
          <a:prstGeom prst="rect">
            <a:avLst/>
          </a:prstGeom>
          <a:noFill/>
        </p:spPr>
        <p:txBody>
          <a:bodyPr wrap="square" lIns="82048" tIns="41025" rIns="82048" bIns="41025" rtlCol="0">
            <a:spAutoFit/>
          </a:bodyPr>
          <a:lstStyle/>
          <a:p>
            <a:pPr defTabSz="819911"/>
            <a:r>
              <a:rPr lang="en-US" sz="2200" dirty="0">
                <a:solidFill>
                  <a:prstClr val="black"/>
                </a:solidFill>
              </a:rPr>
              <a:t>Jewish Family Services’ Linda Burger talks about her work in reducing the stigma surrounding mental health issues and intellectual disabilities within the Jewish community. </a:t>
            </a:r>
            <a:r>
              <a:rPr lang="en-US" sz="2200" dirty="0">
                <a:solidFill>
                  <a:prstClr val="black"/>
                </a:solidFill>
                <a:hlinkClick r:id="rId4"/>
              </a:rPr>
              <a:t>Read the full story</a:t>
            </a:r>
            <a:endParaRPr lang="en-US" sz="2200" dirty="0">
              <a:solidFill>
                <a:prstClr val="black"/>
              </a:solidFill>
            </a:endParaRPr>
          </a:p>
        </p:txBody>
      </p:sp>
      <p:sp>
        <p:nvSpPr>
          <p:cNvPr id="2" name="Title 1"/>
          <p:cNvSpPr>
            <a:spLocks noGrp="1"/>
          </p:cNvSpPr>
          <p:nvPr>
            <p:ph type="title"/>
          </p:nvPr>
        </p:nvSpPr>
        <p:spPr>
          <a:xfrm>
            <a:off x="2355273" y="201707"/>
            <a:ext cx="6303818" cy="769441"/>
          </a:xfrm>
        </p:spPr>
        <p:txBody>
          <a:bodyPr/>
          <a:lstStyle/>
          <a:p>
            <a:r>
              <a:rPr lang="en-US" sz="2500" b="1" dirty="0">
                <a:solidFill>
                  <a:srgbClr val="FFFFFF"/>
                </a:solidFill>
              </a:rPr>
              <a:t>LINDA BURGER: LEAVING LIFE IN A BETTER PLACE THEN WE FOUND IT</a:t>
            </a: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7818" y="1411941"/>
            <a:ext cx="5172364" cy="2823882"/>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49636" y="2151529"/>
            <a:ext cx="2961409" cy="3832412"/>
          </a:xfrm>
          <a:prstGeom prst="rect">
            <a:avLst/>
          </a:prstGeom>
        </p:spPr>
      </p:pic>
      <p:sp>
        <p:nvSpPr>
          <p:cNvPr id="5" name="TextBox 4"/>
          <p:cNvSpPr txBox="1"/>
          <p:nvPr/>
        </p:nvSpPr>
        <p:spPr>
          <a:xfrm>
            <a:off x="207820" y="4235825"/>
            <a:ext cx="4850417" cy="359850"/>
          </a:xfrm>
          <a:prstGeom prst="rect">
            <a:avLst/>
          </a:prstGeom>
          <a:noFill/>
        </p:spPr>
        <p:txBody>
          <a:bodyPr wrap="square" lIns="82048" tIns="41025" rIns="82048" bIns="41025" rtlCol="0">
            <a:spAutoFit/>
          </a:bodyPr>
          <a:lstStyle/>
          <a:p>
            <a:pPr defTabSz="819911"/>
            <a:r>
              <a:rPr lang="en-US" dirty="0">
                <a:solidFill>
                  <a:prstClr val="black"/>
                </a:solidFill>
              </a:rPr>
              <a:t>Linda Burger with </a:t>
            </a:r>
            <a:r>
              <a:rPr lang="en-US" dirty="0" err="1">
                <a:solidFill>
                  <a:prstClr val="black"/>
                </a:solidFill>
              </a:rPr>
              <a:t>RespectAbility</a:t>
            </a:r>
            <a:r>
              <a:rPr lang="en-US" dirty="0">
                <a:solidFill>
                  <a:prstClr val="black"/>
                </a:solidFill>
              </a:rPr>
              <a:t> Fellows and Staff</a:t>
            </a:r>
          </a:p>
        </p:txBody>
      </p:sp>
      <p:sp>
        <p:nvSpPr>
          <p:cNvPr id="6" name="Rectangle 5"/>
          <p:cNvSpPr/>
          <p:nvPr/>
        </p:nvSpPr>
        <p:spPr>
          <a:xfrm>
            <a:off x="5749637" y="6051178"/>
            <a:ext cx="2978727" cy="636849"/>
          </a:xfrm>
          <a:prstGeom prst="rect">
            <a:avLst/>
          </a:prstGeom>
        </p:spPr>
        <p:txBody>
          <a:bodyPr wrap="square" lIns="82048" tIns="41025" rIns="82048" bIns="41025">
            <a:spAutoFit/>
          </a:bodyPr>
          <a:lstStyle/>
          <a:p>
            <a:pPr defTabSz="819911"/>
            <a:r>
              <a:rPr lang="en-US" dirty="0">
                <a:solidFill>
                  <a:prstClr val="black"/>
                </a:solidFill>
              </a:rPr>
              <a:t>RespectAbility Board Member Linda Burger</a:t>
            </a:r>
          </a:p>
        </p:txBody>
      </p:sp>
      <p:sp>
        <p:nvSpPr>
          <p:cNvPr id="7" name="Slide Number Placeholder 6"/>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val="8703234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3</a:t>
            </a:fld>
            <a:endParaRPr lang="en-US">
              <a:solidFill>
                <a:prstClr val="black">
                  <a:tint val="75000"/>
                </a:prstClr>
              </a:solidFill>
            </a:endParaRPr>
          </a:p>
        </p:txBody>
      </p:sp>
      <p:sp>
        <p:nvSpPr>
          <p:cNvPr id="5" name="Title 1"/>
          <p:cNvSpPr>
            <a:spLocks noGrp="1"/>
          </p:cNvSpPr>
          <p:nvPr>
            <p:ph type="title"/>
          </p:nvPr>
        </p:nvSpPr>
        <p:spPr>
          <a:xfrm>
            <a:off x="2355273" y="336178"/>
            <a:ext cx="6303818" cy="384721"/>
          </a:xfrm>
        </p:spPr>
        <p:txBody>
          <a:bodyPr/>
          <a:lstStyle/>
          <a:p>
            <a:r>
              <a:rPr lang="en-US" sz="2500" b="1" dirty="0">
                <a:solidFill>
                  <a:srgbClr val="FFFFFF"/>
                </a:solidFill>
                <a:cs typeface="Nobel-Bold"/>
              </a:rPr>
              <a:t>THE NATIONAL LEADERSHIP PROGRAM</a:t>
            </a:r>
            <a:endParaRPr lang="en-US" sz="2500" b="1" dirty="0">
              <a:solidFill>
                <a:srgbClr val="FFFFFF"/>
              </a:solidFill>
            </a:endParaRPr>
          </a:p>
        </p:txBody>
      </p:sp>
      <p:sp>
        <p:nvSpPr>
          <p:cNvPr id="6" name="Text Placeholder 2"/>
          <p:cNvSpPr txBox="1">
            <a:spLocks/>
          </p:cNvSpPr>
          <p:nvPr/>
        </p:nvSpPr>
        <p:spPr>
          <a:xfrm>
            <a:off x="207818" y="1411941"/>
            <a:ext cx="8589818" cy="2074630"/>
          </a:xfrm>
          <a:prstGeom prst="rect">
            <a:avLst/>
          </a:prstGeom>
        </p:spPr>
        <p:txBody>
          <a:bodyPr wrap="square" lIns="0" tIns="0" rIns="0" bIns="0">
            <a:normAutofit/>
          </a:bodyPr>
          <a:lstStyle>
            <a:lvl1pPr marL="0">
              <a:defRPr>
                <a:latin typeface="+mn-lt"/>
                <a:ea typeface="+mn-ea"/>
                <a:cs typeface="+mn-cs"/>
              </a:defRPr>
            </a:lvl1pPr>
            <a:lvl2pPr marL="456986">
              <a:defRPr>
                <a:latin typeface="+mn-lt"/>
                <a:ea typeface="+mn-ea"/>
                <a:cs typeface="+mn-cs"/>
              </a:defRPr>
            </a:lvl2pPr>
            <a:lvl3pPr marL="913973">
              <a:defRPr>
                <a:latin typeface="+mn-lt"/>
                <a:ea typeface="+mn-ea"/>
                <a:cs typeface="+mn-cs"/>
              </a:defRPr>
            </a:lvl3pPr>
            <a:lvl4pPr marL="1370958">
              <a:defRPr>
                <a:latin typeface="+mn-lt"/>
                <a:ea typeface="+mn-ea"/>
                <a:cs typeface="+mn-cs"/>
              </a:defRPr>
            </a:lvl4pPr>
            <a:lvl5pPr marL="1827944">
              <a:defRPr>
                <a:latin typeface="+mn-lt"/>
                <a:ea typeface="+mn-ea"/>
                <a:cs typeface="+mn-cs"/>
              </a:defRPr>
            </a:lvl5pPr>
            <a:lvl6pPr marL="2284930">
              <a:defRPr>
                <a:latin typeface="+mn-lt"/>
                <a:ea typeface="+mn-ea"/>
                <a:cs typeface="+mn-cs"/>
              </a:defRPr>
            </a:lvl6pPr>
            <a:lvl7pPr marL="2741918">
              <a:defRPr>
                <a:latin typeface="+mn-lt"/>
                <a:ea typeface="+mn-ea"/>
                <a:cs typeface="+mn-cs"/>
              </a:defRPr>
            </a:lvl7pPr>
            <a:lvl8pPr marL="3198903">
              <a:defRPr>
                <a:latin typeface="+mn-lt"/>
                <a:ea typeface="+mn-ea"/>
                <a:cs typeface="+mn-cs"/>
              </a:defRPr>
            </a:lvl8pPr>
            <a:lvl9pPr marL="3655889">
              <a:defRPr>
                <a:latin typeface="+mn-lt"/>
                <a:ea typeface="+mn-ea"/>
                <a:cs typeface="+mn-cs"/>
              </a:defRPr>
            </a:lvl9pPr>
          </a:lstStyle>
          <a:p>
            <a:pPr marL="410243" indent="-410243" defTabSz="819911">
              <a:buFont typeface="Arial"/>
              <a:buChar char="•"/>
            </a:pPr>
            <a:r>
              <a:rPr lang="en-US" sz="2500" dirty="0">
                <a:solidFill>
                  <a:prstClr val="black"/>
                </a:solidFill>
              </a:rPr>
              <a:t>The National Leadership Program has three cohorts of Fellows – fall, spring and summer – for a total of at least 24 Fellows. </a:t>
            </a:r>
          </a:p>
          <a:p>
            <a:pPr marL="410243" indent="-410243" defTabSz="819911">
              <a:buFont typeface="Arial"/>
              <a:buChar char="•"/>
            </a:pPr>
            <a:endParaRPr lang="en-US" sz="2500" dirty="0">
              <a:solidFill>
                <a:prstClr val="black"/>
              </a:solidFill>
            </a:endParaRPr>
          </a:p>
          <a:p>
            <a:pPr marL="410243" indent="-410243" defTabSz="819911">
              <a:buFont typeface="Arial"/>
              <a:buChar char="•"/>
            </a:pPr>
            <a:r>
              <a:rPr lang="en-US" sz="2500" dirty="0" smtClean="0">
                <a:solidFill>
                  <a:prstClr val="black"/>
                </a:solidFill>
              </a:rPr>
              <a:t>There </a:t>
            </a:r>
            <a:r>
              <a:rPr lang="en-US" sz="2500" dirty="0">
                <a:solidFill>
                  <a:prstClr val="black"/>
                </a:solidFill>
              </a:rPr>
              <a:t>have been 105 Fellows since the Spring of 2014.</a:t>
            </a:r>
          </a:p>
          <a:p>
            <a:pPr defTabSz="819911"/>
            <a:endParaRPr lang="en-US" sz="2500" dirty="0">
              <a:solidFill>
                <a:prstClr val="black"/>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546" y="3765178"/>
            <a:ext cx="4526569" cy="2928956"/>
          </a:xfrm>
          <a:prstGeom prst="rect">
            <a:avLst/>
          </a:prstGeom>
        </p:spPr>
      </p:pic>
      <p:pic>
        <p:nvPicPr>
          <p:cNvPr id="8" name="Picture 7" descr="3K6A2035.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94909" y="3025588"/>
            <a:ext cx="4710545" cy="2556436"/>
          </a:xfrm>
          <a:prstGeom prst="rect">
            <a:avLst/>
          </a:prstGeom>
          <a:ln>
            <a:solidFill>
              <a:schemeClr val="bg1"/>
            </a:solidFill>
          </a:ln>
        </p:spPr>
      </p:pic>
      <p:sp>
        <p:nvSpPr>
          <p:cNvPr id="10" name="TextBox 9">
            <a:hlinkClick r:id="rId4"/>
          </p:cNvPr>
          <p:cNvSpPr txBox="1"/>
          <p:nvPr/>
        </p:nvSpPr>
        <p:spPr>
          <a:xfrm>
            <a:off x="4710546" y="5647765"/>
            <a:ext cx="4294909" cy="359850"/>
          </a:xfrm>
          <a:prstGeom prst="rect">
            <a:avLst/>
          </a:prstGeom>
          <a:noFill/>
        </p:spPr>
        <p:txBody>
          <a:bodyPr wrap="square" lIns="82048" tIns="41025" rIns="82048" bIns="41025" rtlCol="0">
            <a:spAutoFit/>
          </a:bodyPr>
          <a:lstStyle/>
          <a:p>
            <a:pPr algn="ctr" defTabSz="819911"/>
            <a:r>
              <a:rPr lang="en-US" dirty="0">
                <a:solidFill>
                  <a:prstClr val="black"/>
                </a:solidFill>
              </a:rPr>
              <a:t>Pictures of our Summer 2017 Fellows</a:t>
            </a:r>
          </a:p>
        </p:txBody>
      </p:sp>
    </p:spTree>
    <p:extLst>
      <p:ext uri="{BB962C8B-B14F-4D97-AF65-F5344CB8AC3E}">
        <p14:creationId xmlns:p14="http://schemas.microsoft.com/office/powerpoint/2010/main" val="22287384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277092" y="5462711"/>
            <a:ext cx="8243455" cy="1098522"/>
          </a:xfrm>
          <a:prstGeom prst="rect">
            <a:avLst/>
          </a:prstGeom>
          <a:noFill/>
        </p:spPr>
        <p:txBody>
          <a:bodyPr wrap="square" lIns="82048" tIns="41025" rIns="82048" bIns="41025" rtlCol="0">
            <a:spAutoFit/>
          </a:bodyPr>
          <a:lstStyle/>
          <a:p>
            <a:pPr defTabSz="819911"/>
            <a:r>
              <a:rPr lang="en-US" sz="2200" dirty="0">
                <a:solidFill>
                  <a:prstClr val="black"/>
                </a:solidFill>
              </a:rPr>
              <a:t>Special Assistant to the Secretary for Civil Rights Ollie Cantos shares his story of how he embraces his disability and the ways in which he advocates for other people with disabilities. </a:t>
            </a:r>
            <a:r>
              <a:rPr lang="en-US" sz="2200" dirty="0">
                <a:solidFill>
                  <a:prstClr val="black"/>
                </a:solidFill>
                <a:hlinkClick r:id="rId4"/>
              </a:rPr>
              <a:t>Read the full story</a:t>
            </a:r>
            <a:endParaRPr lang="en-US" sz="2200" dirty="0">
              <a:solidFill>
                <a:prstClr val="black"/>
              </a:solidFill>
            </a:endParaRPr>
          </a:p>
        </p:txBody>
      </p:sp>
      <p:sp>
        <p:nvSpPr>
          <p:cNvPr id="2" name="Title 1"/>
          <p:cNvSpPr>
            <a:spLocks noGrp="1"/>
          </p:cNvSpPr>
          <p:nvPr>
            <p:ph type="title"/>
          </p:nvPr>
        </p:nvSpPr>
        <p:spPr>
          <a:xfrm>
            <a:off x="2355273" y="201707"/>
            <a:ext cx="6303818" cy="769441"/>
          </a:xfrm>
        </p:spPr>
        <p:txBody>
          <a:bodyPr/>
          <a:lstStyle/>
          <a:p>
            <a:r>
              <a:rPr lang="en-US" sz="2500" b="1" dirty="0">
                <a:solidFill>
                  <a:srgbClr val="FFFFFF"/>
                </a:solidFill>
              </a:rPr>
              <a:t>OLLIE CANTOS: BUILDING LEADERSHIP AND ADDING VALUE</a:t>
            </a:r>
          </a:p>
        </p:txBody>
      </p:sp>
      <p:sp>
        <p:nvSpPr>
          <p:cNvPr id="5" name="TextBox 4"/>
          <p:cNvSpPr txBox="1"/>
          <p:nvPr/>
        </p:nvSpPr>
        <p:spPr>
          <a:xfrm>
            <a:off x="277091" y="4168588"/>
            <a:ext cx="4474908" cy="636849"/>
          </a:xfrm>
          <a:prstGeom prst="rect">
            <a:avLst/>
          </a:prstGeom>
          <a:noFill/>
        </p:spPr>
        <p:txBody>
          <a:bodyPr wrap="square" lIns="82048" tIns="41025" rIns="82048" bIns="41025" rtlCol="0">
            <a:spAutoFit/>
          </a:bodyPr>
          <a:lstStyle/>
          <a:p>
            <a:pPr defTabSz="819911"/>
            <a:r>
              <a:rPr lang="en-US" dirty="0">
                <a:solidFill>
                  <a:prstClr val="black"/>
                </a:solidFill>
              </a:rPr>
              <a:t>Ollie Cantos with </a:t>
            </a:r>
            <a:r>
              <a:rPr lang="en-US" dirty="0" err="1">
                <a:solidFill>
                  <a:prstClr val="black"/>
                </a:solidFill>
              </a:rPr>
              <a:t>RespectAbility</a:t>
            </a:r>
            <a:r>
              <a:rPr lang="en-US" dirty="0">
                <a:solidFill>
                  <a:prstClr val="black"/>
                </a:solidFill>
              </a:rPr>
              <a:t> Fellows and Staff</a:t>
            </a:r>
          </a:p>
        </p:txBody>
      </p:sp>
      <p:sp>
        <p:nvSpPr>
          <p:cNvPr id="6" name="Rectangle 5"/>
          <p:cNvSpPr/>
          <p:nvPr/>
        </p:nvSpPr>
        <p:spPr>
          <a:xfrm>
            <a:off x="5126183" y="4674061"/>
            <a:ext cx="3671455" cy="636849"/>
          </a:xfrm>
          <a:prstGeom prst="rect">
            <a:avLst/>
          </a:prstGeom>
        </p:spPr>
        <p:txBody>
          <a:bodyPr wrap="square" lIns="82048" tIns="41025" rIns="82048" bIns="41025">
            <a:spAutoFit/>
          </a:bodyPr>
          <a:lstStyle/>
          <a:p>
            <a:pPr defTabSz="819911"/>
            <a:r>
              <a:rPr lang="en-US" dirty="0">
                <a:solidFill>
                  <a:prstClr val="black"/>
                </a:solidFill>
              </a:rPr>
              <a:t>Ollie Cantos speaking to </a:t>
            </a:r>
            <a:r>
              <a:rPr lang="en-US" dirty="0" err="1">
                <a:solidFill>
                  <a:prstClr val="black"/>
                </a:solidFill>
              </a:rPr>
              <a:t>RespectAbility</a:t>
            </a:r>
            <a:r>
              <a:rPr lang="en-US" dirty="0">
                <a:solidFill>
                  <a:prstClr val="black"/>
                </a:solidFill>
              </a:rPr>
              <a:t> Fellows</a:t>
            </a:r>
          </a:p>
        </p:txBody>
      </p:sp>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7091" y="1538009"/>
            <a:ext cx="4572000" cy="2496110"/>
          </a:xfrm>
          <a:prstGeom prst="rect">
            <a:avLst/>
          </a:prstGeom>
        </p:spPr>
      </p:pic>
      <p:pic>
        <p:nvPicPr>
          <p:cNvPr id="9" name="Picture 8"/>
          <p:cNvPicPr>
            <a:picLocks noChangeAspect="1"/>
          </p:cNvPicPr>
          <p:nvPr/>
        </p:nvPicPr>
        <p:blipFill>
          <a:blip r:embed="rId6"/>
          <a:stretch>
            <a:fillRect/>
          </a:stretch>
        </p:blipFill>
        <p:spPr>
          <a:xfrm>
            <a:off x="5126183" y="2119120"/>
            <a:ext cx="3674345" cy="2420471"/>
          </a:xfrm>
          <a:prstGeom prst="rect">
            <a:avLst/>
          </a:prstGeom>
        </p:spPr>
      </p:pic>
      <p:sp>
        <p:nvSpPr>
          <p:cNvPr id="10" name="Slide Number Placeholder 9"/>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7069200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304800" y="5469731"/>
            <a:ext cx="8659091" cy="1052347"/>
          </a:xfrm>
          <a:prstGeom prst="rect">
            <a:avLst/>
          </a:prstGeom>
          <a:noFill/>
        </p:spPr>
        <p:txBody>
          <a:bodyPr wrap="square" lIns="82048" tIns="41025" rIns="82048" bIns="41025" rtlCol="0">
            <a:spAutoFit/>
          </a:bodyPr>
          <a:lstStyle/>
          <a:p>
            <a:pPr defTabSz="819911"/>
            <a:r>
              <a:rPr lang="en-US" sz="2100" dirty="0">
                <a:solidFill>
                  <a:prstClr val="black"/>
                </a:solidFill>
              </a:rPr>
              <a:t>Award-winning journalist Eleanor Clift shares her experience of growing up during the tumultuous time of the 1960’s and how the advocacy tips she learned then can be applied to today’s political climate. </a:t>
            </a:r>
            <a:r>
              <a:rPr lang="en-US" sz="2100" dirty="0">
                <a:solidFill>
                  <a:prstClr val="black"/>
                </a:solidFill>
                <a:hlinkClick r:id="rId4"/>
              </a:rPr>
              <a:t>Read the full story</a:t>
            </a:r>
            <a:endParaRPr lang="en-US" sz="2100" dirty="0">
              <a:solidFill>
                <a:prstClr val="black"/>
              </a:solidFill>
            </a:endParaRPr>
          </a:p>
        </p:txBody>
      </p:sp>
      <p:sp>
        <p:nvSpPr>
          <p:cNvPr id="2" name="Title 1"/>
          <p:cNvSpPr>
            <a:spLocks noGrp="1"/>
          </p:cNvSpPr>
          <p:nvPr>
            <p:ph type="title"/>
          </p:nvPr>
        </p:nvSpPr>
        <p:spPr>
          <a:xfrm>
            <a:off x="2355273" y="336178"/>
            <a:ext cx="6303818" cy="384721"/>
          </a:xfrm>
        </p:spPr>
        <p:txBody>
          <a:bodyPr/>
          <a:lstStyle/>
          <a:p>
            <a:r>
              <a:rPr lang="en-US" sz="2500" b="1" dirty="0">
                <a:solidFill>
                  <a:srgbClr val="FFFFFF"/>
                </a:solidFill>
              </a:rPr>
              <a:t>ELEANOR CLIFT: SEIZING OPPORTUNITIES</a:t>
            </a:r>
          </a:p>
        </p:txBody>
      </p:sp>
      <p:pic>
        <p:nvPicPr>
          <p:cNvPr id="3" name="Picture 2"/>
          <p:cNvPicPr>
            <a:picLocks noChangeAspect="1"/>
          </p:cNvPicPr>
          <p:nvPr/>
        </p:nvPicPr>
        <p:blipFill>
          <a:blip r:embed="rId5"/>
          <a:stretch>
            <a:fillRect/>
          </a:stretch>
        </p:blipFill>
        <p:spPr>
          <a:xfrm>
            <a:off x="1345692" y="1411941"/>
            <a:ext cx="6482127" cy="3630706"/>
          </a:xfrm>
          <a:prstGeom prst="rect">
            <a:avLst/>
          </a:prstGeom>
        </p:spPr>
      </p:pic>
      <p:sp>
        <p:nvSpPr>
          <p:cNvPr id="4" name="Rectangle 3"/>
          <p:cNvSpPr/>
          <p:nvPr/>
        </p:nvSpPr>
        <p:spPr>
          <a:xfrm>
            <a:off x="1116983" y="5109883"/>
            <a:ext cx="7666213" cy="359850"/>
          </a:xfrm>
          <a:prstGeom prst="rect">
            <a:avLst/>
          </a:prstGeom>
        </p:spPr>
        <p:txBody>
          <a:bodyPr wrap="none" lIns="82048" tIns="41025" rIns="82048" bIns="41025">
            <a:spAutoFit/>
          </a:bodyPr>
          <a:lstStyle/>
          <a:p>
            <a:pPr defTabSz="819911"/>
            <a:r>
              <a:rPr lang="en-US" dirty="0">
                <a:solidFill>
                  <a:prstClr val="black"/>
                </a:solidFill>
              </a:rPr>
              <a:t>RespectAbility Board Member Eleanor Clift with RespectAbility Fellows and Staff</a:t>
            </a:r>
          </a:p>
        </p:txBody>
      </p:sp>
      <p:pic>
        <p:nvPicPr>
          <p:cNvPr id="5" name="Picture 4"/>
          <p:cNvPicPr>
            <a:picLocks noChangeAspect="1"/>
          </p:cNvPicPr>
          <p:nvPr/>
        </p:nvPicPr>
        <p:blipFill>
          <a:blip r:embed="rId6"/>
          <a:stretch>
            <a:fillRect/>
          </a:stretch>
        </p:blipFill>
        <p:spPr>
          <a:xfrm>
            <a:off x="1246909" y="1411941"/>
            <a:ext cx="6650182" cy="3630706"/>
          </a:xfrm>
          <a:prstGeom prst="rect">
            <a:avLst/>
          </a:prstGeom>
        </p:spPr>
      </p:pic>
      <p:sp>
        <p:nvSpPr>
          <p:cNvPr id="6" name="Slide Number Placeholder 5"/>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31</a:t>
            </a:fld>
            <a:endParaRPr lang="en-US" dirty="0">
              <a:solidFill>
                <a:prstClr val="black">
                  <a:tint val="75000"/>
                </a:prstClr>
              </a:solidFill>
            </a:endParaRPr>
          </a:p>
        </p:txBody>
      </p:sp>
    </p:spTree>
    <p:extLst>
      <p:ext uri="{BB962C8B-B14F-4D97-AF65-F5344CB8AC3E}">
        <p14:creationId xmlns:p14="http://schemas.microsoft.com/office/powerpoint/2010/main" val="1278341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277092" y="5311588"/>
            <a:ext cx="8659091" cy="1437068"/>
          </a:xfrm>
          <a:prstGeom prst="rect">
            <a:avLst/>
          </a:prstGeom>
          <a:noFill/>
        </p:spPr>
        <p:txBody>
          <a:bodyPr wrap="square" lIns="82048" tIns="41025" rIns="82048" bIns="41025" rtlCol="0">
            <a:spAutoFit/>
          </a:bodyPr>
          <a:lstStyle/>
          <a:p>
            <a:pPr defTabSz="819911"/>
            <a:r>
              <a:rPr lang="en-US" sz="2200" dirty="0">
                <a:solidFill>
                  <a:prstClr val="black"/>
                </a:solidFill>
              </a:rPr>
              <a:t>Founding member of Judith Creed Homes for Adult Independence Judith Creed shares her son’s story as a member of the disability community and the impact she has made for people with disabilities everywhere. </a:t>
            </a:r>
          </a:p>
          <a:p>
            <a:pPr defTabSz="819911"/>
            <a:r>
              <a:rPr lang="en-US" sz="2200" dirty="0">
                <a:solidFill>
                  <a:prstClr val="black"/>
                </a:solidFill>
                <a:hlinkClick r:id="rId4"/>
              </a:rPr>
              <a:t>Read the full story</a:t>
            </a:r>
            <a:endParaRPr lang="en-US" sz="2200" dirty="0">
              <a:solidFill>
                <a:prstClr val="black"/>
              </a:solidFill>
            </a:endParaRPr>
          </a:p>
        </p:txBody>
      </p:sp>
      <p:sp>
        <p:nvSpPr>
          <p:cNvPr id="2" name="Title 1"/>
          <p:cNvSpPr>
            <a:spLocks noGrp="1"/>
          </p:cNvSpPr>
          <p:nvPr>
            <p:ph type="title"/>
          </p:nvPr>
        </p:nvSpPr>
        <p:spPr>
          <a:xfrm>
            <a:off x="2355273" y="336178"/>
            <a:ext cx="6303818" cy="384721"/>
          </a:xfrm>
        </p:spPr>
        <p:txBody>
          <a:bodyPr/>
          <a:lstStyle/>
          <a:p>
            <a:r>
              <a:rPr lang="en-US" sz="2500" b="1" dirty="0">
                <a:solidFill>
                  <a:srgbClr val="FFFFFF"/>
                </a:solidFill>
              </a:rPr>
              <a:t>JUDITH CREED: FINDING LIFE IN STRUGGLES</a:t>
            </a:r>
          </a:p>
        </p:txBody>
      </p:sp>
      <p:sp>
        <p:nvSpPr>
          <p:cNvPr id="4" name="Rectangle 3"/>
          <p:cNvSpPr/>
          <p:nvPr/>
        </p:nvSpPr>
        <p:spPr>
          <a:xfrm>
            <a:off x="1385454" y="4639237"/>
            <a:ext cx="5888182" cy="636849"/>
          </a:xfrm>
          <a:prstGeom prst="rect">
            <a:avLst/>
          </a:prstGeom>
        </p:spPr>
        <p:txBody>
          <a:bodyPr wrap="square" lIns="82048" tIns="41025" rIns="82048" bIns="41025">
            <a:spAutoFit/>
          </a:bodyPr>
          <a:lstStyle/>
          <a:p>
            <a:pPr defTabSz="819911"/>
            <a:r>
              <a:rPr lang="en-US" dirty="0" err="1">
                <a:solidFill>
                  <a:prstClr val="black"/>
                </a:solidFill>
              </a:rPr>
              <a:t>RespectAbility</a:t>
            </a:r>
            <a:r>
              <a:rPr lang="en-US" dirty="0">
                <a:solidFill>
                  <a:prstClr val="black"/>
                </a:solidFill>
              </a:rPr>
              <a:t> Board Members Judith Creed and Linda Burger with </a:t>
            </a:r>
            <a:r>
              <a:rPr lang="en-US" dirty="0" err="1">
                <a:solidFill>
                  <a:prstClr val="black"/>
                </a:solidFill>
              </a:rPr>
              <a:t>RespectAbility</a:t>
            </a:r>
            <a:r>
              <a:rPr lang="en-US" dirty="0">
                <a:solidFill>
                  <a:prstClr val="black"/>
                </a:solidFill>
              </a:rPr>
              <a:t> Fellows and Staff</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31636" y="1411941"/>
            <a:ext cx="5911273" cy="3227294"/>
          </a:xfrm>
          <a:prstGeom prst="rect">
            <a:avLst/>
          </a:prstGeom>
        </p:spPr>
      </p:pic>
      <p:sp>
        <p:nvSpPr>
          <p:cNvPr id="7" name="Slide Number Placeholder 6"/>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518931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277092" y="5311588"/>
            <a:ext cx="8659091" cy="1437076"/>
          </a:xfrm>
          <a:prstGeom prst="rect">
            <a:avLst/>
          </a:prstGeom>
          <a:noFill/>
        </p:spPr>
        <p:txBody>
          <a:bodyPr wrap="square" lIns="82048" tIns="41025" rIns="82048" bIns="41025" rtlCol="0">
            <a:spAutoFit/>
          </a:bodyPr>
          <a:lstStyle/>
          <a:p>
            <a:pPr defTabSz="819911"/>
            <a:r>
              <a:rPr lang="en-US" sz="2200" dirty="0">
                <a:solidFill>
                  <a:prstClr val="black"/>
                </a:solidFill>
              </a:rPr>
              <a:t>Gideon </a:t>
            </a:r>
            <a:r>
              <a:rPr lang="en-US" sz="2200" dirty="0" err="1">
                <a:solidFill>
                  <a:prstClr val="black"/>
                </a:solidFill>
              </a:rPr>
              <a:t>Culman</a:t>
            </a:r>
            <a:r>
              <a:rPr lang="en-US" sz="2200" dirty="0">
                <a:solidFill>
                  <a:prstClr val="black"/>
                </a:solidFill>
              </a:rPr>
              <a:t> runs and operates K Street Coaching, an executive coaching firm. He helps people get to where they want to go in their careers. As a group, RespectAbility Fellows made a list of what they need to succeed. </a:t>
            </a:r>
            <a:r>
              <a:rPr lang="en-US" sz="2200" dirty="0">
                <a:solidFill>
                  <a:prstClr val="black"/>
                </a:solidFill>
                <a:hlinkClick r:id="rId4"/>
              </a:rPr>
              <a:t>Read the full story</a:t>
            </a:r>
            <a:endParaRPr lang="en-US" sz="2200" dirty="0">
              <a:solidFill>
                <a:prstClr val="black"/>
              </a:solidFill>
            </a:endParaRPr>
          </a:p>
        </p:txBody>
      </p:sp>
      <p:sp>
        <p:nvSpPr>
          <p:cNvPr id="2" name="Title 1"/>
          <p:cNvSpPr>
            <a:spLocks noGrp="1"/>
          </p:cNvSpPr>
          <p:nvPr>
            <p:ph type="title"/>
          </p:nvPr>
        </p:nvSpPr>
        <p:spPr>
          <a:xfrm>
            <a:off x="2355273" y="336177"/>
            <a:ext cx="6303818" cy="384721"/>
          </a:xfrm>
        </p:spPr>
        <p:txBody>
          <a:bodyPr/>
          <a:lstStyle/>
          <a:p>
            <a:r>
              <a:rPr lang="en-US" sz="2500" b="1" dirty="0">
                <a:solidFill>
                  <a:schemeClr val="bg1"/>
                </a:solidFill>
              </a:rPr>
              <a:t>GIDEON CULMAN: A NEW VIEW OF OBSTACLES</a:t>
            </a:r>
          </a:p>
        </p:txBody>
      </p:sp>
      <p:sp>
        <p:nvSpPr>
          <p:cNvPr id="4" name="Rectangle 3"/>
          <p:cNvSpPr/>
          <p:nvPr/>
        </p:nvSpPr>
        <p:spPr>
          <a:xfrm>
            <a:off x="207818" y="4370294"/>
            <a:ext cx="5264727" cy="359850"/>
          </a:xfrm>
          <a:prstGeom prst="rect">
            <a:avLst/>
          </a:prstGeom>
        </p:spPr>
        <p:txBody>
          <a:bodyPr wrap="square" lIns="82048" tIns="41025" rIns="82048" bIns="41025">
            <a:spAutoFit/>
          </a:bodyPr>
          <a:lstStyle/>
          <a:p>
            <a:pPr defTabSz="819911"/>
            <a:r>
              <a:rPr lang="en-US" dirty="0">
                <a:solidFill>
                  <a:prstClr val="black"/>
                </a:solidFill>
              </a:rPr>
              <a:t>Gideon </a:t>
            </a:r>
            <a:r>
              <a:rPr lang="en-US" dirty="0" err="1">
                <a:solidFill>
                  <a:prstClr val="black"/>
                </a:solidFill>
              </a:rPr>
              <a:t>Culman</a:t>
            </a:r>
            <a:r>
              <a:rPr lang="en-US" dirty="0">
                <a:solidFill>
                  <a:prstClr val="black"/>
                </a:solidFill>
              </a:rPr>
              <a:t> with RespectAbility Fellows and Staff</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7092" y="1411941"/>
            <a:ext cx="5254646" cy="2891118"/>
          </a:xfrm>
          <a:prstGeom prst="rect">
            <a:avLst/>
          </a:prstGeom>
        </p:spPr>
      </p:pic>
      <p:sp>
        <p:nvSpPr>
          <p:cNvPr id="7" name="Slide Number Placeholder 6"/>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33</a:t>
            </a:fld>
            <a:endParaRPr lang="en-US">
              <a:solidFill>
                <a:prstClr val="black">
                  <a:tint val="75000"/>
                </a:prstClr>
              </a:solidFill>
            </a:endParaRPr>
          </a:p>
        </p:txBody>
      </p:sp>
      <p:sp>
        <p:nvSpPr>
          <p:cNvPr id="10" name="Rectangle 9"/>
          <p:cNvSpPr/>
          <p:nvPr/>
        </p:nvSpPr>
        <p:spPr>
          <a:xfrm>
            <a:off x="5680365" y="4504765"/>
            <a:ext cx="3186545" cy="636849"/>
          </a:xfrm>
          <a:prstGeom prst="rect">
            <a:avLst/>
          </a:prstGeom>
        </p:spPr>
        <p:txBody>
          <a:bodyPr wrap="square" lIns="82048" tIns="41025" rIns="82048" bIns="41025">
            <a:spAutoFit/>
          </a:bodyPr>
          <a:lstStyle/>
          <a:p>
            <a:pPr defTabSz="819911"/>
            <a:r>
              <a:rPr lang="en-US" dirty="0">
                <a:solidFill>
                  <a:prstClr val="black"/>
                </a:solidFill>
              </a:rPr>
              <a:t>Gideon </a:t>
            </a:r>
            <a:r>
              <a:rPr lang="en-US" dirty="0" err="1">
                <a:solidFill>
                  <a:prstClr val="black"/>
                </a:solidFill>
              </a:rPr>
              <a:t>Culman</a:t>
            </a:r>
            <a:r>
              <a:rPr lang="en-US" dirty="0">
                <a:solidFill>
                  <a:prstClr val="black"/>
                </a:solidFill>
              </a:rPr>
              <a:t> and RespectAbility </a:t>
            </a:r>
            <a:r>
              <a:rPr lang="en-US" dirty="0" err="1">
                <a:solidFill>
                  <a:prstClr val="black"/>
                </a:solidFill>
              </a:rPr>
              <a:t>Brilynn</a:t>
            </a:r>
            <a:r>
              <a:rPr lang="en-US" dirty="0">
                <a:solidFill>
                  <a:prstClr val="black"/>
                </a:solidFill>
              </a:rPr>
              <a:t> Rakes</a:t>
            </a: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49638" y="1414325"/>
            <a:ext cx="3186545" cy="3088058"/>
          </a:xfrm>
          <a:prstGeom prst="rect">
            <a:avLst/>
          </a:prstGeom>
        </p:spPr>
      </p:pic>
    </p:spTree>
    <p:extLst>
      <p:ext uri="{BB962C8B-B14F-4D97-AF65-F5344CB8AC3E}">
        <p14:creationId xmlns:p14="http://schemas.microsoft.com/office/powerpoint/2010/main" val="1659202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138545" y="4975412"/>
            <a:ext cx="4918364" cy="1775622"/>
          </a:xfrm>
          <a:prstGeom prst="rect">
            <a:avLst/>
          </a:prstGeom>
          <a:noFill/>
        </p:spPr>
        <p:txBody>
          <a:bodyPr wrap="square" lIns="82048" tIns="41025" rIns="82048" bIns="41025" rtlCol="0">
            <a:spAutoFit/>
          </a:bodyPr>
          <a:lstStyle/>
          <a:p>
            <a:pPr defTabSz="819911"/>
            <a:r>
              <a:rPr lang="en-US" sz="2200" dirty="0">
                <a:solidFill>
                  <a:prstClr val="black"/>
                </a:solidFill>
              </a:rPr>
              <a:t>The Jewish Federation of North America’s Senior Vice President for Public Policy William </a:t>
            </a:r>
            <a:r>
              <a:rPr lang="en-US" sz="2200" dirty="0" err="1">
                <a:solidFill>
                  <a:prstClr val="black"/>
                </a:solidFill>
              </a:rPr>
              <a:t>Daroff</a:t>
            </a:r>
            <a:r>
              <a:rPr lang="en-US" sz="2200" dirty="0">
                <a:solidFill>
                  <a:prstClr val="black"/>
                </a:solidFill>
              </a:rPr>
              <a:t> discusses the importance of disability rights remaining a nonpartisan issue. </a:t>
            </a:r>
            <a:r>
              <a:rPr lang="en-US" sz="2200" dirty="0">
                <a:solidFill>
                  <a:prstClr val="black"/>
                </a:solidFill>
                <a:hlinkClick r:id="rId4"/>
              </a:rPr>
              <a:t>Read the full story</a:t>
            </a:r>
            <a:endParaRPr lang="en-US" sz="2200" dirty="0">
              <a:solidFill>
                <a:prstClr val="black"/>
              </a:solidFill>
            </a:endParaRPr>
          </a:p>
        </p:txBody>
      </p:sp>
      <p:sp>
        <p:nvSpPr>
          <p:cNvPr id="2" name="Title 1"/>
          <p:cNvSpPr>
            <a:spLocks noGrp="1"/>
          </p:cNvSpPr>
          <p:nvPr>
            <p:ph type="title"/>
          </p:nvPr>
        </p:nvSpPr>
        <p:spPr>
          <a:xfrm>
            <a:off x="2355273" y="201707"/>
            <a:ext cx="6303818" cy="769441"/>
          </a:xfrm>
        </p:spPr>
        <p:txBody>
          <a:bodyPr/>
          <a:lstStyle/>
          <a:p>
            <a:r>
              <a:rPr lang="en-US" sz="2500" b="1" dirty="0">
                <a:solidFill>
                  <a:srgbClr val="FFFFFF"/>
                </a:solidFill>
              </a:rPr>
              <a:t>WILLIAM DAROFF: STAYING POST PARTISAN WHILE ADVOCATING FOR DISABILITY RIGHTS</a:t>
            </a:r>
          </a:p>
        </p:txBody>
      </p:sp>
      <p:sp>
        <p:nvSpPr>
          <p:cNvPr id="5" name="TextBox 4"/>
          <p:cNvSpPr txBox="1"/>
          <p:nvPr/>
        </p:nvSpPr>
        <p:spPr>
          <a:xfrm>
            <a:off x="-1" y="4437531"/>
            <a:ext cx="5056909" cy="359850"/>
          </a:xfrm>
          <a:prstGeom prst="rect">
            <a:avLst/>
          </a:prstGeom>
          <a:noFill/>
        </p:spPr>
        <p:txBody>
          <a:bodyPr wrap="square" lIns="82048" tIns="41025" rIns="82048" bIns="41025" rtlCol="0">
            <a:spAutoFit/>
          </a:bodyPr>
          <a:lstStyle/>
          <a:p>
            <a:pPr defTabSz="819911"/>
            <a:r>
              <a:rPr lang="en-US" dirty="0">
                <a:solidFill>
                  <a:prstClr val="black"/>
                </a:solidFill>
              </a:rPr>
              <a:t>William </a:t>
            </a:r>
            <a:r>
              <a:rPr lang="en-US" dirty="0" err="1">
                <a:solidFill>
                  <a:prstClr val="black"/>
                </a:solidFill>
              </a:rPr>
              <a:t>Daroff</a:t>
            </a:r>
            <a:r>
              <a:rPr lang="en-US" dirty="0">
                <a:solidFill>
                  <a:prstClr val="black"/>
                </a:solidFill>
              </a:rPr>
              <a:t> with </a:t>
            </a:r>
            <a:r>
              <a:rPr lang="en-US" dirty="0" err="1">
                <a:solidFill>
                  <a:prstClr val="black"/>
                </a:solidFill>
              </a:rPr>
              <a:t>RespectAbility</a:t>
            </a:r>
            <a:r>
              <a:rPr lang="en-US" dirty="0">
                <a:solidFill>
                  <a:prstClr val="black"/>
                </a:solidFill>
              </a:rPr>
              <a:t> Fellows and Staff</a:t>
            </a:r>
          </a:p>
        </p:txBody>
      </p:sp>
      <p:sp>
        <p:nvSpPr>
          <p:cNvPr id="6" name="Rectangle 5"/>
          <p:cNvSpPr/>
          <p:nvPr/>
        </p:nvSpPr>
        <p:spPr>
          <a:xfrm>
            <a:off x="5126182" y="5580531"/>
            <a:ext cx="3602182" cy="636849"/>
          </a:xfrm>
          <a:prstGeom prst="rect">
            <a:avLst/>
          </a:prstGeom>
        </p:spPr>
        <p:txBody>
          <a:bodyPr wrap="square" lIns="82048" tIns="41025" rIns="82048" bIns="41025">
            <a:spAutoFit/>
          </a:bodyPr>
          <a:lstStyle/>
          <a:p>
            <a:pPr defTabSz="819911"/>
            <a:r>
              <a:rPr lang="en-US" dirty="0">
                <a:solidFill>
                  <a:prstClr val="black"/>
                </a:solidFill>
              </a:rPr>
              <a:t>William </a:t>
            </a:r>
            <a:r>
              <a:rPr lang="en-US" dirty="0" err="1">
                <a:solidFill>
                  <a:prstClr val="black"/>
                </a:solidFill>
              </a:rPr>
              <a:t>Daroff</a:t>
            </a:r>
            <a:r>
              <a:rPr lang="en-US" dirty="0">
                <a:solidFill>
                  <a:prstClr val="black"/>
                </a:solidFill>
              </a:rPr>
              <a:t> and </a:t>
            </a:r>
            <a:r>
              <a:rPr lang="en-US" dirty="0" err="1">
                <a:solidFill>
                  <a:prstClr val="black"/>
                </a:solidFill>
              </a:rPr>
              <a:t>RespectAbility</a:t>
            </a:r>
            <a:r>
              <a:rPr lang="en-US" dirty="0">
                <a:solidFill>
                  <a:prstClr val="black"/>
                </a:solidFill>
              </a:rPr>
              <a:t> Fellow Ella </a:t>
            </a:r>
            <a:r>
              <a:rPr lang="en-US" dirty="0" err="1">
                <a:solidFill>
                  <a:prstClr val="black"/>
                </a:solidFill>
              </a:rPr>
              <a:t>Issacharoff</a:t>
            </a:r>
            <a:endParaRPr lang="en-US" dirty="0">
              <a:solidFill>
                <a:prstClr val="black"/>
              </a:solidFill>
            </a:endParaRPr>
          </a:p>
        </p:txBody>
      </p:sp>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8546" y="1344707"/>
            <a:ext cx="4824966" cy="3092824"/>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95456" y="1949823"/>
            <a:ext cx="3740727" cy="3630706"/>
          </a:xfrm>
          <a:prstGeom prst="rect">
            <a:avLst/>
          </a:prstGeom>
        </p:spPr>
      </p:pic>
      <p:sp>
        <p:nvSpPr>
          <p:cNvPr id="10" name="Slide Number Placeholder 9"/>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22864273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138546" y="5042647"/>
            <a:ext cx="8866909" cy="1437076"/>
          </a:xfrm>
          <a:prstGeom prst="rect">
            <a:avLst/>
          </a:prstGeom>
          <a:noFill/>
        </p:spPr>
        <p:txBody>
          <a:bodyPr wrap="square" lIns="82048" tIns="41025" rIns="82048" bIns="41025" rtlCol="0">
            <a:spAutoFit/>
          </a:bodyPr>
          <a:lstStyle/>
          <a:p>
            <a:pPr defTabSz="819911"/>
            <a:r>
              <a:rPr lang="en-US" sz="2200" dirty="0">
                <a:solidFill>
                  <a:prstClr val="black"/>
                </a:solidFill>
              </a:rPr>
              <a:t>“Disability policy – we need to make sure that our policies and good intentions are followed up with good practices and actions,” says Executive Director of the National Disabilities Rights Network Curt Decker while speaking about federal legislation. </a:t>
            </a:r>
            <a:r>
              <a:rPr lang="en-US" sz="2200" dirty="0">
                <a:solidFill>
                  <a:prstClr val="black"/>
                </a:solidFill>
                <a:hlinkClick r:id="rId4"/>
              </a:rPr>
              <a:t>Read the full story</a:t>
            </a:r>
            <a:endParaRPr lang="en-US" sz="2200" dirty="0">
              <a:solidFill>
                <a:prstClr val="black"/>
              </a:solidFill>
            </a:endParaRPr>
          </a:p>
        </p:txBody>
      </p:sp>
      <p:sp>
        <p:nvSpPr>
          <p:cNvPr id="2" name="Title 1"/>
          <p:cNvSpPr>
            <a:spLocks noGrp="1"/>
          </p:cNvSpPr>
          <p:nvPr>
            <p:ph type="title"/>
          </p:nvPr>
        </p:nvSpPr>
        <p:spPr>
          <a:xfrm>
            <a:off x="2355273" y="180906"/>
            <a:ext cx="6303818" cy="769441"/>
          </a:xfrm>
        </p:spPr>
        <p:txBody>
          <a:bodyPr/>
          <a:lstStyle/>
          <a:p>
            <a:r>
              <a:rPr lang="en-US" sz="2500" b="1" dirty="0">
                <a:solidFill>
                  <a:srgbClr val="FFFFFF"/>
                </a:solidFill>
              </a:rPr>
              <a:t>CURT DECKER: TRANSLATING GOOD POLICY INTO GOOD PRACTICE</a:t>
            </a:r>
          </a:p>
        </p:txBody>
      </p:sp>
      <p:sp>
        <p:nvSpPr>
          <p:cNvPr id="5" name="TextBox 4"/>
          <p:cNvSpPr txBox="1"/>
          <p:nvPr/>
        </p:nvSpPr>
        <p:spPr>
          <a:xfrm>
            <a:off x="69273" y="3909942"/>
            <a:ext cx="4434104" cy="636849"/>
          </a:xfrm>
          <a:prstGeom prst="rect">
            <a:avLst/>
          </a:prstGeom>
          <a:noFill/>
        </p:spPr>
        <p:txBody>
          <a:bodyPr wrap="square" lIns="82048" tIns="41025" rIns="82048" bIns="41025" rtlCol="0">
            <a:spAutoFit/>
          </a:bodyPr>
          <a:lstStyle/>
          <a:p>
            <a:pPr defTabSz="819911"/>
            <a:r>
              <a:rPr lang="en-US" dirty="0">
                <a:solidFill>
                  <a:prstClr val="black"/>
                </a:solidFill>
              </a:rPr>
              <a:t>Curt Decker with </a:t>
            </a:r>
            <a:r>
              <a:rPr lang="en-US" dirty="0" err="1">
                <a:solidFill>
                  <a:prstClr val="black"/>
                </a:solidFill>
              </a:rPr>
              <a:t>RespectAbility</a:t>
            </a:r>
            <a:r>
              <a:rPr lang="en-US" dirty="0">
                <a:solidFill>
                  <a:prstClr val="black"/>
                </a:solidFill>
              </a:rPr>
              <a:t> Fellows and Staff</a:t>
            </a:r>
          </a:p>
        </p:txBody>
      </p:sp>
      <p:sp>
        <p:nvSpPr>
          <p:cNvPr id="6" name="Rectangle 5"/>
          <p:cNvSpPr/>
          <p:nvPr/>
        </p:nvSpPr>
        <p:spPr>
          <a:xfrm>
            <a:off x="4572001" y="4405798"/>
            <a:ext cx="4364182" cy="636849"/>
          </a:xfrm>
          <a:prstGeom prst="rect">
            <a:avLst/>
          </a:prstGeom>
        </p:spPr>
        <p:txBody>
          <a:bodyPr wrap="square" lIns="82048" tIns="41025" rIns="82048" bIns="41025">
            <a:spAutoFit/>
          </a:bodyPr>
          <a:lstStyle/>
          <a:p>
            <a:pPr defTabSz="819911"/>
            <a:r>
              <a:rPr lang="en-US" dirty="0">
                <a:solidFill>
                  <a:prstClr val="black"/>
                </a:solidFill>
              </a:rPr>
              <a:t>Curt Decker speaking to </a:t>
            </a:r>
            <a:r>
              <a:rPr lang="en-US" dirty="0" err="1">
                <a:solidFill>
                  <a:prstClr val="black"/>
                </a:solidFill>
              </a:rPr>
              <a:t>RespectAbility</a:t>
            </a:r>
            <a:r>
              <a:rPr lang="en-US" dirty="0">
                <a:solidFill>
                  <a:prstClr val="black"/>
                </a:solidFill>
              </a:rPr>
              <a:t> Fellows</a:t>
            </a: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8546" y="1489472"/>
            <a:ext cx="4433455" cy="2420471"/>
          </a:xfrm>
          <a:prstGeom prst="rect">
            <a:avLst/>
          </a:prstGeom>
        </p:spPr>
      </p:pic>
      <p:pic>
        <p:nvPicPr>
          <p:cNvPr id="10" name="Picture 9"/>
          <p:cNvPicPr>
            <a:picLocks noChangeAspect="1"/>
          </p:cNvPicPr>
          <p:nvPr/>
        </p:nvPicPr>
        <p:blipFill>
          <a:blip r:embed="rId6"/>
          <a:stretch>
            <a:fillRect/>
          </a:stretch>
        </p:blipFill>
        <p:spPr>
          <a:xfrm>
            <a:off x="4623940" y="2133600"/>
            <a:ext cx="4402879" cy="2259106"/>
          </a:xfrm>
          <a:prstGeom prst="rect">
            <a:avLst/>
          </a:prstGeom>
        </p:spPr>
      </p:pic>
      <p:sp>
        <p:nvSpPr>
          <p:cNvPr id="11" name="Slide Number Placeholder 10"/>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val="22583790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277092" y="5311588"/>
            <a:ext cx="8659091" cy="1098522"/>
          </a:xfrm>
          <a:prstGeom prst="rect">
            <a:avLst/>
          </a:prstGeom>
          <a:noFill/>
        </p:spPr>
        <p:txBody>
          <a:bodyPr wrap="square" lIns="82048" tIns="41025" rIns="82048" bIns="41025" rtlCol="0">
            <a:spAutoFit/>
          </a:bodyPr>
          <a:lstStyle/>
          <a:p>
            <a:pPr defTabSz="819911"/>
            <a:r>
              <a:rPr lang="en-US" sz="2200" dirty="0">
                <a:solidFill>
                  <a:prstClr val="black"/>
                </a:solidFill>
              </a:rPr>
              <a:t>Now working for Disabled American Veterans, Ron </a:t>
            </a:r>
            <a:r>
              <a:rPr lang="en-US" sz="2200" dirty="0" err="1">
                <a:solidFill>
                  <a:prstClr val="black"/>
                </a:solidFill>
              </a:rPr>
              <a:t>Drach</a:t>
            </a:r>
            <a:r>
              <a:rPr lang="en-US" sz="2200" dirty="0">
                <a:solidFill>
                  <a:prstClr val="black"/>
                </a:solidFill>
              </a:rPr>
              <a:t> discusses how his battle scars opened his eyes to the willingness of new opportunities. </a:t>
            </a:r>
          </a:p>
          <a:p>
            <a:pPr defTabSz="819911"/>
            <a:r>
              <a:rPr lang="en-US" sz="2200" dirty="0">
                <a:solidFill>
                  <a:prstClr val="black"/>
                </a:solidFill>
                <a:hlinkClick r:id="rId4"/>
              </a:rPr>
              <a:t>Read the full story</a:t>
            </a:r>
            <a:endParaRPr lang="en-US" sz="2200" dirty="0">
              <a:solidFill>
                <a:prstClr val="black"/>
              </a:solidFill>
            </a:endParaRPr>
          </a:p>
        </p:txBody>
      </p:sp>
      <p:sp>
        <p:nvSpPr>
          <p:cNvPr id="2" name="Title 1"/>
          <p:cNvSpPr>
            <a:spLocks noGrp="1"/>
          </p:cNvSpPr>
          <p:nvPr>
            <p:ph type="title"/>
          </p:nvPr>
        </p:nvSpPr>
        <p:spPr>
          <a:xfrm>
            <a:off x="2355273" y="201707"/>
            <a:ext cx="6303818" cy="769441"/>
          </a:xfrm>
        </p:spPr>
        <p:txBody>
          <a:bodyPr/>
          <a:lstStyle/>
          <a:p>
            <a:r>
              <a:rPr lang="en-US" sz="2500" b="1" dirty="0">
                <a:solidFill>
                  <a:srgbClr val="FFFFFF"/>
                </a:solidFill>
              </a:rPr>
              <a:t>RON DRACH: FINDING LUCK AND OPPORTUNITY IN THE MIDST OF DISABILITY</a:t>
            </a:r>
          </a:p>
        </p:txBody>
      </p:sp>
      <p:sp>
        <p:nvSpPr>
          <p:cNvPr id="4" name="Rectangle 3"/>
          <p:cNvSpPr/>
          <p:nvPr/>
        </p:nvSpPr>
        <p:spPr>
          <a:xfrm>
            <a:off x="1385455" y="4706471"/>
            <a:ext cx="5195455" cy="359850"/>
          </a:xfrm>
          <a:prstGeom prst="rect">
            <a:avLst/>
          </a:prstGeom>
        </p:spPr>
        <p:txBody>
          <a:bodyPr wrap="square" lIns="82048" tIns="41025" rIns="82048" bIns="41025">
            <a:spAutoFit/>
          </a:bodyPr>
          <a:lstStyle/>
          <a:p>
            <a:pPr defTabSz="819911"/>
            <a:r>
              <a:rPr lang="en-US" dirty="0">
                <a:solidFill>
                  <a:prstClr val="black"/>
                </a:solidFill>
              </a:rPr>
              <a:t>Ron </a:t>
            </a:r>
            <a:r>
              <a:rPr lang="en-US" dirty="0" err="1">
                <a:solidFill>
                  <a:prstClr val="black"/>
                </a:solidFill>
              </a:rPr>
              <a:t>Drach</a:t>
            </a:r>
            <a:r>
              <a:rPr lang="en-US" dirty="0">
                <a:solidFill>
                  <a:prstClr val="black"/>
                </a:solidFill>
              </a:rPr>
              <a:t> with </a:t>
            </a:r>
            <a:r>
              <a:rPr lang="en-US" dirty="0" err="1">
                <a:solidFill>
                  <a:prstClr val="black"/>
                </a:solidFill>
              </a:rPr>
              <a:t>RespectAbility</a:t>
            </a:r>
            <a:r>
              <a:rPr lang="en-US" dirty="0">
                <a:solidFill>
                  <a:prstClr val="black"/>
                </a:solidFill>
              </a:rPr>
              <a:t> Fellows and Staff</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31636" y="1411941"/>
            <a:ext cx="5911273" cy="3227294"/>
          </a:xfrm>
          <a:prstGeom prst="rect">
            <a:avLst/>
          </a:prstGeom>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54727" y="1411941"/>
            <a:ext cx="5911273" cy="3227294"/>
          </a:xfrm>
          <a:prstGeom prst="rect">
            <a:avLst/>
          </a:prstGeom>
        </p:spPr>
      </p:pic>
      <p:sp>
        <p:nvSpPr>
          <p:cNvPr id="5" name="Slide Number Placeholder 4"/>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36</a:t>
            </a:fld>
            <a:endParaRPr lang="en-US">
              <a:solidFill>
                <a:prstClr val="black">
                  <a:tint val="75000"/>
                </a:prstClr>
              </a:solidFill>
            </a:endParaRPr>
          </a:p>
        </p:txBody>
      </p:sp>
    </p:spTree>
    <p:extLst>
      <p:ext uri="{BB962C8B-B14F-4D97-AF65-F5344CB8AC3E}">
        <p14:creationId xmlns:p14="http://schemas.microsoft.com/office/powerpoint/2010/main" val="8841637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484909" y="5395475"/>
            <a:ext cx="8104909" cy="1098522"/>
          </a:xfrm>
          <a:prstGeom prst="rect">
            <a:avLst/>
          </a:prstGeom>
          <a:noFill/>
        </p:spPr>
        <p:txBody>
          <a:bodyPr wrap="square" lIns="82048" tIns="41025" rIns="82048" bIns="41025" rtlCol="0">
            <a:spAutoFit/>
          </a:bodyPr>
          <a:lstStyle/>
          <a:p>
            <a:pPr defTabSz="819911"/>
            <a:r>
              <a:rPr lang="en-US" sz="2200" dirty="0">
                <a:solidFill>
                  <a:prstClr val="black"/>
                </a:solidFill>
              </a:rPr>
              <a:t>RespectAbility Board Member and former National Leadership Director Randall </a:t>
            </a:r>
            <a:r>
              <a:rPr lang="en-US" sz="2200" dirty="0" err="1">
                <a:solidFill>
                  <a:prstClr val="black"/>
                </a:solidFill>
              </a:rPr>
              <a:t>Duchesneau</a:t>
            </a:r>
            <a:r>
              <a:rPr lang="en-US" sz="2200" dirty="0">
                <a:solidFill>
                  <a:prstClr val="black"/>
                </a:solidFill>
              </a:rPr>
              <a:t> discusses the intersectionality between ethnicity, culture and disability. </a:t>
            </a:r>
            <a:r>
              <a:rPr lang="en-US" sz="2200" dirty="0">
                <a:solidFill>
                  <a:prstClr val="black"/>
                </a:solidFill>
                <a:hlinkClick r:id="rId4"/>
              </a:rPr>
              <a:t>Read the full story</a:t>
            </a:r>
            <a:endParaRPr lang="en-US" sz="2200" dirty="0">
              <a:solidFill>
                <a:prstClr val="black"/>
              </a:solidFill>
            </a:endParaRPr>
          </a:p>
        </p:txBody>
      </p:sp>
      <p:sp>
        <p:nvSpPr>
          <p:cNvPr id="2" name="Title 1"/>
          <p:cNvSpPr>
            <a:spLocks noGrp="1"/>
          </p:cNvSpPr>
          <p:nvPr>
            <p:ph type="title"/>
          </p:nvPr>
        </p:nvSpPr>
        <p:spPr>
          <a:xfrm>
            <a:off x="2355273" y="201707"/>
            <a:ext cx="6303818" cy="769441"/>
          </a:xfrm>
        </p:spPr>
        <p:txBody>
          <a:bodyPr/>
          <a:lstStyle/>
          <a:p>
            <a:r>
              <a:rPr lang="en-US" sz="2500" b="1" dirty="0">
                <a:solidFill>
                  <a:srgbClr val="FFFFFF"/>
                </a:solidFill>
              </a:rPr>
              <a:t>RANDALL DUCHESNEAU: STRIVING FOR COMMON GROUND</a:t>
            </a:r>
          </a:p>
        </p:txBody>
      </p:sp>
      <p:sp>
        <p:nvSpPr>
          <p:cNvPr id="5" name="TextBox 4"/>
          <p:cNvSpPr txBox="1"/>
          <p:nvPr/>
        </p:nvSpPr>
        <p:spPr>
          <a:xfrm>
            <a:off x="138546" y="3966885"/>
            <a:ext cx="4433455" cy="913848"/>
          </a:xfrm>
          <a:prstGeom prst="rect">
            <a:avLst/>
          </a:prstGeom>
          <a:noFill/>
        </p:spPr>
        <p:txBody>
          <a:bodyPr wrap="square" lIns="82048" tIns="41025" rIns="82048" bIns="41025" rtlCol="0">
            <a:spAutoFit/>
          </a:bodyPr>
          <a:lstStyle/>
          <a:p>
            <a:pPr defTabSz="819911"/>
            <a:r>
              <a:rPr lang="en-US" dirty="0">
                <a:solidFill>
                  <a:prstClr val="black"/>
                </a:solidFill>
              </a:rPr>
              <a:t>RespectAbility Board Member Randy </a:t>
            </a:r>
            <a:r>
              <a:rPr lang="en-US" dirty="0" err="1">
                <a:solidFill>
                  <a:prstClr val="black"/>
                </a:solidFill>
              </a:rPr>
              <a:t>Duchesneau</a:t>
            </a:r>
            <a:r>
              <a:rPr lang="en-US" dirty="0">
                <a:solidFill>
                  <a:prstClr val="black"/>
                </a:solidFill>
              </a:rPr>
              <a:t> with RespectAbility Fellows and Staff</a:t>
            </a:r>
          </a:p>
        </p:txBody>
      </p:sp>
      <p:sp>
        <p:nvSpPr>
          <p:cNvPr id="6" name="Rectangle 5"/>
          <p:cNvSpPr/>
          <p:nvPr/>
        </p:nvSpPr>
        <p:spPr>
          <a:xfrm>
            <a:off x="4918365" y="4674061"/>
            <a:ext cx="3948545" cy="636849"/>
          </a:xfrm>
          <a:prstGeom prst="rect">
            <a:avLst/>
          </a:prstGeom>
        </p:spPr>
        <p:txBody>
          <a:bodyPr wrap="square" lIns="82048" tIns="41025" rIns="82048" bIns="41025">
            <a:spAutoFit/>
          </a:bodyPr>
          <a:lstStyle/>
          <a:p>
            <a:pPr defTabSz="819911"/>
            <a:r>
              <a:rPr lang="en-US" dirty="0">
                <a:solidFill>
                  <a:prstClr val="black"/>
                </a:solidFill>
              </a:rPr>
              <a:t>Randy </a:t>
            </a:r>
            <a:r>
              <a:rPr lang="en-US" dirty="0" err="1">
                <a:solidFill>
                  <a:prstClr val="black"/>
                </a:solidFill>
              </a:rPr>
              <a:t>Duchesneau</a:t>
            </a:r>
            <a:r>
              <a:rPr lang="en-US" dirty="0">
                <a:solidFill>
                  <a:prstClr val="black"/>
                </a:solidFill>
              </a:rPr>
              <a:t> speaking to </a:t>
            </a:r>
            <a:r>
              <a:rPr lang="en-US" dirty="0" err="1">
                <a:solidFill>
                  <a:prstClr val="black"/>
                </a:solidFill>
              </a:rPr>
              <a:t>RespectAbility</a:t>
            </a:r>
            <a:r>
              <a:rPr lang="en-US" dirty="0">
                <a:solidFill>
                  <a:prstClr val="black"/>
                </a:solidFill>
              </a:rPr>
              <a:t> Fellows</a:t>
            </a: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18365" y="2186356"/>
            <a:ext cx="3740727" cy="2420471"/>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8546" y="1411942"/>
            <a:ext cx="4433455" cy="2420471"/>
          </a:xfrm>
          <a:prstGeom prst="rect">
            <a:avLst/>
          </a:prstGeom>
        </p:spPr>
      </p:pic>
      <p:sp>
        <p:nvSpPr>
          <p:cNvPr id="10" name="Slide Number Placeholder 9"/>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val="6019510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a:hlinkClick r:id="rId4"/>
          </p:cNvPr>
          <p:cNvSpPr txBox="1"/>
          <p:nvPr/>
        </p:nvSpPr>
        <p:spPr>
          <a:xfrm>
            <a:off x="138546" y="4639236"/>
            <a:ext cx="4987636" cy="1775622"/>
          </a:xfrm>
          <a:prstGeom prst="rect">
            <a:avLst/>
          </a:prstGeom>
          <a:noFill/>
        </p:spPr>
        <p:txBody>
          <a:bodyPr wrap="square" lIns="82048" tIns="41025" rIns="82048" bIns="41025" rtlCol="0">
            <a:spAutoFit/>
          </a:bodyPr>
          <a:lstStyle/>
          <a:p>
            <a:pPr defTabSz="819911"/>
            <a:r>
              <a:rPr lang="en-US" sz="2200" dirty="0">
                <a:solidFill>
                  <a:prstClr val="black"/>
                </a:solidFill>
              </a:rPr>
              <a:t>Professor Steven </a:t>
            </a:r>
            <a:r>
              <a:rPr lang="en-US" sz="2200" dirty="0" err="1">
                <a:solidFill>
                  <a:prstClr val="black"/>
                </a:solidFill>
              </a:rPr>
              <a:t>Eidelman’s</a:t>
            </a:r>
            <a:r>
              <a:rPr lang="en-US" sz="2200" dirty="0">
                <a:solidFill>
                  <a:prstClr val="black"/>
                </a:solidFill>
              </a:rPr>
              <a:t> impassioning spirit encouraged </a:t>
            </a:r>
            <a:r>
              <a:rPr lang="en-US" sz="2200" dirty="0" err="1">
                <a:solidFill>
                  <a:prstClr val="black"/>
                </a:solidFill>
              </a:rPr>
              <a:t>RespectAbility</a:t>
            </a:r>
            <a:r>
              <a:rPr lang="en-US" sz="2200" dirty="0">
                <a:solidFill>
                  <a:prstClr val="black"/>
                </a:solidFill>
              </a:rPr>
              <a:t> Fellows to step up as advocates as he talked about the journey of workforce integration for people with disabilities. </a:t>
            </a:r>
            <a:r>
              <a:rPr lang="en-US" sz="2200" dirty="0">
                <a:solidFill>
                  <a:prstClr val="black"/>
                </a:solidFill>
                <a:hlinkClick r:id="rId5"/>
              </a:rPr>
              <a:t>Read the full story</a:t>
            </a:r>
            <a:endParaRPr lang="en-US" sz="2200" dirty="0">
              <a:solidFill>
                <a:prstClr val="black"/>
              </a:solidFill>
            </a:endParaRPr>
          </a:p>
        </p:txBody>
      </p:sp>
      <p:sp>
        <p:nvSpPr>
          <p:cNvPr id="2" name="Title 1"/>
          <p:cNvSpPr>
            <a:spLocks noGrp="1"/>
          </p:cNvSpPr>
          <p:nvPr>
            <p:ph type="title"/>
          </p:nvPr>
        </p:nvSpPr>
        <p:spPr>
          <a:xfrm>
            <a:off x="2355273" y="180906"/>
            <a:ext cx="6303818" cy="769441"/>
          </a:xfrm>
        </p:spPr>
        <p:txBody>
          <a:bodyPr/>
          <a:lstStyle/>
          <a:p>
            <a:r>
              <a:rPr lang="en-US" sz="2500" b="1" dirty="0">
                <a:solidFill>
                  <a:srgbClr val="FFFFFF"/>
                </a:solidFill>
              </a:rPr>
              <a:t>STEVEN EIDELMAN: BREAKING OUT OF INEQUITABLE PRACTICES IN AMERICA</a:t>
            </a:r>
          </a:p>
        </p:txBody>
      </p:sp>
      <p:sp>
        <p:nvSpPr>
          <p:cNvPr id="5" name="TextBox 4"/>
          <p:cNvSpPr txBox="1"/>
          <p:nvPr/>
        </p:nvSpPr>
        <p:spPr>
          <a:xfrm>
            <a:off x="207820" y="4101354"/>
            <a:ext cx="5218107" cy="359850"/>
          </a:xfrm>
          <a:prstGeom prst="rect">
            <a:avLst/>
          </a:prstGeom>
          <a:noFill/>
        </p:spPr>
        <p:txBody>
          <a:bodyPr wrap="none" lIns="82048" tIns="41025" rIns="82048" bIns="41025" rtlCol="0">
            <a:spAutoFit/>
          </a:bodyPr>
          <a:lstStyle/>
          <a:p>
            <a:pPr defTabSz="819911"/>
            <a:r>
              <a:rPr lang="en-US" dirty="0">
                <a:solidFill>
                  <a:prstClr val="black"/>
                </a:solidFill>
              </a:rPr>
              <a:t>Steven </a:t>
            </a:r>
            <a:r>
              <a:rPr lang="en-US" dirty="0" err="1">
                <a:solidFill>
                  <a:prstClr val="black"/>
                </a:solidFill>
              </a:rPr>
              <a:t>Eidelman</a:t>
            </a:r>
            <a:r>
              <a:rPr lang="en-US" dirty="0">
                <a:solidFill>
                  <a:prstClr val="black"/>
                </a:solidFill>
              </a:rPr>
              <a:t> with </a:t>
            </a:r>
            <a:r>
              <a:rPr lang="en-US" dirty="0" err="1">
                <a:solidFill>
                  <a:prstClr val="black"/>
                </a:solidFill>
              </a:rPr>
              <a:t>RespectAbility</a:t>
            </a:r>
            <a:r>
              <a:rPr lang="en-US" dirty="0">
                <a:solidFill>
                  <a:prstClr val="black"/>
                </a:solidFill>
              </a:rPr>
              <a:t> Fellows and Staff</a:t>
            </a:r>
          </a:p>
        </p:txBody>
      </p:sp>
      <p:sp>
        <p:nvSpPr>
          <p:cNvPr id="6" name="Rectangle 5"/>
          <p:cNvSpPr/>
          <p:nvPr/>
        </p:nvSpPr>
        <p:spPr>
          <a:xfrm>
            <a:off x="5403273" y="5446059"/>
            <a:ext cx="3602182" cy="636849"/>
          </a:xfrm>
          <a:prstGeom prst="rect">
            <a:avLst/>
          </a:prstGeom>
        </p:spPr>
        <p:txBody>
          <a:bodyPr wrap="square" lIns="82048" tIns="41025" rIns="82048" bIns="41025">
            <a:spAutoFit/>
          </a:bodyPr>
          <a:lstStyle/>
          <a:p>
            <a:pPr defTabSz="819911"/>
            <a:r>
              <a:rPr lang="en-US" dirty="0">
                <a:solidFill>
                  <a:prstClr val="black"/>
                </a:solidFill>
              </a:rPr>
              <a:t>Steven </a:t>
            </a:r>
            <a:r>
              <a:rPr lang="en-US" dirty="0" err="1">
                <a:solidFill>
                  <a:prstClr val="black"/>
                </a:solidFill>
              </a:rPr>
              <a:t>Eidelman</a:t>
            </a:r>
            <a:r>
              <a:rPr lang="en-US" dirty="0">
                <a:solidFill>
                  <a:prstClr val="black"/>
                </a:solidFill>
              </a:rPr>
              <a:t> and </a:t>
            </a:r>
            <a:r>
              <a:rPr lang="en-US" dirty="0" err="1">
                <a:solidFill>
                  <a:prstClr val="black"/>
                </a:solidFill>
              </a:rPr>
              <a:t>RespectAbility</a:t>
            </a:r>
            <a:r>
              <a:rPr lang="en-US" dirty="0">
                <a:solidFill>
                  <a:prstClr val="black"/>
                </a:solidFill>
              </a:rPr>
              <a:t> Fellow Ricky </a:t>
            </a:r>
            <a:r>
              <a:rPr lang="en-US" dirty="0" err="1">
                <a:solidFill>
                  <a:prstClr val="black"/>
                </a:solidFill>
              </a:rPr>
              <a:t>Rendon</a:t>
            </a:r>
            <a:endParaRPr lang="en-US" dirty="0">
              <a:solidFill>
                <a:prstClr val="black"/>
              </a:solidFill>
            </a:endParaRPr>
          </a:p>
        </p:txBody>
      </p:sp>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7818" y="1411941"/>
            <a:ext cx="4951624" cy="2662518"/>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13597" y="1411941"/>
            <a:ext cx="3284041" cy="4034118"/>
          </a:xfrm>
          <a:prstGeom prst="rect">
            <a:avLst/>
          </a:prstGeom>
        </p:spPr>
      </p:pic>
      <p:sp>
        <p:nvSpPr>
          <p:cNvPr id="10" name="Slide Number Placeholder 9"/>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p14="http://schemas.microsoft.com/office/powerpoint/2010/main" val="31662570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277092" y="5311588"/>
            <a:ext cx="8659091" cy="1098522"/>
          </a:xfrm>
          <a:prstGeom prst="rect">
            <a:avLst/>
          </a:prstGeom>
          <a:noFill/>
        </p:spPr>
        <p:txBody>
          <a:bodyPr wrap="square" lIns="82048" tIns="41025" rIns="82048" bIns="41025" rtlCol="0">
            <a:spAutoFit/>
          </a:bodyPr>
          <a:lstStyle/>
          <a:p>
            <a:pPr defTabSz="819911"/>
            <a:r>
              <a:rPr lang="en-US" sz="2200" i="1" dirty="0">
                <a:solidFill>
                  <a:prstClr val="black"/>
                </a:solidFill>
              </a:rPr>
              <a:t>New York Times</a:t>
            </a:r>
            <a:r>
              <a:rPr lang="en-US" sz="2200" dirty="0">
                <a:solidFill>
                  <a:prstClr val="black"/>
                </a:solidFill>
              </a:rPr>
              <a:t> best selling author and pollster Stanley B. Greenberg discusses his work on projects that promote diversity and inclusion. </a:t>
            </a:r>
            <a:r>
              <a:rPr lang="en-US" sz="2200" dirty="0">
                <a:solidFill>
                  <a:prstClr val="black"/>
                </a:solidFill>
                <a:hlinkClick r:id="rId4"/>
              </a:rPr>
              <a:t>Read the full story</a:t>
            </a:r>
            <a:endParaRPr lang="en-US" sz="2200" dirty="0">
              <a:solidFill>
                <a:prstClr val="black"/>
              </a:solidFill>
            </a:endParaRPr>
          </a:p>
        </p:txBody>
      </p:sp>
      <p:sp>
        <p:nvSpPr>
          <p:cNvPr id="2" name="Title 1"/>
          <p:cNvSpPr>
            <a:spLocks noGrp="1"/>
          </p:cNvSpPr>
          <p:nvPr>
            <p:ph type="title"/>
          </p:nvPr>
        </p:nvSpPr>
        <p:spPr>
          <a:xfrm>
            <a:off x="2355273" y="201707"/>
            <a:ext cx="6303818" cy="769441"/>
          </a:xfrm>
        </p:spPr>
        <p:txBody>
          <a:bodyPr/>
          <a:lstStyle/>
          <a:p>
            <a:r>
              <a:rPr lang="en-US" sz="2500" b="1" dirty="0">
                <a:solidFill>
                  <a:srgbClr val="FFFFFF"/>
                </a:solidFill>
              </a:rPr>
              <a:t>STANLEY B. GREENBERG: PRACTICAL LESSONS IN POLLING</a:t>
            </a:r>
          </a:p>
        </p:txBody>
      </p:sp>
      <p:sp>
        <p:nvSpPr>
          <p:cNvPr id="4" name="Rectangle 3"/>
          <p:cNvSpPr/>
          <p:nvPr/>
        </p:nvSpPr>
        <p:spPr>
          <a:xfrm>
            <a:off x="1385455" y="4706471"/>
            <a:ext cx="5334000" cy="359850"/>
          </a:xfrm>
          <a:prstGeom prst="rect">
            <a:avLst/>
          </a:prstGeom>
        </p:spPr>
        <p:txBody>
          <a:bodyPr wrap="square" lIns="82048" tIns="41025" rIns="82048" bIns="41025">
            <a:spAutoFit/>
          </a:bodyPr>
          <a:lstStyle/>
          <a:p>
            <a:pPr defTabSz="819911"/>
            <a:r>
              <a:rPr lang="en-US" dirty="0">
                <a:solidFill>
                  <a:prstClr val="black"/>
                </a:solidFill>
              </a:rPr>
              <a:t>Stan Greenberg with </a:t>
            </a:r>
            <a:r>
              <a:rPr lang="en-US" dirty="0" err="1">
                <a:solidFill>
                  <a:prstClr val="black"/>
                </a:solidFill>
              </a:rPr>
              <a:t>RespectAbility</a:t>
            </a:r>
            <a:r>
              <a:rPr lang="en-US" dirty="0">
                <a:solidFill>
                  <a:prstClr val="black"/>
                </a:solidFill>
              </a:rPr>
              <a:t> Fellows and Staff</a:t>
            </a: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54727" y="1411941"/>
            <a:ext cx="5911273" cy="3227294"/>
          </a:xfrm>
          <a:prstGeom prst="rect">
            <a:avLst/>
          </a:prstGeom>
        </p:spPr>
      </p:pic>
      <p:sp>
        <p:nvSpPr>
          <p:cNvPr id="7" name="Slide Number Placeholder 6"/>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19150477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4</a:t>
            </a:fld>
            <a:endParaRPr lang="en-US">
              <a:solidFill>
                <a:prstClr val="black">
                  <a:tint val="75000"/>
                </a:prstClr>
              </a:solidFill>
            </a:endParaRPr>
          </a:p>
        </p:txBody>
      </p:sp>
      <p:sp>
        <p:nvSpPr>
          <p:cNvPr id="5" name="Title 1"/>
          <p:cNvSpPr>
            <a:spLocks noGrp="1"/>
          </p:cNvSpPr>
          <p:nvPr>
            <p:ph type="title"/>
          </p:nvPr>
        </p:nvSpPr>
        <p:spPr>
          <a:xfrm>
            <a:off x="2355273" y="336178"/>
            <a:ext cx="6303818" cy="384721"/>
          </a:xfrm>
        </p:spPr>
        <p:txBody>
          <a:bodyPr/>
          <a:lstStyle/>
          <a:p>
            <a:r>
              <a:rPr lang="en-US" sz="2500" b="1" dirty="0">
                <a:solidFill>
                  <a:srgbClr val="FFFFFF"/>
                </a:solidFill>
                <a:cs typeface="Nobel-Bold"/>
              </a:rPr>
              <a:t>GOALS OF THE FELLOWSHIP</a:t>
            </a:r>
            <a:endParaRPr lang="en-US" sz="2500" b="1" dirty="0">
              <a:solidFill>
                <a:srgbClr val="FFFFFF"/>
              </a:solidFill>
            </a:endParaRPr>
          </a:p>
        </p:txBody>
      </p:sp>
      <p:sp>
        <p:nvSpPr>
          <p:cNvPr id="8" name="Text Placeholder 2"/>
          <p:cNvSpPr>
            <a:spLocks noGrp="1"/>
          </p:cNvSpPr>
          <p:nvPr>
            <p:ph type="body" idx="1"/>
          </p:nvPr>
        </p:nvSpPr>
        <p:spPr>
          <a:xfrm>
            <a:off x="207818" y="1340535"/>
            <a:ext cx="8728364" cy="5046819"/>
          </a:xfrm>
        </p:spPr>
        <p:txBody>
          <a:bodyPr>
            <a:normAutofit/>
          </a:bodyPr>
          <a:lstStyle/>
          <a:p>
            <a:r>
              <a:rPr lang="en-US" sz="2500" dirty="0"/>
              <a:t>1) It will provide intensive job-training in strategic communications for at least 24 college students and graduates each year, as well as online training for thousands of others;</a:t>
            </a:r>
          </a:p>
          <a:p>
            <a:pPr marL="461524" indent="-461524">
              <a:buFont typeface="+mj-lt"/>
              <a:buAutoNum type="arabicParenR"/>
            </a:pPr>
            <a:endParaRPr lang="en-US" dirty="0"/>
          </a:p>
          <a:p>
            <a:r>
              <a:rPr lang="en-US" sz="2500" dirty="0"/>
              <a:t>2) Participants will directly help </a:t>
            </a:r>
            <a:r>
              <a:rPr lang="en-US" sz="2500" dirty="0" err="1"/>
              <a:t>RespectAbility’s</a:t>
            </a:r>
            <a:r>
              <a:rPr lang="en-US" sz="2500" dirty="0"/>
              <a:t> work on inclusive employment and stigma reduction (including in mental health);</a:t>
            </a:r>
          </a:p>
          <a:p>
            <a:endParaRPr lang="en-US" sz="2500" dirty="0"/>
          </a:p>
          <a:p>
            <a:pPr marL="461524" indent="-461524">
              <a:buFont typeface="+mj-lt"/>
              <a:buAutoNum type="arabicParenR"/>
            </a:pPr>
            <a:endParaRPr lang="en-US" sz="2500" dirty="0"/>
          </a:p>
        </p:txBody>
      </p:sp>
      <p:pic>
        <p:nvPicPr>
          <p:cNvPr id="3" name="Picture 2" descr="3K6A1876.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24547" y="4101354"/>
            <a:ext cx="4258434" cy="1949824"/>
          </a:xfrm>
          <a:prstGeom prst="rect">
            <a:avLst/>
          </a:prstGeom>
        </p:spPr>
      </p:pic>
      <p:sp>
        <p:nvSpPr>
          <p:cNvPr id="7" name="TextBox 6">
            <a:hlinkClick r:id="rId3"/>
          </p:cNvPr>
          <p:cNvSpPr txBox="1"/>
          <p:nvPr/>
        </p:nvSpPr>
        <p:spPr>
          <a:xfrm>
            <a:off x="2424546" y="6051176"/>
            <a:ext cx="4294909" cy="636849"/>
          </a:xfrm>
          <a:prstGeom prst="rect">
            <a:avLst/>
          </a:prstGeom>
          <a:noFill/>
        </p:spPr>
        <p:txBody>
          <a:bodyPr wrap="square" lIns="82048" tIns="41025" rIns="82048" bIns="41025" rtlCol="0">
            <a:spAutoFit/>
          </a:bodyPr>
          <a:lstStyle/>
          <a:p>
            <a:pPr algn="ctr" defTabSz="819911"/>
            <a:r>
              <a:rPr lang="en-US" dirty="0">
                <a:solidFill>
                  <a:prstClr val="black"/>
                </a:solidFill>
              </a:rPr>
              <a:t>Summer 2017 Development and Jewish Inclusion Fellows</a:t>
            </a:r>
          </a:p>
        </p:txBody>
      </p:sp>
    </p:spTree>
    <p:extLst>
      <p:ext uri="{BB962C8B-B14F-4D97-AF65-F5344CB8AC3E}">
        <p14:creationId xmlns:p14="http://schemas.microsoft.com/office/powerpoint/2010/main" val="8389939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346364" y="4743714"/>
            <a:ext cx="4641273" cy="1775630"/>
          </a:xfrm>
          <a:prstGeom prst="rect">
            <a:avLst/>
          </a:prstGeom>
          <a:noFill/>
        </p:spPr>
        <p:txBody>
          <a:bodyPr wrap="square" lIns="82048" tIns="41025" rIns="82048" bIns="41025" rtlCol="0">
            <a:spAutoFit/>
          </a:bodyPr>
          <a:lstStyle/>
          <a:p>
            <a:pPr defTabSz="819911"/>
            <a:r>
              <a:rPr lang="en-US" sz="2200" dirty="0">
                <a:solidFill>
                  <a:prstClr val="black"/>
                </a:solidFill>
              </a:rPr>
              <a:t>Former ELLE and LIFE Magazine photographer Rick </a:t>
            </a:r>
            <a:r>
              <a:rPr lang="en-US" sz="2200" dirty="0" err="1">
                <a:solidFill>
                  <a:prstClr val="black"/>
                </a:solidFill>
              </a:rPr>
              <a:t>Guidotti</a:t>
            </a:r>
            <a:r>
              <a:rPr lang="en-US" sz="2200" dirty="0">
                <a:solidFill>
                  <a:prstClr val="black"/>
                </a:solidFill>
              </a:rPr>
              <a:t> talks about redefining societal standards and the raw beauty he sees in everyone. </a:t>
            </a:r>
            <a:r>
              <a:rPr lang="en-US" sz="2200" dirty="0">
                <a:solidFill>
                  <a:prstClr val="black"/>
                </a:solidFill>
                <a:hlinkClick r:id="rId4"/>
              </a:rPr>
              <a:t>Read the full story</a:t>
            </a:r>
            <a:endParaRPr lang="en-US" sz="2200" dirty="0">
              <a:solidFill>
                <a:prstClr val="black"/>
              </a:solidFill>
            </a:endParaRPr>
          </a:p>
        </p:txBody>
      </p:sp>
      <p:sp>
        <p:nvSpPr>
          <p:cNvPr id="2" name="Title 1"/>
          <p:cNvSpPr>
            <a:spLocks noGrp="1"/>
          </p:cNvSpPr>
          <p:nvPr>
            <p:ph type="title"/>
          </p:nvPr>
        </p:nvSpPr>
        <p:spPr>
          <a:xfrm>
            <a:off x="2355273" y="201707"/>
            <a:ext cx="6303818" cy="769441"/>
          </a:xfrm>
        </p:spPr>
        <p:txBody>
          <a:bodyPr/>
          <a:lstStyle/>
          <a:p>
            <a:r>
              <a:rPr lang="en-US" sz="2500" b="1" dirty="0">
                <a:solidFill>
                  <a:srgbClr val="FFFFFF"/>
                </a:solidFill>
              </a:rPr>
              <a:t>RICK GUIDOTTI: CHANGE HOW YOU SEE CHANGE</a:t>
            </a:r>
          </a:p>
        </p:txBody>
      </p:sp>
      <p:sp>
        <p:nvSpPr>
          <p:cNvPr id="5" name="TextBox 4"/>
          <p:cNvSpPr txBox="1"/>
          <p:nvPr/>
        </p:nvSpPr>
        <p:spPr>
          <a:xfrm>
            <a:off x="138546" y="4034118"/>
            <a:ext cx="4572000" cy="636849"/>
          </a:xfrm>
          <a:prstGeom prst="rect">
            <a:avLst/>
          </a:prstGeom>
          <a:noFill/>
        </p:spPr>
        <p:txBody>
          <a:bodyPr wrap="square" lIns="82048" tIns="41025" rIns="82048" bIns="41025" rtlCol="0">
            <a:spAutoFit/>
          </a:bodyPr>
          <a:lstStyle/>
          <a:p>
            <a:pPr defTabSz="819911"/>
            <a:r>
              <a:rPr lang="en-US" dirty="0">
                <a:solidFill>
                  <a:prstClr val="black"/>
                </a:solidFill>
              </a:rPr>
              <a:t>RespectAbility Board Member Rick </a:t>
            </a:r>
            <a:r>
              <a:rPr lang="en-US" dirty="0" err="1">
                <a:solidFill>
                  <a:prstClr val="black"/>
                </a:solidFill>
              </a:rPr>
              <a:t>Guidotti</a:t>
            </a:r>
            <a:r>
              <a:rPr lang="en-US" dirty="0">
                <a:solidFill>
                  <a:prstClr val="black"/>
                </a:solidFill>
              </a:rPr>
              <a:t> in front of RespectAbility Staff and Fellows</a:t>
            </a:r>
          </a:p>
        </p:txBody>
      </p:sp>
      <p:sp>
        <p:nvSpPr>
          <p:cNvPr id="6" name="Rectangle 5"/>
          <p:cNvSpPr/>
          <p:nvPr/>
        </p:nvSpPr>
        <p:spPr>
          <a:xfrm>
            <a:off x="5056909" y="5177118"/>
            <a:ext cx="3602182" cy="636849"/>
          </a:xfrm>
          <a:prstGeom prst="rect">
            <a:avLst/>
          </a:prstGeom>
        </p:spPr>
        <p:txBody>
          <a:bodyPr wrap="square" lIns="82048" tIns="41025" rIns="82048" bIns="41025">
            <a:spAutoFit/>
          </a:bodyPr>
          <a:lstStyle/>
          <a:p>
            <a:pPr defTabSz="819911"/>
            <a:r>
              <a:rPr lang="en-US" dirty="0">
                <a:solidFill>
                  <a:prstClr val="black"/>
                </a:solidFill>
              </a:rPr>
              <a:t>Rick </a:t>
            </a:r>
            <a:r>
              <a:rPr lang="en-US" dirty="0" err="1">
                <a:solidFill>
                  <a:prstClr val="black"/>
                </a:solidFill>
              </a:rPr>
              <a:t>Guidotti</a:t>
            </a:r>
            <a:r>
              <a:rPr lang="en-US" dirty="0">
                <a:solidFill>
                  <a:prstClr val="black"/>
                </a:solidFill>
              </a:rPr>
              <a:t> taking a photo of Cal Harris, </a:t>
            </a:r>
            <a:r>
              <a:rPr lang="en-US" dirty="0" err="1">
                <a:solidFill>
                  <a:prstClr val="black"/>
                </a:solidFill>
              </a:rPr>
              <a:t>RespectAbility</a:t>
            </a:r>
            <a:r>
              <a:rPr lang="en-US" dirty="0">
                <a:solidFill>
                  <a:prstClr val="black"/>
                </a:solidFill>
              </a:rPr>
              <a:t> Chair</a:t>
            </a:r>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7818" y="1479176"/>
            <a:ext cx="4502727" cy="2460812"/>
          </a:xfrm>
          <a:prstGeom prst="rect">
            <a:avLst/>
          </a:prstGeom>
        </p:spPr>
      </p:pic>
      <p:sp>
        <p:nvSpPr>
          <p:cNvPr id="10" name="Slide Number Placeholder 9"/>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40</a:t>
            </a:fld>
            <a:endParaRPr lang="en-US">
              <a:solidFill>
                <a:prstClr val="black">
                  <a:tint val="75000"/>
                </a:prstClr>
              </a:solidFill>
            </a:endParaRPr>
          </a:p>
        </p:txBody>
      </p:sp>
      <p:pic>
        <p:nvPicPr>
          <p:cNvPr id="7" name="Picture 6" descr="Rick Giudotti of Cal Harris.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56909" y="2554941"/>
            <a:ext cx="3948996" cy="2554941"/>
          </a:xfrm>
          <a:prstGeom prst="rect">
            <a:avLst/>
          </a:prstGeom>
        </p:spPr>
      </p:pic>
    </p:spTree>
    <p:extLst>
      <p:ext uri="{BB962C8B-B14F-4D97-AF65-F5344CB8AC3E}">
        <p14:creationId xmlns:p14="http://schemas.microsoft.com/office/powerpoint/2010/main" val="4656275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277091" y="5177118"/>
            <a:ext cx="5334000" cy="1437068"/>
          </a:xfrm>
          <a:prstGeom prst="rect">
            <a:avLst/>
          </a:prstGeom>
          <a:noFill/>
        </p:spPr>
        <p:txBody>
          <a:bodyPr wrap="square" lIns="82048" tIns="41025" rIns="82048" bIns="41025" rtlCol="0">
            <a:spAutoFit/>
          </a:bodyPr>
          <a:lstStyle/>
          <a:p>
            <a:pPr defTabSz="819911"/>
            <a:r>
              <a:rPr lang="en-US" sz="2200" dirty="0" err="1">
                <a:solidFill>
                  <a:prstClr val="black"/>
                </a:solidFill>
              </a:rPr>
              <a:t>RespectAbility</a:t>
            </a:r>
            <a:r>
              <a:rPr lang="en-US" sz="2200" dirty="0">
                <a:solidFill>
                  <a:prstClr val="black"/>
                </a:solidFill>
              </a:rPr>
              <a:t> Chairman and Bipartisan Policy Center’s Calvin Harris shared his three-pronged plan for disability representation in leadership positions. </a:t>
            </a:r>
            <a:r>
              <a:rPr lang="en-US" sz="2200" dirty="0">
                <a:solidFill>
                  <a:prstClr val="black"/>
                </a:solidFill>
                <a:hlinkClick r:id="rId4"/>
              </a:rPr>
              <a:t>Read the full story</a:t>
            </a:r>
            <a:endParaRPr lang="en-US" sz="2200" dirty="0">
              <a:solidFill>
                <a:prstClr val="black"/>
              </a:solidFill>
            </a:endParaRPr>
          </a:p>
        </p:txBody>
      </p:sp>
      <p:sp>
        <p:nvSpPr>
          <p:cNvPr id="2" name="Title 1"/>
          <p:cNvSpPr>
            <a:spLocks noGrp="1"/>
          </p:cNvSpPr>
          <p:nvPr>
            <p:ph type="title"/>
          </p:nvPr>
        </p:nvSpPr>
        <p:spPr>
          <a:xfrm>
            <a:off x="2355273" y="201707"/>
            <a:ext cx="6303818" cy="769441"/>
          </a:xfrm>
        </p:spPr>
        <p:txBody>
          <a:bodyPr/>
          <a:lstStyle/>
          <a:p>
            <a:r>
              <a:rPr lang="en-US" sz="2500" b="1" dirty="0">
                <a:solidFill>
                  <a:srgbClr val="FFFFFF"/>
                </a:solidFill>
              </a:rPr>
              <a:t>CALVIN HARRIS: LISTENING IS AN ACT OF COMPASSION</a:t>
            </a:r>
          </a:p>
        </p:txBody>
      </p:sp>
      <p:sp>
        <p:nvSpPr>
          <p:cNvPr id="5" name="TextBox 4"/>
          <p:cNvSpPr txBox="1"/>
          <p:nvPr/>
        </p:nvSpPr>
        <p:spPr>
          <a:xfrm>
            <a:off x="277093" y="4773707"/>
            <a:ext cx="5287367" cy="359850"/>
          </a:xfrm>
          <a:prstGeom prst="rect">
            <a:avLst/>
          </a:prstGeom>
          <a:noFill/>
        </p:spPr>
        <p:txBody>
          <a:bodyPr wrap="square" lIns="82048" tIns="41025" rIns="82048" bIns="41025" rtlCol="0">
            <a:spAutoFit/>
          </a:bodyPr>
          <a:lstStyle/>
          <a:p>
            <a:pPr defTabSz="819911"/>
            <a:r>
              <a:rPr lang="en-US" dirty="0">
                <a:solidFill>
                  <a:prstClr val="black"/>
                </a:solidFill>
              </a:rPr>
              <a:t>Calvin Harris with with </a:t>
            </a:r>
            <a:r>
              <a:rPr lang="en-US" dirty="0" err="1">
                <a:solidFill>
                  <a:prstClr val="black"/>
                </a:solidFill>
              </a:rPr>
              <a:t>RespectAbility</a:t>
            </a:r>
            <a:r>
              <a:rPr lang="en-US" dirty="0">
                <a:solidFill>
                  <a:prstClr val="black"/>
                </a:solidFill>
              </a:rPr>
              <a:t> Fellows and Staff</a:t>
            </a:r>
          </a:p>
        </p:txBody>
      </p:sp>
      <p:sp>
        <p:nvSpPr>
          <p:cNvPr id="6" name="Rectangle 5"/>
          <p:cNvSpPr/>
          <p:nvPr/>
        </p:nvSpPr>
        <p:spPr>
          <a:xfrm>
            <a:off x="6303818" y="6086003"/>
            <a:ext cx="2840182" cy="636849"/>
          </a:xfrm>
          <a:prstGeom prst="rect">
            <a:avLst/>
          </a:prstGeom>
        </p:spPr>
        <p:txBody>
          <a:bodyPr wrap="square" lIns="82048" tIns="41025" rIns="82048" bIns="41025">
            <a:spAutoFit/>
          </a:bodyPr>
          <a:lstStyle/>
          <a:p>
            <a:pPr defTabSz="819911"/>
            <a:r>
              <a:rPr lang="en-US" dirty="0">
                <a:solidFill>
                  <a:prstClr val="black"/>
                </a:solidFill>
              </a:rPr>
              <a:t>Calvin Harris, </a:t>
            </a:r>
            <a:r>
              <a:rPr lang="en-US" dirty="0" err="1">
                <a:solidFill>
                  <a:prstClr val="black"/>
                </a:solidFill>
              </a:rPr>
              <a:t>RespectAbility</a:t>
            </a:r>
            <a:r>
              <a:rPr lang="en-US" dirty="0">
                <a:solidFill>
                  <a:prstClr val="black"/>
                </a:solidFill>
              </a:rPr>
              <a:t> Chairman</a:t>
            </a:r>
          </a:p>
        </p:txBody>
      </p:sp>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7092" y="1479177"/>
            <a:ext cx="5787799" cy="3227294"/>
          </a:xfrm>
          <a:prstGeom prst="rect">
            <a:avLst/>
          </a:prstGeom>
        </p:spPr>
      </p:pic>
      <p:pic>
        <p:nvPicPr>
          <p:cNvPr id="9" name="Picture 8"/>
          <p:cNvPicPr>
            <a:picLocks noChangeAspect="1"/>
          </p:cNvPicPr>
          <p:nvPr/>
        </p:nvPicPr>
        <p:blipFill>
          <a:blip r:embed="rId6"/>
          <a:stretch>
            <a:fillRect/>
          </a:stretch>
        </p:blipFill>
        <p:spPr>
          <a:xfrm>
            <a:off x="6234546" y="2420471"/>
            <a:ext cx="2493818" cy="3630706"/>
          </a:xfrm>
          <a:prstGeom prst="rect">
            <a:avLst/>
          </a:prstGeom>
        </p:spPr>
      </p:pic>
      <p:sp>
        <p:nvSpPr>
          <p:cNvPr id="10" name="Slide Number Placeholder 9"/>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val="13668647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a:hlinkClick r:id="rId4"/>
          </p:cNvPr>
          <p:cNvSpPr txBox="1"/>
          <p:nvPr/>
        </p:nvSpPr>
        <p:spPr>
          <a:xfrm>
            <a:off x="277091" y="4773706"/>
            <a:ext cx="4779818" cy="1775630"/>
          </a:xfrm>
          <a:prstGeom prst="rect">
            <a:avLst/>
          </a:prstGeom>
          <a:noFill/>
        </p:spPr>
        <p:txBody>
          <a:bodyPr wrap="square" lIns="82048" tIns="41025" rIns="82048" bIns="41025" rtlCol="0">
            <a:spAutoFit/>
          </a:bodyPr>
          <a:lstStyle/>
          <a:p>
            <a:pPr defTabSz="819911"/>
            <a:r>
              <a:rPr lang="en-US" sz="2200" dirty="0">
                <a:solidFill>
                  <a:prstClr val="black"/>
                </a:solidFill>
              </a:rPr>
              <a:t>The Meyer Foundation’s Julian A. Haynes addresses the reality that philanthropic donations alone will not be able to solve racial and economic disparities. </a:t>
            </a:r>
            <a:r>
              <a:rPr lang="en-US" sz="2200" dirty="0">
                <a:solidFill>
                  <a:prstClr val="black"/>
                </a:solidFill>
                <a:hlinkClick r:id="rId4"/>
              </a:rPr>
              <a:t>Read the full story</a:t>
            </a:r>
            <a:endParaRPr lang="en-US" sz="2200" dirty="0">
              <a:solidFill>
                <a:prstClr val="black"/>
              </a:solidFill>
            </a:endParaRPr>
          </a:p>
        </p:txBody>
      </p:sp>
      <p:sp>
        <p:nvSpPr>
          <p:cNvPr id="2" name="Title 1"/>
          <p:cNvSpPr>
            <a:spLocks noGrp="1"/>
          </p:cNvSpPr>
          <p:nvPr>
            <p:ph type="title"/>
          </p:nvPr>
        </p:nvSpPr>
        <p:spPr>
          <a:xfrm>
            <a:off x="2355273" y="180906"/>
            <a:ext cx="6303818" cy="769441"/>
          </a:xfrm>
        </p:spPr>
        <p:txBody>
          <a:bodyPr/>
          <a:lstStyle/>
          <a:p>
            <a:r>
              <a:rPr lang="en-US" sz="2500" b="1" dirty="0">
                <a:solidFill>
                  <a:srgbClr val="FFFFFF"/>
                </a:solidFill>
              </a:rPr>
              <a:t>JULIAN A. HAYNES: HOW TO MAKE REAL CHANGE PHILANTHROPY AND NONPROFIT</a:t>
            </a:r>
          </a:p>
        </p:txBody>
      </p:sp>
      <p:sp>
        <p:nvSpPr>
          <p:cNvPr id="5" name="TextBox 4"/>
          <p:cNvSpPr txBox="1"/>
          <p:nvPr/>
        </p:nvSpPr>
        <p:spPr>
          <a:xfrm>
            <a:off x="-3018" y="4001694"/>
            <a:ext cx="5172967" cy="359850"/>
          </a:xfrm>
          <a:prstGeom prst="rect">
            <a:avLst/>
          </a:prstGeom>
          <a:noFill/>
        </p:spPr>
        <p:txBody>
          <a:bodyPr wrap="none" lIns="82048" tIns="41025" rIns="82048" bIns="41025" rtlCol="0">
            <a:spAutoFit/>
          </a:bodyPr>
          <a:lstStyle/>
          <a:p>
            <a:pPr defTabSz="819911"/>
            <a:r>
              <a:rPr lang="en-US" dirty="0">
                <a:solidFill>
                  <a:prstClr val="black"/>
                </a:solidFill>
              </a:rPr>
              <a:t>Julian A. Haynes with </a:t>
            </a:r>
            <a:r>
              <a:rPr lang="en-US" dirty="0" err="1">
                <a:solidFill>
                  <a:prstClr val="black"/>
                </a:solidFill>
              </a:rPr>
              <a:t>RespectAbility</a:t>
            </a:r>
            <a:r>
              <a:rPr lang="en-US" dirty="0">
                <a:solidFill>
                  <a:prstClr val="black"/>
                </a:solidFill>
              </a:rPr>
              <a:t> Fellows and Staff</a:t>
            </a:r>
          </a:p>
        </p:txBody>
      </p:sp>
      <p:sp>
        <p:nvSpPr>
          <p:cNvPr id="6" name="Rectangle 5"/>
          <p:cNvSpPr/>
          <p:nvPr/>
        </p:nvSpPr>
        <p:spPr>
          <a:xfrm>
            <a:off x="5126183" y="5311590"/>
            <a:ext cx="3740727" cy="636849"/>
          </a:xfrm>
          <a:prstGeom prst="rect">
            <a:avLst/>
          </a:prstGeom>
        </p:spPr>
        <p:txBody>
          <a:bodyPr wrap="square" lIns="82048" tIns="41025" rIns="82048" bIns="41025">
            <a:spAutoFit/>
          </a:bodyPr>
          <a:lstStyle/>
          <a:p>
            <a:pPr defTabSz="819911"/>
            <a:r>
              <a:rPr lang="en-US" dirty="0">
                <a:solidFill>
                  <a:prstClr val="black"/>
                </a:solidFill>
              </a:rPr>
              <a:t>Julian A. Haynes with </a:t>
            </a:r>
            <a:r>
              <a:rPr lang="en-US" dirty="0" err="1">
                <a:solidFill>
                  <a:prstClr val="black"/>
                </a:solidFill>
              </a:rPr>
              <a:t>RespectAbility</a:t>
            </a:r>
            <a:r>
              <a:rPr lang="en-US" dirty="0">
                <a:solidFill>
                  <a:prstClr val="black"/>
                </a:solidFill>
              </a:rPr>
              <a:t> Fellow D.H. Lee</a:t>
            </a:r>
          </a:p>
        </p:txBody>
      </p:sp>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8547" y="1411941"/>
            <a:ext cx="4889839" cy="2581835"/>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26183" y="2353235"/>
            <a:ext cx="3933911" cy="2823882"/>
          </a:xfrm>
          <a:prstGeom prst="rect">
            <a:avLst/>
          </a:prstGeom>
        </p:spPr>
      </p:pic>
      <p:sp>
        <p:nvSpPr>
          <p:cNvPr id="10" name="Slide Number Placeholder 9"/>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val="677912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277092" y="5529946"/>
            <a:ext cx="8659091" cy="1098522"/>
          </a:xfrm>
          <a:prstGeom prst="rect">
            <a:avLst/>
          </a:prstGeom>
          <a:noFill/>
        </p:spPr>
        <p:txBody>
          <a:bodyPr wrap="square" lIns="82048" tIns="41025" rIns="82048" bIns="41025" rtlCol="0">
            <a:spAutoFit/>
          </a:bodyPr>
          <a:lstStyle/>
          <a:p>
            <a:pPr defTabSz="819911"/>
            <a:r>
              <a:rPr lang="en-US" sz="2200" dirty="0">
                <a:solidFill>
                  <a:prstClr val="black"/>
                </a:solidFill>
              </a:rPr>
              <a:t>Nationally recognized political campaign professional Dan Hazelwood discusses the importance of being able to see life through someone else’s eyes. </a:t>
            </a:r>
            <a:r>
              <a:rPr lang="en-US" sz="2200" dirty="0">
                <a:solidFill>
                  <a:prstClr val="black"/>
                </a:solidFill>
                <a:hlinkClick r:id="rId4"/>
              </a:rPr>
              <a:t>Read the full story</a:t>
            </a:r>
            <a:endParaRPr lang="en-US" sz="2200" dirty="0">
              <a:solidFill>
                <a:prstClr val="black"/>
              </a:solidFill>
            </a:endParaRPr>
          </a:p>
        </p:txBody>
      </p:sp>
      <p:sp>
        <p:nvSpPr>
          <p:cNvPr id="2" name="Title 1"/>
          <p:cNvSpPr>
            <a:spLocks noGrp="1"/>
          </p:cNvSpPr>
          <p:nvPr>
            <p:ph type="title"/>
          </p:nvPr>
        </p:nvSpPr>
        <p:spPr>
          <a:xfrm>
            <a:off x="2355273" y="180906"/>
            <a:ext cx="6303818" cy="769441"/>
          </a:xfrm>
        </p:spPr>
        <p:txBody>
          <a:bodyPr/>
          <a:lstStyle/>
          <a:p>
            <a:r>
              <a:rPr lang="en-US" sz="2500" b="1" dirty="0">
                <a:solidFill>
                  <a:srgbClr val="FFFFFF"/>
                </a:solidFill>
              </a:rPr>
              <a:t>DAN HAZELWOOD: THE POWER OF PERUSASION</a:t>
            </a:r>
          </a:p>
        </p:txBody>
      </p:sp>
      <p:sp>
        <p:nvSpPr>
          <p:cNvPr id="4" name="Rectangle 3"/>
          <p:cNvSpPr/>
          <p:nvPr/>
        </p:nvSpPr>
        <p:spPr>
          <a:xfrm>
            <a:off x="1593274" y="5177119"/>
            <a:ext cx="5264727" cy="359850"/>
          </a:xfrm>
          <a:prstGeom prst="rect">
            <a:avLst/>
          </a:prstGeom>
        </p:spPr>
        <p:txBody>
          <a:bodyPr wrap="square" lIns="82048" tIns="41025" rIns="82048" bIns="41025">
            <a:spAutoFit/>
          </a:bodyPr>
          <a:lstStyle/>
          <a:p>
            <a:pPr defTabSz="819911"/>
            <a:r>
              <a:rPr lang="en-US" dirty="0">
                <a:solidFill>
                  <a:prstClr val="black"/>
                </a:solidFill>
              </a:rPr>
              <a:t>Dan Hazelwood with </a:t>
            </a:r>
            <a:r>
              <a:rPr lang="en-US" dirty="0" err="1">
                <a:solidFill>
                  <a:prstClr val="black"/>
                </a:solidFill>
              </a:rPr>
              <a:t>RespectAbility</a:t>
            </a:r>
            <a:r>
              <a:rPr lang="en-US" dirty="0">
                <a:solidFill>
                  <a:prstClr val="black"/>
                </a:solidFill>
              </a:rPr>
              <a:t> Fellows and Staff</a:t>
            </a:r>
          </a:p>
        </p:txBody>
      </p:sp>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61298" y="1300029"/>
            <a:ext cx="5889429" cy="3809854"/>
          </a:xfrm>
          <a:prstGeom prst="rect">
            <a:avLst/>
          </a:prstGeom>
        </p:spPr>
      </p:pic>
      <p:sp>
        <p:nvSpPr>
          <p:cNvPr id="9" name="Slide Number Placeholder 8"/>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val="1651756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277092" y="5395477"/>
            <a:ext cx="8451273" cy="759968"/>
          </a:xfrm>
          <a:prstGeom prst="rect">
            <a:avLst/>
          </a:prstGeom>
          <a:noFill/>
        </p:spPr>
        <p:txBody>
          <a:bodyPr wrap="square" lIns="82048" tIns="41025" rIns="82048" bIns="41025" rtlCol="0">
            <a:spAutoFit/>
          </a:bodyPr>
          <a:lstStyle/>
          <a:p>
            <a:pPr defTabSz="819911"/>
            <a:r>
              <a:rPr lang="en-US" sz="2200" dirty="0" smtClean="0">
                <a:solidFill>
                  <a:prstClr val="black"/>
                </a:solidFill>
              </a:rPr>
              <a:t>JPMorgan </a:t>
            </a:r>
            <a:r>
              <a:rPr lang="en-US" sz="2200" dirty="0">
                <a:solidFill>
                  <a:prstClr val="black"/>
                </a:solidFill>
              </a:rPr>
              <a:t>Chase’s Rodney E. Hood talks about his efforts that are advancing successful disability inclusion. </a:t>
            </a:r>
            <a:r>
              <a:rPr lang="en-US" sz="2200" dirty="0">
                <a:solidFill>
                  <a:prstClr val="black"/>
                </a:solidFill>
                <a:hlinkClick r:id="rId4"/>
              </a:rPr>
              <a:t>Read the full story</a:t>
            </a:r>
            <a:endParaRPr lang="en-US" sz="2200" dirty="0">
              <a:solidFill>
                <a:prstClr val="black"/>
              </a:solidFill>
            </a:endParaRPr>
          </a:p>
        </p:txBody>
      </p:sp>
      <p:sp>
        <p:nvSpPr>
          <p:cNvPr id="2" name="Title 1"/>
          <p:cNvSpPr>
            <a:spLocks noGrp="1"/>
          </p:cNvSpPr>
          <p:nvPr>
            <p:ph type="title"/>
          </p:nvPr>
        </p:nvSpPr>
        <p:spPr>
          <a:xfrm>
            <a:off x="2355273" y="201707"/>
            <a:ext cx="6303818" cy="769441"/>
          </a:xfrm>
        </p:spPr>
        <p:txBody>
          <a:bodyPr/>
          <a:lstStyle/>
          <a:p>
            <a:r>
              <a:rPr lang="en-US" sz="2500" b="1" dirty="0">
                <a:solidFill>
                  <a:srgbClr val="FFFFFF"/>
                </a:solidFill>
              </a:rPr>
              <a:t>RODNEY E. HOOD: INVESTING IN INCLUSIVE GROWTH</a:t>
            </a:r>
          </a:p>
        </p:txBody>
      </p:sp>
      <p:sp>
        <p:nvSpPr>
          <p:cNvPr id="5" name="TextBox 4"/>
          <p:cNvSpPr txBox="1"/>
          <p:nvPr/>
        </p:nvSpPr>
        <p:spPr>
          <a:xfrm>
            <a:off x="207820" y="4437531"/>
            <a:ext cx="5097268" cy="636849"/>
          </a:xfrm>
          <a:prstGeom prst="rect">
            <a:avLst/>
          </a:prstGeom>
          <a:noFill/>
        </p:spPr>
        <p:txBody>
          <a:bodyPr wrap="square" lIns="82048" tIns="41025" rIns="82048" bIns="41025" rtlCol="0">
            <a:spAutoFit/>
          </a:bodyPr>
          <a:lstStyle/>
          <a:p>
            <a:pPr defTabSz="819911"/>
            <a:r>
              <a:rPr lang="en-US" dirty="0">
                <a:solidFill>
                  <a:prstClr val="black"/>
                </a:solidFill>
              </a:rPr>
              <a:t>Rodney Hood with with </a:t>
            </a:r>
            <a:r>
              <a:rPr lang="en-US" dirty="0" err="1">
                <a:solidFill>
                  <a:prstClr val="black"/>
                </a:solidFill>
              </a:rPr>
              <a:t>RespectAbility</a:t>
            </a:r>
            <a:r>
              <a:rPr lang="en-US" dirty="0">
                <a:solidFill>
                  <a:prstClr val="black"/>
                </a:solidFill>
              </a:rPr>
              <a:t> Fellows and Staff</a:t>
            </a:r>
          </a:p>
        </p:txBody>
      </p:sp>
      <p:sp>
        <p:nvSpPr>
          <p:cNvPr id="6" name="Rectangle 5"/>
          <p:cNvSpPr/>
          <p:nvPr/>
        </p:nvSpPr>
        <p:spPr>
          <a:xfrm>
            <a:off x="5611092" y="4741298"/>
            <a:ext cx="3325091" cy="636849"/>
          </a:xfrm>
          <a:prstGeom prst="rect">
            <a:avLst/>
          </a:prstGeom>
        </p:spPr>
        <p:txBody>
          <a:bodyPr wrap="square" lIns="82048" tIns="41025" rIns="82048" bIns="41025">
            <a:spAutoFit/>
          </a:bodyPr>
          <a:lstStyle/>
          <a:p>
            <a:pPr defTabSz="819911"/>
            <a:r>
              <a:rPr lang="en-US" dirty="0">
                <a:solidFill>
                  <a:prstClr val="black"/>
                </a:solidFill>
              </a:rPr>
              <a:t>Rodney Hood and </a:t>
            </a:r>
            <a:r>
              <a:rPr lang="en-US" dirty="0" err="1">
                <a:solidFill>
                  <a:prstClr val="black"/>
                </a:solidFill>
              </a:rPr>
              <a:t>RespectAbility</a:t>
            </a:r>
            <a:r>
              <a:rPr lang="en-US" dirty="0">
                <a:solidFill>
                  <a:prstClr val="black"/>
                </a:solidFill>
              </a:rPr>
              <a:t> Fellow Ricky </a:t>
            </a:r>
            <a:r>
              <a:rPr lang="en-US" dirty="0" err="1">
                <a:solidFill>
                  <a:prstClr val="black"/>
                </a:solidFill>
              </a:rPr>
              <a:t>Rendon</a:t>
            </a:r>
            <a:endParaRPr lang="en-US" dirty="0">
              <a:solidFill>
                <a:prstClr val="black"/>
              </a:solidFill>
            </a:endParaRP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7820" y="1479177"/>
            <a:ext cx="5246988" cy="2823882"/>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11093" y="2024990"/>
            <a:ext cx="3316455" cy="2581835"/>
          </a:xfrm>
          <a:prstGeom prst="rect">
            <a:avLst/>
          </a:prstGeom>
        </p:spPr>
      </p:pic>
      <p:sp>
        <p:nvSpPr>
          <p:cNvPr id="11" name="Slide Number Placeholder 10"/>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44</a:t>
            </a:fld>
            <a:endParaRPr lang="en-US">
              <a:solidFill>
                <a:prstClr val="black">
                  <a:tint val="75000"/>
                </a:prstClr>
              </a:solidFill>
            </a:endParaRPr>
          </a:p>
        </p:txBody>
      </p:sp>
    </p:spTree>
    <p:extLst>
      <p:ext uri="{BB962C8B-B14F-4D97-AF65-F5344CB8AC3E}">
        <p14:creationId xmlns:p14="http://schemas.microsoft.com/office/powerpoint/2010/main" val="25793875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4849092" y="1479178"/>
            <a:ext cx="4087091" cy="5161165"/>
          </a:xfrm>
          <a:prstGeom prst="rect">
            <a:avLst/>
          </a:prstGeom>
          <a:noFill/>
        </p:spPr>
        <p:txBody>
          <a:bodyPr wrap="square" lIns="82048" tIns="41025" rIns="82048" bIns="41025" rtlCol="0">
            <a:spAutoFit/>
          </a:bodyPr>
          <a:lstStyle/>
          <a:p>
            <a:pPr defTabSz="819911"/>
            <a:r>
              <a:rPr lang="en-US" sz="2200" dirty="0">
                <a:solidFill>
                  <a:srgbClr val="000000"/>
                </a:solidFill>
              </a:rPr>
              <a:t>Beyond his work as a giant in the world of public policy and as former Chief of Staff to Speaker Paul Ryan, David Hoppe and his wife are the proud and successful parents of a now grown son with Down syndrome. Hoppe’s experience and compassion have inspired him to work hard on policies that help thousands of students with disabilities every year. He spoke to RespectAbility Fellows about his experience working across the aisle as well as his personal life story. </a:t>
            </a:r>
          </a:p>
        </p:txBody>
      </p:sp>
      <p:sp>
        <p:nvSpPr>
          <p:cNvPr id="2" name="Title 1"/>
          <p:cNvSpPr>
            <a:spLocks noGrp="1"/>
          </p:cNvSpPr>
          <p:nvPr>
            <p:ph type="title"/>
          </p:nvPr>
        </p:nvSpPr>
        <p:spPr>
          <a:xfrm>
            <a:off x="2355273" y="292160"/>
            <a:ext cx="6303818" cy="384721"/>
          </a:xfrm>
        </p:spPr>
        <p:txBody>
          <a:bodyPr/>
          <a:lstStyle/>
          <a:p>
            <a:r>
              <a:rPr lang="en-US" sz="2500" b="1" dirty="0">
                <a:solidFill>
                  <a:schemeClr val="bg1"/>
                </a:solidFill>
              </a:rPr>
              <a:t>DAVID HOPPE: REACHING ACROSS THE AISLE</a:t>
            </a:r>
          </a:p>
        </p:txBody>
      </p:sp>
      <p:sp>
        <p:nvSpPr>
          <p:cNvPr id="7" name="Slide Number Placeholder 6"/>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45</a:t>
            </a:fld>
            <a:endParaRPr lang="en-US">
              <a:solidFill>
                <a:prstClr val="black">
                  <a:tint val="75000"/>
                </a:prstClr>
              </a:solidFill>
            </a:endParaRPr>
          </a:p>
        </p:txBody>
      </p:sp>
      <p:sp>
        <p:nvSpPr>
          <p:cNvPr id="10" name="Rectangle 9"/>
          <p:cNvSpPr/>
          <p:nvPr/>
        </p:nvSpPr>
        <p:spPr>
          <a:xfrm>
            <a:off x="277092" y="6397649"/>
            <a:ext cx="3117273" cy="359850"/>
          </a:xfrm>
          <a:prstGeom prst="rect">
            <a:avLst/>
          </a:prstGeom>
        </p:spPr>
        <p:txBody>
          <a:bodyPr wrap="square" lIns="82048" tIns="41025" rIns="82048" bIns="41025">
            <a:spAutoFit/>
          </a:bodyPr>
          <a:lstStyle/>
          <a:p>
            <a:pPr defTabSz="819911"/>
            <a:r>
              <a:rPr lang="en-US" dirty="0">
                <a:solidFill>
                  <a:prstClr val="black"/>
                </a:solidFill>
              </a:rPr>
              <a:t>David Hoppe</a:t>
            </a:r>
          </a:p>
        </p:txBody>
      </p:sp>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6363" y="1344707"/>
            <a:ext cx="4156364" cy="5042647"/>
          </a:xfrm>
          <a:prstGeom prst="rect">
            <a:avLst/>
          </a:prstGeom>
        </p:spPr>
      </p:pic>
    </p:spTree>
    <p:extLst>
      <p:ext uri="{BB962C8B-B14F-4D97-AF65-F5344CB8AC3E}">
        <p14:creationId xmlns:p14="http://schemas.microsoft.com/office/powerpoint/2010/main" val="35070171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277092" y="5519650"/>
            <a:ext cx="8451273" cy="759968"/>
          </a:xfrm>
          <a:prstGeom prst="rect">
            <a:avLst/>
          </a:prstGeom>
          <a:noFill/>
        </p:spPr>
        <p:txBody>
          <a:bodyPr wrap="square" lIns="82048" tIns="41025" rIns="82048" bIns="41025" rtlCol="0">
            <a:spAutoFit/>
          </a:bodyPr>
          <a:lstStyle/>
          <a:p>
            <a:pPr defTabSz="819911"/>
            <a:r>
              <a:rPr lang="en-US" sz="2200" dirty="0">
                <a:solidFill>
                  <a:prstClr val="black"/>
                </a:solidFill>
              </a:rPr>
              <a:t>Disability advocate Andy </a:t>
            </a:r>
            <a:r>
              <a:rPr lang="en-US" sz="2200" dirty="0" err="1">
                <a:solidFill>
                  <a:prstClr val="black"/>
                </a:solidFill>
              </a:rPr>
              <a:t>Imparato</a:t>
            </a:r>
            <a:r>
              <a:rPr lang="en-US" sz="2200" dirty="0">
                <a:solidFill>
                  <a:prstClr val="black"/>
                </a:solidFill>
              </a:rPr>
              <a:t> of AUCD shares where he believes the fight for disability civil rights begins and ends. </a:t>
            </a:r>
            <a:r>
              <a:rPr lang="en-US" sz="2200" dirty="0">
                <a:solidFill>
                  <a:prstClr val="black"/>
                </a:solidFill>
                <a:hlinkClick r:id="rId4"/>
              </a:rPr>
              <a:t>Read the full story</a:t>
            </a:r>
            <a:endParaRPr lang="en-US" sz="2200" dirty="0">
              <a:solidFill>
                <a:prstClr val="black"/>
              </a:solidFill>
            </a:endParaRPr>
          </a:p>
        </p:txBody>
      </p:sp>
      <p:sp>
        <p:nvSpPr>
          <p:cNvPr id="2" name="Title 1"/>
          <p:cNvSpPr>
            <a:spLocks noGrp="1"/>
          </p:cNvSpPr>
          <p:nvPr>
            <p:ph type="title"/>
          </p:nvPr>
        </p:nvSpPr>
        <p:spPr>
          <a:xfrm>
            <a:off x="2355273" y="201707"/>
            <a:ext cx="6303818" cy="769441"/>
          </a:xfrm>
        </p:spPr>
        <p:txBody>
          <a:bodyPr/>
          <a:lstStyle/>
          <a:p>
            <a:r>
              <a:rPr lang="en-US" sz="2500" b="1" dirty="0">
                <a:solidFill>
                  <a:srgbClr val="FFFFFF"/>
                </a:solidFill>
              </a:rPr>
              <a:t>ANDY IMPARATO: A NEW GENRATION OF DISABILITY ACTIVISTS</a:t>
            </a:r>
          </a:p>
        </p:txBody>
      </p:sp>
      <p:sp>
        <p:nvSpPr>
          <p:cNvPr id="5" name="TextBox 4"/>
          <p:cNvSpPr txBox="1"/>
          <p:nvPr/>
        </p:nvSpPr>
        <p:spPr>
          <a:xfrm>
            <a:off x="138547" y="4303060"/>
            <a:ext cx="5048189" cy="359850"/>
          </a:xfrm>
          <a:prstGeom prst="rect">
            <a:avLst/>
          </a:prstGeom>
          <a:noFill/>
        </p:spPr>
        <p:txBody>
          <a:bodyPr wrap="none" lIns="82048" tIns="41025" rIns="82048" bIns="41025" rtlCol="0">
            <a:spAutoFit/>
          </a:bodyPr>
          <a:lstStyle/>
          <a:p>
            <a:pPr defTabSz="819911"/>
            <a:r>
              <a:rPr lang="en-US" dirty="0">
                <a:solidFill>
                  <a:prstClr val="black"/>
                </a:solidFill>
              </a:rPr>
              <a:t>Andy </a:t>
            </a:r>
            <a:r>
              <a:rPr lang="en-US" dirty="0" err="1">
                <a:solidFill>
                  <a:prstClr val="black"/>
                </a:solidFill>
              </a:rPr>
              <a:t>Imparato</a:t>
            </a:r>
            <a:r>
              <a:rPr lang="en-US" dirty="0">
                <a:solidFill>
                  <a:prstClr val="black"/>
                </a:solidFill>
              </a:rPr>
              <a:t> with </a:t>
            </a:r>
            <a:r>
              <a:rPr lang="en-US" dirty="0" err="1">
                <a:solidFill>
                  <a:prstClr val="black"/>
                </a:solidFill>
              </a:rPr>
              <a:t>RespectAbility</a:t>
            </a:r>
            <a:r>
              <a:rPr lang="en-US" dirty="0">
                <a:solidFill>
                  <a:prstClr val="black"/>
                </a:solidFill>
              </a:rPr>
              <a:t> Fellows and Staff</a:t>
            </a:r>
          </a:p>
        </p:txBody>
      </p:sp>
      <p:sp>
        <p:nvSpPr>
          <p:cNvPr id="6" name="Rectangle 5"/>
          <p:cNvSpPr/>
          <p:nvPr/>
        </p:nvSpPr>
        <p:spPr>
          <a:xfrm>
            <a:off x="5749636" y="4808533"/>
            <a:ext cx="3117273" cy="636849"/>
          </a:xfrm>
          <a:prstGeom prst="rect">
            <a:avLst/>
          </a:prstGeom>
        </p:spPr>
        <p:txBody>
          <a:bodyPr wrap="square" lIns="82048" tIns="41025" rIns="82048" bIns="41025">
            <a:spAutoFit/>
          </a:bodyPr>
          <a:lstStyle/>
          <a:p>
            <a:pPr defTabSz="819911"/>
            <a:r>
              <a:rPr lang="en-US" dirty="0">
                <a:solidFill>
                  <a:prstClr val="black"/>
                </a:solidFill>
              </a:rPr>
              <a:t>Andy </a:t>
            </a:r>
            <a:r>
              <a:rPr lang="en-US" dirty="0" err="1">
                <a:solidFill>
                  <a:prstClr val="black"/>
                </a:solidFill>
              </a:rPr>
              <a:t>Imparato</a:t>
            </a:r>
            <a:r>
              <a:rPr lang="en-US" dirty="0">
                <a:solidFill>
                  <a:prstClr val="black"/>
                </a:solidFill>
              </a:rPr>
              <a:t> speaking to </a:t>
            </a:r>
            <a:r>
              <a:rPr lang="en-US" dirty="0" err="1">
                <a:solidFill>
                  <a:prstClr val="black"/>
                </a:solidFill>
              </a:rPr>
              <a:t>RespectAbility</a:t>
            </a:r>
            <a:r>
              <a:rPr lang="en-US" dirty="0">
                <a:solidFill>
                  <a:prstClr val="black"/>
                </a:solidFill>
              </a:rPr>
              <a:t> Fellows</a:t>
            </a:r>
          </a:p>
        </p:txBody>
      </p:sp>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3059" y="1411941"/>
            <a:ext cx="5230215" cy="2823882"/>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52679" y="2320825"/>
            <a:ext cx="3114232" cy="2420471"/>
          </a:xfrm>
          <a:prstGeom prst="rect">
            <a:avLst/>
          </a:prstGeom>
        </p:spPr>
      </p:pic>
      <p:sp>
        <p:nvSpPr>
          <p:cNvPr id="10" name="Slide Number Placeholder 9"/>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46</a:t>
            </a:fld>
            <a:endParaRPr lang="en-US">
              <a:solidFill>
                <a:prstClr val="black">
                  <a:tint val="75000"/>
                </a:prstClr>
              </a:solidFill>
            </a:endParaRPr>
          </a:p>
        </p:txBody>
      </p:sp>
    </p:spTree>
    <p:extLst>
      <p:ext uri="{BB962C8B-B14F-4D97-AF65-F5344CB8AC3E}">
        <p14:creationId xmlns:p14="http://schemas.microsoft.com/office/powerpoint/2010/main" val="13252544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a:hlinkClick r:id="rId4"/>
          </p:cNvPr>
          <p:cNvSpPr txBox="1"/>
          <p:nvPr/>
        </p:nvSpPr>
        <p:spPr>
          <a:xfrm>
            <a:off x="415636" y="4878184"/>
            <a:ext cx="4641273" cy="1775630"/>
          </a:xfrm>
          <a:prstGeom prst="rect">
            <a:avLst/>
          </a:prstGeom>
          <a:noFill/>
        </p:spPr>
        <p:txBody>
          <a:bodyPr wrap="square" lIns="82048" tIns="41025" rIns="82048" bIns="41025" rtlCol="0">
            <a:spAutoFit/>
          </a:bodyPr>
          <a:lstStyle/>
          <a:p>
            <a:pPr defTabSz="819911"/>
            <a:r>
              <a:rPr lang="en-US" sz="2200" dirty="0">
                <a:solidFill>
                  <a:prstClr val="black"/>
                </a:solidFill>
              </a:rPr>
              <a:t>Director of Strategic Initiatives for AIPAC Jonathan Kessler discusses redefining inclusion specifically for people with disabilities. </a:t>
            </a:r>
            <a:r>
              <a:rPr lang="en-US" sz="2200" dirty="0">
                <a:solidFill>
                  <a:prstClr val="black"/>
                </a:solidFill>
                <a:hlinkClick r:id="rId5"/>
              </a:rPr>
              <a:t>Read the full story</a:t>
            </a:r>
            <a:endParaRPr lang="en-US" sz="2200" dirty="0">
              <a:solidFill>
                <a:prstClr val="black"/>
              </a:solidFill>
            </a:endParaRPr>
          </a:p>
        </p:txBody>
      </p:sp>
      <p:sp>
        <p:nvSpPr>
          <p:cNvPr id="2" name="Title 1"/>
          <p:cNvSpPr>
            <a:spLocks noGrp="1"/>
          </p:cNvSpPr>
          <p:nvPr>
            <p:ph type="title"/>
          </p:nvPr>
        </p:nvSpPr>
        <p:spPr>
          <a:xfrm>
            <a:off x="2355273" y="336178"/>
            <a:ext cx="6303818" cy="384721"/>
          </a:xfrm>
        </p:spPr>
        <p:txBody>
          <a:bodyPr/>
          <a:lstStyle/>
          <a:p>
            <a:r>
              <a:rPr lang="en-US" sz="2500" b="1" dirty="0">
                <a:solidFill>
                  <a:srgbClr val="FFFFFF"/>
                </a:solidFill>
              </a:rPr>
              <a:t>JONATHAN KESSLER: WHAT’S YOUR GOAL?</a:t>
            </a:r>
          </a:p>
        </p:txBody>
      </p:sp>
      <p:sp>
        <p:nvSpPr>
          <p:cNvPr id="5" name="TextBox 4"/>
          <p:cNvSpPr txBox="1"/>
          <p:nvPr/>
        </p:nvSpPr>
        <p:spPr>
          <a:xfrm>
            <a:off x="30798" y="4281948"/>
            <a:ext cx="5228944" cy="359850"/>
          </a:xfrm>
          <a:prstGeom prst="rect">
            <a:avLst/>
          </a:prstGeom>
          <a:noFill/>
        </p:spPr>
        <p:txBody>
          <a:bodyPr wrap="none" lIns="82048" tIns="41025" rIns="82048" bIns="41025" rtlCol="0">
            <a:spAutoFit/>
          </a:bodyPr>
          <a:lstStyle/>
          <a:p>
            <a:pPr defTabSz="819911"/>
            <a:r>
              <a:rPr lang="en-US" dirty="0">
                <a:solidFill>
                  <a:prstClr val="black"/>
                </a:solidFill>
              </a:rPr>
              <a:t>Jonathan Kessler with </a:t>
            </a:r>
            <a:r>
              <a:rPr lang="en-US" dirty="0" err="1">
                <a:solidFill>
                  <a:prstClr val="black"/>
                </a:solidFill>
              </a:rPr>
              <a:t>RespectAbility</a:t>
            </a:r>
            <a:r>
              <a:rPr lang="en-US" dirty="0">
                <a:solidFill>
                  <a:prstClr val="black"/>
                </a:solidFill>
              </a:rPr>
              <a:t> Fellows and Staff</a:t>
            </a:r>
          </a:p>
        </p:txBody>
      </p:sp>
      <p:sp>
        <p:nvSpPr>
          <p:cNvPr id="6" name="Rectangle 5"/>
          <p:cNvSpPr/>
          <p:nvPr/>
        </p:nvSpPr>
        <p:spPr>
          <a:xfrm>
            <a:off x="5264727" y="5311590"/>
            <a:ext cx="3602182" cy="636849"/>
          </a:xfrm>
          <a:prstGeom prst="rect">
            <a:avLst/>
          </a:prstGeom>
        </p:spPr>
        <p:txBody>
          <a:bodyPr wrap="square" lIns="82048" tIns="41025" rIns="82048" bIns="41025">
            <a:spAutoFit/>
          </a:bodyPr>
          <a:lstStyle/>
          <a:p>
            <a:pPr defTabSz="819911"/>
            <a:r>
              <a:rPr lang="en-US" dirty="0">
                <a:solidFill>
                  <a:prstClr val="black"/>
                </a:solidFill>
              </a:rPr>
              <a:t>Jonathan Kessler speaking to </a:t>
            </a:r>
            <a:r>
              <a:rPr lang="en-US" dirty="0" err="1">
                <a:solidFill>
                  <a:prstClr val="black"/>
                </a:solidFill>
              </a:rPr>
              <a:t>RespectAbility</a:t>
            </a:r>
            <a:r>
              <a:rPr lang="en-US" dirty="0">
                <a:solidFill>
                  <a:prstClr val="black"/>
                </a:solidFill>
              </a:rPr>
              <a:t> Fellows</a:t>
            </a:r>
          </a:p>
        </p:txBody>
      </p:sp>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8547" y="1411941"/>
            <a:ext cx="4922935" cy="2823882"/>
          </a:xfrm>
          <a:prstGeom prst="rect">
            <a:avLst/>
          </a:prstGeom>
        </p:spPr>
      </p:pic>
      <p:pic>
        <p:nvPicPr>
          <p:cNvPr id="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64727" y="2823882"/>
            <a:ext cx="3740727" cy="2420471"/>
          </a:xfrm>
          <a:prstGeom prst="rect">
            <a:avLst/>
          </a:prstGeom>
        </p:spPr>
      </p:pic>
      <p:sp>
        <p:nvSpPr>
          <p:cNvPr id="10" name="Slide Number Placeholder 9"/>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47</a:t>
            </a:fld>
            <a:endParaRPr lang="en-US">
              <a:solidFill>
                <a:prstClr val="black">
                  <a:tint val="75000"/>
                </a:prstClr>
              </a:solidFill>
            </a:endParaRPr>
          </a:p>
        </p:txBody>
      </p:sp>
    </p:spTree>
    <p:extLst>
      <p:ext uri="{BB962C8B-B14F-4D97-AF65-F5344CB8AC3E}">
        <p14:creationId xmlns:p14="http://schemas.microsoft.com/office/powerpoint/2010/main" val="14243467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138546" y="5638800"/>
            <a:ext cx="8659091" cy="1098522"/>
          </a:xfrm>
          <a:prstGeom prst="rect">
            <a:avLst/>
          </a:prstGeom>
          <a:noFill/>
        </p:spPr>
        <p:txBody>
          <a:bodyPr wrap="square" lIns="82048" tIns="41025" rIns="82048" bIns="41025" rtlCol="0">
            <a:spAutoFit/>
          </a:bodyPr>
          <a:lstStyle/>
          <a:p>
            <a:pPr defTabSz="819911"/>
            <a:r>
              <a:rPr lang="en-US" sz="2200" dirty="0">
                <a:solidFill>
                  <a:prstClr val="black"/>
                </a:solidFill>
              </a:rPr>
              <a:t>Co-author of </a:t>
            </a:r>
            <a:r>
              <a:rPr lang="en-US" sz="2200" i="1" dirty="0">
                <a:solidFill>
                  <a:prstClr val="black"/>
                </a:solidFill>
              </a:rPr>
              <a:t>What Women Really Want </a:t>
            </a:r>
            <a:r>
              <a:rPr lang="en-US" sz="2200" dirty="0">
                <a:solidFill>
                  <a:prstClr val="black"/>
                </a:solidFill>
              </a:rPr>
              <a:t>and pollster </a:t>
            </a:r>
            <a:r>
              <a:rPr lang="en-US" sz="2200" dirty="0" err="1">
                <a:solidFill>
                  <a:prstClr val="black"/>
                </a:solidFill>
              </a:rPr>
              <a:t>Celinda</a:t>
            </a:r>
            <a:r>
              <a:rPr lang="en-US" sz="2200" dirty="0">
                <a:solidFill>
                  <a:prstClr val="black"/>
                </a:solidFill>
              </a:rPr>
              <a:t> Lake talks about the stereotypical ways that the media represents women. </a:t>
            </a:r>
            <a:r>
              <a:rPr lang="en-US" sz="2200" dirty="0">
                <a:solidFill>
                  <a:prstClr val="black"/>
                </a:solidFill>
                <a:hlinkClick r:id="rId4"/>
              </a:rPr>
              <a:t>Read the full story</a:t>
            </a:r>
            <a:endParaRPr lang="en-US" sz="2200" dirty="0">
              <a:solidFill>
                <a:prstClr val="black"/>
              </a:solidFill>
            </a:endParaRPr>
          </a:p>
        </p:txBody>
      </p:sp>
      <p:sp>
        <p:nvSpPr>
          <p:cNvPr id="2" name="Title 1"/>
          <p:cNvSpPr>
            <a:spLocks noGrp="1"/>
          </p:cNvSpPr>
          <p:nvPr>
            <p:ph type="title"/>
          </p:nvPr>
        </p:nvSpPr>
        <p:spPr>
          <a:xfrm>
            <a:off x="2355273" y="336178"/>
            <a:ext cx="6303818" cy="384721"/>
          </a:xfrm>
        </p:spPr>
        <p:txBody>
          <a:bodyPr/>
          <a:lstStyle/>
          <a:p>
            <a:r>
              <a:rPr lang="en-US" sz="2500" b="1" dirty="0">
                <a:solidFill>
                  <a:srgbClr val="FFFFFF"/>
                </a:solidFill>
              </a:rPr>
              <a:t>CELINDA LAKE: EYE OF THE LIONESS</a:t>
            </a:r>
          </a:p>
        </p:txBody>
      </p:sp>
      <p:sp>
        <p:nvSpPr>
          <p:cNvPr id="4" name="Rectangle 3"/>
          <p:cNvSpPr/>
          <p:nvPr/>
        </p:nvSpPr>
        <p:spPr>
          <a:xfrm>
            <a:off x="831273" y="5378825"/>
            <a:ext cx="5749636" cy="359850"/>
          </a:xfrm>
          <a:prstGeom prst="rect">
            <a:avLst/>
          </a:prstGeom>
        </p:spPr>
        <p:txBody>
          <a:bodyPr wrap="square" lIns="82048" tIns="41025" rIns="82048" bIns="41025">
            <a:spAutoFit/>
          </a:bodyPr>
          <a:lstStyle/>
          <a:p>
            <a:pPr defTabSz="819911"/>
            <a:r>
              <a:rPr lang="en-US" dirty="0" err="1">
                <a:solidFill>
                  <a:prstClr val="black"/>
                </a:solidFill>
              </a:rPr>
              <a:t>Celinda</a:t>
            </a:r>
            <a:r>
              <a:rPr lang="en-US" dirty="0">
                <a:solidFill>
                  <a:prstClr val="black"/>
                </a:solidFill>
              </a:rPr>
              <a:t> Lake with </a:t>
            </a:r>
            <a:r>
              <a:rPr lang="en-US" dirty="0" err="1">
                <a:solidFill>
                  <a:prstClr val="black"/>
                </a:solidFill>
              </a:rPr>
              <a:t>RespectAbility</a:t>
            </a:r>
            <a:r>
              <a:rPr lang="en-US" dirty="0">
                <a:solidFill>
                  <a:prstClr val="black"/>
                </a:solidFill>
              </a:rPr>
              <a:t> Fellows and Staff</a:t>
            </a:r>
          </a:p>
        </p:txBody>
      </p: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1273" y="1277470"/>
            <a:ext cx="7522830" cy="4034118"/>
          </a:xfrm>
          <a:prstGeom prst="rect">
            <a:avLst/>
          </a:prstGeom>
        </p:spPr>
      </p:pic>
      <p:sp>
        <p:nvSpPr>
          <p:cNvPr id="10" name="Slide Number Placeholder 9"/>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48</a:t>
            </a:fld>
            <a:endParaRPr lang="en-US">
              <a:solidFill>
                <a:prstClr val="black">
                  <a:tint val="75000"/>
                </a:prstClr>
              </a:solidFill>
            </a:endParaRPr>
          </a:p>
        </p:txBody>
      </p:sp>
    </p:spTree>
    <p:extLst>
      <p:ext uri="{BB962C8B-B14F-4D97-AF65-F5344CB8AC3E}">
        <p14:creationId xmlns:p14="http://schemas.microsoft.com/office/powerpoint/2010/main" val="31971476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0" y="5545027"/>
            <a:ext cx="9220200" cy="1052347"/>
          </a:xfrm>
          <a:prstGeom prst="rect">
            <a:avLst/>
          </a:prstGeom>
          <a:noFill/>
        </p:spPr>
        <p:txBody>
          <a:bodyPr wrap="square" lIns="82048" tIns="41025" rIns="82048" bIns="41025" rtlCol="0">
            <a:spAutoFit/>
          </a:bodyPr>
          <a:lstStyle/>
          <a:p>
            <a:pPr defTabSz="819911"/>
            <a:r>
              <a:rPr lang="en-US" sz="2100" dirty="0">
                <a:solidFill>
                  <a:prstClr val="black"/>
                </a:solidFill>
              </a:rPr>
              <a:t>Like many of the speakers RespectAbility featured this summer, Geoffrey </a:t>
            </a:r>
            <a:r>
              <a:rPr lang="en-US" sz="2100" dirty="0" err="1">
                <a:solidFill>
                  <a:prstClr val="black"/>
                </a:solidFill>
              </a:rPr>
              <a:t>Melada</a:t>
            </a:r>
            <a:r>
              <a:rPr lang="en-US" sz="2100" dirty="0">
                <a:solidFill>
                  <a:prstClr val="black"/>
                </a:solidFill>
              </a:rPr>
              <a:t> has not had a traditional career journey. However, his “chutes and ladders” trajectory taught him many lessons along the way. </a:t>
            </a:r>
            <a:r>
              <a:rPr lang="en-US" sz="2100" dirty="0">
                <a:solidFill>
                  <a:prstClr val="black"/>
                </a:solidFill>
                <a:hlinkClick r:id="rId4"/>
              </a:rPr>
              <a:t>Read the full story</a:t>
            </a:r>
            <a:endParaRPr lang="en-US" sz="2100" dirty="0">
              <a:solidFill>
                <a:prstClr val="black"/>
              </a:solidFill>
            </a:endParaRPr>
          </a:p>
        </p:txBody>
      </p:sp>
      <p:sp>
        <p:nvSpPr>
          <p:cNvPr id="2" name="Title 1"/>
          <p:cNvSpPr>
            <a:spLocks noGrp="1"/>
          </p:cNvSpPr>
          <p:nvPr>
            <p:ph type="title"/>
          </p:nvPr>
        </p:nvSpPr>
        <p:spPr>
          <a:xfrm>
            <a:off x="2355273" y="201707"/>
            <a:ext cx="6303818" cy="769441"/>
          </a:xfrm>
        </p:spPr>
        <p:txBody>
          <a:bodyPr/>
          <a:lstStyle/>
          <a:p>
            <a:r>
              <a:rPr lang="en-US" sz="2500" b="1" dirty="0">
                <a:solidFill>
                  <a:schemeClr val="bg1"/>
                </a:solidFill>
              </a:rPr>
              <a:t>GEOFFREY MELADA: A “CHUTES &amp; LADDERS” CAREER TRAJECTORY</a:t>
            </a:r>
          </a:p>
        </p:txBody>
      </p:sp>
      <p:sp>
        <p:nvSpPr>
          <p:cNvPr id="4" name="Rectangle 3"/>
          <p:cNvSpPr/>
          <p:nvPr/>
        </p:nvSpPr>
        <p:spPr>
          <a:xfrm>
            <a:off x="277092" y="4405120"/>
            <a:ext cx="4849091" cy="636849"/>
          </a:xfrm>
          <a:prstGeom prst="rect">
            <a:avLst/>
          </a:prstGeom>
        </p:spPr>
        <p:txBody>
          <a:bodyPr wrap="square" lIns="82048" tIns="41025" rIns="82048" bIns="41025">
            <a:spAutoFit/>
          </a:bodyPr>
          <a:lstStyle/>
          <a:p>
            <a:pPr defTabSz="819911"/>
            <a:r>
              <a:rPr lang="en-US" dirty="0">
                <a:solidFill>
                  <a:prstClr val="black"/>
                </a:solidFill>
              </a:rPr>
              <a:t>Geoffrey </a:t>
            </a:r>
            <a:r>
              <a:rPr lang="en-US" dirty="0" err="1">
                <a:solidFill>
                  <a:prstClr val="black"/>
                </a:solidFill>
              </a:rPr>
              <a:t>Melada</a:t>
            </a:r>
            <a:r>
              <a:rPr lang="en-US" dirty="0">
                <a:solidFill>
                  <a:prstClr val="black"/>
                </a:solidFill>
              </a:rPr>
              <a:t> with RespectAbility Fellows and Staff</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7091" y="1411940"/>
            <a:ext cx="4849090" cy="2945374"/>
          </a:xfrm>
          <a:prstGeom prst="rect">
            <a:avLst/>
          </a:prstGeom>
        </p:spPr>
      </p:pic>
      <p:sp>
        <p:nvSpPr>
          <p:cNvPr id="7" name="Slide Number Placeholder 6"/>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49</a:t>
            </a:fld>
            <a:endParaRPr lang="en-US">
              <a:solidFill>
                <a:prstClr val="black">
                  <a:tint val="75000"/>
                </a:prstClr>
              </a:solidFill>
            </a:endParaRPr>
          </a:p>
        </p:txBody>
      </p:sp>
      <p:sp>
        <p:nvSpPr>
          <p:cNvPr id="10" name="Rectangle 9"/>
          <p:cNvSpPr/>
          <p:nvPr/>
        </p:nvSpPr>
        <p:spPr>
          <a:xfrm>
            <a:off x="5472545" y="4908178"/>
            <a:ext cx="3325091" cy="636849"/>
          </a:xfrm>
          <a:prstGeom prst="rect">
            <a:avLst/>
          </a:prstGeom>
        </p:spPr>
        <p:txBody>
          <a:bodyPr wrap="square" lIns="82048" tIns="41025" rIns="82048" bIns="41025">
            <a:spAutoFit/>
          </a:bodyPr>
          <a:lstStyle/>
          <a:p>
            <a:pPr defTabSz="819911"/>
            <a:r>
              <a:rPr lang="en-US" dirty="0">
                <a:solidFill>
                  <a:prstClr val="black"/>
                </a:solidFill>
              </a:rPr>
              <a:t>Fellow </a:t>
            </a:r>
            <a:r>
              <a:rPr lang="en-US" dirty="0" err="1">
                <a:solidFill>
                  <a:prstClr val="black"/>
                </a:solidFill>
              </a:rPr>
              <a:t>Brieanna</a:t>
            </a:r>
            <a:r>
              <a:rPr lang="en-US" dirty="0">
                <a:solidFill>
                  <a:prstClr val="black"/>
                </a:solidFill>
              </a:rPr>
              <a:t> </a:t>
            </a:r>
            <a:r>
              <a:rPr lang="en-US" dirty="0" err="1">
                <a:solidFill>
                  <a:prstClr val="black"/>
                </a:solidFill>
              </a:rPr>
              <a:t>Iyomahan</a:t>
            </a:r>
            <a:r>
              <a:rPr lang="en-US" dirty="0">
                <a:solidFill>
                  <a:prstClr val="black"/>
                </a:solidFill>
              </a:rPr>
              <a:t> with Geoffrey </a:t>
            </a:r>
            <a:r>
              <a:rPr lang="en-US" dirty="0" err="1">
                <a:solidFill>
                  <a:prstClr val="black"/>
                </a:solidFill>
              </a:rPr>
              <a:t>Melada</a:t>
            </a:r>
            <a:endParaRPr lang="en-US" dirty="0">
              <a:solidFill>
                <a:prstClr val="black"/>
              </a:solidFill>
            </a:endParaRP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41818" y="1422237"/>
            <a:ext cx="3213360" cy="3453012"/>
          </a:xfrm>
          <a:prstGeom prst="rect">
            <a:avLst/>
          </a:prstGeom>
        </p:spPr>
      </p:pic>
    </p:spTree>
    <p:extLst>
      <p:ext uri="{BB962C8B-B14F-4D97-AF65-F5344CB8AC3E}">
        <p14:creationId xmlns:p14="http://schemas.microsoft.com/office/powerpoint/2010/main" val="27566719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5</a:t>
            </a:fld>
            <a:endParaRPr lang="en-US">
              <a:solidFill>
                <a:prstClr val="black">
                  <a:tint val="75000"/>
                </a:prstClr>
              </a:solidFill>
            </a:endParaRPr>
          </a:p>
        </p:txBody>
      </p:sp>
      <p:sp>
        <p:nvSpPr>
          <p:cNvPr id="5" name="Title 1"/>
          <p:cNvSpPr>
            <a:spLocks noGrp="1"/>
          </p:cNvSpPr>
          <p:nvPr>
            <p:ph type="title"/>
          </p:nvPr>
        </p:nvSpPr>
        <p:spPr>
          <a:xfrm>
            <a:off x="2355273" y="336178"/>
            <a:ext cx="6303818" cy="384721"/>
          </a:xfrm>
        </p:spPr>
        <p:txBody>
          <a:bodyPr/>
          <a:lstStyle/>
          <a:p>
            <a:r>
              <a:rPr lang="en-US" sz="2500" b="1" dirty="0">
                <a:solidFill>
                  <a:srgbClr val="FFFFFF"/>
                </a:solidFill>
                <a:cs typeface="Nobel-Bold"/>
              </a:rPr>
              <a:t>GOALS OF THE FELLOWSHIP</a:t>
            </a:r>
            <a:endParaRPr lang="en-US" sz="2500" b="1" dirty="0">
              <a:solidFill>
                <a:srgbClr val="FFFFFF"/>
              </a:solidFill>
            </a:endParaRPr>
          </a:p>
        </p:txBody>
      </p:sp>
      <p:sp>
        <p:nvSpPr>
          <p:cNvPr id="8" name="Text Placeholder 2"/>
          <p:cNvSpPr>
            <a:spLocks noGrp="1"/>
          </p:cNvSpPr>
          <p:nvPr>
            <p:ph type="body" idx="1"/>
          </p:nvPr>
        </p:nvSpPr>
        <p:spPr>
          <a:xfrm>
            <a:off x="207818" y="1344707"/>
            <a:ext cx="8797636" cy="5046819"/>
          </a:xfrm>
        </p:spPr>
        <p:txBody>
          <a:bodyPr>
            <a:normAutofit/>
          </a:bodyPr>
          <a:lstStyle/>
          <a:p>
            <a:r>
              <a:rPr lang="en-US" sz="2500" dirty="0"/>
              <a:t>3) It will develop a successful and replicable model to enable college graduates with disabilities (including mental health differences) to successfully enter the career ladder; </a:t>
            </a:r>
          </a:p>
          <a:p>
            <a:endParaRPr lang="en-US" dirty="0"/>
          </a:p>
          <a:p>
            <a:r>
              <a:rPr lang="en-US" sz="2500" dirty="0"/>
              <a:t>4) It will develop confident leaders and self-advocates trained to solve issues in the future.</a:t>
            </a:r>
          </a:p>
          <a:p>
            <a:endParaRPr lang="en-US" sz="2500" dirty="0"/>
          </a:p>
          <a:p>
            <a:pPr marL="461524" indent="-461524">
              <a:buFont typeface="+mj-lt"/>
              <a:buAutoNum type="arabicParenR"/>
            </a:pPr>
            <a:endParaRPr lang="en-US" sz="2500" dirty="0"/>
          </a:p>
        </p:txBody>
      </p:sp>
      <p:pic>
        <p:nvPicPr>
          <p:cNvPr id="2" name="Picture 1" descr="3K6A177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56911" y="3665533"/>
            <a:ext cx="3562477" cy="2756646"/>
          </a:xfrm>
          <a:prstGeom prst="rect">
            <a:avLst/>
          </a:prstGeom>
        </p:spPr>
      </p:pic>
      <p:pic>
        <p:nvPicPr>
          <p:cNvPr id="3" name="Picture 2" descr="3K6A1719.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5636" y="3665532"/>
            <a:ext cx="3996911" cy="2259611"/>
          </a:xfrm>
          <a:prstGeom prst="rect">
            <a:avLst/>
          </a:prstGeom>
        </p:spPr>
      </p:pic>
      <p:sp>
        <p:nvSpPr>
          <p:cNvPr id="7" name="TextBox 6">
            <a:hlinkClick r:id="rId4"/>
          </p:cNvPr>
          <p:cNvSpPr txBox="1"/>
          <p:nvPr/>
        </p:nvSpPr>
        <p:spPr>
          <a:xfrm>
            <a:off x="415636" y="6018767"/>
            <a:ext cx="4156364" cy="913848"/>
          </a:xfrm>
          <a:prstGeom prst="rect">
            <a:avLst/>
          </a:prstGeom>
          <a:noFill/>
        </p:spPr>
        <p:txBody>
          <a:bodyPr wrap="square" lIns="82048" tIns="41025" rIns="82048" bIns="41025" rtlCol="0">
            <a:spAutoFit/>
          </a:bodyPr>
          <a:lstStyle/>
          <a:p>
            <a:pPr algn="ctr" defTabSz="819911"/>
            <a:r>
              <a:rPr lang="en-US" dirty="0">
                <a:solidFill>
                  <a:prstClr val="black"/>
                </a:solidFill>
              </a:rPr>
              <a:t>Top: Summer 2017 Policy Fellows</a:t>
            </a:r>
          </a:p>
          <a:p>
            <a:pPr algn="ctr" defTabSz="819911"/>
            <a:r>
              <a:rPr lang="en-US" dirty="0">
                <a:solidFill>
                  <a:prstClr val="black"/>
                </a:solidFill>
              </a:rPr>
              <a:t>Right: Summer 2017 Communications Fellows</a:t>
            </a:r>
          </a:p>
        </p:txBody>
      </p:sp>
    </p:spTree>
    <p:extLst>
      <p:ext uri="{BB962C8B-B14F-4D97-AF65-F5344CB8AC3E}">
        <p14:creationId xmlns:p14="http://schemas.microsoft.com/office/powerpoint/2010/main" val="13916504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207818" y="4619538"/>
            <a:ext cx="5334000" cy="2114185"/>
          </a:xfrm>
          <a:prstGeom prst="rect">
            <a:avLst/>
          </a:prstGeom>
          <a:noFill/>
        </p:spPr>
        <p:txBody>
          <a:bodyPr wrap="square" lIns="82048" tIns="41025" rIns="82048" bIns="41025" rtlCol="0">
            <a:spAutoFit/>
          </a:bodyPr>
          <a:lstStyle/>
          <a:p>
            <a:pPr defTabSz="819911"/>
            <a:r>
              <a:rPr lang="en-US" sz="2200" dirty="0">
                <a:solidFill>
                  <a:prstClr val="black"/>
                </a:solidFill>
              </a:rPr>
              <a:t>Principal partner and co-founder of Accessibility Partners LLC, an accessibility advocacy and IT consulting firm, Dana Marlowe discusses her daily work ensuring that technology is accessible for people with disabilities. </a:t>
            </a:r>
            <a:r>
              <a:rPr lang="en-US" sz="2200" dirty="0">
                <a:solidFill>
                  <a:prstClr val="black"/>
                </a:solidFill>
                <a:hlinkClick r:id="rId4"/>
              </a:rPr>
              <a:t>Read the full story</a:t>
            </a:r>
            <a:endParaRPr lang="en-US" sz="2200" dirty="0">
              <a:solidFill>
                <a:prstClr val="black"/>
              </a:solidFill>
            </a:endParaRPr>
          </a:p>
        </p:txBody>
      </p:sp>
      <p:sp>
        <p:nvSpPr>
          <p:cNvPr id="2" name="Title 1"/>
          <p:cNvSpPr>
            <a:spLocks noGrp="1"/>
          </p:cNvSpPr>
          <p:nvPr>
            <p:ph type="title"/>
          </p:nvPr>
        </p:nvSpPr>
        <p:spPr>
          <a:xfrm>
            <a:off x="2355273" y="201707"/>
            <a:ext cx="6303818" cy="769441"/>
          </a:xfrm>
        </p:spPr>
        <p:txBody>
          <a:bodyPr/>
          <a:lstStyle/>
          <a:p>
            <a:r>
              <a:rPr lang="en-US" sz="2500" b="1" dirty="0">
                <a:solidFill>
                  <a:srgbClr val="FFFFFF"/>
                </a:solidFill>
              </a:rPr>
              <a:t>DANA MARLOWE: USING TECHNOLOGY TO IMPROVE ACCESIBILITY</a:t>
            </a:r>
          </a:p>
        </p:txBody>
      </p:sp>
      <p:sp>
        <p:nvSpPr>
          <p:cNvPr id="5" name="TextBox 4"/>
          <p:cNvSpPr txBox="1"/>
          <p:nvPr/>
        </p:nvSpPr>
        <p:spPr>
          <a:xfrm>
            <a:off x="207818" y="3966884"/>
            <a:ext cx="4779818" cy="636849"/>
          </a:xfrm>
          <a:prstGeom prst="rect">
            <a:avLst/>
          </a:prstGeom>
          <a:noFill/>
        </p:spPr>
        <p:txBody>
          <a:bodyPr wrap="square" lIns="82048" tIns="41025" rIns="82048" bIns="41025" rtlCol="0">
            <a:spAutoFit/>
          </a:bodyPr>
          <a:lstStyle/>
          <a:p>
            <a:pPr defTabSz="819911"/>
            <a:r>
              <a:rPr lang="en-US" dirty="0">
                <a:solidFill>
                  <a:prstClr val="black"/>
                </a:solidFill>
              </a:rPr>
              <a:t>RespectAbility Board Member Dana Marlowe with RespectAbility Fellows and Staff</a:t>
            </a:r>
          </a:p>
        </p:txBody>
      </p:sp>
      <p:sp>
        <p:nvSpPr>
          <p:cNvPr id="6" name="Rectangle 5"/>
          <p:cNvSpPr/>
          <p:nvPr/>
        </p:nvSpPr>
        <p:spPr>
          <a:xfrm>
            <a:off x="5205426" y="5413650"/>
            <a:ext cx="3810000" cy="636849"/>
          </a:xfrm>
          <a:prstGeom prst="rect">
            <a:avLst/>
          </a:prstGeom>
        </p:spPr>
        <p:txBody>
          <a:bodyPr wrap="square" lIns="82048" tIns="41025" rIns="82048" bIns="41025">
            <a:spAutoFit/>
          </a:bodyPr>
          <a:lstStyle/>
          <a:p>
            <a:pPr defTabSz="819911"/>
            <a:r>
              <a:rPr lang="en-US" dirty="0">
                <a:solidFill>
                  <a:prstClr val="black"/>
                </a:solidFill>
              </a:rPr>
              <a:t>Dana Marlowe with Fellow </a:t>
            </a:r>
            <a:r>
              <a:rPr lang="en-US" dirty="0" err="1">
                <a:solidFill>
                  <a:prstClr val="black"/>
                </a:solidFill>
              </a:rPr>
              <a:t>Brilynn</a:t>
            </a:r>
            <a:r>
              <a:rPr lang="en-US" dirty="0">
                <a:solidFill>
                  <a:prstClr val="black"/>
                </a:solidFill>
              </a:rPr>
              <a:t> Rakes</a:t>
            </a: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7092" y="1546412"/>
            <a:ext cx="4718673" cy="2420471"/>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95456" y="1782943"/>
            <a:ext cx="3740727" cy="3630706"/>
          </a:xfrm>
          <a:prstGeom prst="rect">
            <a:avLst/>
          </a:prstGeom>
        </p:spPr>
      </p:pic>
      <p:sp>
        <p:nvSpPr>
          <p:cNvPr id="11" name="Slide Number Placeholder 10"/>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50</a:t>
            </a:fld>
            <a:endParaRPr lang="en-US" dirty="0">
              <a:solidFill>
                <a:prstClr val="black">
                  <a:tint val="75000"/>
                </a:prstClr>
              </a:solidFill>
            </a:endParaRPr>
          </a:p>
        </p:txBody>
      </p:sp>
    </p:spTree>
    <p:extLst>
      <p:ext uri="{BB962C8B-B14F-4D97-AF65-F5344CB8AC3E}">
        <p14:creationId xmlns:p14="http://schemas.microsoft.com/office/powerpoint/2010/main" val="12535963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a:hlinkClick r:id="rId4"/>
          </p:cNvPr>
          <p:cNvSpPr txBox="1"/>
          <p:nvPr/>
        </p:nvSpPr>
        <p:spPr>
          <a:xfrm>
            <a:off x="207818" y="5580529"/>
            <a:ext cx="8797636" cy="1098522"/>
          </a:xfrm>
          <a:prstGeom prst="rect">
            <a:avLst/>
          </a:prstGeom>
          <a:noFill/>
        </p:spPr>
        <p:txBody>
          <a:bodyPr wrap="square" lIns="82048" tIns="41025" rIns="82048" bIns="41025" rtlCol="0">
            <a:spAutoFit/>
          </a:bodyPr>
          <a:lstStyle/>
          <a:p>
            <a:pPr defTabSz="819911"/>
            <a:r>
              <a:rPr lang="en-US" sz="2200" dirty="0">
                <a:solidFill>
                  <a:prstClr val="black"/>
                </a:solidFill>
              </a:rPr>
              <a:t>CEO of The National Association of Councils on Developmental Disabilities Donna Meltzer talks about the history of disability advocacy and the Americans with Disabilities Act (ADA). </a:t>
            </a:r>
            <a:r>
              <a:rPr lang="en-US" sz="2200" dirty="0">
                <a:solidFill>
                  <a:prstClr val="black"/>
                </a:solidFill>
                <a:hlinkClick r:id="rId4"/>
              </a:rPr>
              <a:t>Read the full story</a:t>
            </a:r>
            <a:endParaRPr lang="en-US" sz="2200" dirty="0">
              <a:solidFill>
                <a:prstClr val="black"/>
              </a:solidFill>
            </a:endParaRPr>
          </a:p>
        </p:txBody>
      </p:sp>
      <p:sp>
        <p:nvSpPr>
          <p:cNvPr id="2" name="Title 1"/>
          <p:cNvSpPr>
            <a:spLocks noGrp="1"/>
          </p:cNvSpPr>
          <p:nvPr>
            <p:ph type="title"/>
          </p:nvPr>
        </p:nvSpPr>
        <p:spPr>
          <a:xfrm>
            <a:off x="2355273" y="201707"/>
            <a:ext cx="6303818" cy="769441"/>
          </a:xfrm>
        </p:spPr>
        <p:txBody>
          <a:bodyPr/>
          <a:lstStyle/>
          <a:p>
            <a:r>
              <a:rPr lang="en-US" sz="2500" b="1" dirty="0">
                <a:solidFill>
                  <a:srgbClr val="FFFFFF"/>
                </a:solidFill>
              </a:rPr>
              <a:t>DONNA MELTZER: BECOMING A DISABILITY ADVOCATE</a:t>
            </a:r>
          </a:p>
        </p:txBody>
      </p:sp>
      <p:sp>
        <p:nvSpPr>
          <p:cNvPr id="5" name="TextBox 4"/>
          <p:cNvSpPr txBox="1"/>
          <p:nvPr/>
        </p:nvSpPr>
        <p:spPr>
          <a:xfrm>
            <a:off x="138546" y="4246119"/>
            <a:ext cx="4779818" cy="636849"/>
          </a:xfrm>
          <a:prstGeom prst="rect">
            <a:avLst/>
          </a:prstGeom>
          <a:noFill/>
        </p:spPr>
        <p:txBody>
          <a:bodyPr wrap="square" lIns="82048" tIns="41025" rIns="82048" bIns="41025" rtlCol="0">
            <a:spAutoFit/>
          </a:bodyPr>
          <a:lstStyle/>
          <a:p>
            <a:pPr defTabSz="819911"/>
            <a:r>
              <a:rPr lang="en-US" dirty="0">
                <a:solidFill>
                  <a:prstClr val="black"/>
                </a:solidFill>
              </a:rPr>
              <a:t>RespectAbility Board Member Donna Meltzer with RespectAbility Fellows and Staff</a:t>
            </a:r>
          </a:p>
        </p:txBody>
      </p:sp>
      <p:sp>
        <p:nvSpPr>
          <p:cNvPr id="6" name="Rectangle 5"/>
          <p:cNvSpPr/>
          <p:nvPr/>
        </p:nvSpPr>
        <p:spPr>
          <a:xfrm>
            <a:off x="5056909" y="4389682"/>
            <a:ext cx="3948545" cy="1190847"/>
          </a:xfrm>
          <a:prstGeom prst="rect">
            <a:avLst/>
          </a:prstGeom>
        </p:spPr>
        <p:txBody>
          <a:bodyPr wrap="square" lIns="82048" tIns="41025" rIns="82048" bIns="41025">
            <a:spAutoFit/>
          </a:bodyPr>
          <a:lstStyle/>
          <a:p>
            <a:pPr defTabSz="819911"/>
            <a:r>
              <a:rPr lang="en-US" dirty="0">
                <a:solidFill>
                  <a:prstClr val="black"/>
                </a:solidFill>
              </a:rPr>
              <a:t>Donna Meltzer speaking with </a:t>
            </a:r>
            <a:r>
              <a:rPr lang="en-US" dirty="0" err="1">
                <a:solidFill>
                  <a:prstClr val="black"/>
                </a:solidFill>
              </a:rPr>
              <a:t>RespectAbility</a:t>
            </a:r>
            <a:r>
              <a:rPr lang="en-US" dirty="0">
                <a:solidFill>
                  <a:prstClr val="black"/>
                </a:solidFill>
              </a:rPr>
              <a:t> Fellow James Trout, President Jennifer Laszlo Mizrahi and Policy Director Philip Kahn-Pauli</a:t>
            </a:r>
          </a:p>
        </p:txBody>
      </p:sp>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8547" y="1344706"/>
            <a:ext cx="4730821" cy="2823882"/>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56909" y="2218765"/>
            <a:ext cx="3954798" cy="2259106"/>
          </a:xfrm>
          <a:prstGeom prst="rect">
            <a:avLst/>
          </a:prstGeom>
        </p:spPr>
      </p:pic>
      <p:sp>
        <p:nvSpPr>
          <p:cNvPr id="10" name="Slide Number Placeholder 9"/>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51</a:t>
            </a:fld>
            <a:endParaRPr lang="en-US" dirty="0">
              <a:solidFill>
                <a:prstClr val="black">
                  <a:tint val="75000"/>
                </a:prstClr>
              </a:solidFill>
            </a:endParaRPr>
          </a:p>
        </p:txBody>
      </p:sp>
    </p:spTree>
    <p:extLst>
      <p:ext uri="{BB962C8B-B14F-4D97-AF65-F5344CB8AC3E}">
        <p14:creationId xmlns:p14="http://schemas.microsoft.com/office/powerpoint/2010/main" val="19356379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a:hlinkClick r:id="rId4"/>
          </p:cNvPr>
          <p:cNvSpPr txBox="1"/>
          <p:nvPr/>
        </p:nvSpPr>
        <p:spPr>
          <a:xfrm>
            <a:off x="346364" y="4639236"/>
            <a:ext cx="4987636" cy="1775630"/>
          </a:xfrm>
          <a:prstGeom prst="rect">
            <a:avLst/>
          </a:prstGeom>
          <a:noFill/>
        </p:spPr>
        <p:txBody>
          <a:bodyPr wrap="square" lIns="82048" tIns="41025" rIns="82048" bIns="41025" rtlCol="0">
            <a:spAutoFit/>
          </a:bodyPr>
          <a:lstStyle/>
          <a:p>
            <a:pPr defTabSz="819911"/>
            <a:r>
              <a:rPr lang="en-US" sz="2200" dirty="0">
                <a:solidFill>
                  <a:prstClr val="black"/>
                </a:solidFill>
              </a:rPr>
              <a:t>Founder of Accenture’s first affinity group, Floyd Mills discusses the importance of creating a culture of diversity and inclusion within the workplace.  </a:t>
            </a:r>
            <a:r>
              <a:rPr lang="en-US" sz="2200" dirty="0">
                <a:solidFill>
                  <a:prstClr val="black"/>
                </a:solidFill>
                <a:hlinkClick r:id="rId5"/>
              </a:rPr>
              <a:t>Read the full story</a:t>
            </a:r>
            <a:endParaRPr lang="en-US" sz="2200" dirty="0">
              <a:solidFill>
                <a:prstClr val="black"/>
              </a:solidFill>
            </a:endParaRPr>
          </a:p>
        </p:txBody>
      </p:sp>
      <p:sp>
        <p:nvSpPr>
          <p:cNvPr id="2" name="Title 1"/>
          <p:cNvSpPr>
            <a:spLocks noGrp="1"/>
          </p:cNvSpPr>
          <p:nvPr>
            <p:ph type="title"/>
          </p:nvPr>
        </p:nvSpPr>
        <p:spPr>
          <a:xfrm>
            <a:off x="2355273" y="201707"/>
            <a:ext cx="6303818" cy="769441"/>
          </a:xfrm>
        </p:spPr>
        <p:txBody>
          <a:bodyPr/>
          <a:lstStyle/>
          <a:p>
            <a:r>
              <a:rPr lang="en-US" sz="2500" b="1" dirty="0">
                <a:solidFill>
                  <a:srgbClr val="FFFFFF"/>
                </a:solidFill>
              </a:rPr>
              <a:t>FLOYD MILLS: FINDING YOUR PLACE IN THE MELTING POT OF DIVERSITY</a:t>
            </a:r>
          </a:p>
        </p:txBody>
      </p:sp>
      <p:sp>
        <p:nvSpPr>
          <p:cNvPr id="5" name="TextBox 4"/>
          <p:cNvSpPr txBox="1"/>
          <p:nvPr/>
        </p:nvSpPr>
        <p:spPr>
          <a:xfrm>
            <a:off x="300435" y="4034119"/>
            <a:ext cx="4660647" cy="359850"/>
          </a:xfrm>
          <a:prstGeom prst="rect">
            <a:avLst/>
          </a:prstGeom>
          <a:noFill/>
        </p:spPr>
        <p:txBody>
          <a:bodyPr wrap="none" lIns="82048" tIns="41025" rIns="82048" bIns="41025" rtlCol="0">
            <a:spAutoFit/>
          </a:bodyPr>
          <a:lstStyle/>
          <a:p>
            <a:pPr defTabSz="819911"/>
            <a:r>
              <a:rPr lang="en-US" dirty="0">
                <a:solidFill>
                  <a:prstClr val="black"/>
                </a:solidFill>
              </a:rPr>
              <a:t>Floyd Mills with </a:t>
            </a:r>
            <a:r>
              <a:rPr lang="en-US" dirty="0" err="1">
                <a:solidFill>
                  <a:prstClr val="black"/>
                </a:solidFill>
              </a:rPr>
              <a:t>RespectAbility</a:t>
            </a:r>
            <a:r>
              <a:rPr lang="en-US" dirty="0">
                <a:solidFill>
                  <a:prstClr val="black"/>
                </a:solidFill>
              </a:rPr>
              <a:t> Fellows and Staff</a:t>
            </a:r>
          </a:p>
        </p:txBody>
      </p:sp>
      <p:sp>
        <p:nvSpPr>
          <p:cNvPr id="6" name="Rectangle 5"/>
          <p:cNvSpPr/>
          <p:nvPr/>
        </p:nvSpPr>
        <p:spPr>
          <a:xfrm>
            <a:off x="5541818" y="5446060"/>
            <a:ext cx="3048000" cy="1467846"/>
          </a:xfrm>
          <a:prstGeom prst="rect">
            <a:avLst/>
          </a:prstGeom>
        </p:spPr>
        <p:txBody>
          <a:bodyPr wrap="square" lIns="82048" tIns="41025" rIns="82048" bIns="41025">
            <a:spAutoFit/>
          </a:bodyPr>
          <a:lstStyle/>
          <a:p>
            <a:pPr defTabSz="819911"/>
            <a:r>
              <a:rPr lang="en-US" dirty="0">
                <a:solidFill>
                  <a:prstClr val="black"/>
                </a:solidFill>
              </a:rPr>
              <a:t>RespectAbility Sumer 2017 National Leadership Director Christopher Trujillo, Floyd Mills, Fellow Stephanie </a:t>
            </a:r>
            <a:r>
              <a:rPr lang="en-US" dirty="0" err="1">
                <a:solidFill>
                  <a:prstClr val="black"/>
                </a:solidFill>
              </a:rPr>
              <a:t>Flynt</a:t>
            </a:r>
            <a:r>
              <a:rPr lang="en-US" dirty="0">
                <a:solidFill>
                  <a:prstClr val="black"/>
                </a:solidFill>
              </a:rPr>
              <a:t> and her guide dog </a:t>
            </a:r>
            <a:r>
              <a:rPr lang="en-US" dirty="0" err="1">
                <a:solidFill>
                  <a:prstClr val="black"/>
                </a:solidFill>
              </a:rPr>
              <a:t>Nala</a:t>
            </a:r>
            <a:endParaRPr lang="en-US" dirty="0">
              <a:solidFill>
                <a:prstClr val="black"/>
              </a:solidFill>
            </a:endParaRPr>
          </a:p>
        </p:txBody>
      </p:sp>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5638" y="1479176"/>
            <a:ext cx="4325790" cy="2420471"/>
          </a:xfrm>
          <a:prstGeom prst="rect">
            <a:avLst/>
          </a:prstGeom>
        </p:spPr>
      </p:pic>
      <p:pic>
        <p:nvPicPr>
          <p:cNvPr id="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41818" y="1369236"/>
            <a:ext cx="2963034" cy="4034118"/>
          </a:xfrm>
          <a:prstGeom prst="rect">
            <a:avLst/>
          </a:prstGeom>
        </p:spPr>
      </p:pic>
      <p:sp>
        <p:nvSpPr>
          <p:cNvPr id="11" name="Slide Number Placeholder 10"/>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52</a:t>
            </a:fld>
            <a:endParaRPr lang="en-US">
              <a:solidFill>
                <a:prstClr val="black">
                  <a:tint val="75000"/>
                </a:prstClr>
              </a:solidFill>
            </a:endParaRPr>
          </a:p>
        </p:txBody>
      </p:sp>
    </p:spTree>
    <p:extLst>
      <p:ext uri="{BB962C8B-B14F-4D97-AF65-F5344CB8AC3E}">
        <p14:creationId xmlns:p14="http://schemas.microsoft.com/office/powerpoint/2010/main" val="32885868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a:hlinkClick r:id="rId4"/>
          </p:cNvPr>
          <p:cNvSpPr txBox="1"/>
          <p:nvPr/>
        </p:nvSpPr>
        <p:spPr>
          <a:xfrm>
            <a:off x="346365" y="4821244"/>
            <a:ext cx="5264727" cy="1775622"/>
          </a:xfrm>
          <a:prstGeom prst="rect">
            <a:avLst/>
          </a:prstGeom>
          <a:noFill/>
        </p:spPr>
        <p:txBody>
          <a:bodyPr wrap="square" lIns="82048" tIns="41025" rIns="82048" bIns="41025" rtlCol="0">
            <a:spAutoFit/>
          </a:bodyPr>
          <a:lstStyle/>
          <a:p>
            <a:pPr defTabSz="819911"/>
            <a:r>
              <a:rPr lang="en-US" sz="2200" dirty="0">
                <a:solidFill>
                  <a:prstClr val="black"/>
                </a:solidFill>
              </a:rPr>
              <a:t>Creator of Emmy-winning reality television show </a:t>
            </a:r>
            <a:r>
              <a:rPr lang="en-US" sz="2200" i="1" dirty="0">
                <a:solidFill>
                  <a:prstClr val="black"/>
                </a:solidFill>
              </a:rPr>
              <a:t>Born This Way,</a:t>
            </a:r>
            <a:r>
              <a:rPr lang="en-US" sz="2200" dirty="0">
                <a:solidFill>
                  <a:prstClr val="black"/>
                </a:solidFill>
              </a:rPr>
              <a:t> Jonathan Murray discusses the importance of diversity as well as advocacy for all different types of people both on and off screen. </a:t>
            </a:r>
            <a:r>
              <a:rPr lang="en-US" sz="2200" dirty="0">
                <a:solidFill>
                  <a:prstClr val="black"/>
                </a:solidFill>
                <a:hlinkClick r:id="rId5"/>
              </a:rPr>
              <a:t>Read the full story</a:t>
            </a:r>
            <a:endParaRPr lang="en-US" sz="2200" dirty="0">
              <a:solidFill>
                <a:prstClr val="black"/>
              </a:solidFill>
            </a:endParaRPr>
          </a:p>
        </p:txBody>
      </p:sp>
      <p:sp>
        <p:nvSpPr>
          <p:cNvPr id="2" name="Title 1"/>
          <p:cNvSpPr>
            <a:spLocks noGrp="1"/>
          </p:cNvSpPr>
          <p:nvPr>
            <p:ph type="title"/>
          </p:nvPr>
        </p:nvSpPr>
        <p:spPr>
          <a:xfrm>
            <a:off x="2355273" y="201707"/>
            <a:ext cx="6303818" cy="769441"/>
          </a:xfrm>
        </p:spPr>
        <p:txBody>
          <a:bodyPr/>
          <a:lstStyle/>
          <a:p>
            <a:r>
              <a:rPr lang="en-US" sz="2500" b="1" dirty="0">
                <a:solidFill>
                  <a:srgbClr val="FFFFFF"/>
                </a:solidFill>
              </a:rPr>
              <a:t>JONATHAN MURRAY: IMPORTANCE OF DIVERSITY ON TELEVISION</a:t>
            </a:r>
          </a:p>
        </p:txBody>
      </p:sp>
      <p:sp>
        <p:nvSpPr>
          <p:cNvPr id="5" name="TextBox 4"/>
          <p:cNvSpPr txBox="1"/>
          <p:nvPr/>
        </p:nvSpPr>
        <p:spPr>
          <a:xfrm>
            <a:off x="207818" y="4101353"/>
            <a:ext cx="5241384" cy="636849"/>
          </a:xfrm>
          <a:prstGeom prst="rect">
            <a:avLst/>
          </a:prstGeom>
          <a:noFill/>
        </p:spPr>
        <p:txBody>
          <a:bodyPr wrap="square" lIns="82048" tIns="41025" rIns="82048" bIns="41025" rtlCol="0">
            <a:spAutoFit/>
          </a:bodyPr>
          <a:lstStyle/>
          <a:p>
            <a:pPr defTabSz="819911"/>
            <a:r>
              <a:rPr lang="en-US" dirty="0">
                <a:solidFill>
                  <a:prstClr val="black"/>
                </a:solidFill>
              </a:rPr>
              <a:t>RespectAbility Board Member Jonathan Murray with RespectAbility Fellows and Staff</a:t>
            </a:r>
          </a:p>
        </p:txBody>
      </p:sp>
      <p:sp>
        <p:nvSpPr>
          <p:cNvPr id="6" name="Rectangle 5"/>
          <p:cNvSpPr/>
          <p:nvPr/>
        </p:nvSpPr>
        <p:spPr>
          <a:xfrm>
            <a:off x="5611092" y="5580531"/>
            <a:ext cx="3325091" cy="636849"/>
          </a:xfrm>
          <a:prstGeom prst="rect">
            <a:avLst/>
          </a:prstGeom>
        </p:spPr>
        <p:txBody>
          <a:bodyPr wrap="square" lIns="82048" tIns="41025" rIns="82048" bIns="41025">
            <a:spAutoFit/>
          </a:bodyPr>
          <a:lstStyle/>
          <a:p>
            <a:pPr defTabSz="819911"/>
            <a:r>
              <a:rPr lang="en-US" dirty="0" err="1">
                <a:solidFill>
                  <a:prstClr val="black"/>
                </a:solidFill>
              </a:rPr>
              <a:t>RespectAbiility</a:t>
            </a:r>
            <a:r>
              <a:rPr lang="en-US" dirty="0">
                <a:solidFill>
                  <a:prstClr val="black"/>
                </a:solidFill>
              </a:rPr>
              <a:t> Fellow </a:t>
            </a:r>
            <a:r>
              <a:rPr lang="en-US" dirty="0" err="1">
                <a:solidFill>
                  <a:prstClr val="black"/>
                </a:solidFill>
              </a:rPr>
              <a:t>Brilynn</a:t>
            </a:r>
            <a:r>
              <a:rPr lang="en-US" dirty="0">
                <a:solidFill>
                  <a:prstClr val="black"/>
                </a:solidFill>
              </a:rPr>
              <a:t> Rakes and Jonathan Murray</a:t>
            </a:r>
          </a:p>
        </p:txBody>
      </p:sp>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7092" y="1479176"/>
            <a:ext cx="5255172" cy="2662518"/>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80364" y="2455296"/>
            <a:ext cx="3158836" cy="3065929"/>
          </a:xfrm>
          <a:prstGeom prst="rect">
            <a:avLst/>
          </a:prstGeom>
        </p:spPr>
      </p:pic>
      <p:sp>
        <p:nvSpPr>
          <p:cNvPr id="10" name="Slide Number Placeholder 9"/>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53</a:t>
            </a:fld>
            <a:endParaRPr lang="en-US" dirty="0">
              <a:solidFill>
                <a:prstClr val="black">
                  <a:tint val="75000"/>
                </a:prstClr>
              </a:solidFill>
            </a:endParaRPr>
          </a:p>
        </p:txBody>
      </p:sp>
    </p:spTree>
    <p:extLst>
      <p:ext uri="{BB962C8B-B14F-4D97-AF65-F5344CB8AC3E}">
        <p14:creationId xmlns:p14="http://schemas.microsoft.com/office/powerpoint/2010/main" val="7657178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a:hlinkClick r:id="rId4"/>
          </p:cNvPr>
          <p:cNvSpPr txBox="1"/>
          <p:nvPr/>
        </p:nvSpPr>
        <p:spPr>
          <a:xfrm>
            <a:off x="138546" y="4639237"/>
            <a:ext cx="4987636" cy="2114177"/>
          </a:xfrm>
          <a:prstGeom prst="rect">
            <a:avLst/>
          </a:prstGeom>
          <a:noFill/>
        </p:spPr>
        <p:txBody>
          <a:bodyPr wrap="square" lIns="82048" tIns="41025" rIns="82048" bIns="41025" rtlCol="0">
            <a:spAutoFit/>
          </a:bodyPr>
          <a:lstStyle/>
          <a:p>
            <a:pPr defTabSz="819911"/>
            <a:r>
              <a:rPr lang="en-US" sz="2200" dirty="0">
                <a:solidFill>
                  <a:prstClr val="black"/>
                </a:solidFill>
              </a:rPr>
              <a:t>Senior Advisor to the Director of the Office of Diversity and Inclusion at the U.S. Office of Personnel Management, Michael Murray talks about increasing the federal employment of people with disabilities. </a:t>
            </a:r>
          </a:p>
          <a:p>
            <a:pPr defTabSz="819911"/>
            <a:r>
              <a:rPr lang="en-US" sz="2200" dirty="0">
                <a:solidFill>
                  <a:prstClr val="black"/>
                </a:solidFill>
                <a:hlinkClick r:id="rId5"/>
              </a:rPr>
              <a:t>Read the full story</a:t>
            </a:r>
            <a:endParaRPr lang="en-US" sz="2200" dirty="0">
              <a:solidFill>
                <a:prstClr val="black"/>
              </a:solidFill>
            </a:endParaRPr>
          </a:p>
        </p:txBody>
      </p:sp>
      <p:sp>
        <p:nvSpPr>
          <p:cNvPr id="2" name="Title 1"/>
          <p:cNvSpPr>
            <a:spLocks noGrp="1"/>
          </p:cNvSpPr>
          <p:nvPr>
            <p:ph type="title"/>
          </p:nvPr>
        </p:nvSpPr>
        <p:spPr>
          <a:xfrm>
            <a:off x="2355273" y="201707"/>
            <a:ext cx="6303818" cy="769441"/>
          </a:xfrm>
        </p:spPr>
        <p:txBody>
          <a:bodyPr/>
          <a:lstStyle/>
          <a:p>
            <a:r>
              <a:rPr lang="en-US" sz="2500" b="1" dirty="0">
                <a:solidFill>
                  <a:srgbClr val="FFFFFF"/>
                </a:solidFill>
              </a:rPr>
              <a:t>MICHAEL MURRAY: NO PITY: EMPLOYMENT ADVICE FOR PEOPLE WITH DISABILITIES</a:t>
            </a:r>
          </a:p>
        </p:txBody>
      </p:sp>
      <p:sp>
        <p:nvSpPr>
          <p:cNvPr id="5" name="TextBox 4"/>
          <p:cNvSpPr txBox="1"/>
          <p:nvPr/>
        </p:nvSpPr>
        <p:spPr>
          <a:xfrm>
            <a:off x="65243" y="4168589"/>
            <a:ext cx="5146036" cy="359850"/>
          </a:xfrm>
          <a:prstGeom prst="rect">
            <a:avLst/>
          </a:prstGeom>
          <a:noFill/>
        </p:spPr>
        <p:txBody>
          <a:bodyPr wrap="none" lIns="82048" tIns="41025" rIns="82048" bIns="41025" rtlCol="0">
            <a:spAutoFit/>
          </a:bodyPr>
          <a:lstStyle/>
          <a:p>
            <a:pPr defTabSz="819911"/>
            <a:r>
              <a:rPr lang="en-US" dirty="0">
                <a:solidFill>
                  <a:prstClr val="black"/>
                </a:solidFill>
              </a:rPr>
              <a:t>Michael Murray with </a:t>
            </a:r>
            <a:r>
              <a:rPr lang="en-US" dirty="0" err="1">
                <a:solidFill>
                  <a:prstClr val="black"/>
                </a:solidFill>
              </a:rPr>
              <a:t>RespectAbility</a:t>
            </a:r>
            <a:r>
              <a:rPr lang="en-US" dirty="0">
                <a:solidFill>
                  <a:prstClr val="black"/>
                </a:solidFill>
              </a:rPr>
              <a:t> Fellows and Staff</a:t>
            </a:r>
          </a:p>
        </p:txBody>
      </p:sp>
      <p:sp>
        <p:nvSpPr>
          <p:cNvPr id="6" name="Rectangle 5"/>
          <p:cNvSpPr/>
          <p:nvPr/>
        </p:nvSpPr>
        <p:spPr>
          <a:xfrm>
            <a:off x="5195454" y="5311589"/>
            <a:ext cx="3602182" cy="636849"/>
          </a:xfrm>
          <a:prstGeom prst="rect">
            <a:avLst/>
          </a:prstGeom>
        </p:spPr>
        <p:txBody>
          <a:bodyPr wrap="square" lIns="82048" tIns="41025" rIns="82048" bIns="41025">
            <a:spAutoFit/>
          </a:bodyPr>
          <a:lstStyle/>
          <a:p>
            <a:pPr defTabSz="819911"/>
            <a:r>
              <a:rPr lang="en-US" dirty="0">
                <a:solidFill>
                  <a:prstClr val="black"/>
                </a:solidFill>
              </a:rPr>
              <a:t>Michael Murray and Fellow Ana Song</a:t>
            </a:r>
          </a:p>
        </p:txBody>
      </p:sp>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8547" y="1344706"/>
            <a:ext cx="4746255" cy="2823882"/>
          </a:xfrm>
          <a:prstGeom prst="rect">
            <a:avLst/>
          </a:prstGeom>
        </p:spPr>
      </p:pic>
      <p:pic>
        <p:nvPicPr>
          <p:cNvPr id="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64727" y="2554941"/>
            <a:ext cx="3570809" cy="2662518"/>
          </a:xfrm>
          <a:prstGeom prst="rect">
            <a:avLst/>
          </a:prstGeom>
        </p:spPr>
      </p:pic>
      <p:sp>
        <p:nvSpPr>
          <p:cNvPr id="10" name="Slide Number Placeholder 9"/>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54</a:t>
            </a:fld>
            <a:endParaRPr lang="en-US">
              <a:solidFill>
                <a:prstClr val="black">
                  <a:tint val="75000"/>
                </a:prstClr>
              </a:solidFill>
            </a:endParaRPr>
          </a:p>
        </p:txBody>
      </p:sp>
    </p:spTree>
    <p:extLst>
      <p:ext uri="{BB962C8B-B14F-4D97-AF65-F5344CB8AC3E}">
        <p14:creationId xmlns:p14="http://schemas.microsoft.com/office/powerpoint/2010/main" val="35646979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a:hlinkClick r:id="rId4"/>
          </p:cNvPr>
          <p:cNvSpPr txBox="1"/>
          <p:nvPr/>
        </p:nvSpPr>
        <p:spPr>
          <a:xfrm>
            <a:off x="138546" y="4945419"/>
            <a:ext cx="4987636" cy="1775630"/>
          </a:xfrm>
          <a:prstGeom prst="rect">
            <a:avLst/>
          </a:prstGeom>
          <a:noFill/>
        </p:spPr>
        <p:txBody>
          <a:bodyPr wrap="square" lIns="82048" tIns="41025" rIns="82048" bIns="41025" rtlCol="0">
            <a:spAutoFit/>
          </a:bodyPr>
          <a:lstStyle/>
          <a:p>
            <a:pPr defTabSz="819911"/>
            <a:r>
              <a:rPr lang="en-US" sz="2200" dirty="0" err="1">
                <a:solidFill>
                  <a:prstClr val="black"/>
                </a:solidFill>
              </a:rPr>
              <a:t>Morna</a:t>
            </a:r>
            <a:r>
              <a:rPr lang="en-US" sz="2200" dirty="0">
                <a:solidFill>
                  <a:prstClr val="black"/>
                </a:solidFill>
              </a:rPr>
              <a:t> Murray expresses the importance of having a web of supports as well as a united front within the community when advocating for disability employment rights. </a:t>
            </a:r>
            <a:r>
              <a:rPr lang="en-US" sz="2200" dirty="0">
                <a:solidFill>
                  <a:prstClr val="black"/>
                </a:solidFill>
                <a:hlinkClick r:id="rId4"/>
              </a:rPr>
              <a:t>Read the full story</a:t>
            </a:r>
            <a:endParaRPr lang="en-US" sz="2200" dirty="0">
              <a:solidFill>
                <a:prstClr val="black"/>
              </a:solidFill>
            </a:endParaRPr>
          </a:p>
        </p:txBody>
      </p:sp>
      <p:sp>
        <p:nvSpPr>
          <p:cNvPr id="2" name="Title 1"/>
          <p:cNvSpPr>
            <a:spLocks noGrp="1"/>
          </p:cNvSpPr>
          <p:nvPr>
            <p:ph type="title"/>
          </p:nvPr>
        </p:nvSpPr>
        <p:spPr>
          <a:xfrm>
            <a:off x="2355273" y="201707"/>
            <a:ext cx="6303818" cy="769441"/>
          </a:xfrm>
        </p:spPr>
        <p:txBody>
          <a:bodyPr/>
          <a:lstStyle/>
          <a:p>
            <a:r>
              <a:rPr lang="en-US" sz="2500" b="1" dirty="0">
                <a:solidFill>
                  <a:srgbClr val="FFFFFF"/>
                </a:solidFill>
              </a:rPr>
              <a:t>MORNA MURRAY: A GLANCE INTO DISABILITY FROM A PARENTS PERSPECTIVE</a:t>
            </a:r>
          </a:p>
        </p:txBody>
      </p:sp>
      <p:sp>
        <p:nvSpPr>
          <p:cNvPr id="5" name="TextBox 4"/>
          <p:cNvSpPr txBox="1"/>
          <p:nvPr/>
        </p:nvSpPr>
        <p:spPr>
          <a:xfrm>
            <a:off x="138546" y="4313355"/>
            <a:ext cx="5029018" cy="359850"/>
          </a:xfrm>
          <a:prstGeom prst="rect">
            <a:avLst/>
          </a:prstGeom>
          <a:noFill/>
        </p:spPr>
        <p:txBody>
          <a:bodyPr wrap="none" lIns="82048" tIns="41025" rIns="82048" bIns="41025" rtlCol="0">
            <a:spAutoFit/>
          </a:bodyPr>
          <a:lstStyle/>
          <a:p>
            <a:pPr defTabSz="819911"/>
            <a:r>
              <a:rPr lang="en-US" dirty="0" err="1">
                <a:solidFill>
                  <a:prstClr val="black"/>
                </a:solidFill>
              </a:rPr>
              <a:t>Morna</a:t>
            </a:r>
            <a:r>
              <a:rPr lang="en-US" dirty="0">
                <a:solidFill>
                  <a:prstClr val="black"/>
                </a:solidFill>
              </a:rPr>
              <a:t> Murray with </a:t>
            </a:r>
            <a:r>
              <a:rPr lang="en-US" dirty="0" err="1">
                <a:solidFill>
                  <a:prstClr val="black"/>
                </a:solidFill>
              </a:rPr>
              <a:t>RespectAbility</a:t>
            </a:r>
            <a:r>
              <a:rPr lang="en-US" dirty="0">
                <a:solidFill>
                  <a:prstClr val="black"/>
                </a:solidFill>
              </a:rPr>
              <a:t> Fellows and Staff</a:t>
            </a:r>
          </a:p>
        </p:txBody>
      </p:sp>
      <p:sp>
        <p:nvSpPr>
          <p:cNvPr id="6" name="Rectangle 5"/>
          <p:cNvSpPr/>
          <p:nvPr/>
        </p:nvSpPr>
        <p:spPr>
          <a:xfrm>
            <a:off x="5472545" y="5177118"/>
            <a:ext cx="3602182" cy="636849"/>
          </a:xfrm>
          <a:prstGeom prst="rect">
            <a:avLst/>
          </a:prstGeom>
        </p:spPr>
        <p:txBody>
          <a:bodyPr wrap="square" lIns="82048" tIns="41025" rIns="82048" bIns="41025">
            <a:spAutoFit/>
          </a:bodyPr>
          <a:lstStyle/>
          <a:p>
            <a:pPr defTabSz="819911"/>
            <a:r>
              <a:rPr lang="en-US" dirty="0" err="1">
                <a:solidFill>
                  <a:prstClr val="black"/>
                </a:solidFill>
              </a:rPr>
              <a:t>Morna</a:t>
            </a:r>
            <a:r>
              <a:rPr lang="en-US" dirty="0">
                <a:solidFill>
                  <a:prstClr val="black"/>
                </a:solidFill>
              </a:rPr>
              <a:t> Murray with </a:t>
            </a:r>
            <a:r>
              <a:rPr lang="en-US" dirty="0" err="1">
                <a:solidFill>
                  <a:prstClr val="black"/>
                </a:solidFill>
              </a:rPr>
              <a:t>RespectAbility</a:t>
            </a:r>
            <a:r>
              <a:rPr lang="en-US" dirty="0">
                <a:solidFill>
                  <a:prstClr val="black"/>
                </a:solidFill>
              </a:rPr>
              <a:t> Fellow Stephanie </a:t>
            </a:r>
            <a:r>
              <a:rPr lang="en-US" dirty="0" err="1">
                <a:solidFill>
                  <a:prstClr val="black"/>
                </a:solidFill>
              </a:rPr>
              <a:t>Flynt</a:t>
            </a:r>
            <a:endParaRPr lang="en-US" dirty="0">
              <a:solidFill>
                <a:prstClr val="black"/>
              </a:solidFill>
            </a:endParaRPr>
          </a:p>
        </p:txBody>
      </p:sp>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7820" y="1479177"/>
            <a:ext cx="4846666" cy="2823882"/>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72545" y="1949824"/>
            <a:ext cx="3325091" cy="3227294"/>
          </a:xfrm>
          <a:prstGeom prst="rect">
            <a:avLst/>
          </a:prstGeom>
        </p:spPr>
      </p:pic>
      <p:sp>
        <p:nvSpPr>
          <p:cNvPr id="11" name="Slide Number Placeholder 10"/>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55</a:t>
            </a:fld>
            <a:endParaRPr lang="en-US">
              <a:solidFill>
                <a:prstClr val="black">
                  <a:tint val="75000"/>
                </a:prstClr>
              </a:solidFill>
            </a:endParaRPr>
          </a:p>
        </p:txBody>
      </p:sp>
    </p:spTree>
    <p:extLst>
      <p:ext uri="{BB962C8B-B14F-4D97-AF65-F5344CB8AC3E}">
        <p14:creationId xmlns:p14="http://schemas.microsoft.com/office/powerpoint/2010/main" val="36532747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a:hlinkClick r:id="rId4"/>
          </p:cNvPr>
          <p:cNvSpPr txBox="1"/>
          <p:nvPr/>
        </p:nvSpPr>
        <p:spPr>
          <a:xfrm>
            <a:off x="138546" y="4945419"/>
            <a:ext cx="4987636" cy="1437076"/>
          </a:xfrm>
          <a:prstGeom prst="rect">
            <a:avLst/>
          </a:prstGeom>
          <a:noFill/>
        </p:spPr>
        <p:txBody>
          <a:bodyPr wrap="square" lIns="82048" tIns="41025" rIns="82048" bIns="41025" rtlCol="0">
            <a:spAutoFit/>
          </a:bodyPr>
          <a:lstStyle/>
          <a:p>
            <a:pPr defTabSz="819911"/>
            <a:r>
              <a:rPr lang="en-US" sz="2200" dirty="0">
                <a:solidFill>
                  <a:prstClr val="black"/>
                </a:solidFill>
              </a:rPr>
              <a:t>Steve </a:t>
            </a:r>
            <a:r>
              <a:rPr lang="en-US" sz="2200" dirty="0" err="1">
                <a:solidFill>
                  <a:prstClr val="black"/>
                </a:solidFill>
              </a:rPr>
              <a:t>Rakitt</a:t>
            </a:r>
            <a:r>
              <a:rPr lang="en-US" sz="2200" dirty="0">
                <a:solidFill>
                  <a:prstClr val="black"/>
                </a:solidFill>
              </a:rPr>
              <a:t> shares how his journey to becoming the champion of Jewish disability inclusion began with a single decision to laugh. </a:t>
            </a:r>
            <a:r>
              <a:rPr lang="en-US" sz="2200" dirty="0">
                <a:solidFill>
                  <a:prstClr val="black"/>
                </a:solidFill>
                <a:hlinkClick r:id="rId5"/>
              </a:rPr>
              <a:t>Read the full story</a:t>
            </a:r>
            <a:endParaRPr lang="en-US" sz="2200" dirty="0">
              <a:solidFill>
                <a:prstClr val="black"/>
              </a:solidFill>
            </a:endParaRPr>
          </a:p>
        </p:txBody>
      </p:sp>
      <p:sp>
        <p:nvSpPr>
          <p:cNvPr id="2" name="Title 1"/>
          <p:cNvSpPr>
            <a:spLocks noGrp="1"/>
          </p:cNvSpPr>
          <p:nvPr>
            <p:ph type="title"/>
          </p:nvPr>
        </p:nvSpPr>
        <p:spPr>
          <a:xfrm>
            <a:off x="2355273" y="336178"/>
            <a:ext cx="6303818" cy="384721"/>
          </a:xfrm>
        </p:spPr>
        <p:txBody>
          <a:bodyPr/>
          <a:lstStyle/>
          <a:p>
            <a:r>
              <a:rPr lang="en-US" sz="2500" b="1" dirty="0">
                <a:solidFill>
                  <a:srgbClr val="FFFFFF"/>
                </a:solidFill>
              </a:rPr>
              <a:t>STEVE RAKITT: CHOOSING TO LAUGH</a:t>
            </a:r>
          </a:p>
        </p:txBody>
      </p:sp>
      <p:sp>
        <p:nvSpPr>
          <p:cNvPr id="5" name="TextBox 4"/>
          <p:cNvSpPr txBox="1"/>
          <p:nvPr/>
        </p:nvSpPr>
        <p:spPr>
          <a:xfrm>
            <a:off x="138546" y="4101354"/>
            <a:ext cx="4767599" cy="359850"/>
          </a:xfrm>
          <a:prstGeom prst="rect">
            <a:avLst/>
          </a:prstGeom>
          <a:noFill/>
        </p:spPr>
        <p:txBody>
          <a:bodyPr wrap="none" lIns="82048" tIns="41025" rIns="82048" bIns="41025" rtlCol="0">
            <a:spAutoFit/>
          </a:bodyPr>
          <a:lstStyle/>
          <a:p>
            <a:pPr defTabSz="819911"/>
            <a:r>
              <a:rPr lang="en-US" dirty="0">
                <a:solidFill>
                  <a:prstClr val="black"/>
                </a:solidFill>
              </a:rPr>
              <a:t>Steve </a:t>
            </a:r>
            <a:r>
              <a:rPr lang="en-US" dirty="0" err="1">
                <a:solidFill>
                  <a:prstClr val="black"/>
                </a:solidFill>
              </a:rPr>
              <a:t>Rakitt</a:t>
            </a:r>
            <a:r>
              <a:rPr lang="en-US" dirty="0">
                <a:solidFill>
                  <a:prstClr val="black"/>
                </a:solidFill>
              </a:rPr>
              <a:t> with </a:t>
            </a:r>
            <a:r>
              <a:rPr lang="en-US" dirty="0" err="1">
                <a:solidFill>
                  <a:prstClr val="black"/>
                </a:solidFill>
              </a:rPr>
              <a:t>RespectAbility</a:t>
            </a:r>
            <a:r>
              <a:rPr lang="en-US" dirty="0">
                <a:solidFill>
                  <a:prstClr val="black"/>
                </a:solidFill>
              </a:rPr>
              <a:t> Fellows and Staff</a:t>
            </a:r>
          </a:p>
        </p:txBody>
      </p:sp>
      <p:sp>
        <p:nvSpPr>
          <p:cNvPr id="6" name="Rectangle 5"/>
          <p:cNvSpPr/>
          <p:nvPr/>
        </p:nvSpPr>
        <p:spPr>
          <a:xfrm>
            <a:off x="5056910" y="4762009"/>
            <a:ext cx="3879273" cy="1190847"/>
          </a:xfrm>
          <a:prstGeom prst="rect">
            <a:avLst/>
          </a:prstGeom>
        </p:spPr>
        <p:txBody>
          <a:bodyPr wrap="square" lIns="82048" tIns="41025" rIns="82048" bIns="41025">
            <a:spAutoFit/>
          </a:bodyPr>
          <a:lstStyle/>
          <a:p>
            <a:pPr defTabSz="819911"/>
            <a:r>
              <a:rPr lang="en-US" dirty="0">
                <a:solidFill>
                  <a:prstClr val="black"/>
                </a:solidFill>
              </a:rPr>
              <a:t>Steve </a:t>
            </a:r>
            <a:r>
              <a:rPr lang="en-US" dirty="0" err="1">
                <a:solidFill>
                  <a:prstClr val="black"/>
                </a:solidFill>
              </a:rPr>
              <a:t>Rakitt</a:t>
            </a:r>
            <a:r>
              <a:rPr lang="en-US" dirty="0">
                <a:solidFill>
                  <a:prstClr val="black"/>
                </a:solidFill>
              </a:rPr>
              <a:t> with </a:t>
            </a:r>
            <a:r>
              <a:rPr lang="en-US" dirty="0" err="1">
                <a:solidFill>
                  <a:prstClr val="black"/>
                </a:solidFill>
              </a:rPr>
              <a:t>RespectAbility’s</a:t>
            </a:r>
            <a:r>
              <a:rPr lang="en-US" dirty="0">
                <a:solidFill>
                  <a:prstClr val="black"/>
                </a:solidFill>
              </a:rPr>
              <a:t> Summer 2017 Jewish Inclusion Team: Hillary Steen, Rachael Schindler and Matthew Lerner</a:t>
            </a:r>
          </a:p>
        </p:txBody>
      </p:sp>
      <p:pic>
        <p:nvPicPr>
          <p:cNvPr id="3" name="Picture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126183" y="2487707"/>
            <a:ext cx="3879273" cy="2274303"/>
          </a:xfrm>
          <a:prstGeom prst="rect">
            <a:avLst/>
          </a:prstGeom>
        </p:spPr>
      </p:pic>
      <p:sp>
        <p:nvSpPr>
          <p:cNvPr id="4" name="Slide Number Placeholder 3"/>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56</a:t>
            </a:fld>
            <a:endParaRPr lang="en-US">
              <a:solidFill>
                <a:prstClr val="black">
                  <a:tint val="75000"/>
                </a:prstClr>
              </a:solidFill>
            </a:endParaRPr>
          </a:p>
        </p:txBody>
      </p:sp>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3137" y="1411941"/>
            <a:ext cx="4685227" cy="2662518"/>
          </a:xfrm>
          <a:prstGeom prst="rect">
            <a:avLst/>
          </a:prstGeom>
        </p:spPr>
      </p:pic>
    </p:spTree>
    <p:extLst>
      <p:ext uri="{BB962C8B-B14F-4D97-AF65-F5344CB8AC3E}">
        <p14:creationId xmlns:p14="http://schemas.microsoft.com/office/powerpoint/2010/main" val="22331642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a:hlinkClick r:id="rId4"/>
          </p:cNvPr>
          <p:cNvSpPr txBox="1"/>
          <p:nvPr/>
        </p:nvSpPr>
        <p:spPr>
          <a:xfrm>
            <a:off x="138546" y="4706471"/>
            <a:ext cx="5056909" cy="2114185"/>
          </a:xfrm>
          <a:prstGeom prst="rect">
            <a:avLst/>
          </a:prstGeom>
          <a:noFill/>
        </p:spPr>
        <p:txBody>
          <a:bodyPr wrap="square" lIns="82048" tIns="41025" rIns="82048" bIns="41025" rtlCol="0">
            <a:spAutoFit/>
          </a:bodyPr>
          <a:lstStyle/>
          <a:p>
            <a:pPr defTabSz="819911"/>
            <a:r>
              <a:rPr lang="en-US" sz="2200" dirty="0">
                <a:solidFill>
                  <a:prstClr val="black"/>
                </a:solidFill>
              </a:rPr>
              <a:t>Senior Portfolio Officer of K-12 Education at the Gates Foundation, </a:t>
            </a:r>
            <a:r>
              <a:rPr lang="en-US" sz="2200" dirty="0" err="1">
                <a:solidFill>
                  <a:prstClr val="black"/>
                </a:solidFill>
              </a:rPr>
              <a:t>Pras</a:t>
            </a:r>
            <a:r>
              <a:rPr lang="en-US" sz="2200" dirty="0">
                <a:solidFill>
                  <a:prstClr val="black"/>
                </a:solidFill>
              </a:rPr>
              <a:t> </a:t>
            </a:r>
            <a:r>
              <a:rPr lang="en-US" sz="2200" dirty="0" err="1">
                <a:solidFill>
                  <a:prstClr val="black"/>
                </a:solidFill>
              </a:rPr>
              <a:t>Ranaweera</a:t>
            </a:r>
            <a:r>
              <a:rPr lang="en-US" sz="2200" dirty="0">
                <a:solidFill>
                  <a:prstClr val="black"/>
                </a:solidFill>
              </a:rPr>
              <a:t> talks about the importance of being an active listener when advocating for students with disabilities. </a:t>
            </a:r>
            <a:r>
              <a:rPr lang="en-US" sz="2200" dirty="0">
                <a:solidFill>
                  <a:prstClr val="black"/>
                </a:solidFill>
                <a:hlinkClick r:id="rId4"/>
              </a:rPr>
              <a:t>Read the full story</a:t>
            </a:r>
            <a:endParaRPr lang="en-US" sz="2200" dirty="0">
              <a:solidFill>
                <a:prstClr val="black"/>
              </a:solidFill>
            </a:endParaRPr>
          </a:p>
        </p:txBody>
      </p:sp>
      <p:sp>
        <p:nvSpPr>
          <p:cNvPr id="2" name="Title 1"/>
          <p:cNvSpPr>
            <a:spLocks noGrp="1"/>
          </p:cNvSpPr>
          <p:nvPr>
            <p:ph type="title"/>
          </p:nvPr>
        </p:nvSpPr>
        <p:spPr>
          <a:xfrm>
            <a:off x="2355273" y="336178"/>
            <a:ext cx="6303818" cy="384721"/>
          </a:xfrm>
        </p:spPr>
        <p:txBody>
          <a:bodyPr/>
          <a:lstStyle/>
          <a:p>
            <a:r>
              <a:rPr lang="en-US" sz="2500" b="1" dirty="0">
                <a:solidFill>
                  <a:srgbClr val="FFFFFF"/>
                </a:solidFill>
              </a:rPr>
              <a:t>PRAS RANAWEERA: THE VALUE OF LISTENING</a:t>
            </a:r>
          </a:p>
        </p:txBody>
      </p:sp>
      <p:sp>
        <p:nvSpPr>
          <p:cNvPr id="5" name="TextBox 4"/>
          <p:cNvSpPr txBox="1"/>
          <p:nvPr/>
        </p:nvSpPr>
        <p:spPr>
          <a:xfrm>
            <a:off x="69274" y="4034119"/>
            <a:ext cx="5153154" cy="359850"/>
          </a:xfrm>
          <a:prstGeom prst="rect">
            <a:avLst/>
          </a:prstGeom>
          <a:noFill/>
        </p:spPr>
        <p:txBody>
          <a:bodyPr wrap="none" lIns="82048" tIns="41025" rIns="82048" bIns="41025" rtlCol="0">
            <a:spAutoFit/>
          </a:bodyPr>
          <a:lstStyle/>
          <a:p>
            <a:pPr defTabSz="819911"/>
            <a:r>
              <a:rPr lang="en-US" dirty="0" err="1">
                <a:solidFill>
                  <a:prstClr val="black"/>
                </a:solidFill>
              </a:rPr>
              <a:t>Pras</a:t>
            </a:r>
            <a:r>
              <a:rPr lang="en-US" dirty="0">
                <a:solidFill>
                  <a:prstClr val="black"/>
                </a:solidFill>
              </a:rPr>
              <a:t> </a:t>
            </a:r>
            <a:r>
              <a:rPr lang="en-US" dirty="0" err="1">
                <a:solidFill>
                  <a:prstClr val="black"/>
                </a:solidFill>
              </a:rPr>
              <a:t>Ranaweera</a:t>
            </a:r>
            <a:r>
              <a:rPr lang="en-US" dirty="0">
                <a:solidFill>
                  <a:prstClr val="black"/>
                </a:solidFill>
              </a:rPr>
              <a:t> with </a:t>
            </a:r>
            <a:r>
              <a:rPr lang="en-US" dirty="0" err="1">
                <a:solidFill>
                  <a:prstClr val="black"/>
                </a:solidFill>
              </a:rPr>
              <a:t>RespectAbility</a:t>
            </a:r>
            <a:r>
              <a:rPr lang="en-US" dirty="0">
                <a:solidFill>
                  <a:prstClr val="black"/>
                </a:solidFill>
              </a:rPr>
              <a:t> Fellows and Staff</a:t>
            </a:r>
          </a:p>
        </p:txBody>
      </p:sp>
      <p:sp>
        <p:nvSpPr>
          <p:cNvPr id="6" name="Rectangle 5"/>
          <p:cNvSpPr/>
          <p:nvPr/>
        </p:nvSpPr>
        <p:spPr>
          <a:xfrm>
            <a:off x="5195456" y="5042648"/>
            <a:ext cx="3948545" cy="636849"/>
          </a:xfrm>
          <a:prstGeom prst="rect">
            <a:avLst/>
          </a:prstGeom>
        </p:spPr>
        <p:txBody>
          <a:bodyPr wrap="square" lIns="82048" tIns="41025" rIns="82048" bIns="41025">
            <a:spAutoFit/>
          </a:bodyPr>
          <a:lstStyle/>
          <a:p>
            <a:pPr defTabSz="819911"/>
            <a:r>
              <a:rPr lang="en-US" dirty="0" err="1">
                <a:solidFill>
                  <a:prstClr val="black"/>
                </a:solidFill>
              </a:rPr>
              <a:t>Pras</a:t>
            </a:r>
            <a:r>
              <a:rPr lang="en-US" dirty="0">
                <a:solidFill>
                  <a:prstClr val="black"/>
                </a:solidFill>
              </a:rPr>
              <a:t> </a:t>
            </a:r>
            <a:r>
              <a:rPr lang="en-US" dirty="0" err="1">
                <a:solidFill>
                  <a:prstClr val="black"/>
                </a:solidFill>
              </a:rPr>
              <a:t>Ranaweera</a:t>
            </a:r>
            <a:r>
              <a:rPr lang="en-US" dirty="0">
                <a:solidFill>
                  <a:prstClr val="black"/>
                </a:solidFill>
              </a:rPr>
              <a:t> and Fellow Rachel Schindler</a:t>
            </a:r>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8545" y="1479176"/>
            <a:ext cx="4894484" cy="2501153"/>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64727" y="2622176"/>
            <a:ext cx="3740727" cy="2420471"/>
          </a:xfrm>
          <a:prstGeom prst="rect">
            <a:avLst/>
          </a:prstGeom>
        </p:spPr>
      </p:pic>
      <p:sp>
        <p:nvSpPr>
          <p:cNvPr id="10" name="Slide Number Placeholder 9"/>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57</a:t>
            </a:fld>
            <a:endParaRPr lang="en-US">
              <a:solidFill>
                <a:prstClr val="black">
                  <a:tint val="75000"/>
                </a:prstClr>
              </a:solidFill>
            </a:endParaRPr>
          </a:p>
        </p:txBody>
      </p:sp>
    </p:spTree>
    <p:extLst>
      <p:ext uri="{BB962C8B-B14F-4D97-AF65-F5344CB8AC3E}">
        <p14:creationId xmlns:p14="http://schemas.microsoft.com/office/powerpoint/2010/main" val="35404681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277092" y="5395475"/>
            <a:ext cx="8659091" cy="1098522"/>
          </a:xfrm>
          <a:prstGeom prst="rect">
            <a:avLst/>
          </a:prstGeom>
          <a:noFill/>
        </p:spPr>
        <p:txBody>
          <a:bodyPr wrap="square" lIns="82048" tIns="41025" rIns="82048" bIns="41025" rtlCol="0">
            <a:spAutoFit/>
          </a:bodyPr>
          <a:lstStyle/>
          <a:p>
            <a:pPr defTabSz="819911"/>
            <a:r>
              <a:rPr lang="en-US" sz="2200" dirty="0">
                <a:solidFill>
                  <a:prstClr val="black"/>
                </a:solidFill>
              </a:rPr>
              <a:t>Debbie Ratner </a:t>
            </a:r>
            <a:r>
              <a:rPr lang="en-US" sz="2200" dirty="0" err="1">
                <a:solidFill>
                  <a:prstClr val="black"/>
                </a:solidFill>
              </a:rPr>
              <a:t>Salzberg</a:t>
            </a:r>
            <a:r>
              <a:rPr lang="en-US" sz="2200" dirty="0">
                <a:solidFill>
                  <a:prstClr val="black"/>
                </a:solidFill>
              </a:rPr>
              <a:t> talked about how she carefully puts together a board like a puzzle, because of how important other people’s excitement and passion are. </a:t>
            </a:r>
            <a:r>
              <a:rPr lang="en-US" sz="2200" dirty="0">
                <a:solidFill>
                  <a:prstClr val="black"/>
                </a:solidFill>
                <a:hlinkClick r:id="rId4"/>
              </a:rPr>
              <a:t>Read the full story</a:t>
            </a:r>
            <a:endParaRPr lang="en-US" sz="2200" dirty="0">
              <a:solidFill>
                <a:prstClr val="black"/>
              </a:solidFill>
            </a:endParaRPr>
          </a:p>
        </p:txBody>
      </p:sp>
      <p:sp>
        <p:nvSpPr>
          <p:cNvPr id="2" name="Title 1"/>
          <p:cNvSpPr>
            <a:spLocks noGrp="1"/>
          </p:cNvSpPr>
          <p:nvPr>
            <p:ph type="title"/>
          </p:nvPr>
        </p:nvSpPr>
        <p:spPr>
          <a:xfrm>
            <a:off x="2355273" y="201707"/>
            <a:ext cx="6303818" cy="769441"/>
          </a:xfrm>
        </p:spPr>
        <p:txBody>
          <a:bodyPr/>
          <a:lstStyle/>
          <a:p>
            <a:r>
              <a:rPr lang="en-US" sz="2500" b="1" dirty="0">
                <a:solidFill>
                  <a:schemeClr val="bg1"/>
                </a:solidFill>
              </a:rPr>
              <a:t>DEBORAH RATNER SALZBERG: WHAT IT MEANS TO BE A LEADER IN A NONPROFIT</a:t>
            </a:r>
          </a:p>
        </p:txBody>
      </p:sp>
      <p:sp>
        <p:nvSpPr>
          <p:cNvPr id="4" name="Rectangle 3"/>
          <p:cNvSpPr/>
          <p:nvPr/>
        </p:nvSpPr>
        <p:spPr>
          <a:xfrm>
            <a:off x="207818" y="4001708"/>
            <a:ext cx="4572000" cy="636849"/>
          </a:xfrm>
          <a:prstGeom prst="rect">
            <a:avLst/>
          </a:prstGeom>
        </p:spPr>
        <p:txBody>
          <a:bodyPr wrap="square" lIns="82048" tIns="41025" rIns="82048" bIns="41025">
            <a:spAutoFit/>
          </a:bodyPr>
          <a:lstStyle/>
          <a:p>
            <a:pPr defTabSz="819911"/>
            <a:r>
              <a:rPr lang="en-US" dirty="0">
                <a:solidFill>
                  <a:prstClr val="black"/>
                </a:solidFill>
              </a:rPr>
              <a:t>Debbie Ratner </a:t>
            </a:r>
            <a:r>
              <a:rPr lang="en-US" dirty="0" err="1">
                <a:solidFill>
                  <a:prstClr val="black"/>
                </a:solidFill>
              </a:rPr>
              <a:t>Salzberg</a:t>
            </a:r>
            <a:r>
              <a:rPr lang="en-US" dirty="0">
                <a:solidFill>
                  <a:prstClr val="black"/>
                </a:solidFill>
              </a:rPr>
              <a:t> with RespectAbility Fellows and Staff</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7092" y="1411941"/>
            <a:ext cx="4502727" cy="2577605"/>
          </a:xfrm>
          <a:prstGeom prst="rect">
            <a:avLst/>
          </a:prstGeom>
        </p:spPr>
      </p:pic>
      <p:sp>
        <p:nvSpPr>
          <p:cNvPr id="7" name="Slide Number Placeholder 6"/>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58</a:t>
            </a:fld>
            <a:endParaRPr lang="en-US">
              <a:solidFill>
                <a:prstClr val="black">
                  <a:tint val="75000"/>
                </a:prstClr>
              </a:solidFill>
            </a:endParaRPr>
          </a:p>
        </p:txBody>
      </p:sp>
      <p:sp>
        <p:nvSpPr>
          <p:cNvPr id="10" name="Rectangle 9"/>
          <p:cNvSpPr/>
          <p:nvPr/>
        </p:nvSpPr>
        <p:spPr>
          <a:xfrm>
            <a:off x="5056910" y="4773706"/>
            <a:ext cx="3671455" cy="636849"/>
          </a:xfrm>
          <a:prstGeom prst="rect">
            <a:avLst/>
          </a:prstGeom>
        </p:spPr>
        <p:txBody>
          <a:bodyPr wrap="square" lIns="82048" tIns="41025" rIns="82048" bIns="41025">
            <a:spAutoFit/>
          </a:bodyPr>
          <a:lstStyle/>
          <a:p>
            <a:pPr defTabSz="819911"/>
            <a:r>
              <a:rPr lang="en-US" dirty="0">
                <a:solidFill>
                  <a:prstClr val="black"/>
                </a:solidFill>
              </a:rPr>
              <a:t>RespectAbility Fellow Judith Lao with Debbie Ratner </a:t>
            </a:r>
            <a:r>
              <a:rPr lang="en-US" dirty="0" err="1">
                <a:solidFill>
                  <a:prstClr val="black"/>
                </a:solidFill>
              </a:rPr>
              <a:t>Salzberg</a:t>
            </a:r>
            <a:endParaRPr lang="en-US" dirty="0">
              <a:solidFill>
                <a:prstClr val="black"/>
              </a:solidFill>
            </a:endParaRP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26182" y="1411942"/>
            <a:ext cx="3468348" cy="3361765"/>
          </a:xfrm>
          <a:prstGeom prst="rect">
            <a:avLst/>
          </a:prstGeom>
        </p:spPr>
      </p:pic>
    </p:spTree>
    <p:extLst>
      <p:ext uri="{BB962C8B-B14F-4D97-AF65-F5344CB8AC3E}">
        <p14:creationId xmlns:p14="http://schemas.microsoft.com/office/powerpoint/2010/main" val="40099093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a:hlinkClick r:id="rId4"/>
          </p:cNvPr>
          <p:cNvSpPr txBox="1"/>
          <p:nvPr/>
        </p:nvSpPr>
        <p:spPr>
          <a:xfrm>
            <a:off x="277091" y="5193769"/>
            <a:ext cx="8589818" cy="1437076"/>
          </a:xfrm>
          <a:prstGeom prst="rect">
            <a:avLst/>
          </a:prstGeom>
          <a:noFill/>
        </p:spPr>
        <p:txBody>
          <a:bodyPr wrap="square" lIns="82048" tIns="41025" rIns="82048" bIns="41025" rtlCol="0">
            <a:spAutoFit/>
          </a:bodyPr>
          <a:lstStyle/>
          <a:p>
            <a:pPr defTabSz="819911"/>
            <a:r>
              <a:rPr lang="en-US" sz="2200" dirty="0">
                <a:solidFill>
                  <a:prstClr val="black"/>
                </a:solidFill>
              </a:rPr>
              <a:t>Gerard Robinson of the American Enterprise Institute displayed how a willingness to explore viewpoints opposite or different than one’s own can create a opportunity for individual growth and expand one’s perspective. </a:t>
            </a:r>
            <a:r>
              <a:rPr lang="en-US" sz="2200" dirty="0">
                <a:solidFill>
                  <a:prstClr val="black"/>
                </a:solidFill>
                <a:hlinkClick r:id="rId5"/>
              </a:rPr>
              <a:t>Read the full story</a:t>
            </a:r>
            <a:endParaRPr lang="en-US" sz="2200" dirty="0">
              <a:solidFill>
                <a:prstClr val="black"/>
              </a:solidFill>
            </a:endParaRPr>
          </a:p>
        </p:txBody>
      </p:sp>
      <p:sp>
        <p:nvSpPr>
          <p:cNvPr id="2" name="Title 1"/>
          <p:cNvSpPr>
            <a:spLocks noGrp="1"/>
          </p:cNvSpPr>
          <p:nvPr>
            <p:ph type="title"/>
          </p:nvPr>
        </p:nvSpPr>
        <p:spPr>
          <a:xfrm>
            <a:off x="2355273" y="201707"/>
            <a:ext cx="6303818" cy="769441"/>
          </a:xfrm>
        </p:spPr>
        <p:txBody>
          <a:bodyPr/>
          <a:lstStyle/>
          <a:p>
            <a:r>
              <a:rPr lang="en-US" sz="2500" b="1" dirty="0">
                <a:solidFill>
                  <a:srgbClr val="FFFFFF"/>
                </a:solidFill>
              </a:rPr>
              <a:t>GERARD ROBINSON: MINDFULNESS AND ITS IMPACT TO CREATE CHANGE</a:t>
            </a:r>
          </a:p>
        </p:txBody>
      </p:sp>
      <p:sp>
        <p:nvSpPr>
          <p:cNvPr id="5" name="TextBox 4"/>
          <p:cNvSpPr txBox="1"/>
          <p:nvPr/>
        </p:nvSpPr>
        <p:spPr>
          <a:xfrm>
            <a:off x="138545" y="4168590"/>
            <a:ext cx="4641273" cy="636849"/>
          </a:xfrm>
          <a:prstGeom prst="rect">
            <a:avLst/>
          </a:prstGeom>
          <a:noFill/>
        </p:spPr>
        <p:txBody>
          <a:bodyPr wrap="square" lIns="82048" tIns="41025" rIns="82048" bIns="41025" rtlCol="0">
            <a:spAutoFit/>
          </a:bodyPr>
          <a:lstStyle/>
          <a:p>
            <a:pPr defTabSz="819911"/>
            <a:r>
              <a:rPr lang="en-US" dirty="0">
                <a:solidFill>
                  <a:prstClr val="black"/>
                </a:solidFill>
              </a:rPr>
              <a:t>RespectAbility Board Member Gerard Robinson with RespectAbility Fellows and Staff</a:t>
            </a:r>
          </a:p>
        </p:txBody>
      </p:sp>
      <p:sp>
        <p:nvSpPr>
          <p:cNvPr id="6" name="Rectangle 5"/>
          <p:cNvSpPr/>
          <p:nvPr/>
        </p:nvSpPr>
        <p:spPr>
          <a:xfrm>
            <a:off x="4849091" y="4649531"/>
            <a:ext cx="3602182" cy="359850"/>
          </a:xfrm>
          <a:prstGeom prst="rect">
            <a:avLst/>
          </a:prstGeom>
        </p:spPr>
        <p:txBody>
          <a:bodyPr wrap="square" lIns="82048" tIns="41025" rIns="82048" bIns="41025">
            <a:spAutoFit/>
          </a:bodyPr>
          <a:lstStyle/>
          <a:p>
            <a:pPr defTabSz="819911"/>
            <a:r>
              <a:rPr lang="en-US" dirty="0">
                <a:solidFill>
                  <a:prstClr val="black"/>
                </a:solidFill>
              </a:rPr>
              <a:t>Gerard Robinson talking to Fellows</a:t>
            </a:r>
          </a:p>
        </p:txBody>
      </p:sp>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7818" y="1344706"/>
            <a:ext cx="4575924" cy="2823882"/>
          </a:xfrm>
          <a:prstGeom prst="rect">
            <a:avLst/>
          </a:prstGeom>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18365" y="2229061"/>
            <a:ext cx="4066354" cy="2420471"/>
          </a:xfrm>
          <a:prstGeom prst="rect">
            <a:avLst/>
          </a:prstGeom>
        </p:spPr>
      </p:pic>
      <p:sp>
        <p:nvSpPr>
          <p:cNvPr id="10" name="Slide Number Placeholder 9"/>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59</a:t>
            </a:fld>
            <a:endParaRPr lang="en-US">
              <a:solidFill>
                <a:prstClr val="black">
                  <a:tint val="75000"/>
                </a:prstClr>
              </a:solidFill>
            </a:endParaRPr>
          </a:p>
        </p:txBody>
      </p:sp>
    </p:spTree>
    <p:extLst>
      <p:ext uri="{BB962C8B-B14F-4D97-AF65-F5344CB8AC3E}">
        <p14:creationId xmlns:p14="http://schemas.microsoft.com/office/powerpoint/2010/main" val="42163757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6</a:t>
            </a:fld>
            <a:endParaRPr lang="en-US">
              <a:solidFill>
                <a:prstClr val="black">
                  <a:tint val="75000"/>
                </a:prstClr>
              </a:solidFill>
            </a:endParaRPr>
          </a:p>
        </p:txBody>
      </p:sp>
      <p:sp>
        <p:nvSpPr>
          <p:cNvPr id="5" name="Title 1"/>
          <p:cNvSpPr>
            <a:spLocks noGrp="1"/>
          </p:cNvSpPr>
          <p:nvPr>
            <p:ph type="title"/>
          </p:nvPr>
        </p:nvSpPr>
        <p:spPr>
          <a:xfrm>
            <a:off x="2355273" y="336178"/>
            <a:ext cx="6303818" cy="384721"/>
          </a:xfrm>
        </p:spPr>
        <p:txBody>
          <a:bodyPr/>
          <a:lstStyle/>
          <a:p>
            <a:r>
              <a:rPr lang="en-US" sz="2500" b="1" dirty="0">
                <a:solidFill>
                  <a:srgbClr val="FFFFFF"/>
                </a:solidFill>
                <a:cs typeface="Nobel-Bold"/>
              </a:rPr>
              <a:t>THANKS TO YOU, WE WERE ABLE TO:</a:t>
            </a:r>
            <a:endParaRPr lang="en-US" sz="2500" b="1" dirty="0">
              <a:solidFill>
                <a:srgbClr val="FFFFFF"/>
              </a:solidFill>
            </a:endParaRPr>
          </a:p>
        </p:txBody>
      </p:sp>
      <p:sp>
        <p:nvSpPr>
          <p:cNvPr id="7" name="Text Placeholder 2"/>
          <p:cNvSpPr>
            <a:spLocks noGrp="1"/>
          </p:cNvSpPr>
          <p:nvPr>
            <p:ph type="body" idx="1"/>
          </p:nvPr>
        </p:nvSpPr>
        <p:spPr>
          <a:xfrm>
            <a:off x="457207" y="1577346"/>
            <a:ext cx="8229599" cy="4562336"/>
          </a:xfrm>
        </p:spPr>
        <p:txBody>
          <a:bodyPr>
            <a:noAutofit/>
          </a:bodyPr>
          <a:lstStyle/>
          <a:p>
            <a:pPr marL="410243" indent="-410243">
              <a:buFont typeface="Arial"/>
              <a:buChar char="•"/>
            </a:pPr>
            <a:r>
              <a:rPr lang="en-US" sz="2500" dirty="0"/>
              <a:t>Provide intensive job-training in strategic communications for 26 college students and graduates, as well as online training for thousands of others;</a:t>
            </a:r>
          </a:p>
          <a:p>
            <a:pPr marL="410243" indent="-410243">
              <a:buFont typeface="Arial"/>
              <a:buChar char="•"/>
            </a:pPr>
            <a:endParaRPr lang="en-US" sz="2500" dirty="0"/>
          </a:p>
          <a:p>
            <a:pPr marL="410243" indent="-410243">
              <a:buFont typeface="Arial"/>
              <a:buChar char="•"/>
            </a:pPr>
            <a:r>
              <a:rPr lang="en-US" sz="2500" dirty="0"/>
              <a:t>Directly help </a:t>
            </a:r>
            <a:r>
              <a:rPr lang="en-US" sz="2500" dirty="0" err="1"/>
              <a:t>RespectAbility’s</a:t>
            </a:r>
            <a:r>
              <a:rPr lang="en-US" sz="2500" dirty="0"/>
              <a:t> work on Jewish inclusion, inclusive employment, and stigma reduction;</a:t>
            </a:r>
          </a:p>
          <a:p>
            <a:pPr marL="410243" indent="-410243">
              <a:buFont typeface="Arial"/>
              <a:buChar char="•"/>
            </a:pPr>
            <a:endParaRPr lang="en-US" sz="2500" dirty="0"/>
          </a:p>
          <a:p>
            <a:pPr marL="410243" indent="-410243">
              <a:buFont typeface="Arial"/>
              <a:buChar char="•"/>
            </a:pPr>
            <a:r>
              <a:rPr lang="en-US" sz="2500" dirty="0"/>
              <a:t>Develop a successful and replicable model to enable college graduates with disabilities to successfully enter the career ladder;</a:t>
            </a:r>
          </a:p>
          <a:p>
            <a:pPr marL="410243" indent="-410243">
              <a:buFont typeface="Arial"/>
              <a:buChar char="•"/>
            </a:pPr>
            <a:endParaRPr lang="en-US" sz="2500" dirty="0"/>
          </a:p>
          <a:p>
            <a:pPr marL="410243" indent="-410243">
              <a:buFont typeface="Arial"/>
              <a:buChar char="•"/>
            </a:pPr>
            <a:r>
              <a:rPr lang="en-US" sz="2500" dirty="0"/>
              <a:t>Develop confident leaders and self-advocates trained to solve issues in the future.</a:t>
            </a:r>
          </a:p>
          <a:p>
            <a:pPr marL="410243" indent="-410243">
              <a:buFont typeface="Arial"/>
              <a:buChar char="•"/>
            </a:pPr>
            <a:endParaRPr lang="en-US" sz="2500" dirty="0"/>
          </a:p>
        </p:txBody>
      </p:sp>
    </p:spTree>
    <p:extLst>
      <p:ext uri="{BB962C8B-B14F-4D97-AF65-F5344CB8AC3E}">
        <p14:creationId xmlns:p14="http://schemas.microsoft.com/office/powerpoint/2010/main" val="41456933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277092" y="5244353"/>
            <a:ext cx="8659091" cy="1437076"/>
          </a:xfrm>
          <a:prstGeom prst="rect">
            <a:avLst/>
          </a:prstGeom>
          <a:noFill/>
        </p:spPr>
        <p:txBody>
          <a:bodyPr wrap="square" lIns="82048" tIns="41025" rIns="82048" bIns="41025" rtlCol="0">
            <a:spAutoFit/>
          </a:bodyPr>
          <a:lstStyle/>
          <a:p>
            <a:pPr defTabSz="819911"/>
            <a:r>
              <a:rPr lang="en-US" sz="2200" dirty="0">
                <a:solidFill>
                  <a:prstClr val="black"/>
                </a:solidFill>
              </a:rPr>
              <a:t>“What really is a news story?” asked Jonathan </a:t>
            </a:r>
            <a:r>
              <a:rPr lang="en-US" sz="2200" dirty="0" err="1">
                <a:solidFill>
                  <a:prstClr val="black"/>
                </a:solidFill>
              </a:rPr>
              <a:t>Salant</a:t>
            </a:r>
            <a:r>
              <a:rPr lang="en-US" sz="2200" dirty="0">
                <a:solidFill>
                  <a:prstClr val="black"/>
                </a:solidFill>
              </a:rPr>
              <a:t>, an award-winning political and investigative reporter who graduated from Columbia University Graduate School of Journalism. He posted this question to RespectAbility Fellows.</a:t>
            </a:r>
          </a:p>
        </p:txBody>
      </p:sp>
      <p:sp>
        <p:nvSpPr>
          <p:cNvPr id="2" name="Title 1"/>
          <p:cNvSpPr>
            <a:spLocks noGrp="1"/>
          </p:cNvSpPr>
          <p:nvPr>
            <p:ph type="title"/>
          </p:nvPr>
        </p:nvSpPr>
        <p:spPr>
          <a:xfrm>
            <a:off x="2355273" y="201707"/>
            <a:ext cx="6303818" cy="769441"/>
          </a:xfrm>
        </p:spPr>
        <p:txBody>
          <a:bodyPr/>
          <a:lstStyle/>
          <a:p>
            <a:r>
              <a:rPr lang="en-US" sz="2500" b="1" dirty="0">
                <a:solidFill>
                  <a:schemeClr val="bg1"/>
                </a:solidFill>
              </a:rPr>
              <a:t>JONATHAN SALANT: TELLING A COMPELLING STORY OF SOMETHING YOU OVERCAME</a:t>
            </a:r>
          </a:p>
        </p:txBody>
      </p:sp>
      <p:sp>
        <p:nvSpPr>
          <p:cNvPr id="4" name="Rectangle 3"/>
          <p:cNvSpPr/>
          <p:nvPr/>
        </p:nvSpPr>
        <p:spPr>
          <a:xfrm>
            <a:off x="1385454" y="4572001"/>
            <a:ext cx="5888182" cy="359850"/>
          </a:xfrm>
          <a:prstGeom prst="rect">
            <a:avLst/>
          </a:prstGeom>
        </p:spPr>
        <p:txBody>
          <a:bodyPr wrap="square" lIns="82048" tIns="41025" rIns="82048" bIns="41025">
            <a:spAutoFit/>
          </a:bodyPr>
          <a:lstStyle/>
          <a:p>
            <a:pPr defTabSz="819911"/>
            <a:r>
              <a:rPr lang="en-US" dirty="0">
                <a:solidFill>
                  <a:prstClr val="black"/>
                </a:solidFill>
              </a:rPr>
              <a:t>Jonathan </a:t>
            </a:r>
            <a:r>
              <a:rPr lang="en-US" dirty="0" err="1">
                <a:solidFill>
                  <a:prstClr val="black"/>
                </a:solidFill>
              </a:rPr>
              <a:t>Salant</a:t>
            </a:r>
            <a:r>
              <a:rPr lang="en-US" dirty="0">
                <a:solidFill>
                  <a:prstClr val="black"/>
                </a:solidFill>
              </a:rPr>
              <a:t> with RespectAbility Fellows and Staff</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31636" y="1518191"/>
            <a:ext cx="5911273" cy="3014797"/>
          </a:xfrm>
          <a:prstGeom prst="rect">
            <a:avLst/>
          </a:prstGeom>
        </p:spPr>
      </p:pic>
      <p:sp>
        <p:nvSpPr>
          <p:cNvPr id="7" name="Slide Number Placeholder 6"/>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60</a:t>
            </a:fld>
            <a:endParaRPr lang="en-US">
              <a:solidFill>
                <a:prstClr val="black">
                  <a:tint val="75000"/>
                </a:prstClr>
              </a:solidFill>
            </a:endParaRPr>
          </a:p>
        </p:txBody>
      </p:sp>
    </p:spTree>
    <p:extLst>
      <p:ext uri="{BB962C8B-B14F-4D97-AF65-F5344CB8AC3E}">
        <p14:creationId xmlns:p14="http://schemas.microsoft.com/office/powerpoint/2010/main" val="40837210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a:hlinkClick r:id="rId4"/>
          </p:cNvPr>
          <p:cNvSpPr txBox="1"/>
          <p:nvPr/>
        </p:nvSpPr>
        <p:spPr>
          <a:xfrm>
            <a:off x="207818" y="5069594"/>
            <a:ext cx="5541818" cy="1437076"/>
          </a:xfrm>
          <a:prstGeom prst="rect">
            <a:avLst/>
          </a:prstGeom>
          <a:noFill/>
        </p:spPr>
        <p:txBody>
          <a:bodyPr wrap="square" lIns="82048" tIns="41025" rIns="82048" bIns="41025" rtlCol="0">
            <a:spAutoFit/>
          </a:bodyPr>
          <a:lstStyle/>
          <a:p>
            <a:pPr defTabSz="819911"/>
            <a:r>
              <a:rPr lang="en-US" sz="2200" dirty="0">
                <a:solidFill>
                  <a:prstClr val="black"/>
                </a:solidFill>
              </a:rPr>
              <a:t>Fox News Contributor Cal Thomas discusses how far being a compassionate and positive person can take someone in life. </a:t>
            </a:r>
            <a:r>
              <a:rPr lang="en-US" sz="2200" dirty="0">
                <a:solidFill>
                  <a:prstClr val="black"/>
                </a:solidFill>
                <a:hlinkClick r:id="rId5"/>
              </a:rPr>
              <a:t>Read the full story</a:t>
            </a:r>
            <a:endParaRPr lang="en-US" sz="2200" dirty="0">
              <a:solidFill>
                <a:prstClr val="black"/>
              </a:solidFill>
            </a:endParaRPr>
          </a:p>
        </p:txBody>
      </p:sp>
      <p:sp>
        <p:nvSpPr>
          <p:cNvPr id="2" name="Title 1"/>
          <p:cNvSpPr>
            <a:spLocks noGrp="1"/>
          </p:cNvSpPr>
          <p:nvPr>
            <p:ph type="title"/>
          </p:nvPr>
        </p:nvSpPr>
        <p:spPr>
          <a:xfrm>
            <a:off x="2355273" y="180906"/>
            <a:ext cx="6303818" cy="769441"/>
          </a:xfrm>
        </p:spPr>
        <p:txBody>
          <a:bodyPr/>
          <a:lstStyle/>
          <a:p>
            <a:r>
              <a:rPr lang="en-US" sz="2500" b="1" dirty="0">
                <a:solidFill>
                  <a:srgbClr val="FFFFFF"/>
                </a:solidFill>
              </a:rPr>
              <a:t>CAL THOMAS: LIVING BEYOND THE SUPERFICIAL</a:t>
            </a:r>
          </a:p>
        </p:txBody>
      </p:sp>
      <p:sp>
        <p:nvSpPr>
          <p:cNvPr id="5" name="TextBox 4"/>
          <p:cNvSpPr txBox="1"/>
          <p:nvPr/>
        </p:nvSpPr>
        <p:spPr>
          <a:xfrm>
            <a:off x="138546" y="4303060"/>
            <a:ext cx="4739899" cy="359850"/>
          </a:xfrm>
          <a:prstGeom prst="rect">
            <a:avLst/>
          </a:prstGeom>
          <a:noFill/>
        </p:spPr>
        <p:txBody>
          <a:bodyPr wrap="none" lIns="82048" tIns="41025" rIns="82048" bIns="41025" rtlCol="0">
            <a:spAutoFit/>
          </a:bodyPr>
          <a:lstStyle/>
          <a:p>
            <a:pPr defTabSz="819911"/>
            <a:r>
              <a:rPr lang="en-US" dirty="0">
                <a:solidFill>
                  <a:prstClr val="black"/>
                </a:solidFill>
              </a:rPr>
              <a:t>Cal Thomas with </a:t>
            </a:r>
            <a:r>
              <a:rPr lang="en-US" dirty="0" err="1">
                <a:solidFill>
                  <a:prstClr val="black"/>
                </a:solidFill>
              </a:rPr>
              <a:t>RespectAbility</a:t>
            </a:r>
            <a:r>
              <a:rPr lang="en-US" dirty="0">
                <a:solidFill>
                  <a:prstClr val="black"/>
                </a:solidFill>
              </a:rPr>
              <a:t> Fellows and Staff</a:t>
            </a:r>
          </a:p>
        </p:txBody>
      </p:sp>
      <p:sp>
        <p:nvSpPr>
          <p:cNvPr id="6" name="Rectangle 5"/>
          <p:cNvSpPr/>
          <p:nvPr/>
        </p:nvSpPr>
        <p:spPr>
          <a:xfrm>
            <a:off x="6096001" y="5346414"/>
            <a:ext cx="2909455" cy="913848"/>
          </a:xfrm>
          <a:prstGeom prst="rect">
            <a:avLst/>
          </a:prstGeom>
        </p:spPr>
        <p:txBody>
          <a:bodyPr wrap="square" lIns="82048" tIns="41025" rIns="82048" bIns="41025">
            <a:spAutoFit/>
          </a:bodyPr>
          <a:lstStyle/>
          <a:p>
            <a:pPr defTabSz="819911"/>
            <a:r>
              <a:rPr lang="en-US" dirty="0">
                <a:solidFill>
                  <a:prstClr val="black"/>
                </a:solidFill>
              </a:rPr>
              <a:t>Cal Thomas and </a:t>
            </a:r>
            <a:r>
              <a:rPr lang="en-US" dirty="0" err="1">
                <a:solidFill>
                  <a:prstClr val="black"/>
                </a:solidFill>
              </a:rPr>
              <a:t>RespectAbility</a:t>
            </a:r>
            <a:r>
              <a:rPr lang="en-US" dirty="0">
                <a:solidFill>
                  <a:prstClr val="black"/>
                </a:solidFill>
              </a:rPr>
              <a:t> Fellow </a:t>
            </a:r>
            <a:r>
              <a:rPr lang="en-US" dirty="0" err="1">
                <a:solidFill>
                  <a:prstClr val="black"/>
                </a:solidFill>
              </a:rPr>
              <a:t>Brilynn</a:t>
            </a:r>
            <a:r>
              <a:rPr lang="en-US" dirty="0">
                <a:solidFill>
                  <a:prstClr val="black"/>
                </a:solidFill>
              </a:rPr>
              <a:t> Rakes</a:t>
            </a:r>
          </a:p>
        </p:txBody>
      </p:sp>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7818" y="1411941"/>
            <a:ext cx="5531284" cy="2823882"/>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96000" y="2535979"/>
            <a:ext cx="2826327" cy="2743200"/>
          </a:xfrm>
          <a:prstGeom prst="rect">
            <a:avLst/>
          </a:prstGeom>
        </p:spPr>
      </p:pic>
      <p:sp>
        <p:nvSpPr>
          <p:cNvPr id="10" name="Slide Number Placeholder 9"/>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val="7192790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277092" y="5109882"/>
            <a:ext cx="8659091" cy="1437076"/>
          </a:xfrm>
          <a:prstGeom prst="rect">
            <a:avLst/>
          </a:prstGeom>
          <a:noFill/>
        </p:spPr>
        <p:txBody>
          <a:bodyPr wrap="square" lIns="82048" tIns="41025" rIns="82048" bIns="41025" rtlCol="0">
            <a:spAutoFit/>
          </a:bodyPr>
          <a:lstStyle/>
          <a:p>
            <a:pPr defTabSz="819911"/>
            <a:r>
              <a:rPr lang="en-US" sz="2200" dirty="0">
                <a:solidFill>
                  <a:prstClr val="black"/>
                </a:solidFill>
              </a:rPr>
              <a:t>Special Education Policy Analyst at the American Federation of Teachers’ Dr. Lisa Thomas says, “the lack of cohesive, consistent messaging is the Achilles heel of the disability community,” while talking about employing people with disabilities. </a:t>
            </a:r>
            <a:r>
              <a:rPr lang="en-US" sz="2200" dirty="0">
                <a:solidFill>
                  <a:prstClr val="black"/>
                </a:solidFill>
                <a:hlinkClick r:id="rId4"/>
              </a:rPr>
              <a:t>Read the full story</a:t>
            </a:r>
            <a:endParaRPr lang="en-US" sz="2200" dirty="0">
              <a:solidFill>
                <a:prstClr val="black"/>
              </a:solidFill>
            </a:endParaRPr>
          </a:p>
        </p:txBody>
      </p:sp>
      <p:sp>
        <p:nvSpPr>
          <p:cNvPr id="2" name="Title 1"/>
          <p:cNvSpPr>
            <a:spLocks noGrp="1"/>
          </p:cNvSpPr>
          <p:nvPr>
            <p:ph type="title"/>
          </p:nvPr>
        </p:nvSpPr>
        <p:spPr>
          <a:xfrm>
            <a:off x="2355273" y="201707"/>
            <a:ext cx="6303818" cy="769441"/>
          </a:xfrm>
        </p:spPr>
        <p:txBody>
          <a:bodyPr/>
          <a:lstStyle/>
          <a:p>
            <a:r>
              <a:rPr lang="en-US" sz="2500" b="1" dirty="0">
                <a:solidFill>
                  <a:srgbClr val="FFFFFF"/>
                </a:solidFill>
              </a:rPr>
              <a:t>LISA THOMAS: COHESIVE, CONSISTENT MESSAGING</a:t>
            </a:r>
          </a:p>
        </p:txBody>
      </p:sp>
      <p:sp>
        <p:nvSpPr>
          <p:cNvPr id="4" name="Rectangle 3"/>
          <p:cNvSpPr/>
          <p:nvPr/>
        </p:nvSpPr>
        <p:spPr>
          <a:xfrm>
            <a:off x="1801091" y="4639235"/>
            <a:ext cx="5749636" cy="359850"/>
          </a:xfrm>
          <a:prstGeom prst="rect">
            <a:avLst/>
          </a:prstGeom>
        </p:spPr>
        <p:txBody>
          <a:bodyPr wrap="square" lIns="82048" tIns="41025" rIns="82048" bIns="41025">
            <a:spAutoFit/>
          </a:bodyPr>
          <a:lstStyle/>
          <a:p>
            <a:pPr defTabSz="819911"/>
            <a:r>
              <a:rPr lang="en-US" dirty="0">
                <a:solidFill>
                  <a:prstClr val="black"/>
                </a:solidFill>
              </a:rPr>
              <a:t>Lisa Thomas with </a:t>
            </a:r>
            <a:r>
              <a:rPr lang="en-US" dirty="0" err="1">
                <a:solidFill>
                  <a:prstClr val="black"/>
                </a:solidFill>
              </a:rPr>
              <a:t>RespectAbility</a:t>
            </a:r>
            <a:r>
              <a:rPr lang="en-US" dirty="0">
                <a:solidFill>
                  <a:prstClr val="black"/>
                </a:solidFill>
              </a:rPr>
              <a:t> Fellows and Staff</a:t>
            </a:r>
          </a:p>
        </p:txBody>
      </p:sp>
      <p:pic>
        <p:nvPicPr>
          <p:cNvPr id="9" name="Picture 8"/>
          <p:cNvPicPr>
            <a:picLocks noChangeAspect="1"/>
          </p:cNvPicPr>
          <p:nvPr/>
        </p:nvPicPr>
        <p:blipFill>
          <a:blip r:embed="rId5"/>
          <a:stretch>
            <a:fillRect/>
          </a:stretch>
        </p:blipFill>
        <p:spPr>
          <a:xfrm>
            <a:off x="1854135" y="1411941"/>
            <a:ext cx="5419503" cy="3227294"/>
          </a:xfrm>
          <a:prstGeom prst="rect">
            <a:avLst/>
          </a:prstGeom>
        </p:spPr>
      </p:pic>
      <p:sp>
        <p:nvSpPr>
          <p:cNvPr id="10" name="Slide Number Placeholder 9"/>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62</a:t>
            </a:fld>
            <a:endParaRPr lang="en-US">
              <a:solidFill>
                <a:prstClr val="black">
                  <a:tint val="75000"/>
                </a:prstClr>
              </a:solidFill>
            </a:endParaRPr>
          </a:p>
        </p:txBody>
      </p:sp>
    </p:spTree>
    <p:extLst>
      <p:ext uri="{BB962C8B-B14F-4D97-AF65-F5344CB8AC3E}">
        <p14:creationId xmlns:p14="http://schemas.microsoft.com/office/powerpoint/2010/main" val="300474338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a:hlinkClick r:id="rId4"/>
          </p:cNvPr>
          <p:cNvSpPr txBox="1"/>
          <p:nvPr/>
        </p:nvSpPr>
        <p:spPr>
          <a:xfrm>
            <a:off x="207818" y="5244353"/>
            <a:ext cx="5541818" cy="1437076"/>
          </a:xfrm>
          <a:prstGeom prst="rect">
            <a:avLst/>
          </a:prstGeom>
          <a:noFill/>
        </p:spPr>
        <p:txBody>
          <a:bodyPr wrap="square" lIns="82048" tIns="41025" rIns="82048" bIns="41025" rtlCol="0">
            <a:spAutoFit/>
          </a:bodyPr>
          <a:lstStyle/>
          <a:p>
            <a:pPr defTabSz="819911"/>
            <a:r>
              <a:rPr lang="en-US" sz="2200" dirty="0">
                <a:solidFill>
                  <a:prstClr val="black"/>
                </a:solidFill>
              </a:rPr>
              <a:t>David Trone, founder of Total Wine and More, reveals how his personal struggles taught him that leaders can come from all walks of life.  </a:t>
            </a:r>
            <a:r>
              <a:rPr lang="en-US" sz="2200" dirty="0">
                <a:solidFill>
                  <a:prstClr val="black"/>
                </a:solidFill>
                <a:hlinkClick r:id="rId5"/>
              </a:rPr>
              <a:t>Read the full story</a:t>
            </a:r>
            <a:endParaRPr lang="en-US" sz="2200" dirty="0">
              <a:solidFill>
                <a:prstClr val="black"/>
              </a:solidFill>
            </a:endParaRPr>
          </a:p>
        </p:txBody>
      </p:sp>
      <p:sp>
        <p:nvSpPr>
          <p:cNvPr id="2" name="Title 1"/>
          <p:cNvSpPr>
            <a:spLocks noGrp="1"/>
          </p:cNvSpPr>
          <p:nvPr>
            <p:ph type="title"/>
          </p:nvPr>
        </p:nvSpPr>
        <p:spPr>
          <a:xfrm>
            <a:off x="2355273" y="201707"/>
            <a:ext cx="6303818" cy="769441"/>
          </a:xfrm>
        </p:spPr>
        <p:txBody>
          <a:bodyPr/>
          <a:lstStyle/>
          <a:p>
            <a:r>
              <a:rPr lang="en-US" sz="2500" b="1" dirty="0">
                <a:solidFill>
                  <a:srgbClr val="FFFFFF"/>
                </a:solidFill>
              </a:rPr>
              <a:t>DAVID TRONE: LEADERSHIP: EMPATHY, FAILURE, RESPECT</a:t>
            </a:r>
          </a:p>
        </p:txBody>
      </p:sp>
      <p:sp>
        <p:nvSpPr>
          <p:cNvPr id="5" name="TextBox 4"/>
          <p:cNvSpPr txBox="1"/>
          <p:nvPr/>
        </p:nvSpPr>
        <p:spPr>
          <a:xfrm>
            <a:off x="183854" y="4784002"/>
            <a:ext cx="4774140" cy="359850"/>
          </a:xfrm>
          <a:prstGeom prst="rect">
            <a:avLst/>
          </a:prstGeom>
          <a:noFill/>
        </p:spPr>
        <p:txBody>
          <a:bodyPr wrap="none" lIns="82048" tIns="41025" rIns="82048" bIns="41025" rtlCol="0">
            <a:spAutoFit/>
          </a:bodyPr>
          <a:lstStyle/>
          <a:p>
            <a:pPr defTabSz="819911"/>
            <a:r>
              <a:rPr lang="en-US" dirty="0">
                <a:solidFill>
                  <a:prstClr val="black"/>
                </a:solidFill>
              </a:rPr>
              <a:t>David </a:t>
            </a:r>
            <a:r>
              <a:rPr lang="en-US" dirty="0" err="1">
                <a:solidFill>
                  <a:prstClr val="black"/>
                </a:solidFill>
              </a:rPr>
              <a:t>Trone</a:t>
            </a:r>
            <a:r>
              <a:rPr lang="en-US" dirty="0">
                <a:solidFill>
                  <a:prstClr val="black"/>
                </a:solidFill>
              </a:rPr>
              <a:t> with </a:t>
            </a:r>
            <a:r>
              <a:rPr lang="en-US" dirty="0" err="1">
                <a:solidFill>
                  <a:prstClr val="black"/>
                </a:solidFill>
              </a:rPr>
              <a:t>RespectAbility</a:t>
            </a:r>
            <a:r>
              <a:rPr lang="en-US" dirty="0">
                <a:solidFill>
                  <a:prstClr val="black"/>
                </a:solidFill>
              </a:rPr>
              <a:t> Fellows and Staff</a:t>
            </a:r>
          </a:p>
        </p:txBody>
      </p:sp>
      <p:sp>
        <p:nvSpPr>
          <p:cNvPr id="6" name="Rectangle 5"/>
          <p:cNvSpPr/>
          <p:nvPr/>
        </p:nvSpPr>
        <p:spPr>
          <a:xfrm>
            <a:off x="5957456" y="5715000"/>
            <a:ext cx="2978727" cy="636849"/>
          </a:xfrm>
          <a:prstGeom prst="rect">
            <a:avLst/>
          </a:prstGeom>
        </p:spPr>
        <p:txBody>
          <a:bodyPr wrap="square" lIns="82048" tIns="41025" rIns="82048" bIns="41025">
            <a:spAutoFit/>
          </a:bodyPr>
          <a:lstStyle/>
          <a:p>
            <a:pPr defTabSz="819911"/>
            <a:r>
              <a:rPr lang="en-US" dirty="0">
                <a:solidFill>
                  <a:prstClr val="black"/>
                </a:solidFill>
              </a:rPr>
              <a:t>David </a:t>
            </a:r>
            <a:r>
              <a:rPr lang="en-US" dirty="0" err="1">
                <a:solidFill>
                  <a:prstClr val="black"/>
                </a:solidFill>
              </a:rPr>
              <a:t>Trone</a:t>
            </a:r>
            <a:r>
              <a:rPr lang="en-US" dirty="0">
                <a:solidFill>
                  <a:prstClr val="black"/>
                </a:solidFill>
              </a:rPr>
              <a:t> with Fellow Emma Adelman</a:t>
            </a:r>
          </a:p>
        </p:txBody>
      </p:sp>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3197" y="1479177"/>
            <a:ext cx="5546441" cy="3227294"/>
          </a:xfrm>
          <a:prstGeom prst="rect">
            <a:avLst/>
          </a:prstGeom>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80546" y="2084294"/>
            <a:ext cx="2955637" cy="3630706"/>
          </a:xfrm>
          <a:prstGeom prst="rect">
            <a:avLst/>
          </a:prstGeom>
        </p:spPr>
      </p:pic>
      <p:sp>
        <p:nvSpPr>
          <p:cNvPr id="10" name="Slide Number Placeholder 9"/>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63</a:t>
            </a:fld>
            <a:endParaRPr lang="en-US">
              <a:solidFill>
                <a:prstClr val="black">
                  <a:tint val="75000"/>
                </a:prstClr>
              </a:solidFill>
            </a:endParaRPr>
          </a:p>
        </p:txBody>
      </p:sp>
    </p:spTree>
    <p:extLst>
      <p:ext uri="{BB962C8B-B14F-4D97-AF65-F5344CB8AC3E}">
        <p14:creationId xmlns:p14="http://schemas.microsoft.com/office/powerpoint/2010/main" val="22969761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277092" y="5462711"/>
            <a:ext cx="8659091" cy="1098522"/>
          </a:xfrm>
          <a:prstGeom prst="rect">
            <a:avLst/>
          </a:prstGeom>
          <a:noFill/>
        </p:spPr>
        <p:txBody>
          <a:bodyPr wrap="square" lIns="82048" tIns="41025" rIns="82048" bIns="41025" rtlCol="0">
            <a:spAutoFit/>
          </a:bodyPr>
          <a:lstStyle/>
          <a:p>
            <a:pPr defTabSz="819911"/>
            <a:r>
              <a:rPr lang="en-US" sz="2200" dirty="0">
                <a:solidFill>
                  <a:prstClr val="black"/>
                </a:solidFill>
              </a:rPr>
              <a:t>CEO of LEGGTALK Inc. and Respectability Board Member, Donna Walton talks about challenging the influence of negative societal stereotypes that women of color with disabilities face everyday. </a:t>
            </a:r>
            <a:r>
              <a:rPr lang="en-US" sz="2200" dirty="0">
                <a:solidFill>
                  <a:prstClr val="black"/>
                </a:solidFill>
                <a:hlinkClick r:id="rId4"/>
              </a:rPr>
              <a:t>Read the full story</a:t>
            </a:r>
            <a:endParaRPr lang="en-US" sz="2200" dirty="0">
              <a:solidFill>
                <a:prstClr val="black"/>
              </a:solidFill>
            </a:endParaRPr>
          </a:p>
        </p:txBody>
      </p:sp>
      <p:sp>
        <p:nvSpPr>
          <p:cNvPr id="2" name="Title 1"/>
          <p:cNvSpPr>
            <a:spLocks noGrp="1"/>
          </p:cNvSpPr>
          <p:nvPr>
            <p:ph type="title"/>
          </p:nvPr>
        </p:nvSpPr>
        <p:spPr>
          <a:xfrm>
            <a:off x="2355273" y="201707"/>
            <a:ext cx="6303818" cy="769441"/>
          </a:xfrm>
        </p:spPr>
        <p:txBody>
          <a:bodyPr/>
          <a:lstStyle/>
          <a:p>
            <a:r>
              <a:rPr lang="en-US" sz="2500" b="1" dirty="0">
                <a:solidFill>
                  <a:srgbClr val="FFFFFF"/>
                </a:solidFill>
              </a:rPr>
              <a:t>DONNA WALTON: UNDERSTANDING INTERSECTIONALITY AND SELF ADVOCACY</a:t>
            </a:r>
          </a:p>
        </p:txBody>
      </p:sp>
      <p:sp>
        <p:nvSpPr>
          <p:cNvPr id="4" name="Rectangle 3"/>
          <p:cNvSpPr/>
          <p:nvPr/>
        </p:nvSpPr>
        <p:spPr>
          <a:xfrm>
            <a:off x="1385455" y="4773706"/>
            <a:ext cx="5334000" cy="359850"/>
          </a:xfrm>
          <a:prstGeom prst="rect">
            <a:avLst/>
          </a:prstGeom>
        </p:spPr>
        <p:txBody>
          <a:bodyPr wrap="square" lIns="82048" tIns="41025" rIns="82048" bIns="41025">
            <a:spAutoFit/>
          </a:bodyPr>
          <a:lstStyle/>
          <a:p>
            <a:pPr defTabSz="819911"/>
            <a:r>
              <a:rPr lang="en-US" dirty="0">
                <a:solidFill>
                  <a:prstClr val="black"/>
                </a:solidFill>
              </a:rPr>
              <a:t>Donna Walton with RespectAbility Fellows and Staff</a:t>
            </a: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22256" y="1479177"/>
            <a:ext cx="6197745" cy="3227294"/>
          </a:xfrm>
          <a:prstGeom prst="rect">
            <a:avLst/>
          </a:prstGeom>
        </p:spPr>
      </p:pic>
      <p:sp>
        <p:nvSpPr>
          <p:cNvPr id="5" name="Slide Number Placeholder 4"/>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64</a:t>
            </a:fld>
            <a:endParaRPr lang="en-US">
              <a:solidFill>
                <a:prstClr val="black">
                  <a:tint val="75000"/>
                </a:prstClr>
              </a:solidFill>
            </a:endParaRPr>
          </a:p>
        </p:txBody>
      </p:sp>
    </p:spTree>
    <p:extLst>
      <p:ext uri="{BB962C8B-B14F-4D97-AF65-F5344CB8AC3E}">
        <p14:creationId xmlns:p14="http://schemas.microsoft.com/office/powerpoint/2010/main" val="106703656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a:hlinkClick r:id="rId4"/>
          </p:cNvPr>
          <p:cNvSpPr txBox="1"/>
          <p:nvPr/>
        </p:nvSpPr>
        <p:spPr>
          <a:xfrm>
            <a:off x="69273" y="4706471"/>
            <a:ext cx="4987636" cy="2114185"/>
          </a:xfrm>
          <a:prstGeom prst="rect">
            <a:avLst/>
          </a:prstGeom>
          <a:noFill/>
        </p:spPr>
        <p:txBody>
          <a:bodyPr wrap="square" lIns="82048" tIns="41025" rIns="82048" bIns="41025" rtlCol="0">
            <a:spAutoFit/>
          </a:bodyPr>
          <a:lstStyle/>
          <a:p>
            <a:pPr defTabSz="819911"/>
            <a:r>
              <a:rPr lang="en-US" sz="2200" dirty="0">
                <a:solidFill>
                  <a:prstClr val="black"/>
                </a:solidFill>
              </a:rPr>
              <a:t>Founder and President of The Katz Watson Group, Fran Katz Watson shares the way she “caught the political bug” and how that brought her to where she is today.</a:t>
            </a:r>
          </a:p>
          <a:p>
            <a:pPr defTabSz="819911"/>
            <a:r>
              <a:rPr lang="en-US" sz="2200" dirty="0">
                <a:solidFill>
                  <a:prstClr val="black"/>
                </a:solidFill>
                <a:hlinkClick r:id="rId5"/>
              </a:rPr>
              <a:t>Read the full story</a:t>
            </a:r>
            <a:endParaRPr lang="en-US" sz="2200" dirty="0">
              <a:solidFill>
                <a:prstClr val="black"/>
              </a:solidFill>
            </a:endParaRPr>
          </a:p>
        </p:txBody>
      </p:sp>
      <p:sp>
        <p:nvSpPr>
          <p:cNvPr id="2" name="Title 1"/>
          <p:cNvSpPr>
            <a:spLocks noGrp="1"/>
          </p:cNvSpPr>
          <p:nvPr>
            <p:ph type="title"/>
          </p:nvPr>
        </p:nvSpPr>
        <p:spPr>
          <a:xfrm>
            <a:off x="2355273" y="201707"/>
            <a:ext cx="6303818" cy="769441"/>
          </a:xfrm>
        </p:spPr>
        <p:txBody>
          <a:bodyPr/>
          <a:lstStyle/>
          <a:p>
            <a:r>
              <a:rPr lang="en-US" sz="2500" b="1" dirty="0">
                <a:solidFill>
                  <a:srgbClr val="FFFFFF"/>
                </a:solidFill>
              </a:rPr>
              <a:t>FRAN KATZ WATSON: FAIL AT SOMETHING AT LEAST ONCE</a:t>
            </a:r>
          </a:p>
        </p:txBody>
      </p:sp>
      <p:sp>
        <p:nvSpPr>
          <p:cNvPr id="5" name="TextBox 4"/>
          <p:cNvSpPr txBox="1"/>
          <p:nvPr/>
        </p:nvSpPr>
        <p:spPr>
          <a:xfrm>
            <a:off x="69274" y="4101354"/>
            <a:ext cx="5288126" cy="359850"/>
          </a:xfrm>
          <a:prstGeom prst="rect">
            <a:avLst/>
          </a:prstGeom>
          <a:noFill/>
        </p:spPr>
        <p:txBody>
          <a:bodyPr wrap="none" lIns="82048" tIns="41025" rIns="82048" bIns="41025" rtlCol="0">
            <a:spAutoFit/>
          </a:bodyPr>
          <a:lstStyle/>
          <a:p>
            <a:pPr defTabSz="819911"/>
            <a:r>
              <a:rPr lang="en-US" dirty="0">
                <a:solidFill>
                  <a:prstClr val="black"/>
                </a:solidFill>
              </a:rPr>
              <a:t>Fran Katz Watson with RespectAbility Fellows and Staff</a:t>
            </a:r>
          </a:p>
        </p:txBody>
      </p:sp>
      <p:sp>
        <p:nvSpPr>
          <p:cNvPr id="6" name="Rectangle 5"/>
          <p:cNvSpPr/>
          <p:nvPr/>
        </p:nvSpPr>
        <p:spPr>
          <a:xfrm>
            <a:off x="5334000" y="5580531"/>
            <a:ext cx="3602182" cy="636849"/>
          </a:xfrm>
          <a:prstGeom prst="rect">
            <a:avLst/>
          </a:prstGeom>
        </p:spPr>
        <p:txBody>
          <a:bodyPr wrap="square" lIns="82048" tIns="41025" rIns="82048" bIns="41025">
            <a:spAutoFit/>
          </a:bodyPr>
          <a:lstStyle/>
          <a:p>
            <a:pPr defTabSz="819911"/>
            <a:r>
              <a:rPr lang="en-US" dirty="0">
                <a:solidFill>
                  <a:prstClr val="black"/>
                </a:solidFill>
              </a:rPr>
              <a:t>Fran Katz Watson with </a:t>
            </a:r>
            <a:r>
              <a:rPr lang="en-US" dirty="0" err="1">
                <a:solidFill>
                  <a:prstClr val="black"/>
                </a:solidFill>
              </a:rPr>
              <a:t>RespectAbility</a:t>
            </a:r>
            <a:r>
              <a:rPr lang="en-US" dirty="0">
                <a:solidFill>
                  <a:prstClr val="black"/>
                </a:solidFill>
              </a:rPr>
              <a:t> Fellow Matt Lerner</a:t>
            </a:r>
          </a:p>
        </p:txBody>
      </p:sp>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8548" y="1411941"/>
            <a:ext cx="4855221" cy="2662518"/>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07597" y="2286000"/>
            <a:ext cx="3320768" cy="3227294"/>
          </a:xfrm>
          <a:prstGeom prst="rect">
            <a:avLst/>
          </a:prstGeom>
        </p:spPr>
      </p:pic>
      <p:sp>
        <p:nvSpPr>
          <p:cNvPr id="10" name="Slide Number Placeholder 9"/>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65</a:t>
            </a:fld>
            <a:endParaRPr lang="en-US">
              <a:solidFill>
                <a:prstClr val="black">
                  <a:tint val="75000"/>
                </a:prstClr>
              </a:solidFill>
            </a:endParaRPr>
          </a:p>
        </p:txBody>
      </p:sp>
    </p:spTree>
    <p:extLst>
      <p:ext uri="{BB962C8B-B14F-4D97-AF65-F5344CB8AC3E}">
        <p14:creationId xmlns:p14="http://schemas.microsoft.com/office/powerpoint/2010/main" val="16853251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a:hlinkClick r:id="rId4"/>
          </p:cNvPr>
          <p:cNvSpPr txBox="1"/>
          <p:nvPr/>
        </p:nvSpPr>
        <p:spPr>
          <a:xfrm>
            <a:off x="207818" y="4840941"/>
            <a:ext cx="5056909" cy="1437068"/>
          </a:xfrm>
          <a:prstGeom prst="rect">
            <a:avLst/>
          </a:prstGeom>
          <a:noFill/>
        </p:spPr>
        <p:txBody>
          <a:bodyPr wrap="square" lIns="82048" tIns="41025" rIns="82048" bIns="41025" rtlCol="0">
            <a:spAutoFit/>
          </a:bodyPr>
          <a:lstStyle/>
          <a:p>
            <a:pPr defTabSz="819911"/>
            <a:r>
              <a:rPr lang="en-US" sz="2200" dirty="0">
                <a:solidFill>
                  <a:prstClr val="black"/>
                </a:solidFill>
              </a:rPr>
              <a:t>Mitsubishi Electric America Foundation’s Kevin Webb talks about the importance of empowering young people with disabilities in the work place. </a:t>
            </a:r>
            <a:r>
              <a:rPr lang="en-US" sz="2200" dirty="0">
                <a:solidFill>
                  <a:prstClr val="black"/>
                </a:solidFill>
                <a:hlinkClick r:id="rId5"/>
              </a:rPr>
              <a:t>Read the full story</a:t>
            </a:r>
            <a:endParaRPr lang="en-US" sz="2200" dirty="0">
              <a:solidFill>
                <a:prstClr val="black"/>
              </a:solidFill>
            </a:endParaRPr>
          </a:p>
        </p:txBody>
      </p:sp>
      <p:sp>
        <p:nvSpPr>
          <p:cNvPr id="2" name="Title 1"/>
          <p:cNvSpPr>
            <a:spLocks noGrp="1"/>
          </p:cNvSpPr>
          <p:nvPr>
            <p:ph type="title"/>
          </p:nvPr>
        </p:nvSpPr>
        <p:spPr>
          <a:xfrm>
            <a:off x="2355273" y="201707"/>
            <a:ext cx="6303818" cy="769441"/>
          </a:xfrm>
        </p:spPr>
        <p:txBody>
          <a:bodyPr/>
          <a:lstStyle/>
          <a:p>
            <a:r>
              <a:rPr lang="en-US" sz="2500" b="1" dirty="0">
                <a:solidFill>
                  <a:srgbClr val="FFFFFF"/>
                </a:solidFill>
              </a:rPr>
              <a:t>KEVIN WEBB: DISABILITY AS A PHILANTHROPIC NICHE</a:t>
            </a:r>
          </a:p>
        </p:txBody>
      </p:sp>
      <p:sp>
        <p:nvSpPr>
          <p:cNvPr id="5" name="TextBox 4"/>
          <p:cNvSpPr txBox="1"/>
          <p:nvPr/>
        </p:nvSpPr>
        <p:spPr>
          <a:xfrm>
            <a:off x="207819" y="4303060"/>
            <a:ext cx="4814793" cy="359850"/>
          </a:xfrm>
          <a:prstGeom prst="rect">
            <a:avLst/>
          </a:prstGeom>
          <a:noFill/>
        </p:spPr>
        <p:txBody>
          <a:bodyPr wrap="square" lIns="82048" tIns="41025" rIns="82048" bIns="41025" rtlCol="0">
            <a:spAutoFit/>
          </a:bodyPr>
          <a:lstStyle/>
          <a:p>
            <a:pPr defTabSz="819911"/>
            <a:r>
              <a:rPr lang="en-US" dirty="0">
                <a:solidFill>
                  <a:prstClr val="black"/>
                </a:solidFill>
              </a:rPr>
              <a:t>Kevin Webb with </a:t>
            </a:r>
            <a:r>
              <a:rPr lang="en-US" dirty="0" err="1">
                <a:solidFill>
                  <a:prstClr val="black"/>
                </a:solidFill>
              </a:rPr>
              <a:t>RespectAbility</a:t>
            </a:r>
            <a:r>
              <a:rPr lang="en-US" dirty="0">
                <a:solidFill>
                  <a:prstClr val="black"/>
                </a:solidFill>
              </a:rPr>
              <a:t> Fellows and Staff</a:t>
            </a:r>
          </a:p>
        </p:txBody>
      </p:sp>
      <p:sp>
        <p:nvSpPr>
          <p:cNvPr id="6" name="Rectangle 5"/>
          <p:cNvSpPr/>
          <p:nvPr/>
        </p:nvSpPr>
        <p:spPr>
          <a:xfrm>
            <a:off x="5680364" y="5548120"/>
            <a:ext cx="3117273" cy="636849"/>
          </a:xfrm>
          <a:prstGeom prst="rect">
            <a:avLst/>
          </a:prstGeom>
        </p:spPr>
        <p:txBody>
          <a:bodyPr wrap="square" lIns="82048" tIns="41025" rIns="82048" bIns="41025">
            <a:spAutoFit/>
          </a:bodyPr>
          <a:lstStyle/>
          <a:p>
            <a:pPr defTabSz="819911"/>
            <a:r>
              <a:rPr lang="en-US" dirty="0">
                <a:solidFill>
                  <a:prstClr val="black"/>
                </a:solidFill>
              </a:rPr>
              <a:t>Kevin Webb with </a:t>
            </a:r>
            <a:r>
              <a:rPr lang="en-US" dirty="0" err="1">
                <a:solidFill>
                  <a:prstClr val="black"/>
                </a:solidFill>
              </a:rPr>
              <a:t>RespectAbility</a:t>
            </a:r>
            <a:r>
              <a:rPr lang="en-US" dirty="0">
                <a:solidFill>
                  <a:prstClr val="black"/>
                </a:solidFill>
              </a:rPr>
              <a:t> Fellow Judith Lao</a:t>
            </a:r>
          </a:p>
        </p:txBody>
      </p:sp>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7820" y="1411941"/>
            <a:ext cx="5265981" cy="2823882"/>
          </a:xfrm>
          <a:prstGeom prst="rect">
            <a:avLst/>
          </a:prstGeom>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80365" y="2657002"/>
            <a:ext cx="3315225" cy="2823882"/>
          </a:xfrm>
          <a:prstGeom prst="rect">
            <a:avLst/>
          </a:prstGeom>
        </p:spPr>
      </p:pic>
      <p:sp>
        <p:nvSpPr>
          <p:cNvPr id="10" name="Slide Number Placeholder 9"/>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66</a:t>
            </a:fld>
            <a:endParaRPr lang="en-US">
              <a:solidFill>
                <a:prstClr val="black">
                  <a:tint val="75000"/>
                </a:prstClr>
              </a:solidFill>
            </a:endParaRPr>
          </a:p>
        </p:txBody>
      </p:sp>
    </p:spTree>
    <p:extLst>
      <p:ext uri="{BB962C8B-B14F-4D97-AF65-F5344CB8AC3E}">
        <p14:creationId xmlns:p14="http://schemas.microsoft.com/office/powerpoint/2010/main" val="92293094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a:hlinkClick r:id="rId4"/>
          </p:cNvPr>
          <p:cNvSpPr txBox="1"/>
          <p:nvPr/>
        </p:nvSpPr>
        <p:spPr>
          <a:xfrm>
            <a:off x="207818" y="4945419"/>
            <a:ext cx="4987636" cy="1437076"/>
          </a:xfrm>
          <a:prstGeom prst="rect">
            <a:avLst/>
          </a:prstGeom>
          <a:noFill/>
        </p:spPr>
        <p:txBody>
          <a:bodyPr wrap="square" lIns="82048" tIns="41025" rIns="82048" bIns="41025" rtlCol="0">
            <a:spAutoFit/>
          </a:bodyPr>
          <a:lstStyle/>
          <a:p>
            <a:pPr defTabSz="819911"/>
            <a:r>
              <a:rPr lang="en-US" sz="2200" dirty="0">
                <a:solidFill>
                  <a:prstClr val="black"/>
                </a:solidFill>
              </a:rPr>
              <a:t>Editor and writer for </a:t>
            </a:r>
            <a:r>
              <a:rPr lang="en-US" sz="2200" i="1" dirty="0">
                <a:solidFill>
                  <a:prstClr val="black"/>
                </a:solidFill>
              </a:rPr>
              <a:t>USA Today, </a:t>
            </a:r>
            <a:r>
              <a:rPr lang="en-US" sz="2200" dirty="0">
                <a:solidFill>
                  <a:prstClr val="black"/>
                </a:solidFill>
              </a:rPr>
              <a:t>Richard Wolf urges the importance of unbiased news and ensuring that reporters remain nonpartisan. </a:t>
            </a:r>
            <a:r>
              <a:rPr lang="en-US" sz="2200" dirty="0">
                <a:solidFill>
                  <a:prstClr val="black"/>
                </a:solidFill>
                <a:hlinkClick r:id="rId5"/>
              </a:rPr>
              <a:t>Read the full story</a:t>
            </a:r>
            <a:endParaRPr lang="en-US" sz="2200" dirty="0">
              <a:solidFill>
                <a:prstClr val="black"/>
              </a:solidFill>
            </a:endParaRPr>
          </a:p>
        </p:txBody>
      </p:sp>
      <p:sp>
        <p:nvSpPr>
          <p:cNvPr id="2" name="Title 1"/>
          <p:cNvSpPr>
            <a:spLocks noGrp="1"/>
          </p:cNvSpPr>
          <p:nvPr>
            <p:ph type="title"/>
          </p:nvPr>
        </p:nvSpPr>
        <p:spPr>
          <a:xfrm>
            <a:off x="2355273" y="201707"/>
            <a:ext cx="6303818" cy="769441"/>
          </a:xfrm>
        </p:spPr>
        <p:txBody>
          <a:bodyPr/>
          <a:lstStyle/>
          <a:p>
            <a:r>
              <a:rPr lang="en-US" sz="2500" b="1" dirty="0">
                <a:solidFill>
                  <a:srgbClr val="FFFFFF"/>
                </a:solidFill>
              </a:rPr>
              <a:t>RICHARD WOLF: THE VALUE OF BEING UNBIASED</a:t>
            </a:r>
          </a:p>
        </p:txBody>
      </p:sp>
      <p:sp>
        <p:nvSpPr>
          <p:cNvPr id="5" name="TextBox 4"/>
          <p:cNvSpPr txBox="1"/>
          <p:nvPr/>
        </p:nvSpPr>
        <p:spPr>
          <a:xfrm>
            <a:off x="-21627" y="4168589"/>
            <a:ext cx="5217081" cy="344461"/>
          </a:xfrm>
          <a:prstGeom prst="rect">
            <a:avLst/>
          </a:prstGeom>
          <a:noFill/>
        </p:spPr>
        <p:txBody>
          <a:bodyPr wrap="none" lIns="82048" tIns="41025" rIns="82048" bIns="41025" rtlCol="0">
            <a:spAutoFit/>
          </a:bodyPr>
          <a:lstStyle/>
          <a:p>
            <a:pPr defTabSz="819911"/>
            <a:r>
              <a:rPr lang="en-US" sz="1700" dirty="0">
                <a:solidFill>
                  <a:prstClr val="black"/>
                </a:solidFill>
              </a:rPr>
              <a:t>Richard Wolf speaking to </a:t>
            </a:r>
            <a:r>
              <a:rPr lang="en-US" sz="1700" dirty="0" err="1">
                <a:solidFill>
                  <a:prstClr val="black"/>
                </a:solidFill>
              </a:rPr>
              <a:t>RespectAbility</a:t>
            </a:r>
            <a:r>
              <a:rPr lang="en-US" sz="1700" dirty="0">
                <a:solidFill>
                  <a:prstClr val="black"/>
                </a:solidFill>
              </a:rPr>
              <a:t> Fellows and Staff</a:t>
            </a:r>
          </a:p>
        </p:txBody>
      </p:sp>
      <p:sp>
        <p:nvSpPr>
          <p:cNvPr id="6" name="Rectangle 5"/>
          <p:cNvSpPr/>
          <p:nvPr/>
        </p:nvSpPr>
        <p:spPr>
          <a:xfrm>
            <a:off x="5195455" y="5378825"/>
            <a:ext cx="3810000" cy="636849"/>
          </a:xfrm>
          <a:prstGeom prst="rect">
            <a:avLst/>
          </a:prstGeom>
        </p:spPr>
        <p:txBody>
          <a:bodyPr wrap="square" lIns="82048" tIns="41025" rIns="82048" bIns="41025">
            <a:spAutoFit/>
          </a:bodyPr>
          <a:lstStyle/>
          <a:p>
            <a:pPr defTabSz="819911"/>
            <a:r>
              <a:rPr lang="en-US" dirty="0">
                <a:solidFill>
                  <a:prstClr val="black"/>
                </a:solidFill>
              </a:rPr>
              <a:t>Richard Wolf with </a:t>
            </a:r>
            <a:r>
              <a:rPr lang="en-US" dirty="0" err="1">
                <a:solidFill>
                  <a:prstClr val="black"/>
                </a:solidFill>
              </a:rPr>
              <a:t>RespectAbility</a:t>
            </a:r>
            <a:r>
              <a:rPr lang="en-US" dirty="0">
                <a:solidFill>
                  <a:prstClr val="black"/>
                </a:solidFill>
              </a:rPr>
              <a:t> Communications Fellow Lilly Grossman</a:t>
            </a:r>
          </a:p>
        </p:txBody>
      </p:sp>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4784" y="1506070"/>
            <a:ext cx="4861398" cy="2662518"/>
          </a:xfrm>
          <a:prstGeom prst="rect">
            <a:avLst/>
          </a:prstGeom>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64729" y="2084294"/>
            <a:ext cx="3772037" cy="3227294"/>
          </a:xfrm>
          <a:prstGeom prst="rect">
            <a:avLst/>
          </a:prstGeom>
        </p:spPr>
      </p:pic>
      <p:sp>
        <p:nvSpPr>
          <p:cNvPr id="10" name="Slide Number Placeholder 9"/>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67</a:t>
            </a:fld>
            <a:endParaRPr lang="en-US">
              <a:solidFill>
                <a:prstClr val="black">
                  <a:tint val="75000"/>
                </a:prstClr>
              </a:solidFill>
            </a:endParaRPr>
          </a:p>
        </p:txBody>
      </p:sp>
    </p:spTree>
    <p:extLst>
      <p:ext uri="{BB962C8B-B14F-4D97-AF65-F5344CB8AC3E}">
        <p14:creationId xmlns:p14="http://schemas.microsoft.com/office/powerpoint/2010/main" val="317120366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2" name="Title 1"/>
          <p:cNvSpPr>
            <a:spLocks noGrp="1"/>
          </p:cNvSpPr>
          <p:nvPr>
            <p:ph type="title"/>
          </p:nvPr>
        </p:nvSpPr>
        <p:spPr>
          <a:xfrm>
            <a:off x="2355706" y="336178"/>
            <a:ext cx="6649750" cy="384721"/>
          </a:xfrm>
        </p:spPr>
        <p:txBody>
          <a:bodyPr/>
          <a:lstStyle/>
          <a:p>
            <a:r>
              <a:rPr lang="en-US" sz="2500" b="1" dirty="0">
                <a:solidFill>
                  <a:srgbClr val="FFFFFF"/>
                </a:solidFill>
                <a:cs typeface="Nobel-Bold"/>
              </a:rPr>
              <a:t>FALL 2017 FELLOWS (SEPTEMBER – DECEMBER)</a:t>
            </a:r>
            <a:endParaRPr lang="en-US" sz="2500" b="1" dirty="0">
              <a:solidFill>
                <a:srgbClr val="FFFFFF"/>
              </a:solidFill>
            </a:endParaRPr>
          </a:p>
        </p:txBody>
      </p:sp>
      <p:sp>
        <p:nvSpPr>
          <p:cNvPr id="10" name="TextBox 9">
            <a:hlinkClick r:id="rId4"/>
          </p:cNvPr>
          <p:cNvSpPr txBox="1"/>
          <p:nvPr/>
        </p:nvSpPr>
        <p:spPr>
          <a:xfrm>
            <a:off x="484909" y="3294529"/>
            <a:ext cx="2078182" cy="867682"/>
          </a:xfrm>
          <a:prstGeom prst="rect">
            <a:avLst/>
          </a:prstGeom>
          <a:noFill/>
        </p:spPr>
        <p:txBody>
          <a:bodyPr wrap="square" lIns="82048" tIns="41025" rIns="82048" bIns="41025" rtlCol="0">
            <a:spAutoFit/>
          </a:bodyPr>
          <a:lstStyle/>
          <a:p>
            <a:pPr algn="ctr" defTabSz="819911"/>
            <a:r>
              <a:rPr lang="en-US" sz="1700" dirty="0">
                <a:solidFill>
                  <a:prstClr val="black"/>
                </a:solidFill>
              </a:rPr>
              <a:t>Brooke </a:t>
            </a:r>
            <a:r>
              <a:rPr lang="en-US" sz="1700" dirty="0" err="1">
                <a:solidFill>
                  <a:prstClr val="black"/>
                </a:solidFill>
              </a:rPr>
              <a:t>Castagna</a:t>
            </a:r>
            <a:endParaRPr lang="en-US" sz="1700" dirty="0">
              <a:solidFill>
                <a:prstClr val="black"/>
              </a:solidFill>
            </a:endParaRPr>
          </a:p>
          <a:p>
            <a:pPr algn="ctr" defTabSz="819911"/>
            <a:r>
              <a:rPr lang="en-US" sz="1700" dirty="0">
                <a:solidFill>
                  <a:prstClr val="black"/>
                </a:solidFill>
              </a:rPr>
              <a:t>Development &amp; Fundraising</a:t>
            </a:r>
          </a:p>
        </p:txBody>
      </p:sp>
      <p:sp>
        <p:nvSpPr>
          <p:cNvPr id="18" name="TextBox 17"/>
          <p:cNvSpPr txBox="1"/>
          <p:nvPr/>
        </p:nvSpPr>
        <p:spPr>
          <a:xfrm>
            <a:off x="3532909" y="3294529"/>
            <a:ext cx="2078182" cy="867682"/>
          </a:xfrm>
          <a:prstGeom prst="rect">
            <a:avLst/>
          </a:prstGeom>
          <a:noFill/>
        </p:spPr>
        <p:txBody>
          <a:bodyPr wrap="square" lIns="82048" tIns="41025" rIns="82048" bIns="41025" rtlCol="0">
            <a:spAutoFit/>
          </a:bodyPr>
          <a:lstStyle/>
          <a:p>
            <a:pPr algn="ctr" defTabSz="819911"/>
            <a:r>
              <a:rPr lang="en-US" sz="1700" dirty="0">
                <a:solidFill>
                  <a:prstClr val="black"/>
                </a:solidFill>
              </a:rPr>
              <a:t>Christopher Coleman</a:t>
            </a:r>
          </a:p>
          <a:p>
            <a:pPr algn="ctr" defTabSz="819911"/>
            <a:r>
              <a:rPr lang="en-US" sz="1700" dirty="0">
                <a:solidFill>
                  <a:prstClr val="black"/>
                </a:solidFill>
              </a:rPr>
              <a:t>Public Policy &amp; Employment</a:t>
            </a:r>
          </a:p>
        </p:txBody>
      </p:sp>
      <p:sp>
        <p:nvSpPr>
          <p:cNvPr id="24" name="TextBox 23"/>
          <p:cNvSpPr txBox="1"/>
          <p:nvPr/>
        </p:nvSpPr>
        <p:spPr>
          <a:xfrm>
            <a:off x="6650182" y="3294529"/>
            <a:ext cx="2078182" cy="867682"/>
          </a:xfrm>
          <a:prstGeom prst="rect">
            <a:avLst/>
          </a:prstGeom>
          <a:noFill/>
        </p:spPr>
        <p:txBody>
          <a:bodyPr wrap="square" lIns="82048" tIns="41025" rIns="82048" bIns="41025" rtlCol="0">
            <a:spAutoFit/>
          </a:bodyPr>
          <a:lstStyle/>
          <a:p>
            <a:pPr algn="ctr" defTabSz="819911"/>
            <a:r>
              <a:rPr lang="en-US" sz="1700" dirty="0">
                <a:solidFill>
                  <a:prstClr val="black"/>
                </a:solidFill>
              </a:rPr>
              <a:t>Adam </a:t>
            </a:r>
            <a:r>
              <a:rPr lang="en-US" sz="1700" dirty="0" err="1">
                <a:solidFill>
                  <a:prstClr val="black"/>
                </a:solidFill>
              </a:rPr>
              <a:t>Fishbein</a:t>
            </a:r>
            <a:endParaRPr lang="en-US" sz="1700" dirty="0">
              <a:solidFill>
                <a:prstClr val="black"/>
              </a:solidFill>
            </a:endParaRPr>
          </a:p>
          <a:p>
            <a:pPr algn="ctr" defTabSz="819911"/>
            <a:r>
              <a:rPr lang="en-US" sz="1700" dirty="0">
                <a:solidFill>
                  <a:prstClr val="black"/>
                </a:solidFill>
              </a:rPr>
              <a:t>Public Policy &amp; Employment</a:t>
            </a:r>
          </a:p>
        </p:txBody>
      </p:sp>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4909" y="1344707"/>
            <a:ext cx="2078182" cy="2017059"/>
          </a:xfrm>
          <a:prstGeom prst="rect">
            <a:avLst/>
          </a:prstGeom>
        </p:spPr>
      </p:pic>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64727" y="4101354"/>
            <a:ext cx="2078182" cy="2017059"/>
          </a:xfrm>
          <a:prstGeom prst="rect">
            <a:avLst/>
          </a:prstGeom>
        </p:spPr>
      </p:pic>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31818" y="4101354"/>
            <a:ext cx="2078182" cy="2017059"/>
          </a:xfrm>
          <a:prstGeom prst="rect">
            <a:avLst/>
          </a:prstGeom>
        </p:spPr>
      </p:pic>
      <p:sp>
        <p:nvSpPr>
          <p:cNvPr id="30" name="TextBox 29"/>
          <p:cNvSpPr txBox="1"/>
          <p:nvPr/>
        </p:nvSpPr>
        <p:spPr>
          <a:xfrm>
            <a:off x="1731818" y="6051176"/>
            <a:ext cx="2078182" cy="867682"/>
          </a:xfrm>
          <a:prstGeom prst="rect">
            <a:avLst/>
          </a:prstGeom>
          <a:noFill/>
        </p:spPr>
        <p:txBody>
          <a:bodyPr wrap="square" lIns="82048" tIns="41025" rIns="82048" bIns="41025" rtlCol="0">
            <a:spAutoFit/>
          </a:bodyPr>
          <a:lstStyle/>
          <a:p>
            <a:pPr algn="ctr" defTabSz="819911"/>
            <a:r>
              <a:rPr lang="en-US" sz="1700" dirty="0">
                <a:solidFill>
                  <a:prstClr val="black"/>
                </a:solidFill>
              </a:rPr>
              <a:t>Julia </a:t>
            </a:r>
            <a:r>
              <a:rPr lang="en-US" sz="1700" dirty="0" err="1">
                <a:solidFill>
                  <a:prstClr val="black"/>
                </a:solidFill>
              </a:rPr>
              <a:t>Luh</a:t>
            </a:r>
            <a:endParaRPr lang="en-US" sz="1700" dirty="0">
              <a:solidFill>
                <a:prstClr val="black"/>
              </a:solidFill>
            </a:endParaRPr>
          </a:p>
          <a:p>
            <a:pPr algn="ctr" defTabSz="819911"/>
            <a:r>
              <a:rPr lang="en-US" sz="1700" dirty="0">
                <a:solidFill>
                  <a:prstClr val="black"/>
                </a:solidFill>
              </a:rPr>
              <a:t>Public Policy &amp; Employment</a:t>
            </a:r>
          </a:p>
        </p:txBody>
      </p:sp>
      <p:sp>
        <p:nvSpPr>
          <p:cNvPr id="32" name="TextBox 31"/>
          <p:cNvSpPr txBox="1"/>
          <p:nvPr/>
        </p:nvSpPr>
        <p:spPr>
          <a:xfrm>
            <a:off x="5264727" y="6051176"/>
            <a:ext cx="2078182" cy="867682"/>
          </a:xfrm>
          <a:prstGeom prst="rect">
            <a:avLst/>
          </a:prstGeom>
          <a:noFill/>
        </p:spPr>
        <p:txBody>
          <a:bodyPr wrap="square" lIns="82048" tIns="41025" rIns="82048" bIns="41025" rtlCol="0">
            <a:spAutoFit/>
          </a:bodyPr>
          <a:lstStyle/>
          <a:p>
            <a:pPr algn="ctr" defTabSz="819911"/>
            <a:r>
              <a:rPr lang="en-US" sz="1700" dirty="0">
                <a:solidFill>
                  <a:prstClr val="black"/>
                </a:solidFill>
              </a:rPr>
              <a:t>Theresa Maher</a:t>
            </a:r>
          </a:p>
          <a:p>
            <a:pPr algn="ctr" defTabSz="819911"/>
            <a:r>
              <a:rPr lang="en-US" sz="1700" dirty="0">
                <a:solidFill>
                  <a:prstClr val="black"/>
                </a:solidFill>
              </a:rPr>
              <a:t>Communications &amp; Stigma</a:t>
            </a:r>
          </a:p>
        </p:txBody>
      </p:sp>
      <p:sp>
        <p:nvSpPr>
          <p:cNvPr id="28" name="Slide Number Placeholder 27"/>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68</a:t>
            </a:fld>
            <a:endParaRPr lang="en-US">
              <a:solidFill>
                <a:prstClr val="black">
                  <a:tint val="75000"/>
                </a:prstClr>
              </a:solidFill>
            </a:endParaRPr>
          </a:p>
        </p:txBody>
      </p:sp>
      <p:pic>
        <p:nvPicPr>
          <p:cNvPr id="3" name="Picture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4909" y="1277470"/>
            <a:ext cx="2078182" cy="2017059"/>
          </a:xfrm>
          <a:prstGeom prst="rect">
            <a:avLst/>
          </a:prstGeom>
        </p:spPr>
      </p:pic>
      <p:pic>
        <p:nvPicPr>
          <p:cNvPr id="4" name="Picture 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443308" y="1286727"/>
            <a:ext cx="2078182" cy="2017059"/>
          </a:xfrm>
          <a:prstGeom prst="rect">
            <a:avLst/>
          </a:prstGeom>
        </p:spPr>
      </p:pic>
      <p:pic>
        <p:nvPicPr>
          <p:cNvPr id="5" name="Picture 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33090" y="1277470"/>
            <a:ext cx="2078182" cy="2017059"/>
          </a:xfrm>
          <a:prstGeom prst="rect">
            <a:avLst/>
          </a:prstGeom>
        </p:spPr>
      </p:pic>
      <p:pic>
        <p:nvPicPr>
          <p:cNvPr id="6" name="Picture 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31818" y="4101354"/>
            <a:ext cx="2120594" cy="2017059"/>
          </a:xfrm>
          <a:prstGeom prst="rect">
            <a:avLst/>
          </a:prstGeom>
        </p:spPr>
      </p:pic>
      <p:pic>
        <p:nvPicPr>
          <p:cNvPr id="7" name="Picture 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264727" y="4101354"/>
            <a:ext cx="2078182" cy="2017059"/>
          </a:xfrm>
          <a:prstGeom prst="rect">
            <a:avLst/>
          </a:prstGeom>
        </p:spPr>
      </p:pic>
      <p:pic>
        <p:nvPicPr>
          <p:cNvPr id="23" name="Picture 2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264727" y="4101354"/>
            <a:ext cx="2078182" cy="2017059"/>
          </a:xfrm>
          <a:prstGeom prst="rect">
            <a:avLst/>
          </a:prstGeom>
        </p:spPr>
      </p:pic>
    </p:spTree>
    <p:extLst>
      <p:ext uri="{BB962C8B-B14F-4D97-AF65-F5344CB8AC3E}">
        <p14:creationId xmlns:p14="http://schemas.microsoft.com/office/powerpoint/2010/main" val="34239401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12688" y="-13527"/>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2" name="Title 1"/>
          <p:cNvSpPr>
            <a:spLocks noGrp="1"/>
          </p:cNvSpPr>
          <p:nvPr>
            <p:ph type="title"/>
          </p:nvPr>
        </p:nvSpPr>
        <p:spPr>
          <a:xfrm>
            <a:off x="2355273" y="336177"/>
            <a:ext cx="6650182" cy="384721"/>
          </a:xfrm>
        </p:spPr>
        <p:txBody>
          <a:bodyPr/>
          <a:lstStyle/>
          <a:p>
            <a:r>
              <a:rPr lang="en-US" sz="2500" b="1" dirty="0">
                <a:solidFill>
                  <a:srgbClr val="FFFFFF"/>
                </a:solidFill>
                <a:cs typeface="Nobel-Bold"/>
              </a:rPr>
              <a:t>FALL 2017 FELLOWS (SEPTEMBER – DECEMBER)</a:t>
            </a:r>
            <a:endParaRPr lang="en-US" sz="2500" b="1" dirty="0">
              <a:solidFill>
                <a:srgbClr val="FFFFFF"/>
              </a:solidFill>
            </a:endParaRPr>
          </a:p>
        </p:txBody>
      </p:sp>
      <p:sp>
        <p:nvSpPr>
          <p:cNvPr id="10" name="TextBox 9">
            <a:hlinkClick r:id="rId4"/>
          </p:cNvPr>
          <p:cNvSpPr txBox="1"/>
          <p:nvPr/>
        </p:nvSpPr>
        <p:spPr>
          <a:xfrm>
            <a:off x="484909" y="3233672"/>
            <a:ext cx="2078182" cy="867682"/>
          </a:xfrm>
          <a:prstGeom prst="rect">
            <a:avLst/>
          </a:prstGeom>
          <a:noFill/>
        </p:spPr>
        <p:txBody>
          <a:bodyPr wrap="square" lIns="82048" tIns="41025" rIns="82048" bIns="41025" rtlCol="0">
            <a:spAutoFit/>
          </a:bodyPr>
          <a:lstStyle/>
          <a:p>
            <a:pPr algn="ctr" defTabSz="819911"/>
            <a:r>
              <a:rPr lang="en-US" sz="1700" dirty="0" err="1">
                <a:solidFill>
                  <a:prstClr val="black"/>
                </a:solidFill>
              </a:rPr>
              <a:t>Zein</a:t>
            </a:r>
            <a:r>
              <a:rPr lang="en-US" sz="1700" dirty="0">
                <a:solidFill>
                  <a:prstClr val="black"/>
                </a:solidFill>
              </a:rPr>
              <a:t> Al </a:t>
            </a:r>
            <a:r>
              <a:rPr lang="en-US" sz="1700" dirty="0" err="1">
                <a:solidFill>
                  <a:prstClr val="black"/>
                </a:solidFill>
              </a:rPr>
              <a:t>Maha</a:t>
            </a:r>
            <a:r>
              <a:rPr lang="en-US" sz="1700" dirty="0">
                <a:solidFill>
                  <a:prstClr val="black"/>
                </a:solidFill>
              </a:rPr>
              <a:t> </a:t>
            </a:r>
            <a:r>
              <a:rPr lang="en-US" sz="1700" dirty="0" err="1">
                <a:solidFill>
                  <a:prstClr val="black"/>
                </a:solidFill>
              </a:rPr>
              <a:t>Oweis</a:t>
            </a:r>
            <a:endParaRPr lang="en-US" sz="1700" dirty="0">
              <a:solidFill>
                <a:prstClr val="black"/>
              </a:solidFill>
            </a:endParaRPr>
          </a:p>
          <a:p>
            <a:pPr algn="ctr" defTabSz="819911"/>
            <a:r>
              <a:rPr lang="en-US" sz="1700" dirty="0">
                <a:solidFill>
                  <a:prstClr val="black"/>
                </a:solidFill>
              </a:rPr>
              <a:t>Communications &amp; Stigma</a:t>
            </a:r>
          </a:p>
        </p:txBody>
      </p:sp>
      <p:sp>
        <p:nvSpPr>
          <p:cNvPr id="18" name="TextBox 17"/>
          <p:cNvSpPr txBox="1"/>
          <p:nvPr/>
        </p:nvSpPr>
        <p:spPr>
          <a:xfrm>
            <a:off x="3394364" y="3234081"/>
            <a:ext cx="2355273" cy="867682"/>
          </a:xfrm>
          <a:prstGeom prst="rect">
            <a:avLst/>
          </a:prstGeom>
          <a:noFill/>
        </p:spPr>
        <p:txBody>
          <a:bodyPr wrap="square" lIns="82048" tIns="41025" rIns="82048" bIns="41025" rtlCol="0">
            <a:spAutoFit/>
          </a:bodyPr>
          <a:lstStyle/>
          <a:p>
            <a:pPr algn="ctr" defTabSz="819911"/>
            <a:r>
              <a:rPr lang="en-US" sz="1700" dirty="0">
                <a:solidFill>
                  <a:prstClr val="black"/>
                </a:solidFill>
              </a:rPr>
              <a:t>Jeanette Marquez Rocha</a:t>
            </a:r>
          </a:p>
          <a:p>
            <a:pPr algn="ctr" defTabSz="819911"/>
            <a:r>
              <a:rPr lang="en-US" sz="1700" dirty="0">
                <a:solidFill>
                  <a:prstClr val="black"/>
                </a:solidFill>
              </a:rPr>
              <a:t>Public Policy &amp; Employment</a:t>
            </a:r>
          </a:p>
        </p:txBody>
      </p:sp>
      <p:sp>
        <p:nvSpPr>
          <p:cNvPr id="24" name="TextBox 23"/>
          <p:cNvSpPr txBox="1"/>
          <p:nvPr/>
        </p:nvSpPr>
        <p:spPr>
          <a:xfrm>
            <a:off x="6650182" y="3233672"/>
            <a:ext cx="2078182" cy="867682"/>
          </a:xfrm>
          <a:prstGeom prst="rect">
            <a:avLst/>
          </a:prstGeom>
          <a:noFill/>
        </p:spPr>
        <p:txBody>
          <a:bodyPr wrap="square" lIns="82048" tIns="41025" rIns="82048" bIns="41025" rtlCol="0">
            <a:spAutoFit/>
          </a:bodyPr>
          <a:lstStyle/>
          <a:p>
            <a:pPr algn="ctr" defTabSz="819911"/>
            <a:r>
              <a:rPr lang="en-US" sz="1700" dirty="0">
                <a:solidFill>
                  <a:prstClr val="black"/>
                </a:solidFill>
              </a:rPr>
              <a:t>Adam </a:t>
            </a:r>
            <a:r>
              <a:rPr lang="en-US" sz="1700" dirty="0" err="1">
                <a:solidFill>
                  <a:prstClr val="black"/>
                </a:solidFill>
              </a:rPr>
              <a:t>Srayi</a:t>
            </a:r>
            <a:endParaRPr lang="en-US" sz="1700" dirty="0">
              <a:solidFill>
                <a:prstClr val="black"/>
              </a:solidFill>
            </a:endParaRPr>
          </a:p>
          <a:p>
            <a:pPr algn="ctr" defTabSz="819911"/>
            <a:r>
              <a:rPr lang="en-US" sz="1700" dirty="0">
                <a:solidFill>
                  <a:prstClr val="black"/>
                </a:solidFill>
              </a:rPr>
              <a:t>Public Policy &amp; Employment</a:t>
            </a:r>
          </a:p>
        </p:txBody>
      </p:sp>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64727" y="4101354"/>
            <a:ext cx="2078182" cy="2017059"/>
          </a:xfrm>
          <a:prstGeom prst="rect">
            <a:avLst/>
          </a:prstGeom>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31818" y="4101354"/>
            <a:ext cx="2078182" cy="2017059"/>
          </a:xfrm>
          <a:prstGeom prst="rect">
            <a:avLst/>
          </a:prstGeom>
        </p:spPr>
      </p:pic>
      <p:sp>
        <p:nvSpPr>
          <p:cNvPr id="30" name="TextBox 29"/>
          <p:cNvSpPr txBox="1"/>
          <p:nvPr/>
        </p:nvSpPr>
        <p:spPr>
          <a:xfrm>
            <a:off x="1731818" y="6051176"/>
            <a:ext cx="2078182" cy="867682"/>
          </a:xfrm>
          <a:prstGeom prst="rect">
            <a:avLst/>
          </a:prstGeom>
          <a:noFill/>
        </p:spPr>
        <p:txBody>
          <a:bodyPr wrap="square" lIns="82048" tIns="41025" rIns="82048" bIns="41025" rtlCol="0">
            <a:spAutoFit/>
          </a:bodyPr>
          <a:lstStyle/>
          <a:p>
            <a:pPr algn="ctr" defTabSz="819911"/>
            <a:r>
              <a:rPr lang="en-US" sz="1700" dirty="0">
                <a:solidFill>
                  <a:prstClr val="black"/>
                </a:solidFill>
              </a:rPr>
              <a:t>Katie Townes</a:t>
            </a:r>
          </a:p>
          <a:p>
            <a:pPr algn="ctr" defTabSz="819911"/>
            <a:r>
              <a:rPr lang="en-US" sz="1700" dirty="0">
                <a:solidFill>
                  <a:prstClr val="black"/>
                </a:solidFill>
              </a:rPr>
              <a:t>Communications &amp; Stigma</a:t>
            </a:r>
          </a:p>
        </p:txBody>
      </p:sp>
      <p:sp>
        <p:nvSpPr>
          <p:cNvPr id="32" name="TextBox 31"/>
          <p:cNvSpPr txBox="1"/>
          <p:nvPr/>
        </p:nvSpPr>
        <p:spPr>
          <a:xfrm>
            <a:off x="5264727" y="6051176"/>
            <a:ext cx="2078182" cy="867682"/>
          </a:xfrm>
          <a:prstGeom prst="rect">
            <a:avLst/>
          </a:prstGeom>
          <a:noFill/>
        </p:spPr>
        <p:txBody>
          <a:bodyPr wrap="square" lIns="82048" tIns="41025" rIns="82048" bIns="41025" rtlCol="0">
            <a:spAutoFit/>
          </a:bodyPr>
          <a:lstStyle/>
          <a:p>
            <a:pPr algn="ctr" defTabSz="819911"/>
            <a:r>
              <a:rPr lang="en-US" sz="1700" dirty="0">
                <a:solidFill>
                  <a:prstClr val="black"/>
                </a:solidFill>
              </a:rPr>
              <a:t>Julia Wood</a:t>
            </a:r>
          </a:p>
          <a:p>
            <a:pPr algn="ctr" defTabSz="819911"/>
            <a:r>
              <a:rPr lang="en-US" sz="1700" dirty="0">
                <a:solidFill>
                  <a:prstClr val="black"/>
                </a:solidFill>
              </a:rPr>
              <a:t>Communications &amp; Stigma</a:t>
            </a:r>
          </a:p>
        </p:txBody>
      </p:sp>
      <p:sp>
        <p:nvSpPr>
          <p:cNvPr id="28" name="Slide Number Placeholder 27"/>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69</a:t>
            </a:fld>
            <a:endParaRPr lang="en-US" dirty="0">
              <a:solidFill>
                <a:prstClr val="black">
                  <a:tint val="75000"/>
                </a:prstClr>
              </a:solidFill>
            </a:endParaRPr>
          </a:p>
        </p:txBody>
      </p:sp>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32909" y="1264651"/>
            <a:ext cx="2078182" cy="2017059"/>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64727" y="4101354"/>
            <a:ext cx="2078182" cy="2017059"/>
          </a:xfrm>
          <a:prstGeom prst="rect">
            <a:avLst/>
          </a:prstGeom>
        </p:spPr>
      </p:pic>
      <p:pic>
        <p:nvPicPr>
          <p:cNvPr id="9" name="Picture 8"/>
          <p:cNvPicPr>
            <a:picLocks noChangeAspect="1"/>
          </p:cNvPicPr>
          <p:nvPr/>
        </p:nvPicPr>
        <p:blipFill>
          <a:blip r:embed="rId9"/>
          <a:stretch>
            <a:fillRect/>
          </a:stretch>
        </p:blipFill>
        <p:spPr>
          <a:xfrm>
            <a:off x="484909" y="1270348"/>
            <a:ext cx="2078182" cy="2017059"/>
          </a:xfrm>
          <a:prstGeom prst="rect">
            <a:avLst/>
          </a:prstGeom>
        </p:spPr>
      </p:pic>
      <p:pic>
        <p:nvPicPr>
          <p:cNvPr id="12" name="Picture 1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50182" y="1253967"/>
            <a:ext cx="2078182" cy="2017059"/>
          </a:xfrm>
          <a:prstGeom prst="rect">
            <a:avLst/>
          </a:prstGeom>
        </p:spPr>
      </p:pic>
      <p:pic>
        <p:nvPicPr>
          <p:cNvPr id="13" name="Picture 1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31818" y="4101354"/>
            <a:ext cx="2078182" cy="2017059"/>
          </a:xfrm>
          <a:prstGeom prst="rect">
            <a:avLst/>
          </a:prstGeom>
        </p:spPr>
      </p:pic>
      <p:pic>
        <p:nvPicPr>
          <p:cNvPr id="19" name="Picture 1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264727" y="4101354"/>
            <a:ext cx="2078182" cy="2017059"/>
          </a:xfrm>
          <a:prstGeom prst="rect">
            <a:avLst/>
          </a:prstGeom>
        </p:spPr>
      </p:pic>
    </p:spTree>
    <p:extLst>
      <p:ext uri="{BB962C8B-B14F-4D97-AF65-F5344CB8AC3E}">
        <p14:creationId xmlns:p14="http://schemas.microsoft.com/office/powerpoint/2010/main" val="37486164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8" name="TextBox 7"/>
          <p:cNvSpPr txBox="1"/>
          <p:nvPr/>
        </p:nvSpPr>
        <p:spPr>
          <a:xfrm>
            <a:off x="4779818" y="2079725"/>
            <a:ext cx="3810000" cy="4822618"/>
          </a:xfrm>
          <a:prstGeom prst="rect">
            <a:avLst/>
          </a:prstGeom>
          <a:noFill/>
        </p:spPr>
        <p:txBody>
          <a:bodyPr wrap="square" lIns="82048" tIns="41025" rIns="82048" bIns="41025" rtlCol="0">
            <a:spAutoFit/>
          </a:bodyPr>
          <a:lstStyle/>
          <a:p>
            <a:pPr defTabSz="819911"/>
            <a:r>
              <a:rPr lang="en-US" sz="2200" dirty="0" err="1">
                <a:solidFill>
                  <a:prstClr val="black"/>
                </a:solidFill>
              </a:rPr>
              <a:t>Spangenberg</a:t>
            </a:r>
            <a:r>
              <a:rPr lang="en-US" sz="2200" dirty="0">
                <a:solidFill>
                  <a:prstClr val="black"/>
                </a:solidFill>
              </a:rPr>
              <a:t> is the manager of </a:t>
            </a:r>
            <a:r>
              <a:rPr lang="en-US" sz="2200" dirty="0" err="1">
                <a:solidFill>
                  <a:prstClr val="black"/>
                </a:solidFill>
              </a:rPr>
              <a:t>RespectAbility’s</a:t>
            </a:r>
            <a:r>
              <a:rPr lang="en-US" sz="2200" dirty="0">
                <a:solidFill>
                  <a:prstClr val="black"/>
                </a:solidFill>
              </a:rPr>
              <a:t> National Leadership Program where he recruits and trains leaders for careers in public policy, advocacy and media. He was previously </a:t>
            </a:r>
            <a:r>
              <a:rPr lang="en-US" sz="2200" dirty="0" err="1">
                <a:solidFill>
                  <a:prstClr val="black"/>
                </a:solidFill>
              </a:rPr>
              <a:t>RespectAbility’s</a:t>
            </a:r>
            <a:r>
              <a:rPr lang="en-US" sz="2200" dirty="0">
                <a:solidFill>
                  <a:prstClr val="black"/>
                </a:solidFill>
              </a:rPr>
              <a:t> Special Assistant to the President. He also assisted with </a:t>
            </a:r>
            <a:r>
              <a:rPr lang="en-US" sz="2200" dirty="0" err="1">
                <a:solidFill>
                  <a:prstClr val="black"/>
                </a:solidFill>
              </a:rPr>
              <a:t>RespectAbility’s</a:t>
            </a:r>
            <a:r>
              <a:rPr lang="en-US" sz="2200" dirty="0">
                <a:solidFill>
                  <a:prstClr val="black"/>
                </a:solidFill>
              </a:rPr>
              <a:t> democracy work.</a:t>
            </a:r>
            <a:endParaRPr lang="en-US" sz="2200" dirty="0">
              <a:solidFill>
                <a:prstClr val="black"/>
              </a:solidFill>
              <a:cs typeface="Nobel-Light"/>
            </a:endParaRPr>
          </a:p>
          <a:p>
            <a:pPr defTabSz="819911"/>
            <a:endParaRPr lang="en-US" sz="2200" dirty="0">
              <a:solidFill>
                <a:prstClr val="black"/>
              </a:solidFill>
              <a:cs typeface="Nobel-Light"/>
            </a:endParaRPr>
          </a:p>
          <a:p>
            <a:pPr defTabSz="819911"/>
            <a:r>
              <a:rPr lang="en-US" sz="2200" dirty="0">
                <a:solidFill>
                  <a:prstClr val="black"/>
                </a:solidFill>
                <a:cs typeface="Nobel-Light"/>
              </a:rPr>
              <a:t>Read his full bio on our newly </a:t>
            </a:r>
            <a:r>
              <a:rPr lang="en-US" sz="2200" dirty="0">
                <a:solidFill>
                  <a:prstClr val="black"/>
                </a:solidFill>
                <a:cs typeface="Nobel-Light"/>
                <a:hlinkClick r:id="rId4"/>
              </a:rPr>
              <a:t>updated website</a:t>
            </a:r>
            <a:r>
              <a:rPr lang="en-US" sz="2200" dirty="0">
                <a:solidFill>
                  <a:prstClr val="black"/>
                </a:solidFill>
                <a:cs typeface="Nobel-Light"/>
              </a:rPr>
              <a:t>.</a:t>
            </a:r>
          </a:p>
        </p:txBody>
      </p:sp>
      <p:sp>
        <p:nvSpPr>
          <p:cNvPr id="2" name="Title 1"/>
          <p:cNvSpPr>
            <a:spLocks noGrp="1"/>
          </p:cNvSpPr>
          <p:nvPr>
            <p:ph type="title"/>
          </p:nvPr>
        </p:nvSpPr>
        <p:spPr>
          <a:xfrm>
            <a:off x="4849092" y="1344706"/>
            <a:ext cx="3740727" cy="892552"/>
          </a:xfrm>
        </p:spPr>
        <p:txBody>
          <a:bodyPr/>
          <a:lstStyle/>
          <a:p>
            <a:r>
              <a:rPr lang="en-US" sz="2900" b="1" cap="all" dirty="0">
                <a:solidFill>
                  <a:prstClr val="black"/>
                </a:solidFill>
                <a:cs typeface="Nobel-Bold"/>
              </a:rPr>
              <a:t>BEN SPANGENBERG </a:t>
            </a:r>
            <a:br>
              <a:rPr lang="en-US" sz="2900" b="1" cap="all" dirty="0">
                <a:solidFill>
                  <a:prstClr val="black"/>
                </a:solidFill>
                <a:cs typeface="Nobel-Bold"/>
              </a:rPr>
            </a:br>
            <a:endParaRPr lang="en-US" sz="2900" b="1" dirty="0"/>
          </a:p>
        </p:txBody>
      </p:sp>
      <p:sp>
        <p:nvSpPr>
          <p:cNvPr id="13" name="Title 1"/>
          <p:cNvSpPr txBox="1">
            <a:spLocks/>
          </p:cNvSpPr>
          <p:nvPr/>
        </p:nvSpPr>
        <p:spPr>
          <a:xfrm>
            <a:off x="2355273" y="336178"/>
            <a:ext cx="6303818" cy="384721"/>
          </a:xfrm>
          <a:prstGeom prst="rect">
            <a:avLst/>
          </a:prstGeom>
        </p:spPr>
        <p:txBody>
          <a:bodyPr wrap="square" lIns="0" tIns="0" rIns="0" bIns="0">
            <a:spAutoFit/>
          </a:bodyPr>
          <a:lstStyle>
            <a:lvl1pPr>
              <a:defRPr>
                <a:latin typeface="+mj-lt"/>
                <a:ea typeface="+mj-ea"/>
                <a:cs typeface="+mj-cs"/>
              </a:defRPr>
            </a:lvl1pPr>
          </a:lstStyle>
          <a:p>
            <a:pPr defTabSz="819911"/>
            <a:r>
              <a:rPr lang="en-US" sz="2500" b="1" cap="all" dirty="0">
                <a:solidFill>
                  <a:prstClr val="white"/>
                </a:solidFill>
                <a:cs typeface="Nobel-Bold"/>
              </a:rPr>
              <a:t>NATIONAL LEADERSHIP PROGRAM MANAGER</a:t>
            </a:r>
            <a:endParaRPr lang="en-US" sz="2500" dirty="0">
              <a:solidFill>
                <a:prstClr val="white"/>
              </a:solidFill>
            </a:endParaRP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1431" y="1342579"/>
            <a:ext cx="3425661" cy="5448186"/>
          </a:xfrm>
          <a:prstGeom prst="rect">
            <a:avLst/>
          </a:prstGeom>
        </p:spPr>
      </p:pic>
      <p:sp>
        <p:nvSpPr>
          <p:cNvPr id="14" name="Slide Number Placeholder 13"/>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val="234722669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5274" y="201707"/>
            <a:ext cx="5264727" cy="769441"/>
          </a:xfrm>
        </p:spPr>
        <p:txBody>
          <a:bodyPr/>
          <a:lstStyle/>
          <a:p>
            <a:r>
              <a:rPr lang="en-US" sz="2500" b="1" dirty="0">
                <a:solidFill>
                  <a:srgbClr val="FFFFFF"/>
                </a:solidFill>
              </a:rPr>
              <a:t>NATIONAL LEADERSHIP PROGRAM: FUTURE COHORTS</a:t>
            </a:r>
          </a:p>
        </p:txBody>
      </p:sp>
      <p:sp>
        <p:nvSpPr>
          <p:cNvPr id="3" name="Text Placeholder 2"/>
          <p:cNvSpPr>
            <a:spLocks noGrp="1"/>
          </p:cNvSpPr>
          <p:nvPr>
            <p:ph type="body" idx="1"/>
          </p:nvPr>
        </p:nvSpPr>
        <p:spPr>
          <a:xfrm>
            <a:off x="457206" y="1577344"/>
            <a:ext cx="8229599" cy="3077766"/>
          </a:xfrm>
        </p:spPr>
        <p:txBody>
          <a:bodyPr/>
          <a:lstStyle/>
          <a:p>
            <a:endParaRPr lang="en-US" sz="2500" dirty="0"/>
          </a:p>
          <a:p>
            <a:pPr marL="410243" indent="-410243">
              <a:buFont typeface="Arial"/>
              <a:buChar char="•"/>
            </a:pPr>
            <a:r>
              <a:rPr lang="en-US" sz="2500" dirty="0"/>
              <a:t>We are accepting applications for Spring 2018, for dates between January 2 and May 25, 2018 for a minimum of nine weeks.</a:t>
            </a:r>
          </a:p>
          <a:p>
            <a:endParaRPr lang="en-US" sz="2500" dirty="0"/>
          </a:p>
          <a:p>
            <a:pPr marL="410243" indent="-410243">
              <a:buFont typeface="Arial"/>
              <a:buChar char="•"/>
            </a:pPr>
            <a:r>
              <a:rPr lang="en-US" sz="2500" dirty="0"/>
              <a:t>Applications for Summer 2018 also are open. The dates for Summer 2018 are June 4 – August 10, 2018, with room for flexibility.</a:t>
            </a:r>
          </a:p>
        </p:txBody>
      </p:sp>
      <p:sp>
        <p:nvSpPr>
          <p:cNvPr id="4" name="Slide Number Placeholder 3"/>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70</a:t>
            </a:fld>
            <a:endParaRPr lang="en-US">
              <a:solidFill>
                <a:prstClr val="black">
                  <a:tint val="75000"/>
                </a:prstClr>
              </a:solidFill>
            </a:endParaRPr>
          </a:p>
        </p:txBody>
      </p:sp>
    </p:spTree>
    <p:extLst>
      <p:ext uri="{BB962C8B-B14F-4D97-AF65-F5344CB8AC3E}">
        <p14:creationId xmlns:p14="http://schemas.microsoft.com/office/powerpoint/2010/main" val="1256277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7560" y="336178"/>
            <a:ext cx="5846622" cy="384721"/>
          </a:xfrm>
        </p:spPr>
        <p:txBody>
          <a:bodyPr/>
          <a:lstStyle/>
          <a:p>
            <a:pPr algn="l"/>
            <a:r>
              <a:rPr lang="en-US" sz="2500" b="1" dirty="0">
                <a:solidFill>
                  <a:srgbClr val="FFFFFF"/>
                </a:solidFill>
              </a:rPr>
              <a:t>THANK YOU FOR MAKING THIS POSSIBLE!</a:t>
            </a:r>
          </a:p>
        </p:txBody>
      </p:sp>
      <p:sp>
        <p:nvSpPr>
          <p:cNvPr id="3" name="Text Placeholder 2"/>
          <p:cNvSpPr>
            <a:spLocks noGrp="1"/>
          </p:cNvSpPr>
          <p:nvPr>
            <p:ph type="body" idx="1"/>
          </p:nvPr>
        </p:nvSpPr>
        <p:spPr>
          <a:xfrm>
            <a:off x="1149933" y="1853489"/>
            <a:ext cx="6954977" cy="4399395"/>
          </a:xfrm>
        </p:spPr>
        <p:txBody>
          <a:bodyPr/>
          <a:lstStyle/>
          <a:p>
            <a:pPr algn="ctr"/>
            <a:r>
              <a:rPr lang="en-US" sz="3200" dirty="0" err="1"/>
              <a:t>RespectAbility</a:t>
            </a:r>
            <a:r>
              <a:rPr lang="en-US" sz="3200" dirty="0"/>
              <a:t> </a:t>
            </a:r>
          </a:p>
          <a:p>
            <a:pPr algn="ctr"/>
            <a:r>
              <a:rPr lang="nl-NL" sz="3200" dirty="0"/>
              <a:t>11333 </a:t>
            </a:r>
            <a:r>
              <a:rPr lang="nl-NL" sz="3200" dirty="0" err="1"/>
              <a:t>Woodglen</a:t>
            </a:r>
            <a:r>
              <a:rPr lang="nl-NL" sz="3200" dirty="0"/>
              <a:t> Drive #102</a:t>
            </a:r>
          </a:p>
          <a:p>
            <a:pPr algn="ctr"/>
            <a:r>
              <a:rPr lang="nl-NL" sz="3200" dirty="0" err="1"/>
              <a:t>Rockville</a:t>
            </a:r>
            <a:r>
              <a:rPr lang="nl-NL" sz="3200" dirty="0"/>
              <a:t> MD 20852</a:t>
            </a:r>
          </a:p>
          <a:p>
            <a:pPr algn="ctr"/>
            <a:endParaRPr lang="nl-NL" sz="3200" dirty="0"/>
          </a:p>
          <a:p>
            <a:pPr algn="ctr"/>
            <a:r>
              <a:rPr lang="nl-NL" sz="3200" dirty="0"/>
              <a:t>Jennifer </a:t>
            </a:r>
            <a:r>
              <a:rPr lang="nl-NL" sz="3200" dirty="0" err="1"/>
              <a:t>Laszlo</a:t>
            </a:r>
            <a:r>
              <a:rPr lang="nl-NL" sz="3200" dirty="0"/>
              <a:t> </a:t>
            </a:r>
            <a:r>
              <a:rPr lang="nl-NL" sz="3200" dirty="0" err="1"/>
              <a:t>Mizrahi</a:t>
            </a:r>
            <a:r>
              <a:rPr lang="nl-NL" sz="3200" dirty="0"/>
              <a:t>, President</a:t>
            </a:r>
          </a:p>
          <a:p>
            <a:pPr algn="ctr"/>
            <a:r>
              <a:rPr lang="nl-NL" sz="3200" dirty="0" err="1"/>
              <a:t>JenniferM@RespectAbility.org</a:t>
            </a:r>
            <a:endParaRPr lang="nl-NL" sz="3200" dirty="0"/>
          </a:p>
          <a:p>
            <a:pPr algn="ctr"/>
            <a:r>
              <a:rPr lang="nl-NL" sz="3200" dirty="0" err="1"/>
              <a:t>Cell</a:t>
            </a:r>
            <a:r>
              <a:rPr lang="nl-NL" sz="3200" dirty="0"/>
              <a:t>: 202-365-0787</a:t>
            </a:r>
          </a:p>
          <a:p>
            <a:pPr algn="ctr"/>
            <a:endParaRPr lang="nl-NL" sz="3200" dirty="0">
              <a:hlinkClick r:id="rId2"/>
            </a:endParaRPr>
          </a:p>
          <a:p>
            <a:pPr algn="ctr"/>
            <a:r>
              <a:rPr lang="nl-NL" sz="3200" dirty="0" err="1">
                <a:hlinkClick r:id="rId2"/>
              </a:rPr>
              <a:t>www.RespectAbility.org</a:t>
            </a:r>
            <a:endParaRPr lang="en-US" sz="3200" dirty="0"/>
          </a:p>
        </p:txBody>
      </p:sp>
      <p:sp>
        <p:nvSpPr>
          <p:cNvPr id="4" name="Slide Number Placeholder 3"/>
          <p:cNvSpPr>
            <a:spLocks noGrp="1"/>
          </p:cNvSpPr>
          <p:nvPr>
            <p:ph type="sldNum" sz="quarter" idx="7"/>
          </p:nvPr>
        </p:nvSpPr>
        <p:spPr>
          <a:xfrm>
            <a:off x="6583680" y="6377942"/>
            <a:ext cx="2103120" cy="276999"/>
          </a:xfrm>
        </p:spPr>
        <p:txBody>
          <a:bodyPr/>
          <a:lstStyle/>
          <a:p>
            <a:fld id="{B6F15528-21DE-4FAA-801E-634DDDAF4B2B}" type="slidenum">
              <a:rPr lang="en-US" smtClean="0">
                <a:solidFill>
                  <a:prstClr val="black">
                    <a:tint val="75000"/>
                  </a:prstClr>
                </a:solidFill>
              </a:rPr>
              <a:pPr/>
              <a:t>71</a:t>
            </a:fld>
            <a:endParaRPr lang="en-US">
              <a:solidFill>
                <a:prstClr val="black">
                  <a:tint val="75000"/>
                </a:prstClr>
              </a:solidFill>
            </a:endParaRPr>
          </a:p>
        </p:txBody>
      </p:sp>
    </p:spTree>
    <p:extLst>
      <p:ext uri="{BB962C8B-B14F-4D97-AF65-F5344CB8AC3E}">
        <p14:creationId xmlns:p14="http://schemas.microsoft.com/office/powerpoint/2010/main" val="36129053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2" name="Title 1"/>
          <p:cNvSpPr>
            <a:spLocks noGrp="1"/>
          </p:cNvSpPr>
          <p:nvPr>
            <p:ph type="title"/>
          </p:nvPr>
        </p:nvSpPr>
        <p:spPr>
          <a:xfrm>
            <a:off x="2355273" y="336178"/>
            <a:ext cx="3601750" cy="384721"/>
          </a:xfrm>
        </p:spPr>
        <p:txBody>
          <a:bodyPr/>
          <a:lstStyle/>
          <a:p>
            <a:r>
              <a:rPr lang="en-US" sz="2500" b="1" dirty="0">
                <a:solidFill>
                  <a:srgbClr val="FFFFFF"/>
                </a:solidFill>
                <a:cs typeface="Nobel-Bold"/>
              </a:rPr>
              <a:t>FALL 2016 FELLOWS</a:t>
            </a:r>
            <a:endParaRPr lang="en-US" sz="2500" b="1" dirty="0">
              <a:solidFill>
                <a:srgbClr val="FFFFFF"/>
              </a:solidFill>
            </a:endParaRPr>
          </a:p>
        </p:txBody>
      </p:sp>
      <p:sp>
        <p:nvSpPr>
          <p:cNvPr id="10" name="TextBox 9">
            <a:hlinkClick r:id="rId4"/>
          </p:cNvPr>
          <p:cNvSpPr txBox="1"/>
          <p:nvPr/>
        </p:nvSpPr>
        <p:spPr>
          <a:xfrm>
            <a:off x="484909" y="3294529"/>
            <a:ext cx="2078182" cy="867682"/>
          </a:xfrm>
          <a:prstGeom prst="rect">
            <a:avLst/>
          </a:prstGeom>
          <a:noFill/>
        </p:spPr>
        <p:txBody>
          <a:bodyPr wrap="square" lIns="82048" tIns="41025" rIns="82048" bIns="41025" rtlCol="0">
            <a:spAutoFit/>
          </a:bodyPr>
          <a:lstStyle/>
          <a:p>
            <a:pPr algn="ctr" defTabSz="819911"/>
            <a:r>
              <a:rPr lang="en-US" sz="1700" dirty="0">
                <a:solidFill>
                  <a:prstClr val="black"/>
                </a:solidFill>
              </a:rPr>
              <a:t>Jennifer </a:t>
            </a:r>
            <a:r>
              <a:rPr lang="en-US" sz="1700" dirty="0" err="1">
                <a:solidFill>
                  <a:prstClr val="black"/>
                </a:solidFill>
              </a:rPr>
              <a:t>Bohlman</a:t>
            </a:r>
            <a:endParaRPr lang="en-US" sz="1700" dirty="0">
              <a:solidFill>
                <a:prstClr val="black"/>
              </a:solidFill>
            </a:endParaRPr>
          </a:p>
          <a:p>
            <a:pPr algn="ctr" defTabSz="819911"/>
            <a:r>
              <a:rPr lang="en-US" sz="1700" dirty="0">
                <a:solidFill>
                  <a:prstClr val="black"/>
                </a:solidFill>
              </a:rPr>
              <a:t>Social Media &amp; Communications</a:t>
            </a:r>
          </a:p>
        </p:txBody>
      </p:sp>
      <p:sp>
        <p:nvSpPr>
          <p:cNvPr id="18" name="TextBox 17"/>
          <p:cNvSpPr txBox="1"/>
          <p:nvPr/>
        </p:nvSpPr>
        <p:spPr>
          <a:xfrm>
            <a:off x="3740727" y="3294529"/>
            <a:ext cx="1731818" cy="867682"/>
          </a:xfrm>
          <a:prstGeom prst="rect">
            <a:avLst/>
          </a:prstGeom>
          <a:noFill/>
        </p:spPr>
        <p:txBody>
          <a:bodyPr wrap="square" lIns="82048" tIns="41025" rIns="82048" bIns="41025" rtlCol="0">
            <a:spAutoFit/>
          </a:bodyPr>
          <a:lstStyle/>
          <a:p>
            <a:pPr algn="ctr" defTabSz="819911"/>
            <a:r>
              <a:rPr lang="en-US" sz="1700" dirty="0">
                <a:solidFill>
                  <a:prstClr val="black"/>
                </a:solidFill>
              </a:rPr>
              <a:t>Eddie B. Ellis Jr.</a:t>
            </a:r>
          </a:p>
          <a:p>
            <a:pPr algn="ctr" defTabSz="819911"/>
            <a:r>
              <a:rPr lang="en-US" sz="1700" dirty="0">
                <a:solidFill>
                  <a:prstClr val="black"/>
                </a:solidFill>
              </a:rPr>
              <a:t>Criminal Justice Reform</a:t>
            </a:r>
          </a:p>
        </p:txBody>
      </p:sp>
      <p:sp>
        <p:nvSpPr>
          <p:cNvPr id="24" name="TextBox 23"/>
          <p:cNvSpPr txBox="1"/>
          <p:nvPr/>
        </p:nvSpPr>
        <p:spPr>
          <a:xfrm>
            <a:off x="5264727" y="6051176"/>
            <a:ext cx="2078182" cy="867682"/>
          </a:xfrm>
          <a:prstGeom prst="rect">
            <a:avLst/>
          </a:prstGeom>
          <a:noFill/>
        </p:spPr>
        <p:txBody>
          <a:bodyPr wrap="square" lIns="82048" tIns="41025" rIns="82048" bIns="41025" rtlCol="0">
            <a:spAutoFit/>
          </a:bodyPr>
          <a:lstStyle/>
          <a:p>
            <a:pPr algn="ctr" defTabSz="819911"/>
            <a:r>
              <a:rPr lang="en-US" sz="1700" dirty="0">
                <a:solidFill>
                  <a:prstClr val="black"/>
                </a:solidFill>
              </a:rPr>
              <a:t>Adam Rothstein</a:t>
            </a:r>
          </a:p>
          <a:p>
            <a:pPr algn="ctr" defTabSz="819911"/>
            <a:r>
              <a:rPr lang="en-US" sz="1700" dirty="0">
                <a:solidFill>
                  <a:prstClr val="black"/>
                </a:solidFill>
              </a:rPr>
              <a:t>Public Policy &amp; Employment</a:t>
            </a:r>
          </a:p>
        </p:txBody>
      </p:sp>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64727" y="4101354"/>
            <a:ext cx="2078182" cy="2017059"/>
          </a:xfrm>
          <a:prstGeom prst="rect">
            <a:avLst/>
          </a:prstGeom>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31818" y="4101354"/>
            <a:ext cx="2078182" cy="2017059"/>
          </a:xfrm>
          <a:prstGeom prst="rect">
            <a:avLst/>
          </a:prstGeom>
        </p:spPr>
      </p:pic>
      <p:sp>
        <p:nvSpPr>
          <p:cNvPr id="30" name="TextBox 29"/>
          <p:cNvSpPr txBox="1"/>
          <p:nvPr/>
        </p:nvSpPr>
        <p:spPr>
          <a:xfrm>
            <a:off x="1731818" y="6051176"/>
            <a:ext cx="2078182" cy="867682"/>
          </a:xfrm>
          <a:prstGeom prst="rect">
            <a:avLst/>
          </a:prstGeom>
          <a:noFill/>
        </p:spPr>
        <p:txBody>
          <a:bodyPr wrap="square" lIns="82048" tIns="41025" rIns="82048" bIns="41025" rtlCol="0">
            <a:spAutoFit/>
          </a:bodyPr>
          <a:lstStyle/>
          <a:p>
            <a:pPr algn="ctr" defTabSz="819911"/>
            <a:r>
              <a:rPr lang="en-US" sz="1700" dirty="0">
                <a:solidFill>
                  <a:prstClr val="black"/>
                </a:solidFill>
              </a:rPr>
              <a:t>David Richman</a:t>
            </a:r>
          </a:p>
          <a:p>
            <a:pPr algn="ctr" defTabSz="819911"/>
            <a:r>
              <a:rPr lang="en-US" sz="1700" dirty="0">
                <a:solidFill>
                  <a:prstClr val="black"/>
                </a:solidFill>
              </a:rPr>
              <a:t>Communications &amp; Stigma</a:t>
            </a:r>
          </a:p>
        </p:txBody>
      </p:sp>
      <p:sp>
        <p:nvSpPr>
          <p:cNvPr id="32" name="TextBox 31"/>
          <p:cNvSpPr txBox="1"/>
          <p:nvPr/>
        </p:nvSpPr>
        <p:spPr>
          <a:xfrm>
            <a:off x="6650182" y="3294529"/>
            <a:ext cx="2078182" cy="867682"/>
          </a:xfrm>
          <a:prstGeom prst="rect">
            <a:avLst/>
          </a:prstGeom>
          <a:noFill/>
        </p:spPr>
        <p:txBody>
          <a:bodyPr wrap="square" lIns="82048" tIns="41025" rIns="82048" bIns="41025" rtlCol="0">
            <a:spAutoFit/>
          </a:bodyPr>
          <a:lstStyle/>
          <a:p>
            <a:pPr algn="ctr" defTabSz="819911"/>
            <a:r>
              <a:rPr lang="en-US" sz="1700" dirty="0">
                <a:solidFill>
                  <a:prstClr val="black"/>
                </a:solidFill>
              </a:rPr>
              <a:t>Dionne Joseph</a:t>
            </a:r>
          </a:p>
          <a:p>
            <a:pPr algn="ctr" defTabSz="819911"/>
            <a:r>
              <a:rPr lang="en-US" sz="1700" dirty="0">
                <a:solidFill>
                  <a:prstClr val="black"/>
                </a:solidFill>
              </a:rPr>
              <a:t>Communications &amp; Stigma</a:t>
            </a:r>
          </a:p>
        </p:txBody>
      </p:sp>
      <p:sp>
        <p:nvSpPr>
          <p:cNvPr id="28" name="Slide Number Placeholder 27"/>
          <p:cNvSpPr>
            <a:spLocks noGrp="1"/>
          </p:cNvSpPr>
          <p:nvPr>
            <p:ph type="sldNum" sz="quarter" idx="7"/>
          </p:nvPr>
        </p:nvSpPr>
        <p:spPr>
          <a:xfrm>
            <a:off x="8312727" y="6377942"/>
            <a:ext cx="374073" cy="276999"/>
          </a:xfrm>
        </p:spPr>
        <p:txBody>
          <a:bodyPr/>
          <a:lstStyle/>
          <a:p>
            <a:fld id="{B6F15528-21DE-4FAA-801E-634DDDAF4B2B}" type="slidenum">
              <a:rPr lang="en-US" smtClean="0">
                <a:solidFill>
                  <a:prstClr val="black">
                    <a:tint val="75000"/>
                  </a:prstClr>
                </a:solidFill>
              </a:rPr>
              <a:pPr/>
              <a:t>8</a:t>
            </a:fld>
            <a:endParaRPr lang="en-US" dirty="0">
              <a:solidFill>
                <a:prstClr val="black">
                  <a:tint val="75000"/>
                </a:prstClr>
              </a:solidFill>
            </a:endParaRPr>
          </a:p>
        </p:txBody>
      </p:sp>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64727" y="4101354"/>
            <a:ext cx="2078182" cy="2017059"/>
          </a:xfrm>
          <a:prstGeom prst="rect">
            <a:avLst/>
          </a:prstGeom>
        </p:spPr>
      </p:pic>
      <p:pic>
        <p:nvPicPr>
          <p:cNvPr id="23" name="Picture 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64727" y="4101354"/>
            <a:ext cx="2078182" cy="2017059"/>
          </a:xfrm>
          <a:prstGeom prst="rect">
            <a:avLst/>
          </a:prstGeom>
        </p:spPr>
      </p:pic>
      <p:pic>
        <p:nvPicPr>
          <p:cNvPr id="8" name="Picture 7"/>
          <p:cNvPicPr>
            <a:picLocks noChangeAspect="1"/>
          </p:cNvPicPr>
          <p:nvPr/>
        </p:nvPicPr>
        <p:blipFill>
          <a:blip r:embed="rId9"/>
          <a:stretch>
            <a:fillRect/>
          </a:stretch>
        </p:blipFill>
        <p:spPr>
          <a:xfrm>
            <a:off x="3696362" y="1243285"/>
            <a:ext cx="1751276" cy="2017059"/>
          </a:xfrm>
          <a:prstGeom prst="rect">
            <a:avLst/>
          </a:prstGeom>
        </p:spPr>
      </p:pic>
      <p:pic>
        <p:nvPicPr>
          <p:cNvPr id="9" name="Picture 8"/>
          <p:cNvPicPr>
            <a:picLocks noChangeAspect="1"/>
          </p:cNvPicPr>
          <p:nvPr/>
        </p:nvPicPr>
        <p:blipFill>
          <a:blip r:embed="rId10"/>
          <a:stretch>
            <a:fillRect/>
          </a:stretch>
        </p:blipFill>
        <p:spPr>
          <a:xfrm>
            <a:off x="484909" y="1240436"/>
            <a:ext cx="2078182" cy="2017059"/>
          </a:xfrm>
          <a:prstGeom prst="rect">
            <a:avLst/>
          </a:prstGeom>
        </p:spPr>
      </p:pic>
      <p:pic>
        <p:nvPicPr>
          <p:cNvPr id="12" name="Picture 11"/>
          <p:cNvPicPr>
            <a:picLocks noChangeAspect="1"/>
          </p:cNvPicPr>
          <p:nvPr/>
        </p:nvPicPr>
        <p:blipFill>
          <a:blip r:embed="rId11"/>
          <a:stretch>
            <a:fillRect/>
          </a:stretch>
        </p:blipFill>
        <p:spPr>
          <a:xfrm>
            <a:off x="6650182" y="1243285"/>
            <a:ext cx="2078182" cy="2017059"/>
          </a:xfrm>
          <a:prstGeom prst="rect">
            <a:avLst/>
          </a:prstGeom>
        </p:spPr>
      </p:pic>
      <p:pic>
        <p:nvPicPr>
          <p:cNvPr id="13" name="Picture 12"/>
          <p:cNvPicPr>
            <a:picLocks noChangeAspect="1"/>
          </p:cNvPicPr>
          <p:nvPr/>
        </p:nvPicPr>
        <p:blipFill>
          <a:blip r:embed="rId12"/>
          <a:stretch>
            <a:fillRect/>
          </a:stretch>
        </p:blipFill>
        <p:spPr>
          <a:xfrm>
            <a:off x="1731818" y="4101354"/>
            <a:ext cx="2078182" cy="2017059"/>
          </a:xfrm>
          <a:prstGeom prst="rect">
            <a:avLst/>
          </a:prstGeom>
        </p:spPr>
      </p:pic>
      <p:pic>
        <p:nvPicPr>
          <p:cNvPr id="15" name="Picture 14"/>
          <p:cNvPicPr>
            <a:picLocks noChangeAspect="1"/>
          </p:cNvPicPr>
          <p:nvPr/>
        </p:nvPicPr>
        <p:blipFill>
          <a:blip r:embed="rId13"/>
          <a:stretch>
            <a:fillRect/>
          </a:stretch>
        </p:blipFill>
        <p:spPr>
          <a:xfrm>
            <a:off x="5264727" y="4101354"/>
            <a:ext cx="2078182" cy="2017059"/>
          </a:xfrm>
          <a:prstGeom prst="rect">
            <a:avLst/>
          </a:prstGeom>
        </p:spPr>
      </p:pic>
    </p:spTree>
    <p:extLst>
      <p:ext uri="{BB962C8B-B14F-4D97-AF65-F5344CB8AC3E}">
        <p14:creationId xmlns:p14="http://schemas.microsoft.com/office/powerpoint/2010/main" val="1610726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123"/>
          <p:cNvSpPr/>
          <p:nvPr/>
        </p:nvSpPr>
        <p:spPr>
          <a:xfrm>
            <a:off x="0" y="0"/>
            <a:ext cx="9144000" cy="1210235"/>
          </a:xfrm>
          <a:custGeom>
            <a:avLst/>
            <a:gdLst/>
            <a:ahLst/>
            <a:cxnLst/>
            <a:rect l="l" t="t" r="r" b="b"/>
            <a:pathLst>
              <a:path w="10058400" h="1371600">
                <a:moveTo>
                  <a:pt x="0" y="1371599"/>
                </a:moveTo>
                <a:lnTo>
                  <a:pt x="10058399" y="1371599"/>
                </a:lnTo>
                <a:lnTo>
                  <a:pt x="10058399" y="0"/>
                </a:lnTo>
                <a:lnTo>
                  <a:pt x="0" y="0"/>
                </a:lnTo>
                <a:lnTo>
                  <a:pt x="0" y="1371599"/>
                </a:lnTo>
                <a:close/>
              </a:path>
            </a:pathLst>
          </a:custGeom>
          <a:solidFill>
            <a:srgbClr val="5F5F5F"/>
          </a:solidFill>
        </p:spPr>
        <p:txBody>
          <a:bodyPr wrap="square" lIns="0" tIns="0" rIns="0" bIns="0" rtlCol="0"/>
          <a:lstStyle/>
          <a:p>
            <a:pPr defTabSz="819911"/>
            <a:endParaRPr>
              <a:solidFill>
                <a:prstClr val="black"/>
              </a:solidFill>
            </a:endParaRPr>
          </a:p>
        </p:txBody>
      </p:sp>
      <p:pic>
        <p:nvPicPr>
          <p:cNvPr id="129" name="Picture 128" descr="RA_Logo_Yellow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46" y="134470"/>
            <a:ext cx="2008909" cy="896155"/>
          </a:xfrm>
          <a:prstGeom prst="rect">
            <a:avLst/>
          </a:prstGeom>
        </p:spPr>
      </p:pic>
      <p:sp>
        <p:nvSpPr>
          <p:cNvPr id="2" name="Title 1"/>
          <p:cNvSpPr>
            <a:spLocks noGrp="1"/>
          </p:cNvSpPr>
          <p:nvPr>
            <p:ph type="title"/>
          </p:nvPr>
        </p:nvSpPr>
        <p:spPr>
          <a:xfrm>
            <a:off x="2355706" y="336178"/>
            <a:ext cx="3601750" cy="384721"/>
          </a:xfrm>
        </p:spPr>
        <p:txBody>
          <a:bodyPr/>
          <a:lstStyle/>
          <a:p>
            <a:r>
              <a:rPr lang="en-US" sz="2500" b="1" dirty="0">
                <a:solidFill>
                  <a:srgbClr val="FFFFFF"/>
                </a:solidFill>
                <a:cs typeface="Nobel-Bold"/>
              </a:rPr>
              <a:t>SPRING 2017 FELLOWS</a:t>
            </a:r>
            <a:endParaRPr lang="en-US" sz="2500" b="1" dirty="0">
              <a:solidFill>
                <a:srgbClr val="FFFFFF"/>
              </a:solidFill>
            </a:endParaRPr>
          </a:p>
        </p:txBody>
      </p:sp>
      <p:sp>
        <p:nvSpPr>
          <p:cNvPr id="10" name="TextBox 9">
            <a:hlinkClick r:id="rId4"/>
          </p:cNvPr>
          <p:cNvSpPr txBox="1"/>
          <p:nvPr/>
        </p:nvSpPr>
        <p:spPr>
          <a:xfrm>
            <a:off x="1593273" y="3312459"/>
            <a:ext cx="2078182" cy="606071"/>
          </a:xfrm>
          <a:prstGeom prst="rect">
            <a:avLst/>
          </a:prstGeom>
          <a:noFill/>
        </p:spPr>
        <p:txBody>
          <a:bodyPr wrap="square" lIns="82048" tIns="41025" rIns="82048" bIns="41025" rtlCol="0">
            <a:spAutoFit/>
          </a:bodyPr>
          <a:lstStyle/>
          <a:p>
            <a:pPr algn="ctr" defTabSz="819911"/>
            <a:r>
              <a:rPr lang="en-US" sz="1700" dirty="0">
                <a:solidFill>
                  <a:prstClr val="black"/>
                </a:solidFill>
              </a:rPr>
              <a:t>Ming </a:t>
            </a:r>
            <a:r>
              <a:rPr lang="en-US" sz="1700" dirty="0" err="1">
                <a:solidFill>
                  <a:prstClr val="black"/>
                </a:solidFill>
              </a:rPr>
              <a:t>Canaday</a:t>
            </a:r>
            <a:endParaRPr lang="en-US" sz="1700" dirty="0">
              <a:solidFill>
                <a:prstClr val="black"/>
              </a:solidFill>
            </a:endParaRPr>
          </a:p>
          <a:p>
            <a:pPr algn="ctr" defTabSz="819911"/>
            <a:r>
              <a:rPr lang="en-US" sz="1700" dirty="0">
                <a:solidFill>
                  <a:prstClr val="black"/>
                </a:solidFill>
              </a:rPr>
              <a:t> Public Policy </a:t>
            </a:r>
          </a:p>
        </p:txBody>
      </p:sp>
      <p:sp>
        <p:nvSpPr>
          <p:cNvPr id="18" name="TextBox 17"/>
          <p:cNvSpPr txBox="1"/>
          <p:nvPr/>
        </p:nvSpPr>
        <p:spPr>
          <a:xfrm>
            <a:off x="5472546" y="3323141"/>
            <a:ext cx="1731818" cy="606071"/>
          </a:xfrm>
          <a:prstGeom prst="rect">
            <a:avLst/>
          </a:prstGeom>
          <a:noFill/>
        </p:spPr>
        <p:txBody>
          <a:bodyPr wrap="square" lIns="82048" tIns="41025" rIns="82048" bIns="41025" rtlCol="0">
            <a:spAutoFit/>
          </a:bodyPr>
          <a:lstStyle/>
          <a:p>
            <a:pPr algn="ctr" defTabSz="819911"/>
            <a:r>
              <a:rPr lang="en-US" sz="1700" dirty="0">
                <a:solidFill>
                  <a:prstClr val="black"/>
                </a:solidFill>
              </a:rPr>
              <a:t>Nicole Leblanc</a:t>
            </a:r>
          </a:p>
          <a:p>
            <a:pPr algn="ctr" defTabSz="819911"/>
            <a:r>
              <a:rPr lang="en-US" sz="1700" dirty="0">
                <a:solidFill>
                  <a:prstClr val="black"/>
                </a:solidFill>
              </a:rPr>
              <a:t>Public Policy</a:t>
            </a:r>
          </a:p>
        </p:txBody>
      </p:sp>
      <p:sp>
        <p:nvSpPr>
          <p:cNvPr id="30" name="TextBox 29"/>
          <p:cNvSpPr txBox="1"/>
          <p:nvPr/>
        </p:nvSpPr>
        <p:spPr>
          <a:xfrm>
            <a:off x="1801091" y="6051178"/>
            <a:ext cx="1731818" cy="606071"/>
          </a:xfrm>
          <a:prstGeom prst="rect">
            <a:avLst/>
          </a:prstGeom>
          <a:noFill/>
        </p:spPr>
        <p:txBody>
          <a:bodyPr wrap="square" lIns="82048" tIns="41025" rIns="82048" bIns="41025" rtlCol="0">
            <a:spAutoFit/>
          </a:bodyPr>
          <a:lstStyle/>
          <a:p>
            <a:pPr algn="ctr" defTabSz="819911"/>
            <a:r>
              <a:rPr lang="en-US" sz="1700" dirty="0">
                <a:solidFill>
                  <a:prstClr val="black"/>
                </a:solidFill>
              </a:rPr>
              <a:t>Clara </a:t>
            </a:r>
            <a:r>
              <a:rPr lang="en-US" sz="1700" dirty="0" err="1">
                <a:solidFill>
                  <a:prstClr val="black"/>
                </a:solidFill>
              </a:rPr>
              <a:t>Loh</a:t>
            </a:r>
            <a:endParaRPr lang="en-US" sz="1700" dirty="0">
              <a:solidFill>
                <a:prstClr val="black"/>
              </a:solidFill>
            </a:endParaRPr>
          </a:p>
          <a:p>
            <a:pPr algn="ctr" defTabSz="819911"/>
            <a:r>
              <a:rPr lang="en-US" sz="1700" dirty="0">
                <a:solidFill>
                  <a:prstClr val="black"/>
                </a:solidFill>
              </a:rPr>
              <a:t>Public Policy</a:t>
            </a:r>
          </a:p>
        </p:txBody>
      </p:sp>
      <p:sp>
        <p:nvSpPr>
          <p:cNvPr id="32" name="TextBox 31"/>
          <p:cNvSpPr txBox="1"/>
          <p:nvPr/>
        </p:nvSpPr>
        <p:spPr>
          <a:xfrm>
            <a:off x="5334000" y="5991073"/>
            <a:ext cx="2078182" cy="867682"/>
          </a:xfrm>
          <a:prstGeom prst="rect">
            <a:avLst/>
          </a:prstGeom>
          <a:noFill/>
        </p:spPr>
        <p:txBody>
          <a:bodyPr wrap="square" lIns="82048" tIns="41025" rIns="82048" bIns="41025" rtlCol="0">
            <a:spAutoFit/>
          </a:bodyPr>
          <a:lstStyle/>
          <a:p>
            <a:pPr algn="ctr" defTabSz="819911"/>
            <a:r>
              <a:rPr lang="en-US" sz="1700" dirty="0">
                <a:solidFill>
                  <a:prstClr val="black"/>
                </a:solidFill>
              </a:rPr>
              <a:t>Matthew Wagner</a:t>
            </a:r>
          </a:p>
          <a:p>
            <a:pPr algn="ctr" defTabSz="819911"/>
            <a:r>
              <a:rPr lang="en-US" sz="1700" dirty="0">
                <a:solidFill>
                  <a:prstClr val="black"/>
                </a:solidFill>
              </a:rPr>
              <a:t>Development &amp; Policy</a:t>
            </a:r>
          </a:p>
        </p:txBody>
      </p:sp>
      <p:sp>
        <p:nvSpPr>
          <p:cNvPr id="28" name="Slide Number Placeholder 27"/>
          <p:cNvSpPr>
            <a:spLocks noGrp="1"/>
          </p:cNvSpPr>
          <p:nvPr>
            <p:ph type="sldNum" sz="quarter" idx="7"/>
          </p:nvPr>
        </p:nvSpPr>
        <p:spPr>
          <a:xfrm>
            <a:off x="8312727" y="6377942"/>
            <a:ext cx="374073" cy="276999"/>
          </a:xfrm>
        </p:spPr>
        <p:txBody>
          <a:bodyPr/>
          <a:lstStyle/>
          <a:p>
            <a:fld id="{B6F15528-21DE-4FAA-801E-634DDDAF4B2B}" type="slidenum">
              <a:rPr lang="en-US" smtClean="0">
                <a:solidFill>
                  <a:prstClr val="black">
                    <a:tint val="75000"/>
                  </a:prstClr>
                </a:solidFill>
              </a:rPr>
              <a:pPr/>
              <a:t>9</a:t>
            </a:fld>
            <a:endParaRPr lang="en-US" dirty="0">
              <a:solidFill>
                <a:prstClr val="black">
                  <a:tint val="75000"/>
                </a:prstClr>
              </a:solidFill>
            </a:endParaRPr>
          </a:p>
        </p:txBody>
      </p:sp>
      <p:pic>
        <p:nvPicPr>
          <p:cNvPr id="8" name="Picture 7"/>
          <p:cNvPicPr>
            <a:picLocks noChangeAspect="1"/>
          </p:cNvPicPr>
          <p:nvPr/>
        </p:nvPicPr>
        <p:blipFill>
          <a:blip r:embed="rId5"/>
          <a:stretch>
            <a:fillRect/>
          </a:stretch>
        </p:blipFill>
        <p:spPr>
          <a:xfrm>
            <a:off x="1593273" y="1295400"/>
            <a:ext cx="2078182" cy="2017059"/>
          </a:xfrm>
          <a:prstGeom prst="rect">
            <a:avLst/>
          </a:prstGeom>
        </p:spPr>
      </p:pic>
      <p:pic>
        <p:nvPicPr>
          <p:cNvPr id="9" name="Picture 8"/>
          <p:cNvPicPr>
            <a:picLocks noChangeAspect="1"/>
          </p:cNvPicPr>
          <p:nvPr/>
        </p:nvPicPr>
        <p:blipFill>
          <a:blip r:embed="rId6"/>
          <a:stretch>
            <a:fillRect/>
          </a:stretch>
        </p:blipFill>
        <p:spPr>
          <a:xfrm>
            <a:off x="5472546" y="1295399"/>
            <a:ext cx="1727926" cy="2017059"/>
          </a:xfrm>
          <a:prstGeom prst="rect">
            <a:avLst/>
          </a:prstGeom>
        </p:spPr>
      </p:pic>
      <p:pic>
        <p:nvPicPr>
          <p:cNvPr id="12" name="Picture 11"/>
          <p:cNvPicPr>
            <a:picLocks noChangeAspect="1"/>
          </p:cNvPicPr>
          <p:nvPr/>
        </p:nvPicPr>
        <p:blipFill>
          <a:blip r:embed="rId7"/>
          <a:stretch>
            <a:fillRect/>
          </a:stretch>
        </p:blipFill>
        <p:spPr>
          <a:xfrm>
            <a:off x="5334000" y="3929212"/>
            <a:ext cx="2078182" cy="2017059"/>
          </a:xfrm>
          <a:prstGeom prst="rect">
            <a:avLst/>
          </a:prstGeom>
        </p:spPr>
      </p:pic>
      <p:pic>
        <p:nvPicPr>
          <p:cNvPr id="13" name="Picture 12"/>
          <p:cNvPicPr>
            <a:picLocks noChangeAspect="1"/>
          </p:cNvPicPr>
          <p:nvPr/>
        </p:nvPicPr>
        <p:blipFill>
          <a:blip r:embed="rId8"/>
          <a:stretch>
            <a:fillRect/>
          </a:stretch>
        </p:blipFill>
        <p:spPr>
          <a:xfrm>
            <a:off x="1804983" y="4034118"/>
            <a:ext cx="1727926" cy="2017059"/>
          </a:xfrm>
          <a:prstGeom prst="rect">
            <a:avLst/>
          </a:prstGeom>
        </p:spPr>
      </p:pic>
    </p:spTree>
    <p:extLst>
      <p:ext uri="{BB962C8B-B14F-4D97-AF65-F5344CB8AC3E}">
        <p14:creationId xmlns:p14="http://schemas.microsoft.com/office/powerpoint/2010/main" val="37878507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4148</Words>
  <Application>Microsoft Office PowerPoint</Application>
  <PresentationFormat>On-screen Show (4:3)</PresentationFormat>
  <Paragraphs>437</Paragraphs>
  <Slides>71</Slides>
  <Notes>61</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1_Office Theme</vt:lpstr>
      <vt:lpstr>THE NATIONAL LEADERSHIP PROGRAM</vt:lpstr>
      <vt:lpstr>RESPECTABILITY’S MISSION</vt:lpstr>
      <vt:lpstr>THE NATIONAL LEADERSHIP PROGRAM</vt:lpstr>
      <vt:lpstr>GOALS OF THE FELLOWSHIP</vt:lpstr>
      <vt:lpstr>GOALS OF THE FELLOWSHIP</vt:lpstr>
      <vt:lpstr>THANKS TO YOU, WE WERE ABLE TO:</vt:lpstr>
      <vt:lpstr>BEN SPANGENBERG  </vt:lpstr>
      <vt:lpstr>FALL 2016 FELLOWS</vt:lpstr>
      <vt:lpstr>SPRING 2017 FELLOWS</vt:lpstr>
      <vt:lpstr>SUMMER 2017  COMMUNICATIONS &amp; STIGMA FELLOWS</vt:lpstr>
      <vt:lpstr>SUMMER 2017  PUBLIC POLICY &amp; EMPLOYMENT FELLOWS</vt:lpstr>
      <vt:lpstr>SUMMER 2017 DEVELOPMENT &amp; FUNDRAISING FELLOWS</vt:lpstr>
      <vt:lpstr>SUMMER 2017 JEWISH INCLUSION FELLOWS</vt:lpstr>
      <vt:lpstr>FELLOWS: BACKBONE OF OUR MAJOR EVENTS</vt:lpstr>
      <vt:lpstr>SUMMIT ON INCLUSION AND DIVERSITY IN HOLLYWOOD</vt:lpstr>
      <vt:lpstr>RESPECTABILITY ON BORN THIS WAY</vt:lpstr>
      <vt:lpstr>RESPECTABILITY ON BORN THIS WAY</vt:lpstr>
      <vt:lpstr>FROM HOLLYWOOD TO CAPITOL HILL: THE FUTURE OF AMERICANS WITH DISABILITIES</vt:lpstr>
      <vt:lpstr>FROM HOLLYWOOD TO CAPITOL HILL: THE FUTURE OF AMERICANS WITH DISABILITIES</vt:lpstr>
      <vt:lpstr>FROM HOLLYWOOD TO CAPITOL HILL: THE FUTURE OF AMERICANS WITH DISABILITIES</vt:lpstr>
      <vt:lpstr>BETTERING LIVES IN LONG BEACH, CALIFORNIA</vt:lpstr>
      <vt:lpstr>DIVERSITY, EQUALITY AND INCLUSION IN HOLLYWOOD </vt:lpstr>
      <vt:lpstr>WEBINARS: ATTENDED BY MORE THAN 900 PEOPLE</vt:lpstr>
      <vt:lpstr>WEBINARS: ATTENDED BY MORE THAN 900 PEOPLE</vt:lpstr>
      <vt:lpstr>FELLOWS SPEAKER SERIES</vt:lpstr>
      <vt:lpstr>ELLEN ALBERDING: FINDING DIRECTIONS THROUGH AWARENESS</vt:lpstr>
      <vt:lpstr>AMI ARONSON: THINKING OUTSIDE THE BOX</vt:lpstr>
      <vt:lpstr>NANCY BOCSKOR: THE ROLE OF STOYTELLING IN DEVELOPMENT</vt:lpstr>
      <vt:lpstr>LINDA BURGER: LEAVING LIFE IN A BETTER PLACE THEN WE FOUND IT</vt:lpstr>
      <vt:lpstr>OLLIE CANTOS: BUILDING LEADERSHIP AND ADDING VALUE</vt:lpstr>
      <vt:lpstr>ELEANOR CLIFT: SEIZING OPPORTUNITIES</vt:lpstr>
      <vt:lpstr>JUDITH CREED: FINDING LIFE IN STRUGGLES</vt:lpstr>
      <vt:lpstr>GIDEON CULMAN: A NEW VIEW OF OBSTACLES</vt:lpstr>
      <vt:lpstr>WILLIAM DAROFF: STAYING POST PARTISAN WHILE ADVOCATING FOR DISABILITY RIGHTS</vt:lpstr>
      <vt:lpstr>CURT DECKER: TRANSLATING GOOD POLICY INTO GOOD PRACTICE</vt:lpstr>
      <vt:lpstr>RON DRACH: FINDING LUCK AND OPPORTUNITY IN THE MIDST OF DISABILITY</vt:lpstr>
      <vt:lpstr>RANDALL DUCHESNEAU: STRIVING FOR COMMON GROUND</vt:lpstr>
      <vt:lpstr>STEVEN EIDELMAN: BREAKING OUT OF INEQUITABLE PRACTICES IN AMERICA</vt:lpstr>
      <vt:lpstr>STANLEY B. GREENBERG: PRACTICAL LESSONS IN POLLING</vt:lpstr>
      <vt:lpstr>RICK GUIDOTTI: CHANGE HOW YOU SEE CHANGE</vt:lpstr>
      <vt:lpstr>CALVIN HARRIS: LISTENING IS AN ACT OF COMPASSION</vt:lpstr>
      <vt:lpstr>JULIAN A. HAYNES: HOW TO MAKE REAL CHANGE PHILANTHROPY AND NONPROFIT</vt:lpstr>
      <vt:lpstr>DAN HAZELWOOD: THE POWER OF PERUSASION</vt:lpstr>
      <vt:lpstr>RODNEY E. HOOD: INVESTING IN INCLUSIVE GROWTH</vt:lpstr>
      <vt:lpstr>DAVID HOPPE: REACHING ACROSS THE AISLE</vt:lpstr>
      <vt:lpstr>ANDY IMPARATO: A NEW GENRATION OF DISABILITY ACTIVISTS</vt:lpstr>
      <vt:lpstr>JONATHAN KESSLER: WHAT’S YOUR GOAL?</vt:lpstr>
      <vt:lpstr>CELINDA LAKE: EYE OF THE LIONESS</vt:lpstr>
      <vt:lpstr>GEOFFREY MELADA: A “CHUTES &amp; LADDERS” CAREER TRAJECTORY</vt:lpstr>
      <vt:lpstr>DANA MARLOWE: USING TECHNOLOGY TO IMPROVE ACCESIBILITY</vt:lpstr>
      <vt:lpstr>DONNA MELTZER: BECOMING A DISABILITY ADVOCATE</vt:lpstr>
      <vt:lpstr>FLOYD MILLS: FINDING YOUR PLACE IN THE MELTING POT OF DIVERSITY</vt:lpstr>
      <vt:lpstr>JONATHAN MURRAY: IMPORTANCE OF DIVERSITY ON TELEVISION</vt:lpstr>
      <vt:lpstr>MICHAEL MURRAY: NO PITY: EMPLOYMENT ADVICE FOR PEOPLE WITH DISABILITIES</vt:lpstr>
      <vt:lpstr>MORNA MURRAY: A GLANCE INTO DISABILITY FROM A PARENTS PERSPECTIVE</vt:lpstr>
      <vt:lpstr>STEVE RAKITT: CHOOSING TO LAUGH</vt:lpstr>
      <vt:lpstr>PRAS RANAWEERA: THE VALUE OF LISTENING</vt:lpstr>
      <vt:lpstr>DEBORAH RATNER SALZBERG: WHAT IT MEANS TO BE A LEADER IN A NONPROFIT</vt:lpstr>
      <vt:lpstr>GERARD ROBINSON: MINDFULNESS AND ITS IMPACT TO CREATE CHANGE</vt:lpstr>
      <vt:lpstr>JONATHAN SALANT: TELLING A COMPELLING STORY OF SOMETHING YOU OVERCAME</vt:lpstr>
      <vt:lpstr>CAL THOMAS: LIVING BEYOND THE SUPERFICIAL</vt:lpstr>
      <vt:lpstr>LISA THOMAS: COHESIVE, CONSISTENT MESSAGING</vt:lpstr>
      <vt:lpstr>DAVID TRONE: LEADERSHIP: EMPATHY, FAILURE, RESPECT</vt:lpstr>
      <vt:lpstr>DONNA WALTON: UNDERSTANDING INTERSECTIONALITY AND SELF ADVOCACY</vt:lpstr>
      <vt:lpstr>FRAN KATZ WATSON: FAIL AT SOMETHING AT LEAST ONCE</vt:lpstr>
      <vt:lpstr>KEVIN WEBB: DISABILITY AS A PHILANTHROPIC NICHE</vt:lpstr>
      <vt:lpstr>RICHARD WOLF: THE VALUE OF BEING UNBIASED</vt:lpstr>
      <vt:lpstr>FALL 2017 FELLOWS (SEPTEMBER – DECEMBER)</vt:lpstr>
      <vt:lpstr>FALL 2017 FELLOWS (SEPTEMBER – DECEMBER)</vt:lpstr>
      <vt:lpstr>NATIONAL LEADERSHIP PROGRAM: FUTURE COHORTS</vt:lpstr>
      <vt:lpstr>THANK YOU FOR MAKING THIS POSSIBLE!</vt:lpstr>
    </vt:vector>
  </TitlesOfParts>
  <Company>Chindex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NATIONAL LEADERSHIP PROGRAM</dc:title>
  <dc:creator>Local Admin</dc:creator>
  <cp:lastModifiedBy>Local Admin</cp:lastModifiedBy>
  <cp:revision>5</cp:revision>
  <dcterms:created xsi:type="dcterms:W3CDTF">2017-10-20T18:58:44Z</dcterms:created>
  <dcterms:modified xsi:type="dcterms:W3CDTF">2017-10-20T20:09:38Z</dcterms:modified>
</cp:coreProperties>
</file>