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24.xml" ContentType="application/vnd.openxmlformats-officedocument.drawingml.chart+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4117" r:id="rId2"/>
    <p:sldMasterId id="2147484129" r:id="rId3"/>
    <p:sldMasterId id="2147484143" r:id="rId4"/>
    <p:sldMasterId id="2147484157" r:id="rId5"/>
  </p:sldMasterIdLst>
  <p:notesMasterIdLst>
    <p:notesMasterId r:id="rId59"/>
  </p:notesMasterIdLst>
  <p:handoutMasterIdLst>
    <p:handoutMasterId r:id="rId60"/>
  </p:handoutMasterIdLst>
  <p:sldIdLst>
    <p:sldId id="673" r:id="rId6"/>
    <p:sldId id="936" r:id="rId7"/>
    <p:sldId id="807" r:id="rId8"/>
    <p:sldId id="913" r:id="rId9"/>
    <p:sldId id="915" r:id="rId10"/>
    <p:sldId id="954" r:id="rId11"/>
    <p:sldId id="955" r:id="rId12"/>
    <p:sldId id="957" r:id="rId13"/>
    <p:sldId id="958" r:id="rId14"/>
    <p:sldId id="953" r:id="rId15"/>
    <p:sldId id="959" r:id="rId16"/>
    <p:sldId id="960" r:id="rId17"/>
    <p:sldId id="961" r:id="rId18"/>
    <p:sldId id="962" r:id="rId19"/>
    <p:sldId id="963" r:id="rId20"/>
    <p:sldId id="964" r:id="rId21"/>
    <p:sldId id="923" r:id="rId22"/>
    <p:sldId id="965" r:id="rId23"/>
    <p:sldId id="966" r:id="rId24"/>
    <p:sldId id="967" r:id="rId25"/>
    <p:sldId id="968" r:id="rId26"/>
    <p:sldId id="969" r:id="rId27"/>
    <p:sldId id="970" r:id="rId28"/>
    <p:sldId id="971" r:id="rId29"/>
    <p:sldId id="949" r:id="rId30"/>
    <p:sldId id="950" r:id="rId31"/>
    <p:sldId id="951" r:id="rId32"/>
    <p:sldId id="908" r:id="rId33"/>
    <p:sldId id="940" r:id="rId34"/>
    <p:sldId id="941" r:id="rId35"/>
    <p:sldId id="942" r:id="rId36"/>
    <p:sldId id="943" r:id="rId37"/>
    <p:sldId id="944" r:id="rId38"/>
    <p:sldId id="945" r:id="rId39"/>
    <p:sldId id="946" r:id="rId40"/>
    <p:sldId id="947" r:id="rId41"/>
    <p:sldId id="910" r:id="rId42"/>
    <p:sldId id="911" r:id="rId43"/>
    <p:sldId id="879" r:id="rId44"/>
    <p:sldId id="938" r:id="rId45"/>
    <p:sldId id="972" r:id="rId46"/>
    <p:sldId id="973" r:id="rId47"/>
    <p:sldId id="974" r:id="rId48"/>
    <p:sldId id="975" r:id="rId49"/>
    <p:sldId id="976" r:id="rId50"/>
    <p:sldId id="977" r:id="rId51"/>
    <p:sldId id="978" r:id="rId52"/>
    <p:sldId id="979" r:id="rId53"/>
    <p:sldId id="980" r:id="rId54"/>
    <p:sldId id="981" r:id="rId55"/>
    <p:sldId id="914" r:id="rId56"/>
    <p:sldId id="674" r:id="rId57"/>
    <p:sldId id="982" r:id="rId58"/>
  </p:sldIdLst>
  <p:sldSz cx="9144000" cy="6858000" type="screen4x3"/>
  <p:notesSz cx="7026275" cy="9312275"/>
  <p:defaultTextStyle>
    <a:defPPr>
      <a:defRPr lang="en-US"/>
    </a:defPPr>
    <a:lvl1pPr algn="l" rtl="0" eaLnBrk="0" fontAlgn="base" hangingPunct="0">
      <a:spcBef>
        <a:spcPct val="0"/>
      </a:spcBef>
      <a:spcAft>
        <a:spcPct val="0"/>
      </a:spcAft>
      <a:defRPr sz="1200" kern="1200">
        <a:solidFill>
          <a:schemeClr val="tx1"/>
        </a:solidFill>
        <a:latin typeface="Calibri" panose="020F0502020204030204" pitchFamily="34" charset="0"/>
        <a:ea typeface="+mn-ea"/>
        <a:cs typeface="Times New Roman" panose="02020603050405020304" pitchFamily="18" charset="0"/>
      </a:defRPr>
    </a:lvl1pPr>
    <a:lvl2pPr marL="457200" algn="l" rtl="0" eaLnBrk="0" fontAlgn="base" hangingPunct="0">
      <a:spcBef>
        <a:spcPct val="0"/>
      </a:spcBef>
      <a:spcAft>
        <a:spcPct val="0"/>
      </a:spcAft>
      <a:defRPr sz="1200" kern="1200">
        <a:solidFill>
          <a:schemeClr val="tx1"/>
        </a:solidFill>
        <a:latin typeface="Calibri" panose="020F0502020204030204" pitchFamily="34" charset="0"/>
        <a:ea typeface="+mn-ea"/>
        <a:cs typeface="Times New Roman" panose="02020603050405020304" pitchFamily="18" charset="0"/>
      </a:defRPr>
    </a:lvl2pPr>
    <a:lvl3pPr marL="914400" algn="l" rtl="0" eaLnBrk="0" fontAlgn="base" hangingPunct="0">
      <a:spcBef>
        <a:spcPct val="0"/>
      </a:spcBef>
      <a:spcAft>
        <a:spcPct val="0"/>
      </a:spcAft>
      <a:defRPr sz="1200" kern="1200">
        <a:solidFill>
          <a:schemeClr val="tx1"/>
        </a:solidFill>
        <a:latin typeface="Calibri" panose="020F0502020204030204" pitchFamily="34" charset="0"/>
        <a:ea typeface="+mn-ea"/>
        <a:cs typeface="Times New Roman" panose="02020603050405020304" pitchFamily="18" charset="0"/>
      </a:defRPr>
    </a:lvl3pPr>
    <a:lvl4pPr marL="1371600" algn="l" rtl="0" eaLnBrk="0" fontAlgn="base" hangingPunct="0">
      <a:spcBef>
        <a:spcPct val="0"/>
      </a:spcBef>
      <a:spcAft>
        <a:spcPct val="0"/>
      </a:spcAft>
      <a:defRPr sz="1200" kern="1200">
        <a:solidFill>
          <a:schemeClr val="tx1"/>
        </a:solidFill>
        <a:latin typeface="Calibri" panose="020F0502020204030204" pitchFamily="34" charset="0"/>
        <a:ea typeface="+mn-ea"/>
        <a:cs typeface="Times New Roman" panose="02020603050405020304" pitchFamily="18" charset="0"/>
      </a:defRPr>
    </a:lvl4pPr>
    <a:lvl5pPr marL="1828800" algn="l" rtl="0" eaLnBrk="0" fontAlgn="base" hangingPunct="0">
      <a:spcBef>
        <a:spcPct val="0"/>
      </a:spcBef>
      <a:spcAft>
        <a:spcPct val="0"/>
      </a:spcAft>
      <a:defRPr sz="1200" kern="1200">
        <a:solidFill>
          <a:schemeClr val="tx1"/>
        </a:solidFill>
        <a:latin typeface="Calibri" panose="020F0502020204030204" pitchFamily="34"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Calibri" panose="020F0502020204030204" pitchFamily="34" charset="0"/>
        <a:ea typeface="+mn-ea"/>
        <a:cs typeface="Times New Roman" panose="02020603050405020304" pitchFamily="18" charset="0"/>
      </a:defRPr>
    </a:lvl6pPr>
    <a:lvl7pPr marL="2743200" algn="l" defTabSz="914400" rtl="0" eaLnBrk="1" latinLnBrk="0" hangingPunct="1">
      <a:defRPr sz="1200" kern="1200">
        <a:solidFill>
          <a:schemeClr val="tx1"/>
        </a:solidFill>
        <a:latin typeface="Calibri" panose="020F0502020204030204" pitchFamily="34" charset="0"/>
        <a:ea typeface="+mn-ea"/>
        <a:cs typeface="Times New Roman" panose="02020603050405020304" pitchFamily="18" charset="0"/>
      </a:defRPr>
    </a:lvl7pPr>
    <a:lvl8pPr marL="3200400" algn="l" defTabSz="914400" rtl="0" eaLnBrk="1" latinLnBrk="0" hangingPunct="1">
      <a:defRPr sz="1200" kern="1200">
        <a:solidFill>
          <a:schemeClr val="tx1"/>
        </a:solidFill>
        <a:latin typeface="Calibri" panose="020F0502020204030204" pitchFamily="34" charset="0"/>
        <a:ea typeface="+mn-ea"/>
        <a:cs typeface="Times New Roman" panose="02020603050405020304" pitchFamily="18" charset="0"/>
      </a:defRPr>
    </a:lvl8pPr>
    <a:lvl9pPr marL="3657600" algn="l" defTabSz="914400" rtl="0" eaLnBrk="1" latinLnBrk="0" hangingPunct="1">
      <a:defRPr sz="1200" kern="1200">
        <a:solidFill>
          <a:schemeClr val="tx1"/>
        </a:solidFill>
        <a:latin typeface="Calibri" panose="020F0502020204030204" pitchFamily="34"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199">
          <p15:clr>
            <a:srgbClr val="A4A3A4"/>
          </p15:clr>
        </p15:guide>
        <p15:guide id="2" pos="402">
          <p15:clr>
            <a:srgbClr val="A4A3A4"/>
          </p15:clr>
        </p15:guide>
        <p15:guide id="3" pos="5355">
          <p15:clr>
            <a:srgbClr val="A4A3A4"/>
          </p15:clr>
        </p15:guide>
        <p15:guide id="4"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33CCFF"/>
    <a:srgbClr val="FF7C80"/>
    <a:srgbClr val="DFDFDF"/>
    <a:srgbClr val="FFCC66"/>
    <a:srgbClr val="66FF66"/>
    <a:srgbClr val="CC3300"/>
    <a:srgbClr val="E28700"/>
    <a:srgbClr val="FCA59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374" autoAdjust="0"/>
  </p:normalViewPr>
  <p:slideViewPr>
    <p:cSldViewPr snapToGrid="0">
      <p:cViewPr>
        <p:scale>
          <a:sx n="66" d="100"/>
          <a:sy n="66" d="100"/>
        </p:scale>
        <p:origin x="-1368" y="32"/>
      </p:cViewPr>
      <p:guideLst>
        <p:guide orient="horz" pos="199"/>
        <p:guide pos="402"/>
        <p:guide pos="5355"/>
        <p:guide pos="2879"/>
      </p:guideLst>
    </p:cSldViewPr>
  </p:slideViewPr>
  <p:notesTextViewPr>
    <p:cViewPr>
      <p:scale>
        <a:sx n="3" d="2"/>
        <a:sy n="3" d="2"/>
      </p:scale>
      <p:origin x="0" y="0"/>
    </p:cViewPr>
  </p:notesTextViewPr>
  <p:sorterViewPr>
    <p:cViewPr>
      <p:scale>
        <a:sx n="100" d="100"/>
        <a:sy n="100" d="100"/>
      </p:scale>
      <p:origin x="0" y="0"/>
    </p:cViewPr>
  </p:sorter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notesMaster" Target="notesMasters/notesMaster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Clinton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Sheet1!$B$2:$B$6</c:f>
              <c:numCache>
                <c:formatCode>General</c:formatCode>
                <c:ptCount val="5"/>
                <c:pt idx="0">
                  <c:v>46.0</c:v>
                </c:pt>
                <c:pt idx="1">
                  <c:v>47.0</c:v>
                </c:pt>
                <c:pt idx="2">
                  <c:v>49.0</c:v>
                </c:pt>
                <c:pt idx="3">
                  <c:v>47.0</c:v>
                </c:pt>
                <c:pt idx="4">
                  <c:v>54.0</c:v>
                </c:pt>
              </c:numCache>
            </c:numRef>
          </c:val>
          <c:extLst xmlns:c16r2="http://schemas.microsoft.com/office/drawing/2015/06/chart">
            <c:ext xmlns:c16="http://schemas.microsoft.com/office/drawing/2014/chart" uri="{C3380CC4-5D6E-409C-BE32-E72D297353CC}">
              <c16:uniqueId val="{00000000-67CF-4465-A812-7F5644C5931A}"/>
            </c:ext>
          </c:extLst>
        </c:ser>
        <c:ser>
          <c:idx val="1"/>
          <c:order val="1"/>
          <c:tx>
            <c:strRef>
              <c:f>Sheet1!$C$1</c:f>
              <c:strCache>
                <c:ptCount val="1"/>
                <c:pt idx="0">
                  <c:v>Trump</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Sheet1!$C$2:$C$6</c:f>
              <c:numCache>
                <c:formatCode>General</c:formatCode>
                <c:ptCount val="5"/>
                <c:pt idx="0">
                  <c:v>47.0</c:v>
                </c:pt>
                <c:pt idx="1">
                  <c:v>48.0</c:v>
                </c:pt>
                <c:pt idx="2">
                  <c:v>46.0</c:v>
                </c:pt>
                <c:pt idx="3">
                  <c:v>48.0</c:v>
                </c:pt>
                <c:pt idx="4">
                  <c:v>41.0</c:v>
                </c:pt>
              </c:numCache>
            </c:numRef>
          </c:val>
          <c:extLst xmlns:c16r2="http://schemas.microsoft.com/office/drawing/2015/06/chart">
            <c:ext xmlns:c16="http://schemas.microsoft.com/office/drawing/2014/chart" uri="{C3380CC4-5D6E-409C-BE32-E72D297353CC}">
              <c16:uniqueId val="{00000001-67CF-4465-A812-7F5644C5931A}"/>
            </c:ext>
          </c:extLst>
        </c:ser>
        <c:dLbls>
          <c:showLegendKey val="0"/>
          <c:showVal val="0"/>
          <c:showCatName val="0"/>
          <c:showSerName val="0"/>
          <c:showPercent val="0"/>
          <c:showBubbleSize val="0"/>
        </c:dLbls>
        <c:gapWidth val="219"/>
        <c:overlap val="-27"/>
        <c:axId val="-2102800440"/>
        <c:axId val="-2102796920"/>
      </c:barChart>
      <c:catAx>
        <c:axId val="-210280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102796920"/>
        <c:crosses val="autoZero"/>
        <c:auto val="1"/>
        <c:lblAlgn val="ctr"/>
        <c:lblOffset val="100"/>
        <c:noMultiLvlLbl val="0"/>
      </c:catAx>
      <c:valAx>
        <c:axId val="-2102796920"/>
        <c:scaling>
          <c:orientation val="minMax"/>
        </c:scaling>
        <c:delete val="1"/>
        <c:axPos val="l"/>
        <c:numFmt formatCode="General" sourceLinked="1"/>
        <c:majorTickMark val="none"/>
        <c:minorTickMark val="none"/>
        <c:tickLblPos val="nextTo"/>
        <c:crossAx val="-210280044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2-CE61-45AB-8041-068CEAF80F15}"/>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E61-45AB-8041-068CEAF80F15}"/>
              </c:ext>
            </c:extLst>
          </c:dPt>
          <c:dPt>
            <c:idx val="2"/>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CE61-45AB-8041-068CEAF80F1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Don't Know</c:v>
                </c:pt>
                <c:pt idx="2">
                  <c:v>No</c:v>
                </c:pt>
              </c:strCache>
            </c:strRef>
          </c:cat>
          <c:val>
            <c:numRef>
              <c:f>Sheet1!$B$2:$B$4</c:f>
              <c:numCache>
                <c:formatCode>General</c:formatCode>
                <c:ptCount val="3"/>
                <c:pt idx="0">
                  <c:v>32.0</c:v>
                </c:pt>
                <c:pt idx="1">
                  <c:v>8.0</c:v>
                </c:pt>
                <c:pt idx="2">
                  <c:v>60.0</c:v>
                </c:pt>
              </c:numCache>
            </c:numRef>
          </c:val>
          <c:extLst xmlns:c16r2="http://schemas.microsoft.com/office/drawing/2015/06/chart">
            <c:ext xmlns:c16="http://schemas.microsoft.com/office/drawing/2014/chart" uri="{C3380CC4-5D6E-409C-BE32-E72D297353CC}">
              <c16:uniqueId val="{00000000-CE61-45AB-8041-068CEAF80F1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95233530058221"/>
          <c:y val="0.824668853913493"/>
          <c:w val="0.449037283995855"/>
          <c:h val="0.156581240723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Voted Trump</c:v>
                </c:pt>
                <c:pt idx="1">
                  <c:v>Voted Clinton</c:v>
                </c:pt>
                <c:pt idx="2">
                  <c:v>Voted Trump</c:v>
                </c:pt>
                <c:pt idx="3">
                  <c:v>Voted Clinton</c:v>
                </c:pt>
              </c:strCache>
            </c:strRef>
          </c:cat>
          <c:val>
            <c:numRef>
              <c:f>Sheet1!$B$2:$B$5</c:f>
              <c:numCache>
                <c:formatCode>General</c:formatCode>
                <c:ptCount val="4"/>
                <c:pt idx="0">
                  <c:v>34.0</c:v>
                </c:pt>
                <c:pt idx="1">
                  <c:v>4.0</c:v>
                </c:pt>
                <c:pt idx="2">
                  <c:v>10.0</c:v>
                </c:pt>
                <c:pt idx="3">
                  <c:v>57.0</c:v>
                </c:pt>
              </c:numCache>
            </c:numRef>
          </c:val>
          <c:extLst xmlns:c16r2="http://schemas.microsoft.com/office/drawing/2015/06/chart">
            <c:ext xmlns:c16="http://schemas.microsoft.com/office/drawing/2014/chart" uri="{C3380CC4-5D6E-409C-BE32-E72D297353CC}">
              <c16:uniqueId val="{00000000-67CF-4465-A812-7F5644C5931A}"/>
            </c:ext>
          </c:extLst>
        </c:ser>
        <c:ser>
          <c:idx val="1"/>
          <c:order val="1"/>
          <c:tx>
            <c:strRef>
              <c:f>Sheet1!$C$1</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Voted Trump</c:v>
                </c:pt>
                <c:pt idx="1">
                  <c:v>Voted Clinton</c:v>
                </c:pt>
                <c:pt idx="2">
                  <c:v>Voted Trump</c:v>
                </c:pt>
                <c:pt idx="3">
                  <c:v>Voted Clinton</c:v>
                </c:pt>
              </c:strCache>
            </c:strRef>
          </c:cat>
          <c:val>
            <c:numRef>
              <c:f>Sheet1!$C$2:$C$5</c:f>
              <c:numCache>
                <c:formatCode>General</c:formatCode>
                <c:ptCount val="4"/>
                <c:pt idx="0">
                  <c:v>46.0</c:v>
                </c:pt>
                <c:pt idx="1">
                  <c:v>92.0</c:v>
                </c:pt>
                <c:pt idx="2">
                  <c:v>86.0</c:v>
                </c:pt>
                <c:pt idx="3">
                  <c:v>32.0</c:v>
                </c:pt>
              </c:numCache>
            </c:numRef>
          </c:val>
          <c:extLst xmlns:c16r2="http://schemas.microsoft.com/office/drawing/2015/06/chart">
            <c:ext xmlns:c16="http://schemas.microsoft.com/office/drawing/2014/chart" uri="{C3380CC4-5D6E-409C-BE32-E72D297353CC}">
              <c16:uniqueId val="{00000001-67CF-4465-A812-7F5644C5931A}"/>
            </c:ext>
          </c:extLst>
        </c:ser>
        <c:ser>
          <c:idx val="2"/>
          <c:order val="2"/>
          <c:tx>
            <c:strRef>
              <c:f>Sheet1!$D$1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Voted Trump</c:v>
                </c:pt>
                <c:pt idx="1">
                  <c:v>Voted Clinton</c:v>
                </c:pt>
                <c:pt idx="2">
                  <c:v>Voted Trump</c:v>
                </c:pt>
                <c:pt idx="3">
                  <c:v>Voted Clinton</c:v>
                </c:pt>
              </c:strCache>
            </c:strRef>
          </c:cat>
          <c:val>
            <c:numRef>
              <c:f>Sheet1!$D$2:$D$5</c:f>
              <c:numCache>
                <c:formatCode>General</c:formatCode>
                <c:ptCount val="4"/>
                <c:pt idx="0">
                  <c:v>20.0</c:v>
                </c:pt>
                <c:pt idx="1">
                  <c:v>3.0</c:v>
                </c:pt>
                <c:pt idx="2">
                  <c:v>4.0</c:v>
                </c:pt>
                <c:pt idx="3">
                  <c:v>11.0</c:v>
                </c:pt>
              </c:numCache>
            </c:numRef>
          </c:val>
          <c:extLst xmlns:c16r2="http://schemas.microsoft.com/office/drawing/2015/06/chart">
            <c:ext xmlns:c16="http://schemas.microsoft.com/office/drawing/2014/chart" uri="{C3380CC4-5D6E-409C-BE32-E72D297353CC}">
              <c16:uniqueId val="{00000001-A458-45CF-B94A-0594C89ED186}"/>
            </c:ext>
          </c:extLst>
        </c:ser>
        <c:dLbls>
          <c:showLegendKey val="0"/>
          <c:showVal val="0"/>
          <c:showCatName val="0"/>
          <c:showSerName val="0"/>
          <c:showPercent val="0"/>
          <c:showBubbleSize val="0"/>
        </c:dLbls>
        <c:gapWidth val="219"/>
        <c:overlap val="-27"/>
        <c:axId val="-2074156360"/>
        <c:axId val="-2074164776"/>
      </c:barChart>
      <c:catAx>
        <c:axId val="-207415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74164776"/>
        <c:crosses val="autoZero"/>
        <c:auto val="1"/>
        <c:lblAlgn val="ctr"/>
        <c:lblOffset val="100"/>
        <c:noMultiLvlLbl val="0"/>
      </c:catAx>
      <c:valAx>
        <c:axId val="-2074164776"/>
        <c:scaling>
          <c:orientation val="minMax"/>
        </c:scaling>
        <c:delete val="1"/>
        <c:axPos val="l"/>
        <c:numFmt formatCode="General" sourceLinked="1"/>
        <c:majorTickMark val="none"/>
        <c:minorTickMark val="none"/>
        <c:tickLblPos val="nextTo"/>
        <c:crossAx val="-2074156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Important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Sheet1!$B$2:$B$6</c:f>
              <c:numCache>
                <c:formatCode>General</c:formatCode>
                <c:ptCount val="5"/>
                <c:pt idx="0">
                  <c:v>89.0</c:v>
                </c:pt>
                <c:pt idx="1">
                  <c:v>92.0</c:v>
                </c:pt>
                <c:pt idx="2">
                  <c:v>92.0</c:v>
                </c:pt>
                <c:pt idx="3">
                  <c:v>92.0</c:v>
                </c:pt>
                <c:pt idx="4">
                  <c:v>93.0</c:v>
                </c:pt>
              </c:numCache>
            </c:numRef>
          </c:val>
          <c:extLst xmlns:c16r2="http://schemas.microsoft.com/office/drawing/2015/06/chart">
            <c:ext xmlns:c16="http://schemas.microsoft.com/office/drawing/2014/chart" uri="{C3380CC4-5D6E-409C-BE32-E72D297353CC}">
              <c16:uniqueId val="{00000000-44DD-44A1-B5A1-89848F3413F8}"/>
            </c:ext>
          </c:extLst>
        </c:ser>
        <c:ser>
          <c:idx val="1"/>
          <c:order val="1"/>
          <c:tx>
            <c:strRef>
              <c:f>Sheet1!$C$1</c:f>
              <c:strCache>
                <c:ptCount val="1"/>
                <c:pt idx="0">
                  <c:v>Total Not Important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Sheet1!$C$2:$C$6</c:f>
              <c:numCache>
                <c:formatCode>General</c:formatCode>
                <c:ptCount val="5"/>
                <c:pt idx="0">
                  <c:v>6.0</c:v>
                </c:pt>
                <c:pt idx="1">
                  <c:v>4.0</c:v>
                </c:pt>
                <c:pt idx="2">
                  <c:v>1.0</c:v>
                </c:pt>
                <c:pt idx="3">
                  <c:v>4.0</c:v>
                </c:pt>
                <c:pt idx="4">
                  <c:v>4.0</c:v>
                </c:pt>
              </c:numCache>
            </c:numRef>
          </c:val>
          <c:extLst xmlns:c16r2="http://schemas.microsoft.com/office/drawing/2015/06/chart">
            <c:ext xmlns:c16="http://schemas.microsoft.com/office/drawing/2014/chart" uri="{C3380CC4-5D6E-409C-BE32-E72D297353CC}">
              <c16:uniqueId val="{00000001-44DD-44A1-B5A1-89848F3413F8}"/>
            </c:ext>
          </c:extLst>
        </c:ser>
        <c:dLbls>
          <c:showLegendKey val="0"/>
          <c:showVal val="0"/>
          <c:showCatName val="0"/>
          <c:showSerName val="0"/>
          <c:showPercent val="0"/>
          <c:showBubbleSize val="0"/>
        </c:dLbls>
        <c:gapWidth val="219"/>
        <c:overlap val="-27"/>
        <c:axId val="-2090470456"/>
        <c:axId val="-2089529736"/>
      </c:barChart>
      <c:catAx>
        <c:axId val="-209047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89529736"/>
        <c:crosses val="autoZero"/>
        <c:auto val="1"/>
        <c:lblAlgn val="ctr"/>
        <c:lblOffset val="100"/>
        <c:noMultiLvlLbl val="0"/>
      </c:catAx>
      <c:valAx>
        <c:axId val="-2089529736"/>
        <c:scaling>
          <c:orientation val="minMax"/>
        </c:scaling>
        <c:delete val="1"/>
        <c:axPos val="l"/>
        <c:numFmt formatCode="General" sourceLinked="1"/>
        <c:majorTickMark val="none"/>
        <c:minorTickMark val="none"/>
        <c:tickLblPos val="nextTo"/>
        <c:crossAx val="-209047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1530447668619"/>
          <c:y val="0.208083578092446"/>
          <c:w val="0.788090186328217"/>
          <c:h val="0.518416170839337"/>
        </c:manualLayout>
      </c:layout>
      <c:doughnutChart>
        <c:varyColors val="1"/>
        <c:ser>
          <c:idx val="0"/>
          <c:order val="0"/>
          <c:tx>
            <c:strRef>
              <c:f>Sheet1!$B$1</c:f>
              <c:strCache>
                <c:ptCount val="1"/>
                <c:pt idx="0">
                  <c:v>Sales</c:v>
                </c:pt>
              </c:strCache>
            </c:strRef>
          </c:tx>
          <c:dPt>
            <c:idx val="0"/>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1-D06B-4E62-927E-68EA94466119}"/>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D06B-4E62-927E-68EA94466119}"/>
              </c:ext>
            </c:extLst>
          </c:dPt>
          <c:dPt>
            <c:idx val="2"/>
            <c:bubble3D val="0"/>
            <c:spPr>
              <a:solidFill>
                <a:srgbClr val="FF7C80"/>
              </a:solidFill>
              <a:ln w="19050">
                <a:solidFill>
                  <a:schemeClr val="lt1"/>
                </a:solidFill>
              </a:ln>
              <a:effectLst/>
            </c:spPr>
            <c:extLst xmlns:c16r2="http://schemas.microsoft.com/office/drawing/2015/06/chart">
              <c:ext xmlns:c16="http://schemas.microsoft.com/office/drawing/2014/chart" uri="{C3380CC4-5D6E-409C-BE32-E72D297353CC}">
                <c16:uniqueId val="{00000005-D06B-4E62-927E-68EA94466119}"/>
              </c:ext>
            </c:extLst>
          </c:dPt>
          <c:dPt>
            <c:idx val="3"/>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7-D06B-4E62-927E-68EA94466119}"/>
              </c:ext>
            </c:extLst>
          </c:dPt>
          <c:dPt>
            <c:idx val="4"/>
            <c:bubble3D val="0"/>
            <c:spPr>
              <a:solidFill>
                <a:schemeClr val="bg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8-D06B-4E62-927E-68EA94466119}"/>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Very important</c:v>
                </c:pt>
                <c:pt idx="1">
                  <c:v>Somewhat important</c:v>
                </c:pt>
                <c:pt idx="2">
                  <c:v>A little important</c:v>
                </c:pt>
                <c:pt idx="3">
                  <c:v>Not important at all</c:v>
                </c:pt>
                <c:pt idx="4">
                  <c:v>No difference/DK</c:v>
                </c:pt>
              </c:strCache>
            </c:strRef>
          </c:cat>
          <c:val>
            <c:numRef>
              <c:f>Sheet1!$B$2:$B$6</c:f>
              <c:numCache>
                <c:formatCode>General</c:formatCode>
                <c:ptCount val="5"/>
                <c:pt idx="0">
                  <c:v>78.0</c:v>
                </c:pt>
                <c:pt idx="1">
                  <c:v>12.0</c:v>
                </c:pt>
                <c:pt idx="2">
                  <c:v>3.0</c:v>
                </c:pt>
                <c:pt idx="3">
                  <c:v>2.0</c:v>
                </c:pt>
                <c:pt idx="4">
                  <c:v>5.0</c:v>
                </c:pt>
              </c:numCache>
            </c:numRef>
          </c:val>
          <c:extLst xmlns:c16r2="http://schemas.microsoft.com/office/drawing/2015/06/chart">
            <c:ext xmlns:c16="http://schemas.microsoft.com/office/drawing/2014/chart" uri="{C3380CC4-5D6E-409C-BE32-E72D297353CC}">
              <c16:uniqueId val="{00000006-D06B-4E62-927E-68EA9446611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0956165074712"/>
          <c:y val="0.731116784984525"/>
          <c:w val="0.792727783997255"/>
          <c:h val="0.25013330965202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8939727128704"/>
          <c:y val="0.224775411353578"/>
          <c:w val="0.948409429280113"/>
          <c:h val="0.523463680327647"/>
        </c:manualLayout>
      </c:layout>
      <c:barChart>
        <c:barDir val="col"/>
        <c:grouping val="stacked"/>
        <c:varyColors val="0"/>
        <c:ser>
          <c:idx val="0"/>
          <c:order val="0"/>
          <c:tx>
            <c:strRef>
              <c:f>Sheet1!$B$1</c:f>
              <c:strCache>
                <c:ptCount val="1"/>
                <c:pt idx="0">
                  <c:v>Column1</c:v>
                </c:pt>
              </c:strCache>
            </c:strRef>
          </c:tx>
          <c:spPr>
            <a:solidFill>
              <a:srgbClr val="6DB33F"/>
            </a:solidFill>
          </c:spPr>
          <c:invertIfNegative val="0"/>
          <c:dPt>
            <c:idx val="0"/>
            <c:invertIfNegative val="0"/>
            <c:bubble3D val="0"/>
            <c:extLst xmlns:c16r2="http://schemas.microsoft.com/office/drawing/2015/06/chart">
              <c:ext xmlns:c16="http://schemas.microsoft.com/office/drawing/2014/chart" uri="{C3380CC4-5D6E-409C-BE32-E72D297353CC}">
                <c16:uniqueId val="{00000000-F1F6-472F-A53A-27275C2F97E8}"/>
              </c:ext>
            </c:extLst>
          </c:dPt>
          <c:dPt>
            <c:idx val="1"/>
            <c:invertIfNegative val="0"/>
            <c:bubble3D val="0"/>
            <c:extLst xmlns:c16r2="http://schemas.microsoft.com/office/drawing/2015/06/chart">
              <c:ext xmlns:c16="http://schemas.microsoft.com/office/drawing/2014/chart" uri="{C3380CC4-5D6E-409C-BE32-E72D297353CC}">
                <c16:uniqueId val="{00000001-F1F6-472F-A53A-27275C2F97E8}"/>
              </c:ext>
            </c:extLst>
          </c:dPt>
          <c:dPt>
            <c:idx val="2"/>
            <c:invertIfNegative val="0"/>
            <c:bubble3D val="0"/>
            <c:extLst xmlns:c16r2="http://schemas.microsoft.com/office/drawing/2015/06/chart">
              <c:ext xmlns:c16="http://schemas.microsoft.com/office/drawing/2014/chart" uri="{C3380CC4-5D6E-409C-BE32-E72D297353CC}">
                <c16:uniqueId val="{00000002-F1F6-472F-A53A-27275C2F97E8}"/>
              </c:ext>
            </c:extLst>
          </c:dPt>
          <c:dLbls>
            <c:spPr>
              <a:noFill/>
              <a:ln>
                <a:noFill/>
              </a:ln>
              <a:effectLst/>
            </c:spPr>
            <c:txPr>
              <a:bodyPr/>
              <a:lstStyle/>
              <a:p>
                <a:pPr>
                  <a:defRPr sz="2000" b="1">
                    <a:solidFill>
                      <a:schemeClr val="bg1"/>
                    </a:solidFill>
                    <a:latin typeface="Calibri (Body)"/>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Sheet1!$B$2:$B$4</c:f>
              <c:numCache>
                <c:formatCode>General</c:formatCode>
                <c:ptCount val="3"/>
                <c:pt idx="0">
                  <c:v>71.0</c:v>
                </c:pt>
                <c:pt idx="1">
                  <c:v>70.0</c:v>
                </c:pt>
                <c:pt idx="2">
                  <c:v>73.0</c:v>
                </c:pt>
              </c:numCache>
            </c:numRef>
          </c:val>
          <c:extLst xmlns:c16r2="http://schemas.microsoft.com/office/drawing/2015/06/chart">
            <c:ext xmlns:c16="http://schemas.microsoft.com/office/drawing/2014/chart" uri="{C3380CC4-5D6E-409C-BE32-E72D297353CC}">
              <c16:uniqueId val="{00000003-F1F6-472F-A53A-27275C2F97E8}"/>
            </c:ext>
          </c:extLst>
        </c:ser>
        <c:dLbls>
          <c:showLegendKey val="0"/>
          <c:showVal val="1"/>
          <c:showCatName val="0"/>
          <c:showSerName val="0"/>
          <c:showPercent val="0"/>
          <c:showBubbleSize val="0"/>
        </c:dLbls>
        <c:gapWidth val="60"/>
        <c:overlap val="100"/>
        <c:axId val="-2082711912"/>
        <c:axId val="-2082720408"/>
      </c:barChart>
      <c:catAx>
        <c:axId val="-2082711912"/>
        <c:scaling>
          <c:orientation val="minMax"/>
        </c:scaling>
        <c:delete val="0"/>
        <c:axPos val="b"/>
        <c:numFmt formatCode="General" sourceLinked="0"/>
        <c:majorTickMark val="out"/>
        <c:minorTickMark val="none"/>
        <c:tickLblPos val="nextTo"/>
        <c:txPr>
          <a:bodyPr/>
          <a:lstStyle/>
          <a:p>
            <a:pPr>
              <a:defRPr sz="1800" b="1"/>
            </a:pPr>
            <a:endParaRPr lang="en-US"/>
          </a:p>
        </c:txPr>
        <c:crossAx val="-2082720408"/>
        <c:crosses val="autoZero"/>
        <c:auto val="1"/>
        <c:lblAlgn val="ctr"/>
        <c:lblOffset val="100"/>
        <c:noMultiLvlLbl val="0"/>
      </c:catAx>
      <c:valAx>
        <c:axId val="-2082720408"/>
        <c:scaling>
          <c:orientation val="minMax"/>
          <c:max val="8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08271191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74279587252751"/>
          <c:y val="0.046055296192615"/>
          <c:w val="0.936882744946606"/>
          <c:h val="0.785345812345073"/>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extLst xmlns:c16r2="http://schemas.microsoft.com/office/drawing/2015/06/chart">
              <c:ext xmlns:c16="http://schemas.microsoft.com/office/drawing/2014/chart" uri="{C3380CC4-5D6E-409C-BE32-E72D297353CC}">
                <c16:uniqueId val="{00000001-2443-4BCD-964A-DB9A47B85386}"/>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2443-4BCD-964A-DB9A47B85386}"/>
              </c:ext>
            </c:extLst>
          </c:dPt>
          <c:dPt>
            <c:idx val="2"/>
            <c:invertIfNegative val="0"/>
            <c:bubble3D val="0"/>
            <c:spPr>
              <a:solidFill>
                <a:srgbClr val="002060"/>
              </a:solidFill>
            </c:spPr>
            <c:extLst xmlns:c16r2="http://schemas.microsoft.com/office/drawing/2015/06/chart">
              <c:ext xmlns:c16="http://schemas.microsoft.com/office/drawing/2014/chart" uri="{C3380CC4-5D6E-409C-BE32-E72D297353CC}">
                <c16:uniqueId val="{00000005-2443-4BCD-964A-DB9A47B85386}"/>
              </c:ext>
            </c:extLst>
          </c:dPt>
          <c:dPt>
            <c:idx val="3"/>
            <c:invertIfNegative val="0"/>
            <c:bubble3D val="0"/>
            <c:spPr>
              <a:solidFill>
                <a:srgbClr val="C00000"/>
              </a:solidFill>
            </c:spPr>
            <c:extLst xmlns:c16r2="http://schemas.microsoft.com/office/drawing/2015/06/chart">
              <c:ext xmlns:c16="http://schemas.microsoft.com/office/drawing/2014/chart" uri="{C3380CC4-5D6E-409C-BE32-E72D297353CC}">
                <c16:uniqueId val="{00000007-2443-4BCD-964A-DB9A47B85386}"/>
              </c:ext>
            </c:extLst>
          </c:dPt>
          <c:dPt>
            <c:idx val="4"/>
            <c:invertIfNegative val="0"/>
            <c:bubble3D val="0"/>
            <c:spPr>
              <a:solidFill>
                <a:srgbClr val="002060"/>
              </a:solidFill>
            </c:spPr>
            <c:extLst xmlns:c16r2="http://schemas.microsoft.com/office/drawing/2015/06/chart">
              <c:ext xmlns:c16="http://schemas.microsoft.com/office/drawing/2014/chart" uri="{C3380CC4-5D6E-409C-BE32-E72D297353CC}">
                <c16:uniqueId val="{00000009-2443-4BCD-964A-DB9A47B85386}"/>
              </c:ext>
            </c:extLst>
          </c:dPt>
          <c:dPt>
            <c:idx val="5"/>
            <c:invertIfNegative val="0"/>
            <c:bubble3D val="0"/>
            <c:spPr>
              <a:solidFill>
                <a:srgbClr val="C00000"/>
              </a:solidFill>
            </c:spPr>
            <c:extLst xmlns:c16r2="http://schemas.microsoft.com/office/drawing/2015/06/chart">
              <c:ext xmlns:c16="http://schemas.microsoft.com/office/drawing/2014/chart" uri="{C3380CC4-5D6E-409C-BE32-E72D297353CC}">
                <c16:uniqueId val="{0000000B-2443-4BCD-964A-DB9A47B85386}"/>
              </c:ext>
            </c:extLst>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Right Track</c:v>
                </c:pt>
                <c:pt idx="1">
                  <c:v>Wrong Track</c:v>
                </c:pt>
                <c:pt idx="2">
                  <c:v>Right Track</c:v>
                </c:pt>
                <c:pt idx="3">
                  <c:v>Wrong Track</c:v>
                </c:pt>
                <c:pt idx="4">
                  <c:v>Right Track</c:v>
                </c:pt>
                <c:pt idx="5">
                  <c:v>Wrong Track</c:v>
                </c:pt>
              </c:strCache>
            </c:strRef>
          </c:cat>
          <c:val>
            <c:numRef>
              <c:f>Sheet1!$B$2:$B$7</c:f>
              <c:numCache>
                <c:formatCode>General</c:formatCode>
                <c:ptCount val="6"/>
                <c:pt idx="0">
                  <c:v>40.0</c:v>
                </c:pt>
                <c:pt idx="1">
                  <c:v>54.0</c:v>
                </c:pt>
                <c:pt idx="2">
                  <c:v>33.0</c:v>
                </c:pt>
                <c:pt idx="3">
                  <c:v>59.0</c:v>
                </c:pt>
                <c:pt idx="4">
                  <c:v>32.0</c:v>
                </c:pt>
                <c:pt idx="5">
                  <c:v>62.0</c:v>
                </c:pt>
              </c:numCache>
            </c:numRef>
          </c:val>
          <c:extLst xmlns:c16r2="http://schemas.microsoft.com/office/drawing/2015/06/chart">
            <c:ext xmlns:c16="http://schemas.microsoft.com/office/drawing/2014/chart" uri="{C3380CC4-5D6E-409C-BE32-E72D297353CC}">
              <c16:uniqueId val="{0000000C-2443-4BCD-964A-DB9A47B85386}"/>
            </c:ext>
          </c:extLst>
        </c:ser>
        <c:dLbls>
          <c:showLegendKey val="0"/>
          <c:showVal val="1"/>
          <c:showCatName val="0"/>
          <c:showSerName val="0"/>
          <c:showPercent val="0"/>
          <c:showBubbleSize val="0"/>
        </c:dLbls>
        <c:gapWidth val="60"/>
        <c:overlap val="100"/>
        <c:axId val="-2089668456"/>
        <c:axId val="-2089783496"/>
      </c:barChart>
      <c:catAx>
        <c:axId val="-2089668456"/>
        <c:scaling>
          <c:orientation val="minMax"/>
        </c:scaling>
        <c:delete val="0"/>
        <c:axPos val="b"/>
        <c:numFmt formatCode="General" sourceLinked="0"/>
        <c:majorTickMark val="out"/>
        <c:minorTickMark val="none"/>
        <c:tickLblPos val="nextTo"/>
        <c:txPr>
          <a:bodyPr/>
          <a:lstStyle/>
          <a:p>
            <a:pPr>
              <a:defRPr sz="1600" b="0"/>
            </a:pPr>
            <a:endParaRPr lang="en-US"/>
          </a:p>
        </c:txPr>
        <c:crossAx val="-2089783496"/>
        <c:crosses val="autoZero"/>
        <c:auto val="1"/>
        <c:lblAlgn val="ctr"/>
        <c:lblOffset val="100"/>
        <c:noMultiLvlLbl val="0"/>
      </c:catAx>
      <c:valAx>
        <c:axId val="-2089783496"/>
        <c:scaling>
          <c:orientation val="minMax"/>
          <c:max val="8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089668456"/>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905742045402"/>
          <c:y val="0.0382261177693376"/>
          <c:w val="0.948409429280113"/>
          <c:h val="0.84014992324389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extLst xmlns:c16r2="http://schemas.microsoft.com/office/drawing/2015/06/chart">
              <c:ext xmlns:c16="http://schemas.microsoft.com/office/drawing/2014/chart" uri="{C3380CC4-5D6E-409C-BE32-E72D297353CC}">
                <c16:uniqueId val="{00000001-6612-41C7-B283-36BC45F03A41}"/>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6612-41C7-B283-36BC45F03A41}"/>
              </c:ext>
            </c:extLst>
          </c:dPt>
          <c:dPt>
            <c:idx val="2"/>
            <c:invertIfNegative val="0"/>
            <c:bubble3D val="0"/>
            <c:spPr>
              <a:solidFill>
                <a:srgbClr val="002060"/>
              </a:solidFill>
            </c:spPr>
            <c:extLst xmlns:c16r2="http://schemas.microsoft.com/office/drawing/2015/06/chart">
              <c:ext xmlns:c16="http://schemas.microsoft.com/office/drawing/2014/chart" uri="{C3380CC4-5D6E-409C-BE32-E72D297353CC}">
                <c16:uniqueId val="{00000005-6612-41C7-B283-36BC45F03A41}"/>
              </c:ext>
            </c:extLst>
          </c:dPt>
          <c:dPt>
            <c:idx val="3"/>
            <c:invertIfNegative val="0"/>
            <c:bubble3D val="0"/>
            <c:spPr>
              <a:solidFill>
                <a:srgbClr val="C00000"/>
              </a:solidFill>
            </c:spPr>
            <c:extLst xmlns:c16r2="http://schemas.microsoft.com/office/drawing/2015/06/chart">
              <c:ext xmlns:c16="http://schemas.microsoft.com/office/drawing/2014/chart" uri="{C3380CC4-5D6E-409C-BE32-E72D297353CC}">
                <c16:uniqueId val="{00000007-6612-41C7-B283-36BC45F03A41}"/>
              </c:ext>
            </c:extLst>
          </c:dPt>
          <c:dPt>
            <c:idx val="4"/>
            <c:invertIfNegative val="0"/>
            <c:bubble3D val="0"/>
            <c:spPr>
              <a:solidFill>
                <a:srgbClr val="002060"/>
              </a:solidFill>
            </c:spPr>
            <c:extLst xmlns:c16r2="http://schemas.microsoft.com/office/drawing/2015/06/chart">
              <c:ext xmlns:c16="http://schemas.microsoft.com/office/drawing/2014/chart" uri="{C3380CC4-5D6E-409C-BE32-E72D297353CC}">
                <c16:uniqueId val="{00000009-6612-41C7-B283-36BC45F03A41}"/>
              </c:ext>
            </c:extLst>
          </c:dPt>
          <c:dPt>
            <c:idx val="5"/>
            <c:invertIfNegative val="0"/>
            <c:bubble3D val="0"/>
            <c:spPr>
              <a:solidFill>
                <a:srgbClr val="C00000"/>
              </a:solidFill>
            </c:spPr>
            <c:extLst xmlns:c16r2="http://schemas.microsoft.com/office/drawing/2015/06/chart">
              <c:ext xmlns:c16="http://schemas.microsoft.com/office/drawing/2014/chart" uri="{C3380CC4-5D6E-409C-BE32-E72D297353CC}">
                <c16:uniqueId val="{0000000B-6612-41C7-B283-36BC45F03A41}"/>
              </c:ext>
            </c:extLst>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Approve</c:v>
                </c:pt>
                <c:pt idx="1">
                  <c:v>Disapprove</c:v>
                </c:pt>
                <c:pt idx="2">
                  <c:v>Approve</c:v>
                </c:pt>
                <c:pt idx="3">
                  <c:v>Disapprove</c:v>
                </c:pt>
                <c:pt idx="4">
                  <c:v>Approve</c:v>
                </c:pt>
                <c:pt idx="5">
                  <c:v>Disapprove</c:v>
                </c:pt>
              </c:strCache>
            </c:strRef>
          </c:cat>
          <c:val>
            <c:numRef>
              <c:f>Sheet1!$B$2:$B$7</c:f>
              <c:numCache>
                <c:formatCode>General</c:formatCode>
                <c:ptCount val="6"/>
                <c:pt idx="0">
                  <c:v>59.0</c:v>
                </c:pt>
                <c:pt idx="1">
                  <c:v>38.0</c:v>
                </c:pt>
                <c:pt idx="2">
                  <c:v>56.0</c:v>
                </c:pt>
                <c:pt idx="3">
                  <c:v>40.0</c:v>
                </c:pt>
                <c:pt idx="4">
                  <c:v>52.0</c:v>
                </c:pt>
                <c:pt idx="5">
                  <c:v>46.0</c:v>
                </c:pt>
              </c:numCache>
            </c:numRef>
          </c:val>
          <c:extLst xmlns:c16r2="http://schemas.microsoft.com/office/drawing/2015/06/chart">
            <c:ext xmlns:c16="http://schemas.microsoft.com/office/drawing/2014/chart" uri="{C3380CC4-5D6E-409C-BE32-E72D297353CC}">
              <c16:uniqueId val="{0000000C-6612-41C7-B283-36BC45F03A41}"/>
            </c:ext>
          </c:extLst>
        </c:ser>
        <c:dLbls>
          <c:showLegendKey val="0"/>
          <c:showVal val="1"/>
          <c:showCatName val="0"/>
          <c:showSerName val="0"/>
          <c:showPercent val="0"/>
          <c:showBubbleSize val="0"/>
        </c:dLbls>
        <c:gapWidth val="60"/>
        <c:overlap val="100"/>
        <c:axId val="-2087087768"/>
        <c:axId val="-2086774120"/>
      </c:barChart>
      <c:catAx>
        <c:axId val="-2087087768"/>
        <c:scaling>
          <c:orientation val="minMax"/>
        </c:scaling>
        <c:delete val="0"/>
        <c:axPos val="b"/>
        <c:numFmt formatCode="General" sourceLinked="0"/>
        <c:majorTickMark val="out"/>
        <c:minorTickMark val="none"/>
        <c:tickLblPos val="nextTo"/>
        <c:txPr>
          <a:bodyPr/>
          <a:lstStyle/>
          <a:p>
            <a:pPr>
              <a:defRPr sz="1600"/>
            </a:pPr>
            <a:endParaRPr lang="en-US"/>
          </a:p>
        </c:txPr>
        <c:crossAx val="-2086774120"/>
        <c:crosses val="autoZero"/>
        <c:auto val="1"/>
        <c:lblAlgn val="ctr"/>
        <c:lblOffset val="100"/>
        <c:noMultiLvlLbl val="0"/>
      </c:catAx>
      <c:valAx>
        <c:axId val="-2086774120"/>
        <c:scaling>
          <c:orientation val="minMax"/>
          <c:max val="8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087087768"/>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144817772778403"/>
          <c:w val="0.507545000429821"/>
          <c:h val="0.832232845894263"/>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Sheet1!$A$2:$A$4</c:f>
              <c:numCache>
                <c:formatCode>General</c:formatCode>
                <c:ptCount val="3"/>
                <c:pt idx="0">
                  <c:v>59.0</c:v>
                </c:pt>
                <c:pt idx="1">
                  <c:v>61.0</c:v>
                </c:pt>
                <c:pt idx="2">
                  <c:v>67.0</c:v>
                </c:pt>
              </c:numCache>
            </c:numRef>
          </c:val>
          <c:extLst xmlns:c16r2="http://schemas.microsoft.com/office/drawing/2015/06/chart">
            <c:ext xmlns:c16="http://schemas.microsoft.com/office/drawing/2014/chart" uri="{C3380CC4-5D6E-409C-BE32-E72D297353CC}">
              <c16:uniqueId val="{00000000-8F15-4178-AA81-31888D1BD955}"/>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Sheet1!$B$2:$B$4</c:f>
              <c:numCache>
                <c:formatCode>General</c:formatCode>
                <c:ptCount val="3"/>
                <c:pt idx="0">
                  <c:v>25.0</c:v>
                </c:pt>
                <c:pt idx="1">
                  <c:v>21.0</c:v>
                </c:pt>
                <c:pt idx="2">
                  <c:v>20.0</c:v>
                </c:pt>
              </c:numCache>
            </c:numRef>
          </c:val>
          <c:extLst xmlns:c16r2="http://schemas.microsoft.com/office/drawing/2015/06/chart">
            <c:ext xmlns:c16="http://schemas.microsoft.com/office/drawing/2014/chart" uri="{C3380CC4-5D6E-409C-BE32-E72D297353CC}">
              <c16:uniqueId val="{00000001-8F15-4178-AA81-31888D1BD955}"/>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General</c:formatCode>
                <c:ptCount val="3"/>
                <c:pt idx="0">
                  <c:v>84.0</c:v>
                </c:pt>
                <c:pt idx="1">
                  <c:v>82.0</c:v>
                </c:pt>
                <c:pt idx="2">
                  <c:v>87.0</c:v>
                </c:pt>
              </c:numCache>
            </c:numRef>
          </c:val>
          <c:extLst xmlns:c16r2="http://schemas.microsoft.com/office/drawing/2015/06/chart">
            <c:ext xmlns:c16="http://schemas.microsoft.com/office/drawing/2014/chart" uri="{C3380CC4-5D6E-409C-BE32-E72D297353CC}">
              <c16:uniqueId val="{00000002-8F15-4178-AA81-31888D1BD955}"/>
            </c:ext>
          </c:extLst>
        </c:ser>
        <c:dLbls>
          <c:showLegendKey val="0"/>
          <c:showVal val="0"/>
          <c:showCatName val="0"/>
          <c:showSerName val="0"/>
          <c:showPercent val="0"/>
          <c:showBubbleSize val="0"/>
        </c:dLbls>
        <c:gapWidth val="22"/>
        <c:overlap val="100"/>
        <c:axId val="-2099073064"/>
        <c:axId val="-2091883928"/>
      </c:barChart>
      <c:catAx>
        <c:axId val="-2099073064"/>
        <c:scaling>
          <c:orientation val="minMax"/>
        </c:scaling>
        <c:delete val="1"/>
        <c:axPos val="l"/>
        <c:numFmt formatCode="General" sourceLinked="1"/>
        <c:majorTickMark val="out"/>
        <c:minorTickMark val="none"/>
        <c:tickLblPos val="nextTo"/>
        <c:crossAx val="-2091883928"/>
        <c:crosses val="autoZero"/>
        <c:auto val="0"/>
        <c:lblAlgn val="ctr"/>
        <c:lblOffset val="100"/>
        <c:noMultiLvlLbl val="0"/>
      </c:catAx>
      <c:valAx>
        <c:axId val="-2091883928"/>
        <c:scaling>
          <c:orientation val="minMax"/>
          <c:max val="9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99073064"/>
        <c:crosses val="autoZero"/>
        <c:crossBetween val="between"/>
        <c:majorUnit val="20.0"/>
      </c:valAx>
    </c:plotArea>
    <c:legend>
      <c:legendPos val="r"/>
      <c:legendEntry>
        <c:idx val="2"/>
        <c:delete val="1"/>
      </c:legendEntry>
      <c:layout>
        <c:manualLayout>
          <c:xMode val="edge"/>
          <c:yMode val="edge"/>
          <c:x val="0.391604654031164"/>
          <c:y val="0.0"/>
          <c:w val="0.608395345968836"/>
          <c:h val="0.144530558680165"/>
        </c:manualLayout>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188997885680957"/>
          <c:w val="0.507545000429821"/>
          <c:h val="0.786862423447069"/>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Sheet1!$A$2:$A$4</c:f>
              <c:numCache>
                <c:formatCode>General</c:formatCode>
                <c:ptCount val="3"/>
                <c:pt idx="0">
                  <c:v>30.0</c:v>
                </c:pt>
                <c:pt idx="1">
                  <c:v>30.0</c:v>
                </c:pt>
                <c:pt idx="2">
                  <c:v>39.0</c:v>
                </c:pt>
              </c:numCache>
            </c:numRef>
          </c:val>
          <c:extLst xmlns:c16r2="http://schemas.microsoft.com/office/drawing/2015/06/chart">
            <c:ext xmlns:c16="http://schemas.microsoft.com/office/drawing/2014/chart" uri="{C3380CC4-5D6E-409C-BE32-E72D297353CC}">
              <c16:uniqueId val="{00000000-9650-481C-B16D-264E98876B49}"/>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Sheet1!$B$2:$B$4</c:f>
              <c:numCache>
                <c:formatCode>General</c:formatCode>
                <c:ptCount val="3"/>
                <c:pt idx="0">
                  <c:v>28.0</c:v>
                </c:pt>
                <c:pt idx="1">
                  <c:v>28.0</c:v>
                </c:pt>
                <c:pt idx="2">
                  <c:v>26.0</c:v>
                </c:pt>
              </c:numCache>
            </c:numRef>
          </c:val>
          <c:extLst xmlns:c16r2="http://schemas.microsoft.com/office/drawing/2015/06/chart">
            <c:ext xmlns:c16="http://schemas.microsoft.com/office/drawing/2014/chart" uri="{C3380CC4-5D6E-409C-BE32-E72D297353CC}">
              <c16:uniqueId val="{00000001-9650-481C-B16D-264E98876B49}"/>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General</c:formatCode>
                <c:ptCount val="3"/>
                <c:pt idx="0">
                  <c:v>58.0</c:v>
                </c:pt>
                <c:pt idx="1">
                  <c:v>58.0</c:v>
                </c:pt>
                <c:pt idx="2">
                  <c:v>65.0</c:v>
                </c:pt>
              </c:numCache>
            </c:numRef>
          </c:val>
          <c:extLst xmlns:c16r2="http://schemas.microsoft.com/office/drawing/2015/06/chart">
            <c:ext xmlns:c16="http://schemas.microsoft.com/office/drawing/2014/chart" uri="{C3380CC4-5D6E-409C-BE32-E72D297353CC}">
              <c16:uniqueId val="{00000002-9650-481C-B16D-264E98876B49}"/>
            </c:ext>
          </c:extLst>
        </c:ser>
        <c:dLbls>
          <c:showLegendKey val="0"/>
          <c:showVal val="0"/>
          <c:showCatName val="0"/>
          <c:showSerName val="0"/>
          <c:showPercent val="0"/>
          <c:showBubbleSize val="0"/>
        </c:dLbls>
        <c:gapWidth val="22"/>
        <c:overlap val="100"/>
        <c:axId val="-2083410536"/>
        <c:axId val="-2082862632"/>
      </c:barChart>
      <c:catAx>
        <c:axId val="-2083410536"/>
        <c:scaling>
          <c:orientation val="minMax"/>
        </c:scaling>
        <c:delete val="1"/>
        <c:axPos val="l"/>
        <c:numFmt formatCode="General" sourceLinked="1"/>
        <c:majorTickMark val="out"/>
        <c:minorTickMark val="none"/>
        <c:tickLblPos val="nextTo"/>
        <c:crossAx val="-2082862632"/>
        <c:crosses val="autoZero"/>
        <c:auto val="0"/>
        <c:lblAlgn val="ctr"/>
        <c:lblOffset val="100"/>
        <c:noMultiLvlLbl val="0"/>
      </c:catAx>
      <c:valAx>
        <c:axId val="-2082862632"/>
        <c:scaling>
          <c:orientation val="minMax"/>
          <c:max val="9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83410536"/>
        <c:crosses val="autoZero"/>
        <c:crossBetween val="between"/>
        <c:majorUnit val="20.0"/>
      </c:valAx>
    </c:plotArea>
    <c:legend>
      <c:legendPos val="r"/>
      <c:legendEntry>
        <c:idx val="2"/>
        <c:delete val="1"/>
      </c:legendEntry>
      <c:layout>
        <c:manualLayout>
          <c:xMode val="edge"/>
          <c:yMode val="edge"/>
          <c:x val="0.427205077124906"/>
          <c:y val="0.0462962962962963"/>
          <c:w val="0.572794922875094"/>
          <c:h val="0.13929389034704"/>
        </c:manualLayout>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118126115870367"/>
          <c:w val="0.507545000429821"/>
          <c:h val="0.85310466942899"/>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Sheet1!$A$2:$A$7</c:f>
              <c:numCache>
                <c:formatCode>General</c:formatCode>
                <c:ptCount val="6"/>
                <c:pt idx="0">
                  <c:v>40.0</c:v>
                </c:pt>
                <c:pt idx="1">
                  <c:v>45.0</c:v>
                </c:pt>
                <c:pt idx="2">
                  <c:v>46.0</c:v>
                </c:pt>
                <c:pt idx="3">
                  <c:v>67.0</c:v>
                </c:pt>
                <c:pt idx="4">
                  <c:v>72.0</c:v>
                </c:pt>
                <c:pt idx="5">
                  <c:v>77.0</c:v>
                </c:pt>
              </c:numCache>
            </c:numRef>
          </c:val>
          <c:extLst xmlns:c16r2="http://schemas.microsoft.com/office/drawing/2015/06/chart">
            <c:ext xmlns:c16="http://schemas.microsoft.com/office/drawing/2014/chart" uri="{C3380CC4-5D6E-409C-BE32-E72D297353CC}">
              <c16:uniqueId val="{00000000-33C9-4B65-8DEE-561CAD732FA0}"/>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31.0</c:v>
                </c:pt>
                <c:pt idx="1">
                  <c:v>28.0</c:v>
                </c:pt>
                <c:pt idx="2">
                  <c:v>29.0</c:v>
                </c:pt>
                <c:pt idx="3">
                  <c:v>24.0</c:v>
                </c:pt>
                <c:pt idx="4">
                  <c:v>18.0</c:v>
                </c:pt>
                <c:pt idx="5">
                  <c:v>13.0</c:v>
                </c:pt>
              </c:numCache>
            </c:numRef>
          </c:val>
          <c:extLst xmlns:c16r2="http://schemas.microsoft.com/office/drawing/2015/06/chart">
            <c:ext xmlns:c16="http://schemas.microsoft.com/office/drawing/2014/chart" uri="{C3380CC4-5D6E-409C-BE32-E72D297353CC}">
              <c16:uniqueId val="{00000001-33C9-4B65-8DEE-561CAD732FA0}"/>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Sheet1!$C$2:$C$7</c:f>
              <c:numCache>
                <c:formatCode>General</c:formatCode>
                <c:ptCount val="6"/>
                <c:pt idx="0">
                  <c:v>71.0</c:v>
                </c:pt>
                <c:pt idx="1">
                  <c:v>73.0</c:v>
                </c:pt>
                <c:pt idx="2">
                  <c:v>75.0</c:v>
                </c:pt>
                <c:pt idx="3">
                  <c:v>91.0</c:v>
                </c:pt>
                <c:pt idx="4">
                  <c:v>90.0</c:v>
                </c:pt>
                <c:pt idx="5">
                  <c:v>90.0</c:v>
                </c:pt>
              </c:numCache>
            </c:numRef>
          </c:val>
          <c:extLst xmlns:c16r2="http://schemas.microsoft.com/office/drawing/2015/06/chart">
            <c:ext xmlns:c16="http://schemas.microsoft.com/office/drawing/2014/chart" uri="{C3380CC4-5D6E-409C-BE32-E72D297353CC}">
              <c16:uniqueId val="{00000002-33C9-4B65-8DEE-561CAD732FA0}"/>
            </c:ext>
          </c:extLst>
        </c:ser>
        <c:dLbls>
          <c:showLegendKey val="0"/>
          <c:showVal val="0"/>
          <c:showCatName val="0"/>
          <c:showSerName val="0"/>
          <c:showPercent val="0"/>
          <c:showBubbleSize val="0"/>
        </c:dLbls>
        <c:gapWidth val="22"/>
        <c:overlap val="100"/>
        <c:axId val="-2095648712"/>
        <c:axId val="-2095611048"/>
      </c:barChart>
      <c:catAx>
        <c:axId val="-2095648712"/>
        <c:scaling>
          <c:orientation val="minMax"/>
        </c:scaling>
        <c:delete val="1"/>
        <c:axPos val="l"/>
        <c:numFmt formatCode="General" sourceLinked="1"/>
        <c:majorTickMark val="out"/>
        <c:minorTickMark val="none"/>
        <c:tickLblPos val="nextTo"/>
        <c:crossAx val="-2095611048"/>
        <c:crosses val="autoZero"/>
        <c:auto val="0"/>
        <c:lblAlgn val="ctr"/>
        <c:lblOffset val="100"/>
        <c:noMultiLvlLbl val="0"/>
      </c:catAx>
      <c:valAx>
        <c:axId val="-2095611048"/>
        <c:scaling>
          <c:orientation val="minMax"/>
          <c:max val="10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95648712"/>
        <c:crosses val="autoZero"/>
        <c:crossBetween val="between"/>
        <c:majorUnit val="20.0"/>
      </c:valAx>
    </c:plotArea>
    <c:legend>
      <c:legendPos val="r"/>
      <c:legendEntry>
        <c:idx val="0"/>
        <c:txPr>
          <a:bodyPr/>
          <a:lstStyle/>
          <a:p>
            <a:pPr>
              <a:defRPr sz="1200"/>
            </a:pPr>
            <a:endParaRPr lang="en-US"/>
          </a:p>
        </c:txPr>
      </c:legendEntry>
      <c:legendEntry>
        <c:idx val="2"/>
        <c:delete val="1"/>
      </c:legendEntry>
      <c:layout>
        <c:manualLayout>
          <c:xMode val="edge"/>
          <c:yMode val="edge"/>
          <c:x val="0.429406203550607"/>
          <c:y val="0.0"/>
          <c:w val="0.570593796449393"/>
          <c:h val="0.116627423546013"/>
        </c:manualLayout>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solidFill>
                  <a:schemeClr val="tx1"/>
                </a:solidFill>
              </a:rPr>
              <a:t>As of 12/2/2016</a:t>
            </a:r>
          </a:p>
        </c:rich>
      </c:tx>
      <c:layout>
        <c:manualLayout>
          <c:xMode val="edge"/>
          <c:yMode val="edge"/>
          <c:x val="0.328372025602749"/>
          <c:y val="0.132532097649371"/>
        </c:manualLayout>
      </c:layout>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CE61-45AB-8041-068CEAF80F15}"/>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E61-45AB-8041-068CEAF80F15}"/>
              </c:ext>
            </c:extLst>
          </c:dPt>
          <c:dPt>
            <c:idx val="2"/>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CE61-45AB-8041-068CEAF80F15}"/>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61-45AB-8041-068CEAF80F1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Trump</c:v>
                </c:pt>
                <c:pt idx="1">
                  <c:v>Other</c:v>
                </c:pt>
                <c:pt idx="2">
                  <c:v>Clinton</c:v>
                </c:pt>
              </c:strCache>
            </c:strRef>
          </c:cat>
          <c:val>
            <c:numRef>
              <c:f>Sheet1!$B$2:$B$4</c:f>
              <c:numCache>
                <c:formatCode>General</c:formatCode>
                <c:ptCount val="3"/>
                <c:pt idx="0">
                  <c:v>46.4</c:v>
                </c:pt>
                <c:pt idx="1">
                  <c:v>5.5</c:v>
                </c:pt>
                <c:pt idx="2">
                  <c:v>48.1</c:v>
                </c:pt>
              </c:numCache>
            </c:numRef>
          </c:val>
          <c:extLst xmlns:c16r2="http://schemas.microsoft.com/office/drawing/2015/06/chart">
            <c:ext xmlns:c16="http://schemas.microsoft.com/office/drawing/2014/chart" uri="{C3380CC4-5D6E-409C-BE32-E72D297353CC}">
              <c16:uniqueId val="{00000000-CE61-45AB-8041-068CEAF80F1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95233530058221"/>
          <c:y val="0.824668853913493"/>
          <c:w val="0.346325180547161"/>
          <c:h val="0.156581240723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130553595448248"/>
          <c:w val="0.507545000429821"/>
          <c:h val="0.852296181540688"/>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Sheet1!$A$2:$A$7</c:f>
              <c:numCache>
                <c:formatCode>General</c:formatCode>
                <c:ptCount val="6"/>
                <c:pt idx="0">
                  <c:v>12.0</c:v>
                </c:pt>
                <c:pt idx="1">
                  <c:v>19.0</c:v>
                </c:pt>
                <c:pt idx="2">
                  <c:v>34.0</c:v>
                </c:pt>
                <c:pt idx="3">
                  <c:v>42.0</c:v>
                </c:pt>
                <c:pt idx="4">
                  <c:v>49.0</c:v>
                </c:pt>
                <c:pt idx="5">
                  <c:v>63.0</c:v>
                </c:pt>
              </c:numCache>
            </c:numRef>
          </c:val>
          <c:extLst xmlns:c16r2="http://schemas.microsoft.com/office/drawing/2015/06/chart">
            <c:ext xmlns:c16="http://schemas.microsoft.com/office/drawing/2014/chart" uri="{C3380CC4-5D6E-409C-BE32-E72D297353CC}">
              <c16:uniqueId val="{00000000-7B3A-48F8-B993-B59BC8D5ADE0}"/>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27.0</c:v>
                </c:pt>
                <c:pt idx="1">
                  <c:v>23.0</c:v>
                </c:pt>
                <c:pt idx="2">
                  <c:v>25.0</c:v>
                </c:pt>
                <c:pt idx="3">
                  <c:v>34.0</c:v>
                </c:pt>
                <c:pt idx="4">
                  <c:v>27.0</c:v>
                </c:pt>
                <c:pt idx="5">
                  <c:v>21.0</c:v>
                </c:pt>
              </c:numCache>
            </c:numRef>
          </c:val>
          <c:extLst xmlns:c16r2="http://schemas.microsoft.com/office/drawing/2015/06/chart">
            <c:ext xmlns:c16="http://schemas.microsoft.com/office/drawing/2014/chart" uri="{C3380CC4-5D6E-409C-BE32-E72D297353CC}">
              <c16:uniqueId val="{00000001-7B3A-48F8-B993-B59BC8D5ADE0}"/>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Sheet1!$C$2:$C$7</c:f>
              <c:numCache>
                <c:formatCode>General</c:formatCode>
                <c:ptCount val="6"/>
                <c:pt idx="0">
                  <c:v>39.0</c:v>
                </c:pt>
                <c:pt idx="1">
                  <c:v>42.0</c:v>
                </c:pt>
                <c:pt idx="2">
                  <c:v>59.0</c:v>
                </c:pt>
                <c:pt idx="3">
                  <c:v>76.0</c:v>
                </c:pt>
                <c:pt idx="4">
                  <c:v>76.0</c:v>
                </c:pt>
                <c:pt idx="5">
                  <c:v>84.0</c:v>
                </c:pt>
              </c:numCache>
            </c:numRef>
          </c:val>
          <c:extLst xmlns:c16r2="http://schemas.microsoft.com/office/drawing/2015/06/chart">
            <c:ext xmlns:c16="http://schemas.microsoft.com/office/drawing/2014/chart" uri="{C3380CC4-5D6E-409C-BE32-E72D297353CC}">
              <c16:uniqueId val="{00000002-7B3A-48F8-B993-B59BC8D5ADE0}"/>
            </c:ext>
          </c:extLst>
        </c:ser>
        <c:dLbls>
          <c:showLegendKey val="0"/>
          <c:showVal val="0"/>
          <c:showCatName val="0"/>
          <c:showSerName val="0"/>
          <c:showPercent val="0"/>
          <c:showBubbleSize val="0"/>
        </c:dLbls>
        <c:gapWidth val="22"/>
        <c:overlap val="100"/>
        <c:axId val="-2086834136"/>
        <c:axId val="-2086871272"/>
      </c:barChart>
      <c:catAx>
        <c:axId val="-2086834136"/>
        <c:scaling>
          <c:orientation val="minMax"/>
        </c:scaling>
        <c:delete val="1"/>
        <c:axPos val="l"/>
        <c:numFmt formatCode="General" sourceLinked="1"/>
        <c:majorTickMark val="out"/>
        <c:minorTickMark val="none"/>
        <c:tickLblPos val="nextTo"/>
        <c:crossAx val="-2086871272"/>
        <c:crosses val="autoZero"/>
        <c:auto val="0"/>
        <c:lblAlgn val="ctr"/>
        <c:lblOffset val="100"/>
        <c:noMultiLvlLbl val="0"/>
      </c:catAx>
      <c:valAx>
        <c:axId val="-2086871272"/>
        <c:scaling>
          <c:orientation val="minMax"/>
          <c:max val="10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86834136"/>
        <c:crosses val="autoZero"/>
        <c:crossBetween val="between"/>
        <c:majorUnit val="20.0"/>
      </c:valAx>
    </c:plotArea>
    <c:legend>
      <c:legendPos val="r"/>
      <c:legendEntry>
        <c:idx val="0"/>
        <c:txPr>
          <a:bodyPr/>
          <a:lstStyle/>
          <a:p>
            <a:pPr>
              <a:defRPr sz="1200"/>
            </a:pPr>
            <a:endParaRPr lang="en-US"/>
          </a:p>
        </c:txPr>
      </c:legendEntry>
      <c:legendEntry>
        <c:idx val="2"/>
        <c:delete val="1"/>
      </c:legendEntry>
      <c:layout>
        <c:manualLayout>
          <c:xMode val="edge"/>
          <c:yMode val="edge"/>
          <c:x val="0.429406203550607"/>
          <c:y val="0.0"/>
          <c:w val="0.530600081412817"/>
          <c:h val="0.107134124976752"/>
        </c:manualLayout>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110294181977253"/>
          <c:w val="0.507545000429821"/>
          <c:h val="0.860936497521143"/>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Sheet1!$A$2:$A$7</c:f>
              <c:numCache>
                <c:formatCode>General</c:formatCode>
                <c:ptCount val="6"/>
                <c:pt idx="0">
                  <c:v>27.0</c:v>
                </c:pt>
                <c:pt idx="1">
                  <c:v>36.0</c:v>
                </c:pt>
                <c:pt idx="2">
                  <c:v>36.0</c:v>
                </c:pt>
                <c:pt idx="3">
                  <c:v>61.0</c:v>
                </c:pt>
                <c:pt idx="4">
                  <c:v>63.0</c:v>
                </c:pt>
                <c:pt idx="5">
                  <c:v>64.0</c:v>
                </c:pt>
              </c:numCache>
            </c:numRef>
          </c:val>
          <c:extLst xmlns:c16r2="http://schemas.microsoft.com/office/drawing/2015/06/chart">
            <c:ext xmlns:c16="http://schemas.microsoft.com/office/drawing/2014/chart" uri="{C3380CC4-5D6E-409C-BE32-E72D297353CC}">
              <c16:uniqueId val="{00000000-B911-4858-BC97-87D312FFB419}"/>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32.0</c:v>
                </c:pt>
                <c:pt idx="1">
                  <c:v>22.0</c:v>
                </c:pt>
                <c:pt idx="2">
                  <c:v>31.0</c:v>
                </c:pt>
                <c:pt idx="3">
                  <c:v>25.0</c:v>
                </c:pt>
                <c:pt idx="4">
                  <c:v>23.0</c:v>
                </c:pt>
                <c:pt idx="5">
                  <c:v>22.0</c:v>
                </c:pt>
              </c:numCache>
            </c:numRef>
          </c:val>
          <c:extLst xmlns:c16r2="http://schemas.microsoft.com/office/drawing/2015/06/chart">
            <c:ext xmlns:c16="http://schemas.microsoft.com/office/drawing/2014/chart" uri="{C3380CC4-5D6E-409C-BE32-E72D297353CC}">
              <c16:uniqueId val="{00000001-B911-4858-BC97-87D312FFB419}"/>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Sheet1!$C$2:$C$7</c:f>
              <c:numCache>
                <c:formatCode>General</c:formatCode>
                <c:ptCount val="6"/>
                <c:pt idx="0">
                  <c:v>59.0</c:v>
                </c:pt>
                <c:pt idx="1">
                  <c:v>58.0</c:v>
                </c:pt>
                <c:pt idx="2">
                  <c:v>67.0</c:v>
                </c:pt>
                <c:pt idx="3">
                  <c:v>86.0</c:v>
                </c:pt>
                <c:pt idx="4">
                  <c:v>86.0</c:v>
                </c:pt>
                <c:pt idx="5">
                  <c:v>86.0</c:v>
                </c:pt>
              </c:numCache>
            </c:numRef>
          </c:val>
          <c:extLst xmlns:c16r2="http://schemas.microsoft.com/office/drawing/2015/06/chart">
            <c:ext xmlns:c16="http://schemas.microsoft.com/office/drawing/2014/chart" uri="{C3380CC4-5D6E-409C-BE32-E72D297353CC}">
              <c16:uniqueId val="{00000002-B911-4858-BC97-87D312FFB419}"/>
            </c:ext>
          </c:extLst>
        </c:ser>
        <c:dLbls>
          <c:showLegendKey val="0"/>
          <c:showVal val="0"/>
          <c:showCatName val="0"/>
          <c:showSerName val="0"/>
          <c:showPercent val="0"/>
          <c:showBubbleSize val="0"/>
        </c:dLbls>
        <c:gapWidth val="22"/>
        <c:overlap val="100"/>
        <c:axId val="-2095637560"/>
        <c:axId val="-2095868408"/>
      </c:barChart>
      <c:catAx>
        <c:axId val="-2095637560"/>
        <c:scaling>
          <c:orientation val="minMax"/>
        </c:scaling>
        <c:delete val="1"/>
        <c:axPos val="l"/>
        <c:numFmt formatCode="General" sourceLinked="1"/>
        <c:majorTickMark val="out"/>
        <c:minorTickMark val="none"/>
        <c:tickLblPos val="nextTo"/>
        <c:crossAx val="-2095868408"/>
        <c:crosses val="autoZero"/>
        <c:auto val="0"/>
        <c:lblAlgn val="ctr"/>
        <c:lblOffset val="100"/>
        <c:noMultiLvlLbl val="0"/>
      </c:catAx>
      <c:valAx>
        <c:axId val="-2095868408"/>
        <c:scaling>
          <c:orientation val="minMax"/>
          <c:max val="10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95637560"/>
        <c:crosses val="autoZero"/>
        <c:crossBetween val="between"/>
        <c:majorUnit val="20.0"/>
      </c:valAx>
    </c:plotArea>
    <c:legend>
      <c:legendPos val="r"/>
      <c:legendEntry>
        <c:idx val="2"/>
        <c:delete val="1"/>
      </c:legendEntry>
      <c:layout>
        <c:manualLayout>
          <c:xMode val="edge"/>
          <c:yMode val="edge"/>
          <c:x val="0.41677660932853"/>
          <c:y val="0.0"/>
          <c:w val="0.58322339067147"/>
          <c:h val="0.0540544022906228"/>
        </c:manualLayout>
      </c:layout>
      <c:overlay val="0"/>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2783714667529"/>
          <c:y val="0.244164359246162"/>
          <c:w val="0.915150975923663"/>
          <c:h val="0.539621136904802"/>
        </c:manualLayout>
      </c:layout>
      <c:barChart>
        <c:barDir val="col"/>
        <c:grouping val="stacked"/>
        <c:varyColors val="0"/>
        <c:ser>
          <c:idx val="0"/>
          <c:order val="0"/>
          <c:tx>
            <c:strRef>
              <c:f>Sheet1!$B$1</c:f>
              <c:strCache>
                <c:ptCount val="1"/>
                <c:pt idx="0">
                  <c:v>Much more likely</c:v>
                </c:pt>
              </c:strCache>
            </c:strRef>
          </c:tx>
          <c:spPr>
            <a:solidFill>
              <a:schemeClr val="tx2">
                <a:lumMod val="50000"/>
              </a:schemeClr>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D3D7-440A-A3A3-0784A98FB2A7}"/>
              </c:ext>
            </c:extLst>
          </c:dPt>
          <c:dPt>
            <c:idx val="1"/>
            <c:invertIfNegative val="0"/>
            <c:bubble3D val="0"/>
            <c:extLst xmlns:c16r2="http://schemas.microsoft.com/office/drawing/2015/06/chart">
              <c:ext xmlns:c16="http://schemas.microsoft.com/office/drawing/2014/chart" uri="{C3380CC4-5D6E-409C-BE32-E72D297353CC}">
                <c16:uniqueId val="{00000001-D3D7-440A-A3A3-0784A98FB2A7}"/>
              </c:ext>
            </c:extLst>
          </c:dPt>
          <c:dPt>
            <c:idx val="2"/>
            <c:invertIfNegative val="0"/>
            <c:bubble3D val="0"/>
            <c:extLst xmlns:c16r2="http://schemas.microsoft.com/office/drawing/2015/06/chart">
              <c:ext xmlns:c16="http://schemas.microsoft.com/office/drawing/2014/chart" uri="{C3380CC4-5D6E-409C-BE32-E72D297353CC}">
                <c16:uniqueId val="{00000002-D3D7-440A-A3A3-0784A98FB2A7}"/>
              </c:ext>
            </c:extLst>
          </c:dPt>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Sheet1!$B$2:$B$4</c:f>
              <c:numCache>
                <c:formatCode>General</c:formatCode>
                <c:ptCount val="3"/>
                <c:pt idx="0">
                  <c:v>68.0</c:v>
                </c:pt>
                <c:pt idx="1">
                  <c:v>62.0</c:v>
                </c:pt>
                <c:pt idx="2">
                  <c:v>69.0</c:v>
                </c:pt>
              </c:numCache>
            </c:numRef>
          </c:val>
          <c:extLst xmlns:c16r2="http://schemas.microsoft.com/office/drawing/2015/06/chart">
            <c:ext xmlns:c16="http://schemas.microsoft.com/office/drawing/2014/chart" uri="{C3380CC4-5D6E-409C-BE32-E72D297353CC}">
              <c16:uniqueId val="{00000003-D3D7-440A-A3A3-0784A98FB2A7}"/>
            </c:ext>
          </c:extLst>
        </c:ser>
        <c:ser>
          <c:idx val="1"/>
          <c:order val="1"/>
          <c:tx>
            <c:strRef>
              <c:f>Sheet1!$C$1</c:f>
              <c:strCache>
                <c:ptCount val="1"/>
                <c:pt idx="0">
                  <c:v>Somewhat more likely</c:v>
                </c:pt>
              </c:strCache>
            </c:strRef>
          </c:tx>
          <c:spPr>
            <a:solidFill>
              <a:schemeClr val="accent1"/>
            </a:solidFill>
            <a:ln>
              <a:solidFill>
                <a:schemeClr val="bg1"/>
              </a:solidFill>
            </a:ln>
          </c:spPr>
          <c:invertIfNegative val="0"/>
          <c:dLbls>
            <c:delete val="1"/>
          </c:dLbls>
          <c:cat>
            <c:strRef>
              <c:f>Sheet1!$A$2:$A$4</c:f>
              <c:strCache>
                <c:ptCount val="3"/>
                <c:pt idx="0">
                  <c:v>No disability connection</c:v>
                </c:pt>
                <c:pt idx="1">
                  <c:v>People with disabilities</c:v>
                </c:pt>
                <c:pt idx="2">
                  <c:v>Disability connection</c:v>
                </c:pt>
              </c:strCache>
            </c:strRef>
          </c:cat>
          <c:val>
            <c:numRef>
              <c:f>Sheet1!$C$2:$C$4</c:f>
              <c:numCache>
                <c:formatCode>General</c:formatCode>
                <c:ptCount val="3"/>
                <c:pt idx="0">
                  <c:v>22.0</c:v>
                </c:pt>
                <c:pt idx="1">
                  <c:v>21.0</c:v>
                </c:pt>
                <c:pt idx="2">
                  <c:v>15.0</c:v>
                </c:pt>
              </c:numCache>
            </c:numRef>
          </c:val>
          <c:extLst xmlns:c16r2="http://schemas.microsoft.com/office/drawing/2015/06/chart">
            <c:ext xmlns:c16="http://schemas.microsoft.com/office/drawing/2014/chart" uri="{C3380CC4-5D6E-409C-BE32-E72D297353CC}">
              <c16:uniqueId val="{00000004-D3D7-440A-A3A3-0784A98FB2A7}"/>
            </c:ext>
          </c:extLst>
        </c:ser>
        <c:ser>
          <c:idx val="2"/>
          <c:order val="2"/>
          <c:tx>
            <c:strRef>
              <c:f>Sheet1!$D$1</c:f>
              <c:strCache>
                <c:ptCount val="1"/>
                <c:pt idx="0">
                  <c:v>Column3</c:v>
                </c:pt>
              </c:strCache>
            </c:strRef>
          </c:tx>
          <c:spPr>
            <a:noFill/>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Sheet1!$D$2:$D$4</c:f>
              <c:numCache>
                <c:formatCode>General</c:formatCode>
                <c:ptCount val="3"/>
                <c:pt idx="0">
                  <c:v>90.0</c:v>
                </c:pt>
                <c:pt idx="1">
                  <c:v>83.0</c:v>
                </c:pt>
                <c:pt idx="2">
                  <c:v>84.0</c:v>
                </c:pt>
              </c:numCache>
            </c:numRef>
          </c:val>
          <c:extLst xmlns:c16r2="http://schemas.microsoft.com/office/drawing/2015/06/chart">
            <c:ext xmlns:c16="http://schemas.microsoft.com/office/drawing/2014/chart" uri="{C3380CC4-5D6E-409C-BE32-E72D297353CC}">
              <c16:uniqueId val="{00000005-D3D7-440A-A3A3-0784A98FB2A7}"/>
            </c:ext>
          </c:extLst>
        </c:ser>
        <c:dLbls>
          <c:showLegendKey val="0"/>
          <c:showVal val="1"/>
          <c:showCatName val="0"/>
          <c:showSerName val="0"/>
          <c:showPercent val="0"/>
          <c:showBubbleSize val="0"/>
        </c:dLbls>
        <c:gapWidth val="60"/>
        <c:overlap val="100"/>
        <c:axId val="-2083124392"/>
        <c:axId val="-2083097144"/>
      </c:barChart>
      <c:catAx>
        <c:axId val="-2083124392"/>
        <c:scaling>
          <c:orientation val="minMax"/>
        </c:scaling>
        <c:delete val="0"/>
        <c:axPos val="b"/>
        <c:numFmt formatCode="General" sourceLinked="0"/>
        <c:majorTickMark val="out"/>
        <c:minorTickMark val="none"/>
        <c:tickLblPos val="nextTo"/>
        <c:txPr>
          <a:bodyPr/>
          <a:lstStyle/>
          <a:p>
            <a:pPr>
              <a:defRPr sz="1800" b="1"/>
            </a:pPr>
            <a:endParaRPr lang="en-US"/>
          </a:p>
        </c:txPr>
        <c:crossAx val="-2083097144"/>
        <c:crosses val="autoZero"/>
        <c:auto val="1"/>
        <c:lblAlgn val="ctr"/>
        <c:lblOffset val="100"/>
        <c:noMultiLvlLbl val="0"/>
      </c:catAx>
      <c:valAx>
        <c:axId val="-2083097144"/>
        <c:scaling>
          <c:orientation val="minMax"/>
          <c:max val="10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083124392"/>
        <c:crosses val="autoZero"/>
        <c:crossBetween val="between"/>
        <c:majorUnit val="20.0"/>
      </c:valAx>
    </c:plotArea>
    <c:legend>
      <c:legendPos val="t"/>
      <c:legendEntry>
        <c:idx val="2"/>
        <c:delete val="1"/>
      </c:legendEntry>
      <c:layout>
        <c:manualLayout>
          <c:xMode val="edge"/>
          <c:yMode val="edge"/>
          <c:x val="0.795721122887011"/>
          <c:y val="0.0937132481474904"/>
          <c:w val="0.201984969797768"/>
          <c:h val="0.122005590734424"/>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70738851337364"/>
          <c:y val="0.231238393984439"/>
          <c:w val="0.889674311849829"/>
          <c:h val="0.542852628220232"/>
        </c:manualLayout>
      </c:layout>
      <c:barChart>
        <c:barDir val="col"/>
        <c:grouping val="stacked"/>
        <c:varyColors val="0"/>
        <c:ser>
          <c:idx val="0"/>
          <c:order val="0"/>
          <c:tx>
            <c:strRef>
              <c:f>Sheet1!$B$1</c:f>
              <c:strCache>
                <c:ptCount val="1"/>
                <c:pt idx="0">
                  <c:v>Much more likely</c:v>
                </c:pt>
              </c:strCache>
            </c:strRef>
          </c:tx>
          <c:spPr>
            <a:solidFill>
              <a:schemeClr val="tx2">
                <a:lumMod val="50000"/>
              </a:schemeClr>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9E4B-4905-A7AE-16336E071D0B}"/>
              </c:ext>
            </c:extLst>
          </c:dPt>
          <c:dPt>
            <c:idx val="1"/>
            <c:invertIfNegative val="0"/>
            <c:bubble3D val="0"/>
            <c:extLst xmlns:c16r2="http://schemas.microsoft.com/office/drawing/2015/06/chart">
              <c:ext xmlns:c16="http://schemas.microsoft.com/office/drawing/2014/chart" uri="{C3380CC4-5D6E-409C-BE32-E72D297353CC}">
                <c16:uniqueId val="{00000001-9E4B-4905-A7AE-16336E071D0B}"/>
              </c:ext>
            </c:extLst>
          </c:dPt>
          <c:dPt>
            <c:idx val="2"/>
            <c:invertIfNegative val="0"/>
            <c:bubble3D val="0"/>
            <c:extLst xmlns:c16r2="http://schemas.microsoft.com/office/drawing/2015/06/chart">
              <c:ext xmlns:c16="http://schemas.microsoft.com/office/drawing/2014/chart" uri="{C3380CC4-5D6E-409C-BE32-E72D297353CC}">
                <c16:uniqueId val="{00000002-9E4B-4905-A7AE-16336E071D0B}"/>
              </c:ext>
            </c:extLst>
          </c:dPt>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Sheet1!$B$2:$B$4</c:f>
              <c:numCache>
                <c:formatCode>General</c:formatCode>
                <c:ptCount val="3"/>
                <c:pt idx="0">
                  <c:v>57.0</c:v>
                </c:pt>
                <c:pt idx="1">
                  <c:v>78.0</c:v>
                </c:pt>
                <c:pt idx="2">
                  <c:v>63.0</c:v>
                </c:pt>
              </c:numCache>
            </c:numRef>
          </c:val>
          <c:extLst xmlns:c16r2="http://schemas.microsoft.com/office/drawing/2015/06/chart">
            <c:ext xmlns:c16="http://schemas.microsoft.com/office/drawing/2014/chart" uri="{C3380CC4-5D6E-409C-BE32-E72D297353CC}">
              <c16:uniqueId val="{00000003-9E4B-4905-A7AE-16336E071D0B}"/>
            </c:ext>
          </c:extLst>
        </c:ser>
        <c:ser>
          <c:idx val="1"/>
          <c:order val="1"/>
          <c:tx>
            <c:strRef>
              <c:f>Sheet1!$C$1</c:f>
              <c:strCache>
                <c:ptCount val="1"/>
                <c:pt idx="0">
                  <c:v>Somewhat more likely</c:v>
                </c:pt>
              </c:strCache>
            </c:strRef>
          </c:tx>
          <c:spPr>
            <a:solidFill>
              <a:schemeClr val="accent1"/>
            </a:solidFill>
            <a:ln>
              <a:solidFill>
                <a:schemeClr val="bg1"/>
              </a:solidFill>
            </a:ln>
          </c:spPr>
          <c:invertIfNegative val="0"/>
          <c:dLbls>
            <c:delete val="1"/>
          </c:dLbls>
          <c:cat>
            <c:strRef>
              <c:f>Sheet1!$A$2:$A$4</c:f>
              <c:strCache>
                <c:ptCount val="3"/>
                <c:pt idx="0">
                  <c:v>No disability connection</c:v>
                </c:pt>
                <c:pt idx="1">
                  <c:v>People with disabilities</c:v>
                </c:pt>
                <c:pt idx="2">
                  <c:v>Disability connection</c:v>
                </c:pt>
              </c:strCache>
            </c:strRef>
          </c:cat>
          <c:val>
            <c:numRef>
              <c:f>Sheet1!$C$2:$C$4</c:f>
              <c:numCache>
                <c:formatCode>General</c:formatCode>
                <c:ptCount val="3"/>
                <c:pt idx="0">
                  <c:v>29.0</c:v>
                </c:pt>
                <c:pt idx="1">
                  <c:v>6.0</c:v>
                </c:pt>
                <c:pt idx="2">
                  <c:v>16.0</c:v>
                </c:pt>
              </c:numCache>
            </c:numRef>
          </c:val>
          <c:extLst xmlns:c16r2="http://schemas.microsoft.com/office/drawing/2015/06/chart">
            <c:ext xmlns:c16="http://schemas.microsoft.com/office/drawing/2014/chart" uri="{C3380CC4-5D6E-409C-BE32-E72D297353CC}">
              <c16:uniqueId val="{00000004-9E4B-4905-A7AE-16336E071D0B}"/>
            </c:ext>
          </c:extLst>
        </c:ser>
        <c:ser>
          <c:idx val="2"/>
          <c:order val="2"/>
          <c:tx>
            <c:strRef>
              <c:f>Sheet1!$D$1</c:f>
              <c:strCache>
                <c:ptCount val="1"/>
                <c:pt idx="0">
                  <c:v>Column3</c:v>
                </c:pt>
              </c:strCache>
            </c:strRef>
          </c:tx>
          <c:spPr>
            <a:noFill/>
          </c:spPr>
          <c:invertIfNegative val="0"/>
          <c:dLbls>
            <c:spPr>
              <a:noFill/>
              <a:ln>
                <a:noFill/>
              </a:ln>
              <a:effectLst/>
            </c:spPr>
            <c:txPr>
              <a:bodyPr/>
              <a:lstStyle/>
              <a:p>
                <a:pPr>
                  <a:defRPr sz="2000"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Sheet1!$D$2:$D$4</c:f>
              <c:numCache>
                <c:formatCode>General</c:formatCode>
                <c:ptCount val="3"/>
                <c:pt idx="0">
                  <c:v>86.0</c:v>
                </c:pt>
                <c:pt idx="1">
                  <c:v>84.0</c:v>
                </c:pt>
                <c:pt idx="2">
                  <c:v>79.0</c:v>
                </c:pt>
              </c:numCache>
            </c:numRef>
          </c:val>
          <c:extLst xmlns:c16r2="http://schemas.microsoft.com/office/drawing/2015/06/chart">
            <c:ext xmlns:c16="http://schemas.microsoft.com/office/drawing/2014/chart" uri="{C3380CC4-5D6E-409C-BE32-E72D297353CC}">
              <c16:uniqueId val="{00000005-9E4B-4905-A7AE-16336E071D0B}"/>
            </c:ext>
          </c:extLst>
        </c:ser>
        <c:dLbls>
          <c:showLegendKey val="0"/>
          <c:showVal val="1"/>
          <c:showCatName val="0"/>
          <c:showSerName val="0"/>
          <c:showPercent val="0"/>
          <c:showBubbleSize val="0"/>
        </c:dLbls>
        <c:gapWidth val="60"/>
        <c:overlap val="100"/>
        <c:axId val="-2104635016"/>
        <c:axId val="-2104631896"/>
      </c:barChart>
      <c:catAx>
        <c:axId val="-2104635016"/>
        <c:scaling>
          <c:orientation val="minMax"/>
        </c:scaling>
        <c:delete val="0"/>
        <c:axPos val="b"/>
        <c:numFmt formatCode="General" sourceLinked="0"/>
        <c:majorTickMark val="out"/>
        <c:minorTickMark val="none"/>
        <c:tickLblPos val="nextTo"/>
        <c:txPr>
          <a:bodyPr/>
          <a:lstStyle/>
          <a:p>
            <a:pPr>
              <a:defRPr sz="1800" b="1"/>
            </a:pPr>
            <a:endParaRPr lang="en-US"/>
          </a:p>
        </c:txPr>
        <c:crossAx val="-2104631896"/>
        <c:crosses val="autoZero"/>
        <c:auto val="1"/>
        <c:lblAlgn val="ctr"/>
        <c:lblOffset val="100"/>
        <c:noMultiLvlLbl val="0"/>
      </c:catAx>
      <c:valAx>
        <c:axId val="-2104631896"/>
        <c:scaling>
          <c:orientation val="minMax"/>
          <c:max val="10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104635016"/>
        <c:crosses val="autoZero"/>
        <c:crossBetween val="between"/>
        <c:majorUnit val="20.0"/>
      </c:valAx>
    </c:plotArea>
    <c:legend>
      <c:legendPos val="t"/>
      <c:legendEntry>
        <c:idx val="2"/>
        <c:delete val="1"/>
      </c:legendEntry>
      <c:layout>
        <c:manualLayout>
          <c:xMode val="edge"/>
          <c:yMode val="edge"/>
          <c:x val="0.805053665450708"/>
          <c:y val="0.0678613176240447"/>
          <c:w val="0.194004524388622"/>
          <c:h val="0.125237082049855"/>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6490813648294"/>
          <c:y val="0.250627341877023"/>
          <c:w val="0.90184251968504"/>
          <c:h val="0.504074732435064"/>
        </c:manualLayout>
      </c:layout>
      <c:barChart>
        <c:barDir val="col"/>
        <c:grouping val="stacked"/>
        <c:varyColors val="0"/>
        <c:ser>
          <c:idx val="0"/>
          <c:order val="0"/>
          <c:tx>
            <c:strRef>
              <c:f>Sheet1!$B$1</c:f>
              <c:strCache>
                <c:ptCount val="1"/>
                <c:pt idx="0">
                  <c:v>Much more likely</c:v>
                </c:pt>
              </c:strCache>
            </c:strRef>
          </c:tx>
          <c:spPr>
            <a:solidFill>
              <a:schemeClr val="tx2">
                <a:lumMod val="50000"/>
              </a:schemeClr>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B46E-484A-B105-722804BF4FFC}"/>
              </c:ext>
            </c:extLst>
          </c:dPt>
          <c:dPt>
            <c:idx val="1"/>
            <c:invertIfNegative val="0"/>
            <c:bubble3D val="0"/>
            <c:extLst xmlns:c16r2="http://schemas.microsoft.com/office/drawing/2015/06/chart">
              <c:ext xmlns:c16="http://schemas.microsoft.com/office/drawing/2014/chart" uri="{C3380CC4-5D6E-409C-BE32-E72D297353CC}">
                <c16:uniqueId val="{00000001-B46E-484A-B105-722804BF4FFC}"/>
              </c:ext>
            </c:extLst>
          </c:dPt>
          <c:dPt>
            <c:idx val="2"/>
            <c:invertIfNegative val="0"/>
            <c:bubble3D val="0"/>
            <c:extLst xmlns:c16r2="http://schemas.microsoft.com/office/drawing/2015/06/chart">
              <c:ext xmlns:c16="http://schemas.microsoft.com/office/drawing/2014/chart" uri="{C3380CC4-5D6E-409C-BE32-E72D297353CC}">
                <c16:uniqueId val="{00000002-B46E-484A-B105-722804BF4FFC}"/>
              </c:ext>
            </c:extLst>
          </c:dPt>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Sheet1!$B$2:$B$4</c:f>
              <c:numCache>
                <c:formatCode>General</c:formatCode>
                <c:ptCount val="3"/>
                <c:pt idx="0">
                  <c:v>55.0</c:v>
                </c:pt>
                <c:pt idx="1">
                  <c:v>66.0</c:v>
                </c:pt>
                <c:pt idx="2">
                  <c:v>62.0</c:v>
                </c:pt>
              </c:numCache>
            </c:numRef>
          </c:val>
          <c:extLst xmlns:c16r2="http://schemas.microsoft.com/office/drawing/2015/06/chart">
            <c:ext xmlns:c16="http://schemas.microsoft.com/office/drawing/2014/chart" uri="{C3380CC4-5D6E-409C-BE32-E72D297353CC}">
              <c16:uniqueId val="{00000003-B46E-484A-B105-722804BF4FFC}"/>
            </c:ext>
          </c:extLst>
        </c:ser>
        <c:ser>
          <c:idx val="1"/>
          <c:order val="1"/>
          <c:tx>
            <c:strRef>
              <c:f>Sheet1!$C$1</c:f>
              <c:strCache>
                <c:ptCount val="1"/>
                <c:pt idx="0">
                  <c:v>Somewhat more likely</c:v>
                </c:pt>
              </c:strCache>
            </c:strRef>
          </c:tx>
          <c:spPr>
            <a:solidFill>
              <a:schemeClr val="accent1"/>
            </a:solidFill>
            <a:ln>
              <a:solidFill>
                <a:schemeClr val="bg1"/>
              </a:solidFill>
            </a:ln>
          </c:spPr>
          <c:invertIfNegative val="0"/>
          <c:dLbls>
            <c:delete val="1"/>
          </c:dLbls>
          <c:cat>
            <c:strRef>
              <c:f>Sheet1!$A$2:$A$4</c:f>
              <c:strCache>
                <c:ptCount val="3"/>
                <c:pt idx="0">
                  <c:v>No disability connection</c:v>
                </c:pt>
                <c:pt idx="1">
                  <c:v>People with disabilities</c:v>
                </c:pt>
                <c:pt idx="2">
                  <c:v>Disability connection</c:v>
                </c:pt>
              </c:strCache>
            </c:strRef>
          </c:cat>
          <c:val>
            <c:numRef>
              <c:f>Sheet1!$C$2:$C$4</c:f>
              <c:numCache>
                <c:formatCode>General</c:formatCode>
                <c:ptCount val="3"/>
                <c:pt idx="0">
                  <c:v>26.0</c:v>
                </c:pt>
                <c:pt idx="1">
                  <c:v>27.0</c:v>
                </c:pt>
                <c:pt idx="2">
                  <c:v>24.0</c:v>
                </c:pt>
              </c:numCache>
            </c:numRef>
          </c:val>
          <c:extLst xmlns:c16r2="http://schemas.microsoft.com/office/drawing/2015/06/chart">
            <c:ext xmlns:c16="http://schemas.microsoft.com/office/drawing/2014/chart" uri="{C3380CC4-5D6E-409C-BE32-E72D297353CC}">
              <c16:uniqueId val="{00000004-B46E-484A-B105-722804BF4FFC}"/>
            </c:ext>
          </c:extLst>
        </c:ser>
        <c:ser>
          <c:idx val="2"/>
          <c:order val="2"/>
          <c:tx>
            <c:strRef>
              <c:f>Sheet1!$D$1</c:f>
              <c:strCache>
                <c:ptCount val="1"/>
                <c:pt idx="0">
                  <c:v>Column3</c:v>
                </c:pt>
              </c:strCache>
            </c:strRef>
          </c:tx>
          <c:spPr>
            <a:noFill/>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No disability connection</c:v>
                </c:pt>
                <c:pt idx="1">
                  <c:v>People with disabilities</c:v>
                </c:pt>
                <c:pt idx="2">
                  <c:v>Disability connection</c:v>
                </c:pt>
              </c:strCache>
            </c:strRef>
          </c:cat>
          <c:val>
            <c:numRef>
              <c:f>Sheet1!$D$2:$D$4</c:f>
              <c:numCache>
                <c:formatCode>General</c:formatCode>
                <c:ptCount val="3"/>
                <c:pt idx="0">
                  <c:v>81.0</c:v>
                </c:pt>
                <c:pt idx="1">
                  <c:v>93.0</c:v>
                </c:pt>
                <c:pt idx="2">
                  <c:v>86.0</c:v>
                </c:pt>
              </c:numCache>
            </c:numRef>
          </c:val>
          <c:extLst xmlns:c16r2="http://schemas.microsoft.com/office/drawing/2015/06/chart">
            <c:ext xmlns:c16="http://schemas.microsoft.com/office/drawing/2014/chart" uri="{C3380CC4-5D6E-409C-BE32-E72D297353CC}">
              <c16:uniqueId val="{00000005-B46E-484A-B105-722804BF4FFC}"/>
            </c:ext>
          </c:extLst>
        </c:ser>
        <c:dLbls>
          <c:showLegendKey val="0"/>
          <c:showVal val="1"/>
          <c:showCatName val="0"/>
          <c:showSerName val="0"/>
          <c:showPercent val="0"/>
          <c:showBubbleSize val="0"/>
        </c:dLbls>
        <c:gapWidth val="60"/>
        <c:overlap val="100"/>
        <c:axId val="-2105042056"/>
        <c:axId val="-2105038936"/>
      </c:barChart>
      <c:catAx>
        <c:axId val="-2105042056"/>
        <c:scaling>
          <c:orientation val="minMax"/>
        </c:scaling>
        <c:delete val="0"/>
        <c:axPos val="b"/>
        <c:numFmt formatCode="General" sourceLinked="0"/>
        <c:majorTickMark val="out"/>
        <c:minorTickMark val="none"/>
        <c:tickLblPos val="nextTo"/>
        <c:txPr>
          <a:bodyPr/>
          <a:lstStyle/>
          <a:p>
            <a:pPr>
              <a:defRPr sz="1800" b="1"/>
            </a:pPr>
            <a:endParaRPr lang="en-US"/>
          </a:p>
        </c:txPr>
        <c:crossAx val="-2105038936"/>
        <c:crosses val="autoZero"/>
        <c:auto val="1"/>
        <c:lblAlgn val="ctr"/>
        <c:lblOffset val="100"/>
        <c:noMultiLvlLbl val="0"/>
      </c:catAx>
      <c:valAx>
        <c:axId val="-2105038936"/>
        <c:scaling>
          <c:orientation val="minMax"/>
          <c:max val="10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105042056"/>
        <c:crosses val="autoZero"/>
        <c:crossBetween val="between"/>
        <c:majorUnit val="20.0"/>
      </c:valAx>
    </c:plotArea>
    <c:legend>
      <c:legendPos val="t"/>
      <c:legendEntry>
        <c:idx val="2"/>
        <c:delete val="1"/>
      </c:legendEntry>
      <c:layout>
        <c:manualLayout>
          <c:xMode val="edge"/>
          <c:yMode val="edge"/>
          <c:x val="0.81546686351706"/>
          <c:y val="0.0710928089394754"/>
          <c:w val="0.182955161854768"/>
          <c:h val="0.11554260810356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0686274509803921"/>
          <c:w val="0.507545000429821"/>
          <c:h val="0.865566054243219"/>
        </c:manualLayout>
      </c:layout>
      <c:barChart>
        <c:barDir val="bar"/>
        <c:grouping val="stacked"/>
        <c:varyColors val="0"/>
        <c:ser>
          <c:idx val="0"/>
          <c:order val="0"/>
          <c:tx>
            <c:strRef>
              <c:f>Sheet1!$A$1</c:f>
              <c:strCache>
                <c:ptCount val="1"/>
                <c:pt idx="0">
                  <c:v>Very Convincing</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Sheet1!$A$2:$A$4</c:f>
              <c:numCache>
                <c:formatCode>General</c:formatCode>
                <c:ptCount val="3"/>
                <c:pt idx="0">
                  <c:v>51.0</c:v>
                </c:pt>
                <c:pt idx="1">
                  <c:v>51.0</c:v>
                </c:pt>
                <c:pt idx="2">
                  <c:v>61.0</c:v>
                </c:pt>
              </c:numCache>
            </c:numRef>
          </c:val>
          <c:extLst xmlns:c16r2="http://schemas.microsoft.com/office/drawing/2015/06/chart">
            <c:ext xmlns:c16="http://schemas.microsoft.com/office/drawing/2014/chart" uri="{C3380CC4-5D6E-409C-BE32-E72D297353CC}">
              <c16:uniqueId val="{00000000-9016-491F-B66C-FD4B9B17AE57}"/>
            </c:ext>
          </c:extLst>
        </c:ser>
        <c:ser>
          <c:idx val="1"/>
          <c:order val="1"/>
          <c:tx>
            <c:strRef>
              <c:f>Sheet1!$B$1</c:f>
              <c:strCache>
                <c:ptCount val="1"/>
                <c:pt idx="0">
                  <c:v>Somewhat Convincing</c:v>
                </c:pt>
              </c:strCache>
            </c:strRef>
          </c:tx>
          <c:spPr>
            <a:solidFill>
              <a:schemeClr val="accent1"/>
            </a:solidFill>
            <a:ln>
              <a:solidFill>
                <a:schemeClr val="bg1"/>
              </a:solidFill>
            </a:ln>
          </c:spPr>
          <c:invertIfNegative val="0"/>
          <c:val>
            <c:numRef>
              <c:f>Sheet1!$B$2:$B$4</c:f>
              <c:numCache>
                <c:formatCode>General</c:formatCode>
                <c:ptCount val="3"/>
                <c:pt idx="0">
                  <c:v>37.0</c:v>
                </c:pt>
                <c:pt idx="1">
                  <c:v>39.0</c:v>
                </c:pt>
                <c:pt idx="2">
                  <c:v>31.0</c:v>
                </c:pt>
              </c:numCache>
            </c:numRef>
          </c:val>
          <c:extLst xmlns:c16r2="http://schemas.microsoft.com/office/drawing/2015/06/chart">
            <c:ext xmlns:c16="http://schemas.microsoft.com/office/drawing/2014/chart" uri="{C3380CC4-5D6E-409C-BE32-E72D297353CC}">
              <c16:uniqueId val="{00000001-9016-491F-B66C-FD4B9B17AE57}"/>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General</c:formatCode>
                <c:ptCount val="3"/>
                <c:pt idx="0">
                  <c:v>88.0</c:v>
                </c:pt>
                <c:pt idx="1">
                  <c:v>90.0</c:v>
                </c:pt>
                <c:pt idx="2">
                  <c:v>92.0</c:v>
                </c:pt>
              </c:numCache>
            </c:numRef>
          </c:val>
          <c:extLst xmlns:c16r2="http://schemas.microsoft.com/office/drawing/2015/06/chart">
            <c:ext xmlns:c16="http://schemas.microsoft.com/office/drawing/2014/chart" uri="{C3380CC4-5D6E-409C-BE32-E72D297353CC}">
              <c16:uniqueId val="{00000002-9016-491F-B66C-FD4B9B17AE57}"/>
            </c:ext>
          </c:extLst>
        </c:ser>
        <c:dLbls>
          <c:showLegendKey val="0"/>
          <c:showVal val="0"/>
          <c:showCatName val="0"/>
          <c:showSerName val="0"/>
          <c:showPercent val="0"/>
          <c:showBubbleSize val="0"/>
        </c:dLbls>
        <c:gapWidth val="22"/>
        <c:overlap val="100"/>
        <c:axId val="-2087648792"/>
        <c:axId val="-2087656088"/>
      </c:barChart>
      <c:catAx>
        <c:axId val="-2087648792"/>
        <c:scaling>
          <c:orientation val="minMax"/>
        </c:scaling>
        <c:delete val="1"/>
        <c:axPos val="l"/>
        <c:numFmt formatCode="General" sourceLinked="1"/>
        <c:majorTickMark val="out"/>
        <c:minorTickMark val="none"/>
        <c:tickLblPos val="nextTo"/>
        <c:crossAx val="-2087656088"/>
        <c:crosses val="autoZero"/>
        <c:auto val="0"/>
        <c:lblAlgn val="ctr"/>
        <c:lblOffset val="100"/>
        <c:noMultiLvlLbl val="0"/>
      </c:catAx>
      <c:valAx>
        <c:axId val="-2087656088"/>
        <c:scaling>
          <c:orientation val="minMax"/>
          <c:max val="10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87648792"/>
        <c:crosses val="autoZero"/>
        <c:crossBetween val="between"/>
        <c:majorUnit val="20.0"/>
      </c:valAx>
    </c:plotArea>
    <c:legend>
      <c:legendPos val="r"/>
      <c:legendEntry>
        <c:idx val="2"/>
        <c:delete val="1"/>
      </c:legendEntry>
      <c:layout>
        <c:manualLayout>
          <c:xMode val="edge"/>
          <c:yMode val="edge"/>
          <c:x val="0.0"/>
          <c:y val="0.0"/>
          <c:w val="1.0"/>
          <c:h val="0.0540544022906228"/>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
          <c:y val="0.0686274509803921"/>
          <c:w val="0.507545000429821"/>
          <c:h val="0.865566054243219"/>
        </c:manualLayout>
      </c:layout>
      <c:barChart>
        <c:barDir val="bar"/>
        <c:grouping val="stacked"/>
        <c:varyColors val="0"/>
        <c:ser>
          <c:idx val="0"/>
          <c:order val="0"/>
          <c:tx>
            <c:strRef>
              <c:f>Sheet1!$A$1</c:f>
              <c:strCache>
                <c:ptCount val="1"/>
                <c:pt idx="0">
                  <c:v>Very Convincing</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Sheet1!$A$2:$A$4</c:f>
              <c:numCache>
                <c:formatCode>General</c:formatCode>
                <c:ptCount val="3"/>
                <c:pt idx="0">
                  <c:v>36.0</c:v>
                </c:pt>
                <c:pt idx="1">
                  <c:v>41.0</c:v>
                </c:pt>
                <c:pt idx="2">
                  <c:v>48.0</c:v>
                </c:pt>
              </c:numCache>
            </c:numRef>
          </c:val>
          <c:extLst xmlns:c16r2="http://schemas.microsoft.com/office/drawing/2015/06/chart">
            <c:ext xmlns:c16="http://schemas.microsoft.com/office/drawing/2014/chart" uri="{C3380CC4-5D6E-409C-BE32-E72D297353CC}">
              <c16:uniqueId val="{00000000-BBAE-4AC1-998D-7CD8C4812696}"/>
            </c:ext>
          </c:extLst>
        </c:ser>
        <c:ser>
          <c:idx val="1"/>
          <c:order val="1"/>
          <c:tx>
            <c:strRef>
              <c:f>Sheet1!$B$1</c:f>
              <c:strCache>
                <c:ptCount val="1"/>
                <c:pt idx="0">
                  <c:v>Somewhat Convincing</c:v>
                </c:pt>
              </c:strCache>
            </c:strRef>
          </c:tx>
          <c:spPr>
            <a:solidFill>
              <a:schemeClr val="accent1"/>
            </a:solidFill>
            <a:ln>
              <a:solidFill>
                <a:schemeClr val="bg1"/>
              </a:solidFill>
            </a:ln>
          </c:spPr>
          <c:invertIfNegative val="0"/>
          <c:val>
            <c:numRef>
              <c:f>Sheet1!$B$2:$B$4</c:f>
              <c:numCache>
                <c:formatCode>General</c:formatCode>
                <c:ptCount val="3"/>
                <c:pt idx="0">
                  <c:v>45.0</c:v>
                </c:pt>
                <c:pt idx="1">
                  <c:v>45.0</c:v>
                </c:pt>
                <c:pt idx="2">
                  <c:v>35.0</c:v>
                </c:pt>
              </c:numCache>
            </c:numRef>
          </c:val>
          <c:extLst xmlns:c16r2="http://schemas.microsoft.com/office/drawing/2015/06/chart">
            <c:ext xmlns:c16="http://schemas.microsoft.com/office/drawing/2014/chart" uri="{C3380CC4-5D6E-409C-BE32-E72D297353CC}">
              <c16:uniqueId val="{00000001-BBAE-4AC1-998D-7CD8C4812696}"/>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General</c:formatCode>
                <c:ptCount val="3"/>
                <c:pt idx="0">
                  <c:v>81.0</c:v>
                </c:pt>
                <c:pt idx="1">
                  <c:v>86.0</c:v>
                </c:pt>
                <c:pt idx="2">
                  <c:v>83.0</c:v>
                </c:pt>
              </c:numCache>
            </c:numRef>
          </c:val>
          <c:extLst xmlns:c16r2="http://schemas.microsoft.com/office/drawing/2015/06/chart">
            <c:ext xmlns:c16="http://schemas.microsoft.com/office/drawing/2014/chart" uri="{C3380CC4-5D6E-409C-BE32-E72D297353CC}">
              <c16:uniqueId val="{00000002-BBAE-4AC1-998D-7CD8C4812696}"/>
            </c:ext>
          </c:extLst>
        </c:ser>
        <c:dLbls>
          <c:showLegendKey val="0"/>
          <c:showVal val="0"/>
          <c:showCatName val="0"/>
          <c:showSerName val="0"/>
          <c:showPercent val="0"/>
          <c:showBubbleSize val="0"/>
        </c:dLbls>
        <c:gapWidth val="22"/>
        <c:overlap val="100"/>
        <c:axId val="-2083202120"/>
        <c:axId val="-2083194376"/>
      </c:barChart>
      <c:catAx>
        <c:axId val="-2083202120"/>
        <c:scaling>
          <c:orientation val="minMax"/>
        </c:scaling>
        <c:delete val="1"/>
        <c:axPos val="l"/>
        <c:numFmt formatCode="General" sourceLinked="1"/>
        <c:majorTickMark val="out"/>
        <c:minorTickMark val="none"/>
        <c:tickLblPos val="nextTo"/>
        <c:crossAx val="-2083194376"/>
        <c:crosses val="autoZero"/>
        <c:auto val="0"/>
        <c:lblAlgn val="ctr"/>
        <c:lblOffset val="100"/>
        <c:noMultiLvlLbl val="0"/>
      </c:catAx>
      <c:valAx>
        <c:axId val="-2083194376"/>
        <c:scaling>
          <c:orientation val="minMax"/>
          <c:max val="100.0"/>
          <c:min val="0.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2083202120"/>
        <c:crosses val="autoZero"/>
        <c:crossBetween val="between"/>
        <c:majorUnit val="20.0"/>
      </c:valAx>
    </c:plotArea>
    <c:legend>
      <c:legendPos val="r"/>
      <c:legendEntry>
        <c:idx val="2"/>
        <c:delete val="1"/>
      </c:legendEntry>
      <c:layout>
        <c:manualLayout>
          <c:xMode val="edge"/>
          <c:yMode val="edge"/>
          <c:x val="0.0"/>
          <c:y val="0.0"/>
          <c:w val="1.0"/>
          <c:h val="0.0540544022906228"/>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39132499411"/>
          <c:y val="0.239304716497034"/>
          <c:w val="0.357489724161838"/>
          <c:h val="0.599639865041802"/>
        </c:manualLayout>
      </c:layout>
      <c:pieChart>
        <c:varyColors val="1"/>
        <c:ser>
          <c:idx val="0"/>
          <c:order val="0"/>
          <c:tx>
            <c:strRef>
              <c:f>Sheet1!$B$1</c:f>
              <c:strCache>
                <c:ptCount val="1"/>
                <c:pt idx="0">
                  <c:v>Party ID</c:v>
                </c:pt>
              </c:strCache>
            </c:strRef>
          </c:tx>
          <c:spPr>
            <a:solidFill>
              <a:srgbClr val="002060"/>
            </a:solidFill>
            <a:ln>
              <a:solidFill>
                <a:schemeClr val="bg1"/>
              </a:solidFill>
            </a:ln>
          </c:spPr>
          <c:dPt>
            <c:idx val="0"/>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1-CB8F-4D77-A6B6-CAC73634D93E}"/>
              </c:ext>
            </c:extLst>
          </c:dPt>
          <c:dPt>
            <c:idx val="1"/>
            <c:bubble3D val="0"/>
            <c:spPr>
              <a:solidFill>
                <a:schemeClr val="tx2">
                  <a:lumMod val="50000"/>
                </a:schemeClr>
              </a:solidFill>
              <a:ln>
                <a:solidFill>
                  <a:schemeClr val="bg1"/>
                </a:solidFill>
              </a:ln>
            </c:spPr>
            <c:extLst xmlns:c16r2="http://schemas.microsoft.com/office/drawing/2015/06/chart">
              <c:ext xmlns:c16="http://schemas.microsoft.com/office/drawing/2014/chart" uri="{C3380CC4-5D6E-409C-BE32-E72D297353CC}">
                <c16:uniqueId val="{00000003-CB8F-4D77-A6B6-CAC73634D93E}"/>
              </c:ext>
            </c:extLst>
          </c:dPt>
          <c:dPt>
            <c:idx val="2"/>
            <c:bubble3D val="0"/>
            <c:spPr>
              <a:solidFill>
                <a:schemeClr val="accent5">
                  <a:lumMod val="50000"/>
                </a:schemeClr>
              </a:solidFill>
              <a:ln>
                <a:solidFill>
                  <a:schemeClr val="bg1"/>
                </a:solidFill>
              </a:ln>
            </c:spPr>
            <c:extLst xmlns:c16r2="http://schemas.microsoft.com/office/drawing/2015/06/chart">
              <c:ext xmlns:c16="http://schemas.microsoft.com/office/drawing/2014/chart" uri="{C3380CC4-5D6E-409C-BE32-E72D297353CC}">
                <c16:uniqueId val="{00000005-CB8F-4D77-A6B6-CAC73634D93E}"/>
              </c:ext>
            </c:extLst>
          </c:dPt>
          <c:dPt>
            <c:idx val="3"/>
            <c:bubble3D val="0"/>
            <c:spPr>
              <a:solidFill>
                <a:schemeClr val="accent5">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7-CB8F-4D77-A6B6-CAC73634D93E}"/>
              </c:ext>
            </c:extLst>
          </c:dPt>
          <c:dPt>
            <c:idx val="4"/>
            <c:bubble3D val="0"/>
            <c:spPr>
              <a:noFill/>
              <a:ln>
                <a:solidFill>
                  <a:schemeClr val="bg1"/>
                </a:solidFill>
              </a:ln>
            </c:spPr>
            <c:extLst xmlns:c16r2="http://schemas.microsoft.com/office/drawing/2015/06/chart">
              <c:ext xmlns:c16="http://schemas.microsoft.com/office/drawing/2014/chart" uri="{C3380CC4-5D6E-409C-BE32-E72D297353CC}">
                <c16:uniqueId val="{00000009-CB8F-4D77-A6B6-CAC73634D93E}"/>
              </c:ext>
            </c:extLst>
          </c:dPt>
          <c:dLbls>
            <c:dLbl>
              <c:idx val="1"/>
              <c:spPr>
                <a:noFill/>
                <a:ln>
                  <a:solidFill>
                    <a:schemeClr val="tx2">
                      <a:lumMod val="50000"/>
                    </a:schemeClr>
                  </a:solidFill>
                </a:ln>
                <a:effectLst/>
              </c:spPr>
              <c:txPr>
                <a:bodyPr/>
                <a:lstStyle/>
                <a:p>
                  <a:pPr>
                    <a:defRPr sz="2400" b="1">
                      <a:solidFill>
                        <a:schemeClr val="bg1"/>
                      </a:solidFill>
                    </a:defRPr>
                  </a:pPr>
                  <a:endParaRPr lang="en-US"/>
                </a:p>
              </c:txPr>
              <c:dLblPos val="bestFit"/>
              <c:showLegendKey val="0"/>
              <c:showVal val="1"/>
              <c:showCatName val="0"/>
              <c:showSerName val="0"/>
              <c:showPercent val="0"/>
              <c:showBubbleSize val="0"/>
            </c:dLbl>
            <c:dLbl>
              <c:idx val="2"/>
              <c:layout>
                <c:manualLayout>
                  <c:x val="0.0754061756778601"/>
                  <c:y val="0.0636827506319806"/>
                </c:manualLayout>
              </c:layout>
              <c:tx>
                <c:rich>
                  <a:bodyPr/>
                  <a:lstStyle/>
                  <a:p>
                    <a:r>
                      <a:rPr lang="en-US" dirty="0"/>
                      <a:t>33</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B8F-4D77-A6B6-CAC73634D93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B8F-4D77-A6B6-CAC73634D93E}"/>
                </c:ext>
              </c:extLst>
            </c:dLbl>
            <c:dLbl>
              <c:idx val="5"/>
              <c:layout>
                <c:manualLayout>
                  <c:x val="-0.0216822397478893"/>
                  <c:y val="-0.0332529872283127"/>
                </c:manualLayout>
              </c:layout>
              <c:tx>
                <c:rich>
                  <a:bodyPr/>
                  <a:lstStyle/>
                  <a:p>
                    <a:r>
                      <a:rPr lang="en-US" dirty="0">
                        <a:solidFill>
                          <a:schemeClr val="tx1"/>
                        </a:solidFill>
                      </a:rPr>
                      <a:t>10</a:t>
                    </a: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B8F-4D77-A6B6-CAC73634D93E}"/>
                </c:ext>
              </c:extLst>
            </c:dLbl>
            <c:spPr>
              <a:noFill/>
              <a:ln>
                <a:noFill/>
              </a:ln>
              <a:effectLst/>
            </c:spPr>
            <c:txPr>
              <a:bodyPr/>
              <a:lstStyle/>
              <a:p>
                <a:pPr>
                  <a:defRPr sz="2400" b="1">
                    <a:solidFill>
                      <a:schemeClr val="bg1"/>
                    </a:solidFill>
                  </a:defRPr>
                </a:pPr>
                <a:endParaRPr lang="en-US"/>
              </a:p>
            </c:txPr>
            <c:dLblPos val="bestFi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Sheet1!$A$2:$A$6</c:f>
              <c:strCache>
                <c:ptCount val="4"/>
                <c:pt idx="0">
                  <c:v>No disability connection</c:v>
                </c:pt>
                <c:pt idx="1">
                  <c:v>People with disabilities (PwD)</c:v>
                </c:pt>
                <c:pt idx="2">
                  <c:v>Family member with disabilities</c:v>
                </c:pt>
                <c:pt idx="3">
                  <c:v>Close friend with disabilities</c:v>
                </c:pt>
              </c:strCache>
            </c:strRef>
          </c:cat>
          <c:val>
            <c:numRef>
              <c:f>Sheet1!$B$2:$B$6</c:f>
              <c:numCache>
                <c:formatCode>General</c:formatCode>
                <c:ptCount val="5"/>
                <c:pt idx="0">
                  <c:v>49.0</c:v>
                </c:pt>
                <c:pt idx="1">
                  <c:v>16.0</c:v>
                </c:pt>
                <c:pt idx="2">
                  <c:v>33.0</c:v>
                </c:pt>
                <c:pt idx="3">
                  <c:v>10.0</c:v>
                </c:pt>
                <c:pt idx="4">
                  <c:v>1.0</c:v>
                </c:pt>
              </c:numCache>
            </c:numRef>
          </c:val>
          <c:extLst xmlns:c16r2="http://schemas.microsoft.com/office/drawing/2015/06/chart">
            <c:ext xmlns:c16="http://schemas.microsoft.com/office/drawing/2014/chart" uri="{C3380CC4-5D6E-409C-BE32-E72D297353CC}">
              <c16:uniqueId val="{0000000B-CB8F-4D77-A6B6-CAC73634D93E}"/>
            </c:ext>
          </c:extLst>
        </c:ser>
        <c:dLbls>
          <c:showLegendKey val="0"/>
          <c:showVal val="0"/>
          <c:showCatName val="0"/>
          <c:showSerName val="0"/>
          <c:showPercent val="0"/>
          <c:showBubbleSize val="0"/>
          <c:showLeaderLines val="0"/>
        </c:dLbls>
        <c:firstSliceAng val="30"/>
      </c:pieChart>
    </c:plotArea>
    <c:legend>
      <c:legendPos val="t"/>
      <c:layout>
        <c:manualLayout>
          <c:xMode val="edge"/>
          <c:yMode val="edge"/>
          <c:x val="0.586661146312098"/>
          <c:y val="0.110769223101551"/>
          <c:w val="0.410253464688701"/>
          <c:h val="0.318502634351293"/>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00617308328146"/>
          <c:y val="0.0326409114220993"/>
          <c:w val="0.959876538334371"/>
          <c:h val="0.84266099364355"/>
        </c:manualLayout>
      </c:layout>
      <c:barChart>
        <c:barDir val="col"/>
        <c:grouping val="clustered"/>
        <c:varyColors val="0"/>
        <c:ser>
          <c:idx val="0"/>
          <c:order val="0"/>
          <c:tx>
            <c:strRef>
              <c:f>Sheet1!$B$1</c:f>
              <c:strCache>
                <c:ptCount val="1"/>
                <c:pt idx="0">
                  <c:v>Yes</c:v>
                </c:pt>
              </c:strCache>
            </c:strRef>
          </c:tx>
          <c:spPr>
            <a:solidFill>
              <a:schemeClr val="bg2">
                <a:lumMod val="60000"/>
                <a:lumOff val="40000"/>
              </a:schemeClr>
            </a:solidFill>
            <a:ln>
              <a:noFill/>
            </a:ln>
            <a:effectLst/>
          </c:spPr>
          <c:invertIfNegative val="0"/>
          <c:dPt>
            <c:idx val="0"/>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2-A5FE-4842-95FF-91A5C05DC5A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Non-PwD</c:v>
                </c:pt>
                <c:pt idx="1">
                  <c:v>All PwD</c:v>
                </c:pt>
                <c:pt idx="2">
                  <c:v>Self</c:v>
                </c:pt>
                <c:pt idx="3">
                  <c:v>Family</c:v>
                </c:pt>
                <c:pt idx="4">
                  <c:v>Friend</c:v>
                </c:pt>
              </c:strCache>
            </c:strRef>
          </c:cat>
          <c:val>
            <c:numRef>
              <c:f>Sheet1!$B$2:$B$6</c:f>
              <c:numCache>
                <c:formatCode>General</c:formatCode>
                <c:ptCount val="5"/>
                <c:pt idx="0">
                  <c:v>59.0</c:v>
                </c:pt>
                <c:pt idx="1">
                  <c:v>39.0</c:v>
                </c:pt>
                <c:pt idx="2">
                  <c:v>8.0</c:v>
                </c:pt>
                <c:pt idx="3">
                  <c:v>27.0</c:v>
                </c:pt>
                <c:pt idx="4">
                  <c:v>7.0</c:v>
                </c:pt>
              </c:numCache>
            </c:numRef>
          </c:val>
          <c:extLst xmlns:c16r2="http://schemas.microsoft.com/office/drawing/2015/06/chart">
            <c:ext xmlns:c16="http://schemas.microsoft.com/office/drawing/2014/chart" uri="{C3380CC4-5D6E-409C-BE32-E72D297353CC}">
              <c16:uniqueId val="{00000000-A5FE-4842-95FF-91A5C05DC5A7}"/>
            </c:ext>
          </c:extLst>
        </c:ser>
        <c:dLbls>
          <c:showLegendKey val="0"/>
          <c:showVal val="0"/>
          <c:showCatName val="0"/>
          <c:showSerName val="0"/>
          <c:showPercent val="0"/>
          <c:showBubbleSize val="0"/>
        </c:dLbls>
        <c:gapWidth val="219"/>
        <c:overlap val="-27"/>
        <c:axId val="-2087700280"/>
        <c:axId val="-2103467848"/>
      </c:barChart>
      <c:catAx>
        <c:axId val="-208770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103467848"/>
        <c:crosses val="autoZero"/>
        <c:auto val="1"/>
        <c:lblAlgn val="ctr"/>
        <c:lblOffset val="100"/>
        <c:noMultiLvlLbl val="0"/>
      </c:catAx>
      <c:valAx>
        <c:axId val="-2103467848"/>
        <c:scaling>
          <c:orientation val="minMax"/>
        </c:scaling>
        <c:delete val="1"/>
        <c:axPos val="l"/>
        <c:numFmt formatCode="General" sourceLinked="1"/>
        <c:majorTickMark val="none"/>
        <c:minorTickMark val="none"/>
        <c:tickLblPos val="nextTo"/>
        <c:crossAx val="-208770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8939727128704"/>
          <c:y val="0.0373488845267272"/>
          <c:w val="0.948409429280113"/>
          <c:h val="0.84014992324389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extLst xmlns:c16r2="http://schemas.microsoft.com/office/drawing/2015/06/chart">
              <c:ext xmlns:c16="http://schemas.microsoft.com/office/drawing/2014/chart" uri="{C3380CC4-5D6E-409C-BE32-E72D297353CC}">
                <c16:uniqueId val="{00000001-4C12-45C7-85E6-198C46138A5B}"/>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4C12-45C7-85E6-198C46138A5B}"/>
              </c:ext>
            </c:extLst>
          </c:dPt>
          <c:dPt>
            <c:idx val="2"/>
            <c:invertIfNegative val="0"/>
            <c:bubble3D val="0"/>
            <c:spPr>
              <a:solidFill>
                <a:srgbClr val="002060"/>
              </a:solidFill>
            </c:spPr>
            <c:extLst xmlns:c16r2="http://schemas.microsoft.com/office/drawing/2015/06/chart">
              <c:ext xmlns:c16="http://schemas.microsoft.com/office/drawing/2014/chart" uri="{C3380CC4-5D6E-409C-BE32-E72D297353CC}">
                <c16:uniqueId val="{00000005-4C12-45C7-85E6-198C46138A5B}"/>
              </c:ext>
            </c:extLst>
          </c:dPt>
          <c:dPt>
            <c:idx val="3"/>
            <c:invertIfNegative val="0"/>
            <c:bubble3D val="0"/>
            <c:spPr>
              <a:solidFill>
                <a:srgbClr val="C00000"/>
              </a:solidFill>
            </c:spPr>
            <c:extLst xmlns:c16r2="http://schemas.microsoft.com/office/drawing/2015/06/chart">
              <c:ext xmlns:c16="http://schemas.microsoft.com/office/drawing/2014/chart" uri="{C3380CC4-5D6E-409C-BE32-E72D297353CC}">
                <c16:uniqueId val="{00000007-4C12-45C7-85E6-198C46138A5B}"/>
              </c:ext>
            </c:extLst>
          </c:dPt>
          <c:dPt>
            <c:idx val="4"/>
            <c:invertIfNegative val="0"/>
            <c:bubble3D val="0"/>
            <c:spPr>
              <a:solidFill>
                <a:srgbClr val="002060"/>
              </a:solidFill>
            </c:spPr>
            <c:extLst xmlns:c16r2="http://schemas.microsoft.com/office/drawing/2015/06/chart">
              <c:ext xmlns:c16="http://schemas.microsoft.com/office/drawing/2014/chart" uri="{C3380CC4-5D6E-409C-BE32-E72D297353CC}">
                <c16:uniqueId val="{00000009-4C12-45C7-85E6-198C46138A5B}"/>
              </c:ext>
            </c:extLst>
          </c:dPt>
          <c:dPt>
            <c:idx val="5"/>
            <c:invertIfNegative val="0"/>
            <c:bubble3D val="0"/>
            <c:spPr>
              <a:solidFill>
                <a:srgbClr val="C00000"/>
              </a:solidFill>
            </c:spPr>
            <c:extLst xmlns:c16r2="http://schemas.microsoft.com/office/drawing/2015/06/chart">
              <c:ext xmlns:c16="http://schemas.microsoft.com/office/drawing/2014/chart" uri="{C3380CC4-5D6E-409C-BE32-E72D297353CC}">
                <c16:uniqueId val="{0000000B-4C12-45C7-85E6-198C46138A5B}"/>
              </c:ext>
            </c:extLst>
          </c:dPt>
          <c:dPt>
            <c:idx val="6"/>
            <c:invertIfNegative val="0"/>
            <c:bubble3D val="0"/>
            <c:extLst xmlns:c16r2="http://schemas.microsoft.com/office/drawing/2015/06/chart">
              <c:ext xmlns:c16="http://schemas.microsoft.com/office/drawing/2014/chart" uri="{C3380CC4-5D6E-409C-BE32-E72D297353CC}">
                <c16:uniqueId val="{0000000C-4C12-45C7-85E6-198C46138A5B}"/>
              </c:ext>
            </c:extLst>
          </c:dPt>
          <c:dPt>
            <c:idx val="7"/>
            <c:invertIfNegative val="0"/>
            <c:bubble3D val="0"/>
            <c:extLst xmlns:c16r2="http://schemas.microsoft.com/office/drawing/2015/06/chart">
              <c:ext xmlns:c16="http://schemas.microsoft.com/office/drawing/2014/chart" uri="{C3380CC4-5D6E-409C-BE32-E72D297353CC}">
                <c16:uniqueId val="{0000000D-4C12-45C7-85E6-198C46138A5B}"/>
              </c:ext>
            </c:extLst>
          </c:dPt>
          <c:dPt>
            <c:idx val="8"/>
            <c:invertIfNegative val="0"/>
            <c:bubble3D val="0"/>
            <c:extLst xmlns:c16r2="http://schemas.microsoft.com/office/drawing/2015/06/chart">
              <c:ext xmlns:c16="http://schemas.microsoft.com/office/drawing/2014/chart" uri="{C3380CC4-5D6E-409C-BE32-E72D297353CC}">
                <c16:uniqueId val="{0000000E-4C12-45C7-85E6-198C46138A5B}"/>
              </c:ext>
            </c:extLst>
          </c:dPt>
          <c:dPt>
            <c:idx val="9"/>
            <c:invertIfNegative val="0"/>
            <c:bubble3D val="0"/>
            <c:extLst xmlns:c16r2="http://schemas.microsoft.com/office/drawing/2015/06/chart">
              <c:ext xmlns:c16="http://schemas.microsoft.com/office/drawing/2014/chart" uri="{C3380CC4-5D6E-409C-BE32-E72D297353CC}">
                <c16:uniqueId val="{0000000F-4C12-45C7-85E6-198C46138A5B}"/>
              </c:ext>
            </c:extLst>
          </c:dPt>
          <c:dLbls>
            <c:dLbl>
              <c:idx val="1"/>
              <c:layout>
                <c:manualLayout>
                  <c:x val="0.0"/>
                  <c:y val="-0.057892426956395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C12-45C7-85E6-198C46138A5B}"/>
                </c:ext>
              </c:extLst>
            </c:dLbl>
            <c:spPr>
              <a:noFill/>
              <a:ln>
                <a:noFill/>
              </a:ln>
              <a:effectLst/>
            </c:spPr>
            <c:txPr>
              <a:bodyPr/>
              <a:lstStyle/>
              <a:p>
                <a:pPr>
                  <a:defRPr sz="1800" b="1">
                    <a:solidFill>
                      <a:schemeClr val="bg1"/>
                    </a:solidFill>
                    <a:latin typeface="Calibri (Body)"/>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Clinton </c:v>
                </c:pt>
                <c:pt idx="1">
                  <c:v>Trump</c:v>
                </c:pt>
                <c:pt idx="2">
                  <c:v>Clinton </c:v>
                </c:pt>
                <c:pt idx="3">
                  <c:v>Trump</c:v>
                </c:pt>
                <c:pt idx="4">
                  <c:v>Clinton </c:v>
                </c:pt>
                <c:pt idx="5">
                  <c:v>Trump</c:v>
                </c:pt>
              </c:strCache>
            </c:strRef>
          </c:cat>
          <c:val>
            <c:numRef>
              <c:f>Sheet1!$B$2:$B$7</c:f>
              <c:numCache>
                <c:formatCode>General</c:formatCode>
                <c:ptCount val="6"/>
                <c:pt idx="0">
                  <c:v>50.0</c:v>
                </c:pt>
                <c:pt idx="1">
                  <c:v>38.0</c:v>
                </c:pt>
                <c:pt idx="2">
                  <c:v>52.0</c:v>
                </c:pt>
                <c:pt idx="3">
                  <c:v>40.0</c:v>
                </c:pt>
                <c:pt idx="4">
                  <c:v>48.0</c:v>
                </c:pt>
                <c:pt idx="5">
                  <c:v>39.0</c:v>
                </c:pt>
              </c:numCache>
            </c:numRef>
          </c:val>
          <c:extLst xmlns:c16r2="http://schemas.microsoft.com/office/drawing/2015/06/chart">
            <c:ext xmlns:c16="http://schemas.microsoft.com/office/drawing/2014/chart" uri="{C3380CC4-5D6E-409C-BE32-E72D297353CC}">
              <c16:uniqueId val="{00000010-4C12-45C7-85E6-198C46138A5B}"/>
            </c:ext>
          </c:extLst>
        </c:ser>
        <c:dLbls>
          <c:showLegendKey val="0"/>
          <c:showVal val="1"/>
          <c:showCatName val="0"/>
          <c:showSerName val="0"/>
          <c:showPercent val="0"/>
          <c:showBubbleSize val="0"/>
        </c:dLbls>
        <c:gapWidth val="60"/>
        <c:overlap val="100"/>
        <c:axId val="-2102939560"/>
        <c:axId val="-2102936664"/>
      </c:barChart>
      <c:catAx>
        <c:axId val="-2102939560"/>
        <c:scaling>
          <c:orientation val="minMax"/>
        </c:scaling>
        <c:delete val="0"/>
        <c:axPos val="b"/>
        <c:numFmt formatCode="General" sourceLinked="0"/>
        <c:majorTickMark val="out"/>
        <c:minorTickMark val="none"/>
        <c:tickLblPos val="nextTo"/>
        <c:txPr>
          <a:bodyPr/>
          <a:lstStyle/>
          <a:p>
            <a:pPr>
              <a:defRPr sz="1800"/>
            </a:pPr>
            <a:endParaRPr lang="en-US"/>
          </a:p>
        </c:txPr>
        <c:crossAx val="-2102936664"/>
        <c:crosses val="autoZero"/>
        <c:auto val="1"/>
        <c:lblAlgn val="ctr"/>
        <c:lblOffset val="100"/>
        <c:noMultiLvlLbl val="0"/>
      </c:catAx>
      <c:valAx>
        <c:axId val="-2102936664"/>
        <c:scaling>
          <c:orientation val="minMax"/>
          <c:max val="60.0"/>
          <c:min val="0.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210293956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Democrats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Sheet1!$B$2:$B$6</c:f>
              <c:numCache>
                <c:formatCode>General</c:formatCode>
                <c:ptCount val="5"/>
                <c:pt idx="0">
                  <c:v>48.0</c:v>
                </c:pt>
                <c:pt idx="1">
                  <c:v>50.0</c:v>
                </c:pt>
                <c:pt idx="2">
                  <c:v>54.0</c:v>
                </c:pt>
                <c:pt idx="3">
                  <c:v>50.0</c:v>
                </c:pt>
                <c:pt idx="4">
                  <c:v>51.0</c:v>
                </c:pt>
              </c:numCache>
            </c:numRef>
          </c:val>
          <c:extLst xmlns:c16r2="http://schemas.microsoft.com/office/drawing/2015/06/chart">
            <c:ext xmlns:c16="http://schemas.microsoft.com/office/drawing/2014/chart" uri="{C3380CC4-5D6E-409C-BE32-E72D297353CC}">
              <c16:uniqueId val="{00000000-67CF-4465-A812-7F5644C5931A}"/>
            </c:ext>
          </c:extLst>
        </c:ser>
        <c:ser>
          <c:idx val="1"/>
          <c:order val="1"/>
          <c:tx>
            <c:strRef>
              <c:f>Sheet1!$C$1</c:f>
              <c:strCache>
                <c:ptCount val="1"/>
                <c:pt idx="0">
                  <c:v>Republicans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Sheet1!$C$2:$C$6</c:f>
              <c:numCache>
                <c:formatCode>General</c:formatCode>
                <c:ptCount val="5"/>
                <c:pt idx="0">
                  <c:v>50.0</c:v>
                </c:pt>
                <c:pt idx="1">
                  <c:v>48.0</c:v>
                </c:pt>
                <c:pt idx="2">
                  <c:v>41.0</c:v>
                </c:pt>
                <c:pt idx="3">
                  <c:v>48.0</c:v>
                </c:pt>
                <c:pt idx="4">
                  <c:v>49.0</c:v>
                </c:pt>
              </c:numCache>
            </c:numRef>
          </c:val>
          <c:extLst xmlns:c16r2="http://schemas.microsoft.com/office/drawing/2015/06/chart">
            <c:ext xmlns:c16="http://schemas.microsoft.com/office/drawing/2014/chart" uri="{C3380CC4-5D6E-409C-BE32-E72D297353CC}">
              <c16:uniqueId val="{00000001-67CF-4465-A812-7F5644C5931A}"/>
            </c:ext>
          </c:extLst>
        </c:ser>
        <c:dLbls>
          <c:showLegendKey val="0"/>
          <c:showVal val="0"/>
          <c:showCatName val="0"/>
          <c:showSerName val="0"/>
          <c:showPercent val="0"/>
          <c:showBubbleSize val="0"/>
        </c:dLbls>
        <c:gapWidth val="219"/>
        <c:overlap val="-27"/>
        <c:axId val="-2062970072"/>
        <c:axId val="-2062976088"/>
      </c:barChart>
      <c:catAx>
        <c:axId val="-206297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62976088"/>
        <c:crosses val="autoZero"/>
        <c:auto val="1"/>
        <c:lblAlgn val="ctr"/>
        <c:lblOffset val="100"/>
        <c:noMultiLvlLbl val="0"/>
      </c:catAx>
      <c:valAx>
        <c:axId val="-2062976088"/>
        <c:scaling>
          <c:orientation val="minMax"/>
        </c:scaling>
        <c:delete val="1"/>
        <c:axPos val="l"/>
        <c:numFmt formatCode="General" sourceLinked="1"/>
        <c:majorTickMark val="none"/>
        <c:minorTickMark val="none"/>
        <c:tickLblPos val="nextTo"/>
        <c:crossAx val="-2062970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200" dirty="0">
                <a:solidFill>
                  <a:schemeClr val="bg1"/>
                </a:solidFill>
              </a:rPr>
              <a:t>As of 12/2/2016</a:t>
            </a:r>
          </a:p>
        </c:rich>
      </c:tx>
      <c:layout>
        <c:manualLayout>
          <c:xMode val="edge"/>
          <c:yMode val="edge"/>
          <c:x val="0.328372025602749"/>
          <c:y val="0.132532097649371"/>
        </c:manualLayout>
      </c:layout>
      <c:overlay val="0"/>
      <c:spPr>
        <a:noFill/>
        <a:ln>
          <a:noFill/>
        </a:ln>
        <a:effectLst/>
      </c:spPr>
    </c:title>
    <c:autoTitleDeleted val="0"/>
    <c:plotArea>
      <c:layout/>
      <c:doughnut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CE61-45AB-8041-068CEAF80F15}"/>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E61-45AB-8041-068CEAF80F15}"/>
              </c:ext>
            </c:extLst>
          </c:dPt>
          <c:dPt>
            <c:idx val="2"/>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1-CE61-45AB-8041-068CEAF80F15}"/>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E61-45AB-8041-068CEAF80F1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Republicans</c:v>
                </c:pt>
                <c:pt idx="1">
                  <c:v>Other</c:v>
                </c:pt>
                <c:pt idx="2">
                  <c:v>Democrats</c:v>
                </c:pt>
              </c:strCache>
            </c:strRef>
          </c:cat>
          <c:val>
            <c:numRef>
              <c:f>Sheet1!$B$2:$B$4</c:f>
              <c:numCache>
                <c:formatCode>General</c:formatCode>
                <c:ptCount val="3"/>
                <c:pt idx="0">
                  <c:v>49.0</c:v>
                </c:pt>
                <c:pt idx="1">
                  <c:v>2.0</c:v>
                </c:pt>
                <c:pt idx="2">
                  <c:v>49.0</c:v>
                </c:pt>
              </c:numCache>
            </c:numRef>
          </c:val>
          <c:extLst xmlns:c16r2="http://schemas.microsoft.com/office/drawing/2015/06/chart">
            <c:ext xmlns:c16="http://schemas.microsoft.com/office/drawing/2014/chart" uri="{C3380CC4-5D6E-409C-BE32-E72D297353CC}">
              <c16:uniqueId val="{00000000-CE61-45AB-8041-068CEAF80F1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95233530058221"/>
          <c:y val="0.824668853913493"/>
          <c:w val="0.45693821503037"/>
          <c:h val="0.156581240723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133572977291"/>
          <c:y val="0.0365839785356708"/>
          <c:w val="0.413428655885359"/>
          <c:h val="0.933029248085057"/>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Other</c:v>
                </c:pt>
                <c:pt idx="1">
                  <c:v>Prescription drug costs </c:v>
                </c:pt>
                <c:pt idx="2">
                  <c:v>Crime</c:v>
                </c:pt>
                <c:pt idx="3">
                  <c:v>Medicare</c:v>
                </c:pt>
                <c:pt idx="4">
                  <c:v>The federal budget deficit</c:v>
                </c:pt>
                <c:pt idx="5">
                  <c:v>Taxes</c:v>
                </c:pt>
                <c:pt idx="6">
                  <c:v>Social Security</c:v>
                </c:pt>
                <c:pt idx="7">
                  <c:v>Environment &amp; climate change</c:v>
                </c:pt>
                <c:pt idx="8">
                  <c:v>Immigration</c:v>
                </c:pt>
                <c:pt idx="9">
                  <c:v>Dysfunction in government </c:v>
                </c:pt>
                <c:pt idx="10">
                  <c:v>Education</c:v>
                </c:pt>
                <c:pt idx="11">
                  <c:v>Terrorism &amp; national security</c:v>
                </c:pt>
                <c:pt idx="12">
                  <c:v>Healthcare </c:v>
                </c:pt>
                <c:pt idx="13">
                  <c:v>The economy and jobs </c:v>
                </c:pt>
              </c:strCache>
            </c:strRef>
          </c:cat>
          <c:val>
            <c:numRef>
              <c:f>Sheet1!$B$2:$B$15</c:f>
              <c:numCache>
                <c:formatCode>General</c:formatCode>
                <c:ptCount val="14"/>
                <c:pt idx="0">
                  <c:v>5.0</c:v>
                </c:pt>
                <c:pt idx="1">
                  <c:v>3.0</c:v>
                </c:pt>
                <c:pt idx="2">
                  <c:v>4.0</c:v>
                </c:pt>
                <c:pt idx="3">
                  <c:v>6.0</c:v>
                </c:pt>
                <c:pt idx="4">
                  <c:v>7.0</c:v>
                </c:pt>
                <c:pt idx="5">
                  <c:v>8.0</c:v>
                </c:pt>
                <c:pt idx="6">
                  <c:v>10.0</c:v>
                </c:pt>
                <c:pt idx="7">
                  <c:v>10.0</c:v>
                </c:pt>
                <c:pt idx="8">
                  <c:v>14.0</c:v>
                </c:pt>
                <c:pt idx="9">
                  <c:v>15.0</c:v>
                </c:pt>
                <c:pt idx="10">
                  <c:v>18.0</c:v>
                </c:pt>
                <c:pt idx="11">
                  <c:v>18.0</c:v>
                </c:pt>
                <c:pt idx="12">
                  <c:v>21.0</c:v>
                </c:pt>
                <c:pt idx="13">
                  <c:v>27.0</c:v>
                </c:pt>
              </c:numCache>
            </c:numRef>
          </c:val>
          <c:extLst xmlns:c16r2="http://schemas.microsoft.com/office/drawing/2015/06/chart">
            <c:ext xmlns:c16="http://schemas.microsoft.com/office/drawing/2014/chart" uri="{C3380CC4-5D6E-409C-BE32-E72D297353CC}">
              <c16:uniqueId val="{00000000-ED87-4DAE-A6E9-DCC06424EC4E}"/>
            </c:ext>
          </c:extLst>
        </c:ser>
        <c:dLbls>
          <c:showLegendKey val="0"/>
          <c:showVal val="0"/>
          <c:showCatName val="0"/>
          <c:showSerName val="0"/>
          <c:showPercent val="0"/>
          <c:showBubbleSize val="0"/>
        </c:dLbls>
        <c:gapWidth val="100"/>
        <c:axId val="-2092480616"/>
        <c:axId val="-2092492952"/>
      </c:barChart>
      <c:catAx>
        <c:axId val="-2092480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92492952"/>
        <c:crosses val="autoZero"/>
        <c:auto val="1"/>
        <c:lblAlgn val="ctr"/>
        <c:lblOffset val="100"/>
        <c:noMultiLvlLbl val="0"/>
      </c:catAx>
      <c:valAx>
        <c:axId val="-2092492952"/>
        <c:scaling>
          <c:orientation val="minMax"/>
        </c:scaling>
        <c:delete val="1"/>
        <c:axPos val="b"/>
        <c:numFmt formatCode="General" sourceLinked="1"/>
        <c:majorTickMark val="none"/>
        <c:minorTickMark val="none"/>
        <c:tickLblPos val="nextTo"/>
        <c:crossAx val="-20924806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Sheet1!$B$2:$B$6</c:f>
              <c:numCache>
                <c:formatCode>General</c:formatCode>
                <c:ptCount val="5"/>
                <c:pt idx="0">
                  <c:v>18.0</c:v>
                </c:pt>
                <c:pt idx="1">
                  <c:v>21.0</c:v>
                </c:pt>
                <c:pt idx="2">
                  <c:v>15.0</c:v>
                </c:pt>
                <c:pt idx="3">
                  <c:v>23.0</c:v>
                </c:pt>
                <c:pt idx="4">
                  <c:v>15.0</c:v>
                </c:pt>
              </c:numCache>
            </c:numRef>
          </c:val>
          <c:extLst xmlns:c16r2="http://schemas.microsoft.com/office/drawing/2015/06/chart">
            <c:ext xmlns:c16="http://schemas.microsoft.com/office/drawing/2014/chart" uri="{C3380CC4-5D6E-409C-BE32-E72D297353CC}">
              <c16:uniqueId val="{00000000-67CF-4465-A812-7F5644C5931A}"/>
            </c:ext>
          </c:extLst>
        </c:ser>
        <c:ser>
          <c:idx val="1"/>
          <c:order val="1"/>
          <c:tx>
            <c:strRef>
              <c:f>Sheet1!$C$1</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Sheet1!$C$2:$C$6</c:f>
              <c:numCache>
                <c:formatCode>General</c:formatCode>
                <c:ptCount val="5"/>
                <c:pt idx="0">
                  <c:v>74.0</c:v>
                </c:pt>
                <c:pt idx="1">
                  <c:v>62.0</c:v>
                </c:pt>
                <c:pt idx="2">
                  <c:v>68.0</c:v>
                </c:pt>
                <c:pt idx="3">
                  <c:v>60.0</c:v>
                </c:pt>
                <c:pt idx="4">
                  <c:v>65.0</c:v>
                </c:pt>
              </c:numCache>
            </c:numRef>
          </c:val>
          <c:extLst xmlns:c16r2="http://schemas.microsoft.com/office/drawing/2015/06/chart">
            <c:ext xmlns:c16="http://schemas.microsoft.com/office/drawing/2014/chart" uri="{C3380CC4-5D6E-409C-BE32-E72D297353CC}">
              <c16:uniqueId val="{00000001-67CF-4465-A812-7F5644C5931A}"/>
            </c:ext>
          </c:extLst>
        </c:ser>
        <c:dLbls>
          <c:showLegendKey val="0"/>
          <c:showVal val="0"/>
          <c:showCatName val="0"/>
          <c:showSerName val="0"/>
          <c:showPercent val="0"/>
          <c:showBubbleSize val="0"/>
        </c:dLbls>
        <c:gapWidth val="219"/>
        <c:overlap val="-27"/>
        <c:axId val="-2097632888"/>
        <c:axId val="-2097629416"/>
      </c:barChart>
      <c:catAx>
        <c:axId val="-209763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97629416"/>
        <c:crosses val="autoZero"/>
        <c:auto val="1"/>
        <c:lblAlgn val="ctr"/>
        <c:lblOffset val="100"/>
        <c:noMultiLvlLbl val="0"/>
      </c:catAx>
      <c:valAx>
        <c:axId val="-2097629416"/>
        <c:scaling>
          <c:orientation val="minMax"/>
        </c:scaling>
        <c:delete val="1"/>
        <c:axPos val="l"/>
        <c:numFmt formatCode="General" sourceLinked="1"/>
        <c:majorTickMark val="none"/>
        <c:minorTickMark val="none"/>
        <c:tickLblPos val="nextTo"/>
        <c:crossAx val="-2097632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2-CE61-45AB-8041-068CEAF80F15}"/>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E61-45AB-8041-068CEAF80F15}"/>
              </c:ext>
            </c:extLst>
          </c:dPt>
          <c:dPt>
            <c:idx val="2"/>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CE61-45AB-8041-068CEAF80F1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Don't Know</c:v>
                </c:pt>
                <c:pt idx="2">
                  <c:v>No</c:v>
                </c:pt>
              </c:strCache>
            </c:strRef>
          </c:cat>
          <c:val>
            <c:numRef>
              <c:f>Sheet1!$B$2:$B$4</c:f>
              <c:numCache>
                <c:formatCode>General</c:formatCode>
                <c:ptCount val="3"/>
                <c:pt idx="0">
                  <c:v>19.0</c:v>
                </c:pt>
                <c:pt idx="1">
                  <c:v>12.0</c:v>
                </c:pt>
                <c:pt idx="2">
                  <c:v>69.0</c:v>
                </c:pt>
              </c:numCache>
            </c:numRef>
          </c:val>
          <c:extLst xmlns:c16r2="http://schemas.microsoft.com/office/drawing/2015/06/chart">
            <c:ext xmlns:c16="http://schemas.microsoft.com/office/drawing/2014/chart" uri="{C3380CC4-5D6E-409C-BE32-E72D297353CC}">
              <c16:uniqueId val="{00000000-CE61-45AB-8041-068CEAF80F1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95233530058221"/>
          <c:y val="0.824668853913493"/>
          <c:w val="0.449037283995855"/>
          <c:h val="0.156581240723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Sheet1!$B$2:$B$6</c:f>
              <c:numCache>
                <c:formatCode>General</c:formatCode>
                <c:ptCount val="5"/>
                <c:pt idx="0">
                  <c:v>30.0</c:v>
                </c:pt>
                <c:pt idx="1">
                  <c:v>35.0</c:v>
                </c:pt>
                <c:pt idx="2">
                  <c:v>29.0</c:v>
                </c:pt>
                <c:pt idx="3">
                  <c:v>38.0</c:v>
                </c:pt>
                <c:pt idx="4">
                  <c:v>23.0</c:v>
                </c:pt>
              </c:numCache>
            </c:numRef>
          </c:val>
          <c:extLst xmlns:c16r2="http://schemas.microsoft.com/office/drawing/2015/06/chart">
            <c:ext xmlns:c16="http://schemas.microsoft.com/office/drawing/2014/chart" uri="{C3380CC4-5D6E-409C-BE32-E72D297353CC}">
              <c16:uniqueId val="{00000000-67CF-4465-A812-7F5644C5931A}"/>
            </c:ext>
          </c:extLst>
        </c:ser>
        <c:ser>
          <c:idx val="1"/>
          <c:order val="1"/>
          <c:tx>
            <c:strRef>
              <c:f>Sheet1!$C$1</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 PwD</c:v>
                </c:pt>
                <c:pt idx="1">
                  <c:v>All PwD</c:v>
                </c:pt>
                <c:pt idx="2">
                  <c:v>Self</c:v>
                </c:pt>
                <c:pt idx="3">
                  <c:v>Family</c:v>
                </c:pt>
                <c:pt idx="4">
                  <c:v>Friend</c:v>
                </c:pt>
              </c:strCache>
            </c:strRef>
          </c:cat>
          <c:val>
            <c:numRef>
              <c:f>Sheet1!$C$2:$C$6</c:f>
              <c:numCache>
                <c:formatCode>General</c:formatCode>
                <c:ptCount val="5"/>
                <c:pt idx="0">
                  <c:v>62.0</c:v>
                </c:pt>
                <c:pt idx="1">
                  <c:v>57.0</c:v>
                </c:pt>
                <c:pt idx="2">
                  <c:v>60.0</c:v>
                </c:pt>
                <c:pt idx="3">
                  <c:v>55.0</c:v>
                </c:pt>
                <c:pt idx="4">
                  <c:v>58.0</c:v>
                </c:pt>
              </c:numCache>
            </c:numRef>
          </c:val>
          <c:extLst xmlns:c16r2="http://schemas.microsoft.com/office/drawing/2015/06/chart">
            <c:ext xmlns:c16="http://schemas.microsoft.com/office/drawing/2014/chart" uri="{C3380CC4-5D6E-409C-BE32-E72D297353CC}">
              <c16:uniqueId val="{00000001-67CF-4465-A812-7F5644C5931A}"/>
            </c:ext>
          </c:extLst>
        </c:ser>
        <c:dLbls>
          <c:showLegendKey val="0"/>
          <c:showVal val="0"/>
          <c:showCatName val="0"/>
          <c:showSerName val="0"/>
          <c:showPercent val="0"/>
          <c:showBubbleSize val="0"/>
        </c:dLbls>
        <c:gapWidth val="219"/>
        <c:overlap val="-27"/>
        <c:axId val="-2097795624"/>
        <c:axId val="-2097792152"/>
      </c:barChart>
      <c:catAx>
        <c:axId val="-209779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097792152"/>
        <c:crosses val="autoZero"/>
        <c:auto val="1"/>
        <c:lblAlgn val="ctr"/>
        <c:lblOffset val="100"/>
        <c:noMultiLvlLbl val="0"/>
      </c:catAx>
      <c:valAx>
        <c:axId val="-2097792152"/>
        <c:scaling>
          <c:orientation val="minMax"/>
        </c:scaling>
        <c:delete val="1"/>
        <c:axPos val="l"/>
        <c:numFmt formatCode="General" sourceLinked="1"/>
        <c:majorTickMark val="none"/>
        <c:minorTickMark val="none"/>
        <c:tickLblPos val="nextTo"/>
        <c:crossAx val="-2097795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42173"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t" anchorCtr="0" compatLnSpc="1">
            <a:prstTxWarp prst="textNoShape">
              <a:avLst/>
            </a:prstTxWarp>
          </a:bodyPr>
          <a:lstStyle>
            <a:lvl1pPr algn="l" defTabSz="925713" eaLnBrk="1" hangingPunct="1">
              <a:defRPr sz="1300">
                <a:latin typeface="Times New Roman" pitchFamily="18" charset="0"/>
              </a:defRPr>
            </a:lvl1pPr>
          </a:lstStyle>
          <a:p>
            <a:pPr>
              <a:defRPr/>
            </a:pPr>
            <a:endParaRPr lang="en-US"/>
          </a:p>
        </p:txBody>
      </p:sp>
      <p:sp>
        <p:nvSpPr>
          <p:cNvPr id="130051" name="Rectangle 3"/>
          <p:cNvSpPr>
            <a:spLocks noGrp="1" noChangeArrowheads="1"/>
          </p:cNvSpPr>
          <p:nvPr>
            <p:ph type="dt" sz="quarter" idx="1"/>
          </p:nvPr>
        </p:nvSpPr>
        <p:spPr bwMode="auto">
          <a:xfrm>
            <a:off x="3984102" y="0"/>
            <a:ext cx="3042173"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t" anchorCtr="0" compatLnSpc="1">
            <a:prstTxWarp prst="textNoShape">
              <a:avLst/>
            </a:prstTxWarp>
          </a:bodyPr>
          <a:lstStyle>
            <a:lvl1pPr algn="r" defTabSz="925713" eaLnBrk="1" hangingPunct="1">
              <a:defRPr sz="1300">
                <a:latin typeface="Times New Roman" pitchFamily="18" charset="0"/>
              </a:defRPr>
            </a:lvl1pPr>
          </a:lstStyle>
          <a:p>
            <a:pPr>
              <a:defRPr/>
            </a:pPr>
            <a:endParaRPr lang="en-US"/>
          </a:p>
        </p:txBody>
      </p:sp>
      <p:sp>
        <p:nvSpPr>
          <p:cNvPr id="130052" name="Rectangle 4"/>
          <p:cNvSpPr>
            <a:spLocks noGrp="1" noChangeArrowheads="1"/>
          </p:cNvSpPr>
          <p:nvPr>
            <p:ph type="ftr" sz="quarter" idx="2"/>
          </p:nvPr>
        </p:nvSpPr>
        <p:spPr bwMode="auto">
          <a:xfrm>
            <a:off x="0" y="8846344"/>
            <a:ext cx="3042173" cy="46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b" anchorCtr="0" compatLnSpc="1">
            <a:prstTxWarp prst="textNoShape">
              <a:avLst/>
            </a:prstTxWarp>
          </a:bodyPr>
          <a:lstStyle>
            <a:lvl1pPr algn="l" defTabSz="925713" eaLnBrk="1" hangingPunct="1">
              <a:defRPr sz="1300">
                <a:latin typeface="Times New Roman" pitchFamily="18" charset="0"/>
              </a:defRPr>
            </a:lvl1pPr>
          </a:lstStyle>
          <a:p>
            <a:pPr>
              <a:defRPr/>
            </a:pPr>
            <a:endParaRPr lang="en-US"/>
          </a:p>
        </p:txBody>
      </p:sp>
      <p:sp>
        <p:nvSpPr>
          <p:cNvPr id="130053" name="Rectangle 5"/>
          <p:cNvSpPr>
            <a:spLocks noGrp="1" noChangeArrowheads="1"/>
          </p:cNvSpPr>
          <p:nvPr>
            <p:ph type="sldNum" sz="quarter" idx="3"/>
          </p:nvPr>
        </p:nvSpPr>
        <p:spPr bwMode="auto">
          <a:xfrm>
            <a:off x="3984102" y="8846344"/>
            <a:ext cx="3042173" cy="46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b" anchorCtr="0" compatLnSpc="1">
            <a:prstTxWarp prst="textNoShape">
              <a:avLst/>
            </a:prstTxWarp>
          </a:bodyPr>
          <a:lstStyle>
            <a:lvl1pPr algn="r" defTabSz="925680" eaLnBrk="1" hangingPunct="1">
              <a:defRPr sz="1300">
                <a:latin typeface="Times New Roman" panose="02020603050405020304" pitchFamily="18" charset="0"/>
              </a:defRPr>
            </a:lvl1pPr>
          </a:lstStyle>
          <a:p>
            <a:pPr>
              <a:defRPr/>
            </a:pPr>
            <a:fld id="{43932810-7F07-46AD-B484-D63B90CEC44E}" type="slidenum">
              <a:rPr lang="en-US"/>
              <a:pPr>
                <a:defRPr/>
              </a:pPr>
              <a:t>‹#›</a:t>
            </a:fld>
            <a:endParaRPr lang="en-US"/>
          </a:p>
        </p:txBody>
      </p:sp>
    </p:spTree>
    <p:extLst>
      <p:ext uri="{BB962C8B-B14F-4D97-AF65-F5344CB8AC3E}">
        <p14:creationId xmlns:p14="http://schemas.microsoft.com/office/powerpoint/2010/main" val="20338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2173"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t" anchorCtr="0" compatLnSpc="1">
            <a:prstTxWarp prst="textNoShape">
              <a:avLst/>
            </a:prstTxWarp>
          </a:bodyPr>
          <a:lstStyle>
            <a:lvl1pPr algn="l" defTabSz="925713" eaLnBrk="1" hangingPunct="1">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84102" y="0"/>
            <a:ext cx="3042173" cy="46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t" anchorCtr="0" compatLnSpc="1">
            <a:prstTxWarp prst="textNoShape">
              <a:avLst/>
            </a:prstTxWarp>
          </a:bodyPr>
          <a:lstStyle>
            <a:lvl1pPr algn="r" defTabSz="925713" eaLnBrk="1" hangingPunct="1">
              <a:defRPr sz="13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7450" y="698500"/>
            <a:ext cx="4656138"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5564" y="4423967"/>
            <a:ext cx="5155147" cy="419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6344"/>
            <a:ext cx="3042173" cy="46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b" anchorCtr="0" compatLnSpc="1">
            <a:prstTxWarp prst="textNoShape">
              <a:avLst/>
            </a:prstTxWarp>
          </a:bodyPr>
          <a:lstStyle>
            <a:lvl1pPr algn="l" defTabSz="925713" eaLnBrk="1" hangingPunct="1">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84102" y="8846344"/>
            <a:ext cx="3042173" cy="46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5" tIns="46376" rIns="92755" bIns="46376" numCol="1" anchor="b" anchorCtr="0" compatLnSpc="1">
            <a:prstTxWarp prst="textNoShape">
              <a:avLst/>
            </a:prstTxWarp>
          </a:bodyPr>
          <a:lstStyle>
            <a:lvl1pPr algn="r" defTabSz="925680" eaLnBrk="1" hangingPunct="1">
              <a:defRPr sz="1300">
                <a:latin typeface="Times New Roman" panose="02020603050405020304" pitchFamily="18" charset="0"/>
              </a:defRPr>
            </a:lvl1pPr>
          </a:lstStyle>
          <a:p>
            <a:pPr>
              <a:defRPr/>
            </a:pPr>
            <a:fld id="{8DC3683E-D1D9-47AD-A6B2-AD6371B83F88}" type="slidenum">
              <a:rPr lang="en-US"/>
              <a:pPr>
                <a:defRPr/>
              </a:pPr>
              <a:t>‹#›</a:t>
            </a:fld>
            <a:endParaRPr lang="en-US"/>
          </a:p>
        </p:txBody>
      </p:sp>
    </p:spTree>
    <p:extLst>
      <p:ext uri="{BB962C8B-B14F-4D97-AF65-F5344CB8AC3E}">
        <p14:creationId xmlns:p14="http://schemas.microsoft.com/office/powerpoint/2010/main" val="2100091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5680">
              <a:spcBef>
                <a:spcPct val="30000"/>
              </a:spcBef>
              <a:defRPr sz="1200">
                <a:solidFill>
                  <a:schemeClr val="tx1"/>
                </a:solidFill>
                <a:latin typeface="Times New Roman" panose="02020603050405020304" pitchFamily="18" charset="0"/>
              </a:defRPr>
            </a:lvl1pPr>
            <a:lvl2pPr marL="744362" indent="-286293" defTabSz="925680">
              <a:spcBef>
                <a:spcPct val="30000"/>
              </a:spcBef>
              <a:defRPr sz="1200">
                <a:solidFill>
                  <a:schemeClr val="tx1"/>
                </a:solidFill>
                <a:latin typeface="Times New Roman" panose="02020603050405020304" pitchFamily="18" charset="0"/>
              </a:defRPr>
            </a:lvl2pPr>
            <a:lvl3pPr marL="1145172" indent="-229034" defTabSz="925680">
              <a:spcBef>
                <a:spcPct val="30000"/>
              </a:spcBef>
              <a:defRPr sz="1200">
                <a:solidFill>
                  <a:schemeClr val="tx1"/>
                </a:solidFill>
                <a:latin typeface="Times New Roman" panose="02020603050405020304" pitchFamily="18" charset="0"/>
              </a:defRPr>
            </a:lvl3pPr>
            <a:lvl4pPr marL="1603240" indent="-229034" defTabSz="925680">
              <a:spcBef>
                <a:spcPct val="30000"/>
              </a:spcBef>
              <a:defRPr sz="1200">
                <a:solidFill>
                  <a:schemeClr val="tx1"/>
                </a:solidFill>
                <a:latin typeface="Times New Roman" panose="02020603050405020304" pitchFamily="18" charset="0"/>
              </a:defRPr>
            </a:lvl4pPr>
            <a:lvl5pPr marL="2061309" indent="-229034" defTabSz="925680">
              <a:spcBef>
                <a:spcPct val="30000"/>
              </a:spcBef>
              <a:defRPr sz="1200">
                <a:solidFill>
                  <a:schemeClr val="tx1"/>
                </a:solidFill>
                <a:latin typeface="Times New Roman" panose="02020603050405020304" pitchFamily="18" charset="0"/>
              </a:defRPr>
            </a:lvl5pPr>
            <a:lvl6pPr marL="2519378" indent="-229034" defTabSz="925680" eaLnBrk="0" fontAlgn="base" hangingPunct="0">
              <a:spcBef>
                <a:spcPct val="30000"/>
              </a:spcBef>
              <a:spcAft>
                <a:spcPct val="0"/>
              </a:spcAft>
              <a:defRPr sz="1200">
                <a:solidFill>
                  <a:schemeClr val="tx1"/>
                </a:solidFill>
                <a:latin typeface="Times New Roman" panose="02020603050405020304" pitchFamily="18" charset="0"/>
              </a:defRPr>
            </a:lvl6pPr>
            <a:lvl7pPr marL="2977446" indent="-229034" defTabSz="925680" eaLnBrk="0" fontAlgn="base" hangingPunct="0">
              <a:spcBef>
                <a:spcPct val="30000"/>
              </a:spcBef>
              <a:spcAft>
                <a:spcPct val="0"/>
              </a:spcAft>
              <a:defRPr sz="1200">
                <a:solidFill>
                  <a:schemeClr val="tx1"/>
                </a:solidFill>
                <a:latin typeface="Times New Roman" panose="02020603050405020304" pitchFamily="18" charset="0"/>
              </a:defRPr>
            </a:lvl7pPr>
            <a:lvl8pPr marL="3435515" indent="-229034" defTabSz="925680" eaLnBrk="0" fontAlgn="base" hangingPunct="0">
              <a:spcBef>
                <a:spcPct val="30000"/>
              </a:spcBef>
              <a:spcAft>
                <a:spcPct val="0"/>
              </a:spcAft>
              <a:defRPr sz="1200">
                <a:solidFill>
                  <a:schemeClr val="tx1"/>
                </a:solidFill>
                <a:latin typeface="Times New Roman" panose="02020603050405020304" pitchFamily="18" charset="0"/>
              </a:defRPr>
            </a:lvl8pPr>
            <a:lvl9pPr marL="3893584" indent="-229034" defTabSz="92568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9DC2A5-F2EC-41A3-A562-C2844975DABF}" type="slidenum">
              <a:rPr lang="en-US" altLang="en-US" sz="1300"/>
              <a:pPr>
                <a:spcBef>
                  <a:spcPct val="0"/>
                </a:spcBef>
              </a:pPr>
              <a:t>1</a:t>
            </a:fld>
            <a:endParaRPr lang="en-US" altLang="en-US" sz="13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7614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13</a:t>
            </a:fld>
            <a:endParaRPr lang="en-US" dirty="0"/>
          </a:p>
        </p:txBody>
      </p:sp>
    </p:spTree>
    <p:extLst>
      <p:ext uri="{BB962C8B-B14F-4D97-AF65-F5344CB8AC3E}">
        <p14:creationId xmlns:p14="http://schemas.microsoft.com/office/powerpoint/2010/main" val="181544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14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2815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16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11912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19</a:t>
            </a:fld>
            <a:endParaRPr lang="en-US" dirty="0"/>
          </a:p>
        </p:txBody>
      </p:sp>
    </p:spTree>
    <p:extLst>
      <p:ext uri="{BB962C8B-B14F-4D97-AF65-F5344CB8AC3E}">
        <p14:creationId xmlns:p14="http://schemas.microsoft.com/office/powerpoint/2010/main" val="146320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20</a:t>
            </a:fld>
            <a:endParaRPr lang="en-US" dirty="0"/>
          </a:p>
        </p:txBody>
      </p:sp>
    </p:spTree>
    <p:extLst>
      <p:ext uri="{BB962C8B-B14F-4D97-AF65-F5344CB8AC3E}">
        <p14:creationId xmlns:p14="http://schemas.microsoft.com/office/powerpoint/2010/main" val="166315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21</a:t>
            </a:fld>
            <a:endParaRPr lang="en-US" dirty="0"/>
          </a:p>
        </p:txBody>
      </p:sp>
    </p:spTree>
    <p:extLst>
      <p:ext uri="{BB962C8B-B14F-4D97-AF65-F5344CB8AC3E}">
        <p14:creationId xmlns:p14="http://schemas.microsoft.com/office/powerpoint/2010/main" val="340141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4746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C9BC08-78AD-4E70-9725-E4E223E32702}"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70616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C9BC08-78AD-4E70-9725-E4E223E32702}"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8162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7450" y="698500"/>
            <a:ext cx="4654550" cy="3490913"/>
          </a:xfrm>
          <a:ln/>
        </p:spPr>
      </p:sp>
      <p:sp>
        <p:nvSpPr>
          <p:cNvPr id="56323" name="Rectangle 3"/>
          <p:cNvSpPr>
            <a:spLocks noGrp="1" noChangeArrowheads="1"/>
          </p:cNvSpPr>
          <p:nvPr>
            <p:ph type="body" idx="1"/>
          </p:nvPr>
        </p:nvSpPr>
        <p:spPr>
          <a:xfrm>
            <a:off x="701355" y="4422059"/>
            <a:ext cx="5623570" cy="4191161"/>
          </a:xfrm>
          <a:noFill/>
        </p:spPr>
        <p:txBody>
          <a:bodyPr lIns="93282" tIns="46641" rIns="93282" bIns="46641"/>
          <a:lstStyle/>
          <a:p>
            <a:r>
              <a:rPr lang="en-US" dirty="0"/>
              <a:t>Change to the circle</a:t>
            </a:r>
          </a:p>
        </p:txBody>
      </p:sp>
    </p:spTree>
    <p:extLst>
      <p:ext uri="{BB962C8B-B14F-4D97-AF65-F5344CB8AC3E}">
        <p14:creationId xmlns:p14="http://schemas.microsoft.com/office/powerpoint/2010/main" val="5491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4348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51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924762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5680">
              <a:spcBef>
                <a:spcPct val="30000"/>
              </a:spcBef>
              <a:defRPr sz="1200">
                <a:solidFill>
                  <a:schemeClr val="tx1"/>
                </a:solidFill>
                <a:latin typeface="Times New Roman" panose="02020603050405020304" pitchFamily="18" charset="0"/>
              </a:defRPr>
            </a:lvl1pPr>
            <a:lvl2pPr marL="744362" indent="-286293" defTabSz="925680">
              <a:spcBef>
                <a:spcPct val="30000"/>
              </a:spcBef>
              <a:defRPr sz="1200">
                <a:solidFill>
                  <a:schemeClr val="tx1"/>
                </a:solidFill>
                <a:latin typeface="Times New Roman" panose="02020603050405020304" pitchFamily="18" charset="0"/>
              </a:defRPr>
            </a:lvl2pPr>
            <a:lvl3pPr marL="1145172" indent="-229034" defTabSz="925680">
              <a:spcBef>
                <a:spcPct val="30000"/>
              </a:spcBef>
              <a:defRPr sz="1200">
                <a:solidFill>
                  <a:schemeClr val="tx1"/>
                </a:solidFill>
                <a:latin typeface="Times New Roman" panose="02020603050405020304" pitchFamily="18" charset="0"/>
              </a:defRPr>
            </a:lvl3pPr>
            <a:lvl4pPr marL="1603240" indent="-229034" defTabSz="925680">
              <a:spcBef>
                <a:spcPct val="30000"/>
              </a:spcBef>
              <a:defRPr sz="1200">
                <a:solidFill>
                  <a:schemeClr val="tx1"/>
                </a:solidFill>
                <a:latin typeface="Times New Roman" panose="02020603050405020304" pitchFamily="18" charset="0"/>
              </a:defRPr>
            </a:lvl4pPr>
            <a:lvl5pPr marL="2061309" indent="-229034" defTabSz="925680">
              <a:spcBef>
                <a:spcPct val="30000"/>
              </a:spcBef>
              <a:defRPr sz="1200">
                <a:solidFill>
                  <a:schemeClr val="tx1"/>
                </a:solidFill>
                <a:latin typeface="Times New Roman" panose="02020603050405020304" pitchFamily="18" charset="0"/>
              </a:defRPr>
            </a:lvl5pPr>
            <a:lvl6pPr marL="2519378" indent="-229034" defTabSz="925680" eaLnBrk="0" fontAlgn="base" hangingPunct="0">
              <a:spcBef>
                <a:spcPct val="30000"/>
              </a:spcBef>
              <a:spcAft>
                <a:spcPct val="0"/>
              </a:spcAft>
              <a:defRPr sz="1200">
                <a:solidFill>
                  <a:schemeClr val="tx1"/>
                </a:solidFill>
                <a:latin typeface="Times New Roman" panose="02020603050405020304" pitchFamily="18" charset="0"/>
              </a:defRPr>
            </a:lvl6pPr>
            <a:lvl7pPr marL="2977446" indent="-229034" defTabSz="925680" eaLnBrk="0" fontAlgn="base" hangingPunct="0">
              <a:spcBef>
                <a:spcPct val="30000"/>
              </a:spcBef>
              <a:spcAft>
                <a:spcPct val="0"/>
              </a:spcAft>
              <a:defRPr sz="1200">
                <a:solidFill>
                  <a:schemeClr val="tx1"/>
                </a:solidFill>
                <a:latin typeface="Times New Roman" panose="02020603050405020304" pitchFamily="18" charset="0"/>
              </a:defRPr>
            </a:lvl7pPr>
            <a:lvl8pPr marL="3435515" indent="-229034" defTabSz="925680" eaLnBrk="0" fontAlgn="base" hangingPunct="0">
              <a:spcBef>
                <a:spcPct val="30000"/>
              </a:spcBef>
              <a:spcAft>
                <a:spcPct val="0"/>
              </a:spcAft>
              <a:defRPr sz="1200">
                <a:solidFill>
                  <a:schemeClr val="tx1"/>
                </a:solidFill>
                <a:latin typeface="Times New Roman" panose="02020603050405020304" pitchFamily="18" charset="0"/>
              </a:defRPr>
            </a:lvl8pPr>
            <a:lvl9pPr marL="3893584" indent="-229034" defTabSz="92568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0C9EC6-6D1A-48DC-AEC0-6EDEF6E6C8C4}" type="slidenum">
              <a:rPr lang="en-US" altLang="en-US" sz="1300"/>
              <a:pPr>
                <a:spcBef>
                  <a:spcPct val="0"/>
                </a:spcBef>
              </a:pPr>
              <a:t>52</a:t>
            </a:fld>
            <a:endParaRPr lang="en-US" alt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33974" y="4423967"/>
            <a:ext cx="5158330" cy="4190206"/>
          </a:xfrm>
          <a:noFill/>
        </p:spPr>
        <p:txBody>
          <a:bodyPr/>
          <a:lstStyle/>
          <a:p>
            <a:pPr eaLnBrk="1" hangingPunct="1"/>
            <a:endParaRPr lang="en-US" altLang="en-US"/>
          </a:p>
        </p:txBody>
      </p:sp>
    </p:spTree>
    <p:extLst>
      <p:ext uri="{BB962C8B-B14F-4D97-AF65-F5344CB8AC3E}">
        <p14:creationId xmlns:p14="http://schemas.microsoft.com/office/powerpoint/2010/main" val="327458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latin typeface="Calibri"/>
              </a:rPr>
              <a:pPr>
                <a:defRPr/>
              </a:pPr>
              <a:t>53</a:t>
            </a:fld>
            <a:endParaRPr lang="en-US" dirty="0">
              <a:solidFill>
                <a:prstClr val="black"/>
              </a:solidFill>
              <a:latin typeface="Calibri"/>
            </a:endParaRPr>
          </a:p>
        </p:txBody>
      </p:sp>
    </p:spTree>
    <p:extLst>
      <p:ext uri="{BB962C8B-B14F-4D97-AF65-F5344CB8AC3E}">
        <p14:creationId xmlns:p14="http://schemas.microsoft.com/office/powerpoint/2010/main" val="96911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51071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a:p>
        </p:txBody>
      </p:sp>
      <p:sp>
        <p:nvSpPr>
          <p:cNvPr id="9220" name="Slide Number Placeholder 3"/>
          <p:cNvSpPr>
            <a:spLocks noGrp="1"/>
          </p:cNvSpPr>
          <p:nvPr>
            <p:ph type="sldNum" sz="quarter" idx="5"/>
          </p:nvPr>
        </p:nvSpPr>
        <p:spPr>
          <a:noFill/>
        </p:spPr>
        <p:txBody>
          <a:bodyPr/>
          <a:lstStyle>
            <a:lvl1pPr defTabSz="925680">
              <a:defRPr sz="1200">
                <a:solidFill>
                  <a:schemeClr val="tx1"/>
                </a:solidFill>
                <a:latin typeface="Calibri" panose="020F0502020204030204" pitchFamily="34" charset="0"/>
                <a:cs typeface="Times New Roman" panose="02020603050405020304" pitchFamily="18" charset="0"/>
              </a:defRPr>
            </a:lvl1pPr>
            <a:lvl2pPr marL="744362" indent="-286293" defTabSz="925680">
              <a:defRPr sz="1200">
                <a:solidFill>
                  <a:schemeClr val="tx1"/>
                </a:solidFill>
                <a:latin typeface="Calibri" panose="020F0502020204030204" pitchFamily="34" charset="0"/>
                <a:cs typeface="Times New Roman" panose="02020603050405020304" pitchFamily="18" charset="0"/>
              </a:defRPr>
            </a:lvl2pPr>
            <a:lvl3pPr marL="1145172" indent="-229034" defTabSz="925680">
              <a:defRPr sz="1200">
                <a:solidFill>
                  <a:schemeClr val="tx1"/>
                </a:solidFill>
                <a:latin typeface="Calibri" panose="020F0502020204030204" pitchFamily="34" charset="0"/>
                <a:cs typeface="Times New Roman" panose="02020603050405020304" pitchFamily="18" charset="0"/>
              </a:defRPr>
            </a:lvl3pPr>
            <a:lvl4pPr marL="1603240" indent="-229034" defTabSz="925680">
              <a:defRPr sz="1200">
                <a:solidFill>
                  <a:schemeClr val="tx1"/>
                </a:solidFill>
                <a:latin typeface="Calibri" panose="020F0502020204030204" pitchFamily="34" charset="0"/>
                <a:cs typeface="Times New Roman" panose="02020603050405020304" pitchFamily="18" charset="0"/>
              </a:defRPr>
            </a:lvl4pPr>
            <a:lvl5pPr marL="2061309" indent="-229034" defTabSz="925680">
              <a:defRPr sz="1200">
                <a:solidFill>
                  <a:schemeClr val="tx1"/>
                </a:solidFill>
                <a:latin typeface="Calibri" panose="020F0502020204030204" pitchFamily="34" charset="0"/>
                <a:cs typeface="Times New Roman" panose="02020603050405020304" pitchFamily="18" charset="0"/>
              </a:defRPr>
            </a:lvl5pPr>
            <a:lvl6pPr marL="2519378"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6pPr>
            <a:lvl7pPr marL="2977446"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7pPr>
            <a:lvl8pPr marL="3435515"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8pPr>
            <a:lvl9pPr marL="3893584" indent="-229034" defTabSz="925680" eaLnBrk="0" fontAlgn="base" hangingPunct="0">
              <a:spcBef>
                <a:spcPct val="0"/>
              </a:spcBef>
              <a:spcAft>
                <a:spcPct val="0"/>
              </a:spcAft>
              <a:defRPr sz="1200">
                <a:solidFill>
                  <a:schemeClr val="tx1"/>
                </a:solidFill>
                <a:latin typeface="Calibri" panose="020F0502020204030204" pitchFamily="34" charset="0"/>
                <a:cs typeface="Times New Roman" panose="02020603050405020304" pitchFamily="18" charset="0"/>
              </a:defRPr>
            </a:lvl9pPr>
          </a:lstStyle>
          <a:p>
            <a:fld id="{740B1A44-5834-4F75-9FE4-4D8921D8F75A}" type="slidenum">
              <a:rPr lang="en-US" altLang="en-US" sz="1300">
                <a:latin typeface="Times New Roman" panose="02020603050405020304" pitchFamily="18" charset="0"/>
              </a:rPr>
              <a:pPr/>
              <a:t>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72341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9</a:t>
            </a:fld>
            <a:endParaRPr lang="en-US" dirty="0"/>
          </a:p>
        </p:txBody>
      </p:sp>
    </p:spTree>
    <p:extLst>
      <p:ext uri="{BB962C8B-B14F-4D97-AF65-F5344CB8AC3E}">
        <p14:creationId xmlns:p14="http://schemas.microsoft.com/office/powerpoint/2010/main" val="404373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50260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2BC08C-E2A0-4136-9569-8BE2CCFDDD67}" type="slidenum">
              <a:rPr lang="en-US" smtClean="0"/>
              <a:pPr>
                <a:defRPr/>
              </a:pPr>
              <a:t>12</a:t>
            </a:fld>
            <a:endParaRPr lang="en-US" dirty="0"/>
          </a:p>
        </p:txBody>
      </p:sp>
    </p:spTree>
    <p:extLst>
      <p:ext uri="{BB962C8B-B14F-4D97-AF65-F5344CB8AC3E}">
        <p14:creationId xmlns:p14="http://schemas.microsoft.com/office/powerpoint/2010/main" val="128176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5670550"/>
            <a:ext cx="21764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172869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AF60EEF8-44D8-4F86-8F3F-CDC1BEB8964B}" type="slidenum">
              <a:rPr lang="en-US"/>
              <a:pPr>
                <a:defRPr/>
              </a:pPr>
              <a:t>‹#›</a:t>
            </a:fld>
            <a:endParaRPr lang="en-US"/>
          </a:p>
        </p:txBody>
      </p:sp>
    </p:spTree>
    <p:extLst>
      <p:ext uri="{BB962C8B-B14F-4D97-AF65-F5344CB8AC3E}">
        <p14:creationId xmlns:p14="http://schemas.microsoft.com/office/powerpoint/2010/main" val="137254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B036F6B-1DA9-4BD0-8C1C-04690887C983}" type="slidenum">
              <a:rPr lang="en-US"/>
              <a:pPr>
                <a:defRPr/>
              </a:pPr>
              <a:t>‹#›</a:t>
            </a:fld>
            <a:endParaRPr lang="en-US"/>
          </a:p>
        </p:txBody>
      </p:sp>
    </p:spTree>
    <p:extLst>
      <p:ext uri="{BB962C8B-B14F-4D97-AF65-F5344CB8AC3E}">
        <p14:creationId xmlns:p14="http://schemas.microsoft.com/office/powerpoint/2010/main" val="65468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2E0866BA-7C48-409B-B35E-65BBFCA63B84}" type="slidenum">
              <a:rPr lang="en-US"/>
              <a:pPr>
                <a:defRPr/>
              </a:pPr>
              <a:t>‹#›</a:t>
            </a:fld>
            <a:endParaRPr lang="en-US"/>
          </a:p>
        </p:txBody>
      </p:sp>
    </p:spTree>
    <p:extLst>
      <p:ext uri="{BB962C8B-B14F-4D97-AF65-F5344CB8AC3E}">
        <p14:creationId xmlns:p14="http://schemas.microsoft.com/office/powerpoint/2010/main" val="220697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CDEA61F3-C381-44C9-B68B-1A26BC22EC7A}" type="slidenum">
              <a:rPr lang="en-US"/>
              <a:pPr>
                <a:defRPr/>
              </a:pPr>
              <a:t>‹#›</a:t>
            </a:fld>
            <a:endParaRPr lang="en-US"/>
          </a:p>
        </p:txBody>
      </p:sp>
    </p:spTree>
    <p:extLst>
      <p:ext uri="{BB962C8B-B14F-4D97-AF65-F5344CB8AC3E}">
        <p14:creationId xmlns:p14="http://schemas.microsoft.com/office/powerpoint/2010/main" val="21353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04674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0585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51218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207118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016128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62725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40461E3-7B9E-4351-B40E-2D3B91532352}" type="slidenum">
              <a:rPr lang="en-US"/>
              <a:pPr>
                <a:defRPr/>
              </a:pPr>
              <a:t>‹#›</a:t>
            </a:fld>
            <a:endParaRPr lang="en-US"/>
          </a:p>
        </p:txBody>
      </p:sp>
    </p:spTree>
    <p:extLst>
      <p:ext uri="{BB962C8B-B14F-4D97-AF65-F5344CB8AC3E}">
        <p14:creationId xmlns:p14="http://schemas.microsoft.com/office/powerpoint/2010/main" val="2689522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8474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536371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51368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0030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586216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5670550"/>
            <a:ext cx="21764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3493759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40461E3-7B9E-4351-B40E-2D3B91532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63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5708585B-FCB9-4B56-A274-04CE9DF3AD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08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ECA071A9-C914-4FBC-A3FB-86325D831E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451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6C3DCD1C-C2A5-40EC-88D4-F53F30560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85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5708585B-FCB9-4B56-A274-04CE9DF3ADEB}" type="slidenum">
              <a:rPr lang="en-US"/>
              <a:pPr>
                <a:defRPr/>
              </a:pPr>
              <a:t>‹#›</a:t>
            </a:fld>
            <a:endParaRPr lang="en-US"/>
          </a:p>
        </p:txBody>
      </p:sp>
    </p:spTree>
    <p:extLst>
      <p:ext uri="{BB962C8B-B14F-4D97-AF65-F5344CB8AC3E}">
        <p14:creationId xmlns:p14="http://schemas.microsoft.com/office/powerpoint/2010/main" val="1564219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DB4E9FDB-48BE-4B81-B518-34A6FB9840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3744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020FF120-0157-4818-8AC4-285652F67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6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3BAF1E9E-1009-4573-B9B1-1F054CD0D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696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4E797CE-5FB7-49FE-B683-8F31B220E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51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AF60EEF8-44D8-4F86-8F3F-CDC1BEB896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767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B036F6B-1DA9-4BD0-8C1C-04690887C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970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2E0866BA-7C48-409B-B35E-65BBFCA63B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706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CDEA61F3-C381-44C9-B68B-1A26BC22EC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558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ig-puzzle3"/>
          <p:cNvPicPr>
            <a:picLocks noChangeAspect="1" noChangeArrowheads="1"/>
          </p:cNvPicPr>
          <p:nvPr userDrawn="1"/>
        </p:nvPicPr>
        <p:blipFill>
          <a:blip r:embed="rId2">
            <a:extLst>
              <a:ext uri="{28A0092B-C50C-407E-A947-70E740481C1C}">
                <a14:useLocalDpi xmlns:a14="http://schemas.microsoft.com/office/drawing/2010/main" val="0"/>
              </a:ext>
            </a:extLst>
          </a:blip>
          <a:srcRect r="1144"/>
          <a:stretch>
            <a:fillRect/>
          </a:stretch>
        </p:blipFill>
        <p:spPr bwMode="auto">
          <a:xfrm>
            <a:off x="14288" y="-9525"/>
            <a:ext cx="915828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 y="5670550"/>
            <a:ext cx="21764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2" name="Rectangle 8"/>
          <p:cNvSpPr>
            <a:spLocks noGrp="1" noChangeArrowheads="1"/>
          </p:cNvSpPr>
          <p:nvPr>
            <p:ph type="ctrTitle" sz="quarter"/>
          </p:nvPr>
        </p:nvSpPr>
        <p:spPr>
          <a:xfrm>
            <a:off x="685800" y="2130425"/>
            <a:ext cx="7772400" cy="733425"/>
          </a:xfrm>
        </p:spPr>
        <p:txBody>
          <a:bodyPr/>
          <a:lstStyle>
            <a:lvl1pPr>
              <a:defRPr sz="3600" baseline="-10000"/>
            </a:lvl1pPr>
          </a:lstStyle>
          <a:p>
            <a:pPr lvl="0"/>
            <a:r>
              <a:rPr lang="en-US" noProof="0"/>
              <a:t>Click to edit Master title style</a:t>
            </a:r>
          </a:p>
        </p:txBody>
      </p:sp>
      <p:sp>
        <p:nvSpPr>
          <p:cNvPr id="518153" name="Rectangle 9"/>
          <p:cNvSpPr>
            <a:spLocks noGrp="1" noChangeArrowheads="1"/>
          </p:cNvSpPr>
          <p:nvPr>
            <p:ph type="subTitle" idx="1"/>
          </p:nvPr>
        </p:nvSpPr>
        <p:spPr>
          <a:xfrm>
            <a:off x="1371600" y="3632200"/>
            <a:ext cx="6400800" cy="762000"/>
          </a:xfrm>
        </p:spPr>
        <p:txBody>
          <a:bodyPr/>
          <a:lstStyle>
            <a:lvl1pPr marL="0" indent="0">
              <a:buFontTx/>
              <a:buNone/>
              <a:defRPr/>
            </a:lvl1pPr>
          </a:lstStyle>
          <a:p>
            <a:pPr lvl="0"/>
            <a:r>
              <a:rPr lang="en-US" noProof="0"/>
              <a:t>October 25-31, 2007</a:t>
            </a:r>
          </a:p>
        </p:txBody>
      </p:sp>
    </p:spTree>
    <p:extLst>
      <p:ext uri="{BB962C8B-B14F-4D97-AF65-F5344CB8AC3E}">
        <p14:creationId xmlns:p14="http://schemas.microsoft.com/office/powerpoint/2010/main" val="346625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340461E3-7B9E-4351-B40E-2D3B91532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53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ECA071A9-C914-4FBC-A3FB-86325D831E82}" type="slidenum">
              <a:rPr lang="en-US"/>
              <a:pPr>
                <a:defRPr/>
              </a:pPr>
              <a:t>‹#›</a:t>
            </a:fld>
            <a:endParaRPr lang="en-US"/>
          </a:p>
        </p:txBody>
      </p:sp>
    </p:spTree>
    <p:extLst>
      <p:ext uri="{BB962C8B-B14F-4D97-AF65-F5344CB8AC3E}">
        <p14:creationId xmlns:p14="http://schemas.microsoft.com/office/powerpoint/2010/main" val="2477830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fld id="{5708585B-FCB9-4B56-A274-04CE9DF3AD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5509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74800"/>
            <a:ext cx="38100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ECA071A9-C914-4FBC-A3FB-86325D831E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97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6C3DCD1C-C2A5-40EC-88D4-F53F30560A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0283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DB4E9FDB-48BE-4B81-B518-34A6FB9840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83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020FF120-0157-4818-8AC4-285652F670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6747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3BAF1E9E-1009-4573-B9B1-1F054CD0D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38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4E797CE-5FB7-49FE-B683-8F31B220E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375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AF60EEF8-44D8-4F86-8F3F-CDC1BEB896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97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3" y="228600"/>
            <a:ext cx="1946275"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863" y="228600"/>
            <a:ext cx="5689600"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fld id="{0B036F6B-1DA9-4BD0-8C1C-04690887C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121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8275" cy="1058863"/>
          </a:xfrm>
        </p:spPr>
        <p:txBody>
          <a:bodyPr/>
          <a:lstStyle/>
          <a:p>
            <a:r>
              <a:rPr lang="en-US"/>
              <a:t>Click to edit Master title style</a:t>
            </a:r>
          </a:p>
        </p:txBody>
      </p:sp>
      <p:sp>
        <p:nvSpPr>
          <p:cNvPr id="3" name="ClipArt Placeholder 2"/>
          <p:cNvSpPr>
            <a:spLocks noGrp="1"/>
          </p:cNvSpPr>
          <p:nvPr>
            <p:ph type="clipArt" sz="half" idx="1"/>
          </p:nvPr>
        </p:nvSpPr>
        <p:spPr>
          <a:xfrm>
            <a:off x="685800" y="1574800"/>
            <a:ext cx="3810000" cy="4733925"/>
          </a:xfrm>
        </p:spPr>
        <p:txBody>
          <a:bodyPr/>
          <a:lstStyle/>
          <a:p>
            <a:pPr lvl="0"/>
            <a:endParaRPr lang="en-US" noProof="0"/>
          </a:p>
        </p:txBody>
      </p:sp>
      <p:sp>
        <p:nvSpPr>
          <p:cNvPr id="4" name="Text Placeholder 3"/>
          <p:cNvSpPr>
            <a:spLocks noGrp="1"/>
          </p:cNvSpPr>
          <p:nvPr>
            <p:ph type="body" sz="half" idx="2"/>
          </p:nvPr>
        </p:nvSpPr>
        <p:spPr>
          <a:xfrm>
            <a:off x="4648200" y="1574800"/>
            <a:ext cx="38100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fld id="{2E0866BA-7C48-409B-B35E-65BBFCA63B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69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6C3DCD1C-C2A5-40EC-88D4-F53F30560A8A}" type="slidenum">
              <a:rPr lang="en-US"/>
              <a:pPr>
                <a:defRPr/>
              </a:pPr>
              <a:t>‹#›</a:t>
            </a:fld>
            <a:endParaRPr lang="en-US"/>
          </a:p>
        </p:txBody>
      </p:sp>
    </p:spTree>
    <p:extLst>
      <p:ext uri="{BB962C8B-B14F-4D97-AF65-F5344CB8AC3E}">
        <p14:creationId xmlns:p14="http://schemas.microsoft.com/office/powerpoint/2010/main" val="1149103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77863" y="228600"/>
            <a:ext cx="7788275" cy="1058863"/>
          </a:xfrm>
        </p:spPr>
        <p:txBody>
          <a:bodyPr/>
          <a:lstStyle/>
          <a:p>
            <a:r>
              <a:rPr lang="en-US"/>
              <a:t>Click to edit Master title style</a:t>
            </a:r>
          </a:p>
        </p:txBody>
      </p:sp>
      <p:sp>
        <p:nvSpPr>
          <p:cNvPr id="3" name="Content Placeholder 2"/>
          <p:cNvSpPr>
            <a:spLocks noGrp="1"/>
          </p:cNvSpPr>
          <p:nvPr>
            <p:ph sz="quarter" idx="1"/>
          </p:nvPr>
        </p:nvSpPr>
        <p:spPr>
          <a:xfrm>
            <a:off x="6858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74800"/>
            <a:ext cx="3810000" cy="229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17963"/>
            <a:ext cx="3810000" cy="2290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fld id="{CDEA61F3-C381-44C9-B68B-1A26BC22EC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185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068601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105402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27141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082485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705034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267840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417278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300219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74876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fld id="{DB4E9FDB-48BE-4B81-B518-34A6FB98404E}" type="slidenum">
              <a:rPr lang="en-US"/>
              <a:pPr>
                <a:defRPr/>
              </a:pPr>
              <a:t>‹#›</a:t>
            </a:fld>
            <a:endParaRPr lang="en-US"/>
          </a:p>
        </p:txBody>
      </p:sp>
    </p:spTree>
    <p:extLst>
      <p:ext uri="{BB962C8B-B14F-4D97-AF65-F5344CB8AC3E}">
        <p14:creationId xmlns:p14="http://schemas.microsoft.com/office/powerpoint/2010/main" val="13354832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56959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eaLnBrk="1" hangingPunct="1">
              <a:defRPr/>
            </a:pPr>
            <a:endParaRPr lang="en-US" sz="1800" dirty="0">
              <a:solidFill>
                <a:prstClr val="black"/>
              </a:solidFill>
              <a:latin typeface="Arial" charset="0"/>
              <a:cs typeface="+mn-cs"/>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5204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fld id="{020FF120-0157-4818-8AC4-285652F67076}" type="slidenum">
              <a:rPr lang="en-US"/>
              <a:pPr>
                <a:defRPr/>
              </a:pPr>
              <a:t>‹#›</a:t>
            </a:fld>
            <a:endParaRPr lang="en-US"/>
          </a:p>
        </p:txBody>
      </p:sp>
    </p:spTree>
    <p:extLst>
      <p:ext uri="{BB962C8B-B14F-4D97-AF65-F5344CB8AC3E}">
        <p14:creationId xmlns:p14="http://schemas.microsoft.com/office/powerpoint/2010/main" val="157185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3BAF1E9E-1009-4573-B9B1-1F054CD0DFDF}" type="slidenum">
              <a:rPr lang="en-US"/>
              <a:pPr>
                <a:defRPr/>
              </a:pPr>
              <a:t>‹#›</a:t>
            </a:fld>
            <a:endParaRPr lang="en-US"/>
          </a:p>
        </p:txBody>
      </p:sp>
    </p:spTree>
    <p:extLst>
      <p:ext uri="{BB962C8B-B14F-4D97-AF65-F5344CB8AC3E}">
        <p14:creationId xmlns:p14="http://schemas.microsoft.com/office/powerpoint/2010/main" val="213144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fld id="{54E797CE-5FB7-49FE-B683-8F31B220EF20}" type="slidenum">
              <a:rPr lang="en-US"/>
              <a:pPr>
                <a:defRPr/>
              </a:pPr>
              <a:t>‹#›</a:t>
            </a:fld>
            <a:endParaRPr lang="en-US"/>
          </a:p>
        </p:txBody>
      </p:sp>
    </p:spTree>
    <p:extLst>
      <p:ext uri="{BB962C8B-B14F-4D97-AF65-F5344CB8AC3E}">
        <p14:creationId xmlns:p14="http://schemas.microsoft.com/office/powerpoint/2010/main" val="2000722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4.jp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3" Type="http://schemas.openxmlformats.org/officeDocument/2006/relationships/image" Target="../media/image4.jp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fld id="{6F971045-2E82-4F6F-9182-ECD21162A80D}" type="slidenum">
              <a:rPr lang="en-US"/>
              <a:pPr>
                <a:defRPr/>
              </a:pPr>
              <a:t>‹#›</a:t>
            </a:fld>
            <a:endParaRPr lang="en-US"/>
          </a:p>
        </p:txBody>
      </p:sp>
      <p:pic>
        <p:nvPicPr>
          <p:cNvPr id="1029" name="Picture 5"/>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1900"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6"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anose="02020603050405020304"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fontAlgn="base">
              <a:spcBef>
                <a:spcPct val="0"/>
              </a:spcBef>
              <a:spcAft>
                <a:spcPct val="0"/>
              </a:spcAft>
              <a:defRPr/>
            </a:pPr>
            <a:fld id="{CDA26C87-6BDD-47A8-95C5-DDC4C662310A}" type="slidenum">
              <a:rPr lang="en-US" smtClean="0">
                <a:solidFill>
                  <a:srgbClr val="EEECE1"/>
                </a:solidFill>
              </a:rPr>
              <a:pPr fontAlgn="base">
                <a:spcBef>
                  <a:spcPct val="0"/>
                </a:spcBef>
                <a:spcAft>
                  <a:spcPct val="0"/>
                </a:spcAft>
                <a:defRPr/>
              </a:pPr>
              <a:t>‹#›</a:t>
            </a:fld>
            <a:endParaRPr lang="en-US" dirty="0">
              <a:solidFill>
                <a:srgbClr val="EEECE1"/>
              </a:solidFill>
            </a:endParaRPr>
          </a:p>
        </p:txBody>
      </p:sp>
    </p:spTree>
    <p:extLst>
      <p:ext uri="{BB962C8B-B14F-4D97-AF65-F5344CB8AC3E}">
        <p14:creationId xmlns:p14="http://schemas.microsoft.com/office/powerpoint/2010/main" val="359049661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fld id="{6F971045-2E82-4F6F-9182-ECD21162A80D}" type="slidenum">
              <a:rPr lang="en-US">
                <a:solidFill>
                  <a:srgbClr val="000000"/>
                </a:solidFill>
              </a:rPr>
              <a:pPr>
                <a:defRPr/>
              </a:pPr>
              <a:t>‹#›</a:t>
            </a:fld>
            <a:endParaRPr lang="en-US">
              <a:solidFill>
                <a:srgbClr val="000000"/>
              </a:solidFill>
            </a:endParaRPr>
          </a:p>
        </p:txBody>
      </p:sp>
      <p:pic>
        <p:nvPicPr>
          <p:cNvPr id="1029" name="Picture 5"/>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1900"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80281"/>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anose="02020603050405020304"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7863" y="228600"/>
            <a:ext cx="77882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a:t>
            </a:r>
          </a:p>
        </p:txBody>
      </p:sp>
      <p:sp>
        <p:nvSpPr>
          <p:cNvPr id="1027" name="Rectangle 3"/>
          <p:cNvSpPr>
            <a:spLocks noGrp="1" noChangeArrowheads="1"/>
          </p:cNvSpPr>
          <p:nvPr>
            <p:ph type="body" idx="1"/>
          </p:nvPr>
        </p:nvSpPr>
        <p:spPr bwMode="auto">
          <a:xfrm>
            <a:off x="685800" y="1574800"/>
            <a:ext cx="7772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7124" name="Rectangle 4"/>
          <p:cNvSpPr>
            <a:spLocks noGrp="1" noChangeArrowheads="1"/>
          </p:cNvSpPr>
          <p:nvPr>
            <p:ph type="ftr" sz="quarter" idx="3"/>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fld id="{6F971045-2E82-4F6F-9182-ECD21162A80D}" type="slidenum">
              <a:rPr lang="en-US">
                <a:solidFill>
                  <a:srgbClr val="000000"/>
                </a:solidFill>
              </a:rPr>
              <a:pPr>
                <a:defRPr/>
              </a:pPr>
              <a:t>‹#›</a:t>
            </a:fld>
            <a:endParaRPr lang="en-US">
              <a:solidFill>
                <a:srgbClr val="000000"/>
              </a:solidFill>
            </a:endParaRPr>
          </a:p>
        </p:txBody>
      </p:sp>
      <p:pic>
        <p:nvPicPr>
          <p:cNvPr id="1029" name="Picture 5"/>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81900" y="6281738"/>
            <a:ext cx="13525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255344"/>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Lst>
  <p:hf sldNum="0" hdr="0" dt="0"/>
  <p:txStyles>
    <p:title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anose="02020603050405020304"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eaLnBrk="1" hangingPunct="1">
              <a:defRPr/>
            </a:pPr>
            <a:fld id="{CDA26C87-6BDD-47A8-95C5-DDC4C662310A}" type="slidenum">
              <a:rPr lang="en-US" smtClean="0">
                <a:solidFill>
                  <a:srgbClr val="EEECE1"/>
                </a:solidFill>
                <a:cs typeface="+mn-cs"/>
              </a:rPr>
              <a:pPr eaLnBrk="1" hangingPunct="1">
                <a:defRPr/>
              </a:pPr>
              <a:t>‹#›</a:t>
            </a:fld>
            <a:endParaRPr lang="en-US" dirty="0">
              <a:solidFill>
                <a:srgbClr val="EEECE1"/>
              </a:solidFill>
              <a:cs typeface="+mn-cs"/>
            </a:endParaRPr>
          </a:p>
        </p:txBody>
      </p:sp>
    </p:spTree>
    <p:extLst>
      <p:ext uri="{BB962C8B-B14F-4D97-AF65-F5344CB8AC3E}">
        <p14:creationId xmlns:p14="http://schemas.microsoft.com/office/powerpoint/2010/main" val="58308766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2.wdp"/><Relationship Id="rId5" Type="http://schemas.openxmlformats.org/officeDocument/2006/relationships/chart" Target="../charts/chart4.xml"/><Relationship Id="rId6" Type="http://schemas.openxmlformats.org/officeDocument/2006/relationships/chart" Target="../charts/chart5.xml"/><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3.wdp"/><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4.wdp"/><Relationship Id="rId5" Type="http://schemas.openxmlformats.org/officeDocument/2006/relationships/chart" Target="../charts/chart9.xml"/><Relationship Id="rId6"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 Id="rId3"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chart" Target="../charts/char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chart" Target="../charts/char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chart" Target="../charts/char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chart" Target="../charts/char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chart" Target="../charts/char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chart" Target="../charts/char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chart" Target="../charts/char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chart" Target="../charts/char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chart" Target="../charts/char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chart" Target="../charts/char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chart" Target="../charts/char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chart" Target="../charts/char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39.xml"/><Relationship Id="rId2" Type="http://schemas.openxmlformats.org/officeDocument/2006/relationships/image" Target="../media/image1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1.emf"/><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39.xml"/><Relationship Id="rId2"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1.emf"/><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3" Type="http://schemas.openxmlformats.org/officeDocument/2006/relationships/hyperlink" Target="http://www.lakeresearch.com/" TargetMode="External"/><Relationship Id="rId4" Type="http://schemas.openxmlformats.org/officeDocument/2006/relationships/hyperlink" Target="mailto:jvoss@lakeresearch.com"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title="Respectability Election 2016 Polling Results"/>
          <p:cNvSpPr txBox="1">
            <a:spLocks/>
          </p:cNvSpPr>
          <p:nvPr/>
        </p:nvSpPr>
        <p:spPr bwMode="auto">
          <a:xfrm>
            <a:off x="677863" y="228600"/>
            <a:ext cx="7966075"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aseline="-100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a:lstStyle>
          <a:p>
            <a:endParaRPr lang="en-US" altLang="en-US" sz="2400" b="1" kern="0" dirty="0">
              <a:solidFill>
                <a:schemeClr val="bg1">
                  <a:lumMod val="95000"/>
                </a:schemeClr>
              </a:solidFill>
            </a:endParaRPr>
          </a:p>
        </p:txBody>
      </p:sp>
      <p:sp>
        <p:nvSpPr>
          <p:cNvPr id="6" name="Title 5"/>
          <p:cNvSpPr>
            <a:spLocks noGrp="1"/>
          </p:cNvSpPr>
          <p:nvPr>
            <p:ph type="ctrTitle" sz="quarter"/>
          </p:nvPr>
        </p:nvSpPr>
        <p:spPr>
          <a:xfrm>
            <a:off x="774700" y="416039"/>
            <a:ext cx="7772400" cy="733425"/>
          </a:xfrm>
        </p:spPr>
        <p:txBody>
          <a:bodyPr/>
          <a:lstStyle/>
          <a:p>
            <a:r>
              <a:rPr lang="en-US" dirty="0">
                <a:solidFill>
                  <a:schemeClr val="bg1">
                    <a:lumMod val="95000"/>
                    <a:alpha val="0"/>
                  </a:schemeClr>
                </a:solidFill>
              </a:rPr>
              <a:t>Respectability</a:t>
            </a:r>
            <a:r>
              <a:rPr lang="en-US" baseline="0" dirty="0">
                <a:solidFill>
                  <a:schemeClr val="bg1">
                    <a:lumMod val="95000"/>
                    <a:alpha val="0"/>
                  </a:schemeClr>
                </a:solidFill>
              </a:rPr>
              <a:t> Election 2016 Polling Results from Two separate Bipartisan Polls</a:t>
            </a:r>
            <a:endParaRPr lang="en-US" dirty="0">
              <a:solidFill>
                <a:schemeClr val="bg1">
                  <a:lumMod val="95000"/>
                  <a:alpha val="0"/>
                </a:schemeClr>
              </a:solidFill>
            </a:endParaRPr>
          </a:p>
        </p:txBody>
      </p:sp>
      <p:sp>
        <p:nvSpPr>
          <p:cNvPr id="5122" name="Rectangle 2"/>
          <p:cNvSpPr>
            <a:spLocks noGrp="1" noChangeArrowheads="1"/>
          </p:cNvSpPr>
          <p:nvPr>
            <p:ph type="subTitle" idx="1"/>
          </p:nvPr>
        </p:nvSpPr>
        <p:spPr>
          <a:xfrm>
            <a:off x="4598456" y="4074812"/>
            <a:ext cx="4059724" cy="762000"/>
          </a:xfrm>
        </p:spPr>
        <p:txBody>
          <a:bodyPr/>
          <a:lstStyle/>
          <a:p>
            <a:pPr eaLnBrk="1" hangingPunct="1">
              <a:spcBef>
                <a:spcPct val="0"/>
              </a:spcBef>
            </a:pPr>
            <a:endParaRPr lang="en-US" altLang="en-US" sz="2000" b="1" dirty="0"/>
          </a:p>
          <a:p>
            <a:pPr algn="ctr" eaLnBrk="1" hangingPunct="1">
              <a:spcBef>
                <a:spcPct val="0"/>
              </a:spcBef>
            </a:pPr>
            <a:r>
              <a:rPr lang="en-US" altLang="en-US" b="1" dirty="0"/>
              <a:t>October 2016 Poll</a:t>
            </a:r>
          </a:p>
          <a:p>
            <a:pPr eaLnBrk="1" hangingPunct="1">
              <a:spcBef>
                <a:spcPct val="0"/>
              </a:spcBef>
            </a:pPr>
            <a:endParaRPr lang="en-US" altLang="en-US" sz="2000" b="1" dirty="0"/>
          </a:p>
        </p:txBody>
      </p:sp>
      <p:pic>
        <p:nvPicPr>
          <p:cNvPr id="3" name="Picture 2" descr="White box with the black text below a line.&#10;&#10;Text in all caps: The Tarrance Group" title="Tarrance Group"/>
          <p:cNvPicPr>
            <a:picLocks noChangeAspect="1"/>
          </p:cNvPicPr>
          <p:nvPr/>
        </p:nvPicPr>
        <p:blipFill>
          <a:blip r:embed="rId3">
            <a:clrChange>
              <a:clrFrom>
                <a:srgbClr val="FFFFFF"/>
              </a:clrFrom>
              <a:clrTo>
                <a:srgbClr val="FFFFFF">
                  <a:alpha val="0"/>
                </a:srgbClr>
              </a:clrTo>
            </a:clrChange>
          </a:blip>
          <a:stretch>
            <a:fillRect/>
          </a:stretch>
        </p:blipFill>
        <p:spPr>
          <a:xfrm>
            <a:off x="625927" y="4561536"/>
            <a:ext cx="2207079" cy="1203861"/>
          </a:xfrm>
          <a:prstGeom prst="rect">
            <a:avLst/>
          </a:prstGeom>
        </p:spPr>
      </p:pic>
      <p:pic>
        <p:nvPicPr>
          <p:cNvPr id="1026" name="Picture 2" descr="Image of Respectability Logo" title="Respectability Logo"/>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1201" b="385"/>
          <a:stretch/>
        </p:blipFill>
        <p:spPr bwMode="auto">
          <a:xfrm>
            <a:off x="506521" y="361686"/>
            <a:ext cx="3485117" cy="24924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077471" y="1402111"/>
            <a:ext cx="485221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eaLnBrk="1" hangingPunct="1">
              <a:spcBef>
                <a:spcPct val="0"/>
              </a:spcBef>
              <a:buClrTx/>
              <a:buFontTx/>
              <a:buNone/>
            </a:pPr>
            <a:r>
              <a:rPr lang="en-US" altLang="en-US" sz="3200" b="1" dirty="0">
                <a:solidFill>
                  <a:srgbClr val="0085B4"/>
                </a:solidFill>
              </a:rPr>
              <a:t>Election 2016</a:t>
            </a:r>
          </a:p>
          <a:p>
            <a:pPr eaLnBrk="1" hangingPunct="1">
              <a:spcBef>
                <a:spcPct val="0"/>
              </a:spcBef>
              <a:buClrTx/>
              <a:buFontTx/>
              <a:buNone/>
            </a:pPr>
            <a:r>
              <a:rPr lang="en-US" sz="3200" b="1" dirty="0"/>
              <a:t>Polling Results from Two Separate Bipartisan Polls</a:t>
            </a:r>
          </a:p>
          <a:p>
            <a:pPr eaLnBrk="1" hangingPunct="1">
              <a:spcBef>
                <a:spcPct val="0"/>
              </a:spcBef>
              <a:buClrTx/>
              <a:buNone/>
            </a:pPr>
            <a:r>
              <a:rPr lang="en-US" altLang="en-US" b="1" dirty="0"/>
              <a:t>Presentation: December 2016</a:t>
            </a:r>
            <a:endParaRPr lang="en-US" b="1" dirty="0"/>
          </a:p>
          <a:p>
            <a:pPr eaLnBrk="1" hangingPunct="1">
              <a:spcBef>
                <a:spcPct val="0"/>
              </a:spcBef>
              <a:buClrTx/>
              <a:buNone/>
            </a:pPr>
            <a:endParaRPr lang="en-US" b="1" dirty="0">
              <a:solidFill>
                <a:srgbClr val="0082B4"/>
              </a:solidFill>
            </a:endParaRPr>
          </a:p>
        </p:txBody>
      </p:sp>
      <p:pic>
        <p:nvPicPr>
          <p:cNvPr id="8" name="Picture 2" descr="Image of North Star Opinion Research Logo" title="North Star Opinion Research Log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581" y="4949155"/>
            <a:ext cx="2266830" cy="170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Image of Greenberg Quinlan Rosner Research logo" title="Greenberg Quinlan Rosner Research"/>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140" y="4965438"/>
            <a:ext cx="1687328" cy="1687328"/>
          </a:xfrm>
          <a:prstGeom prst="rect">
            <a:avLst/>
          </a:prstGeom>
        </p:spPr>
      </p:pic>
      <p:sp>
        <p:nvSpPr>
          <p:cNvPr id="12" name="Rectangle 2" descr="Image of Tarrance Group Logo" title="Tarrance Group"/>
          <p:cNvSpPr txBox="1">
            <a:spLocks noChangeArrowheads="1"/>
          </p:cNvSpPr>
          <p:nvPr/>
        </p:nvSpPr>
        <p:spPr bwMode="auto">
          <a:xfrm>
            <a:off x="573492" y="4206862"/>
            <a:ext cx="2311948"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anose="02020603050405020304"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algn="ctr" eaLnBrk="1" hangingPunct="1">
              <a:spcBef>
                <a:spcPct val="0"/>
              </a:spcBef>
            </a:pPr>
            <a:r>
              <a:rPr lang="en-US" altLang="en-US" b="1" dirty="0"/>
              <a:t>November </a:t>
            </a:r>
          </a:p>
          <a:p>
            <a:pPr algn="ctr" eaLnBrk="1" hangingPunct="1">
              <a:spcBef>
                <a:spcPct val="0"/>
              </a:spcBef>
            </a:pPr>
            <a:r>
              <a:rPr lang="en-US" altLang="en-US" b="1" dirty="0"/>
              <a:t>2016 Poll</a:t>
            </a:r>
          </a:p>
          <a:p>
            <a:pPr eaLnBrk="1" hangingPunct="1">
              <a:spcBef>
                <a:spcPct val="0"/>
              </a:spcBef>
            </a:pPr>
            <a:endParaRPr lang="en-US" alt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44433"/>
            <a:ext cx="8229600" cy="973205"/>
          </a:xfrm>
        </p:spPr>
        <p:txBody>
          <a:bodyPr/>
          <a:lstStyle/>
          <a:p>
            <a:pPr algn="l"/>
            <a:r>
              <a:rPr lang="en-US" sz="2400" b="1" kern="0" dirty="0">
                <a:solidFill>
                  <a:srgbClr val="0085B4"/>
                </a:solidFill>
              </a:rPr>
              <a:t>October Poll: </a:t>
            </a:r>
            <a:r>
              <a:rPr lang="en-US" sz="2400" b="1" kern="0" dirty="0" err="1">
                <a:solidFill>
                  <a:srgbClr val="0085B4"/>
                </a:solidFill>
              </a:rPr>
              <a:t>PwDs</a:t>
            </a:r>
            <a:r>
              <a:rPr lang="en-US" sz="2400" b="1" kern="0" dirty="0">
                <a:solidFill>
                  <a:srgbClr val="0085B4"/>
                </a:solidFill>
              </a:rPr>
              <a:t> slightly more likely to vote Trump than non-</a:t>
            </a:r>
            <a:r>
              <a:rPr lang="en-US" sz="2400" b="1" kern="0" dirty="0" err="1">
                <a:solidFill>
                  <a:srgbClr val="0085B4"/>
                </a:solidFill>
              </a:rPr>
              <a:t>PwDs</a:t>
            </a:r>
            <a:r>
              <a:rPr lang="en-US" sz="2400" b="1" kern="0" dirty="0">
                <a:solidFill>
                  <a:srgbClr val="0085B4"/>
                </a:solidFill>
              </a:rPr>
              <a:t>.</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10</a:t>
            </a:fld>
            <a:endParaRPr lang="en-US" dirty="0">
              <a:solidFill>
                <a:srgbClr val="EEECE1"/>
              </a:solidFill>
            </a:endParaRPr>
          </a:p>
        </p:txBody>
      </p:sp>
      <p:sp>
        <p:nvSpPr>
          <p:cNvPr id="14" name="AutoShape 4"/>
          <p:cNvSpPr>
            <a:spLocks noChangeArrowheads="1"/>
          </p:cNvSpPr>
          <p:nvPr/>
        </p:nvSpPr>
        <p:spPr bwMode="auto">
          <a:xfrm>
            <a:off x="266700" y="1183411"/>
            <a:ext cx="868680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Thinking about the election for President in November, if the election for President were held today, would you be voting for -- Democrat Hillary Clinton, Republican Donald Trump, Libertarian Gary Johnson, or Green Party candidate Jill Stein?</a:t>
            </a:r>
          </a:p>
        </p:txBody>
      </p:sp>
      <p:sp>
        <p:nvSpPr>
          <p:cNvPr id="23" name="TextBox 22"/>
          <p:cNvSpPr txBox="1"/>
          <p:nvPr/>
        </p:nvSpPr>
        <p:spPr>
          <a:xfrm>
            <a:off x="172450" y="5232737"/>
            <a:ext cx="8610074" cy="1015663"/>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Thinking about the election for President in November, if the election for President were held today, would you be voting for -- Democrat Hillary Clinton, Republican Donald Trump, Libertarian Gary Johnson, or Green Party candidate Jill Stein?”</a:t>
            </a:r>
          </a:p>
          <a:p>
            <a:endParaRPr lang="en-US" sz="1200" i="1" kern="0" dirty="0">
              <a:solidFill>
                <a:srgbClr val="000000"/>
              </a:solidFill>
            </a:endParaRPr>
          </a:p>
          <a:p>
            <a:r>
              <a:rPr lang="en-US" sz="1200" b="1" kern="0" dirty="0">
                <a:solidFill>
                  <a:srgbClr val="000000"/>
                </a:solidFill>
              </a:rPr>
              <a:t>Total</a:t>
            </a:r>
            <a:r>
              <a:rPr lang="en-US" sz="1200" kern="0" dirty="0">
                <a:solidFill>
                  <a:srgbClr val="000000"/>
                </a:solidFill>
              </a:rPr>
              <a:t>, Clinton, 50 percent, Trump 38 percent.</a:t>
            </a:r>
            <a:r>
              <a:rPr lang="en-US" sz="1200" b="1" kern="0" dirty="0">
                <a:solidFill>
                  <a:srgbClr val="000000"/>
                </a:solidFill>
              </a:rPr>
              <a:t> Personally disabled,</a:t>
            </a:r>
            <a:r>
              <a:rPr lang="en-US" sz="1200" kern="0" dirty="0">
                <a:solidFill>
                  <a:srgbClr val="000000"/>
                </a:solidFill>
              </a:rPr>
              <a:t> Clinton, 52 percent, Trump 40 percent. </a:t>
            </a:r>
            <a:r>
              <a:rPr lang="en-US" sz="1200" b="1" dirty="0">
                <a:solidFill>
                  <a:prstClr val="black"/>
                </a:solidFill>
              </a:rPr>
              <a:t>Total disabled community</a:t>
            </a:r>
            <a:r>
              <a:rPr lang="en-US" sz="1200" dirty="0">
                <a:solidFill>
                  <a:prstClr val="black"/>
                </a:solidFill>
              </a:rPr>
              <a:t>, </a:t>
            </a:r>
            <a:r>
              <a:rPr lang="en-US" sz="1200" kern="0" dirty="0">
                <a:solidFill>
                  <a:srgbClr val="000000"/>
                </a:solidFill>
              </a:rPr>
              <a:t>Clinton, 48 percent, Trump 39 percent</a:t>
            </a:r>
            <a:r>
              <a:rPr lang="en-US" sz="1200" dirty="0">
                <a:solidFill>
                  <a:prstClr val="black"/>
                </a:solidFill>
              </a:rPr>
              <a:t>. </a:t>
            </a:r>
          </a:p>
        </p:txBody>
      </p:sp>
      <p:graphicFrame>
        <p:nvGraphicFramePr>
          <p:cNvPr id="12" name="Chart 11" descr="In this series, Hillary Clinton is represented by blue while Donald Trump is represented by red.&#10;&#10;Total of the sample. Hillary Clinton with 50% while Donald Trump 38%. &#10;&#10;Sample of those who Personally disabled. Hillary Clinton got 52% while Donald Trump 40%. &#10;&#10;Total sample of disabled community. Hillary  Clinton received 48% and Donald Trump got 39%. &#10;" title="October Poll"/>
          <p:cNvGraphicFramePr/>
          <p:nvPr>
            <p:extLst>
              <p:ext uri="{D42A27DB-BD31-4B8C-83A1-F6EECF244321}">
                <p14:modId xmlns:p14="http://schemas.microsoft.com/office/powerpoint/2010/main" val="3593977998"/>
              </p:ext>
            </p:extLst>
          </p:nvPr>
        </p:nvGraphicFramePr>
        <p:xfrm>
          <a:off x="228600" y="1585914"/>
          <a:ext cx="8458200" cy="3244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45085" y="4856550"/>
            <a:ext cx="1828800" cy="369332"/>
          </a:xfrm>
          <a:prstGeom prst="rect">
            <a:avLst/>
          </a:prstGeom>
          <a:noFill/>
          <a:ln>
            <a:solidFill>
              <a:schemeClr val="tx1"/>
            </a:solidFill>
          </a:ln>
        </p:spPr>
        <p:txBody>
          <a:bodyPr wrap="square" rtlCol="0">
            <a:spAutoFit/>
          </a:bodyPr>
          <a:lstStyle/>
          <a:p>
            <a:pPr algn="ctr"/>
            <a:r>
              <a:rPr lang="en-US" dirty="0">
                <a:solidFill>
                  <a:prstClr val="black"/>
                </a:solidFill>
              </a:rPr>
              <a:t>Total</a:t>
            </a:r>
          </a:p>
        </p:txBody>
      </p:sp>
      <p:sp>
        <p:nvSpPr>
          <p:cNvPr id="8" name="TextBox 7"/>
          <p:cNvSpPr txBox="1"/>
          <p:nvPr/>
        </p:nvSpPr>
        <p:spPr>
          <a:xfrm>
            <a:off x="3581400" y="4851190"/>
            <a:ext cx="2057400" cy="369332"/>
          </a:xfrm>
          <a:prstGeom prst="rect">
            <a:avLst/>
          </a:prstGeom>
          <a:noFill/>
          <a:ln>
            <a:solidFill>
              <a:schemeClr val="tx1"/>
            </a:solidFill>
          </a:ln>
        </p:spPr>
        <p:txBody>
          <a:bodyPr wrap="square" rtlCol="0">
            <a:spAutoFit/>
          </a:bodyPr>
          <a:lstStyle/>
          <a:p>
            <a:pPr algn="ctr"/>
            <a:r>
              <a:rPr lang="en-US" dirty="0">
                <a:solidFill>
                  <a:prstClr val="black"/>
                </a:solidFill>
              </a:rPr>
              <a:t>Personally disabled</a:t>
            </a:r>
          </a:p>
        </p:txBody>
      </p:sp>
      <p:sp>
        <p:nvSpPr>
          <p:cNvPr id="9" name="TextBox 8"/>
          <p:cNvSpPr txBox="1"/>
          <p:nvPr/>
        </p:nvSpPr>
        <p:spPr>
          <a:xfrm>
            <a:off x="6045371" y="4851190"/>
            <a:ext cx="2667000" cy="369332"/>
          </a:xfrm>
          <a:prstGeom prst="rect">
            <a:avLst/>
          </a:prstGeom>
          <a:noFill/>
          <a:ln>
            <a:solidFill>
              <a:schemeClr val="tx1"/>
            </a:solidFill>
          </a:ln>
        </p:spPr>
        <p:txBody>
          <a:bodyPr wrap="square" rtlCol="0">
            <a:spAutoFit/>
          </a:bodyPr>
          <a:lstStyle/>
          <a:p>
            <a:pPr algn="ctr"/>
            <a:r>
              <a:rPr lang="en-US" dirty="0">
                <a:solidFill>
                  <a:prstClr val="black"/>
                </a:solidFill>
              </a:rPr>
              <a:t>Total disabled community</a:t>
            </a:r>
          </a:p>
        </p:txBody>
      </p:sp>
      <p:cxnSp>
        <p:nvCxnSpPr>
          <p:cNvPr id="10" name="Straight Connector 9"/>
          <p:cNvCxnSpPr/>
          <p:nvPr/>
        </p:nvCxnSpPr>
        <p:spPr>
          <a:xfrm>
            <a:off x="33528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06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81F5782D-E5B6-4F9B-9D28-F2338F6E83F6}" type="slidenum">
              <a:rPr lang="en-US" smtClean="0">
                <a:solidFill>
                  <a:srgbClr val="000000"/>
                </a:solidFill>
              </a:rPr>
              <a:pPr>
                <a:defRPr/>
              </a:pPr>
              <a:t>11</a:t>
            </a:fld>
            <a:endParaRPr lang="en-US" dirty="0">
              <a:solidFill>
                <a:srgbClr val="000000"/>
              </a:solidFill>
            </a:endParaRPr>
          </a:p>
        </p:txBody>
      </p:sp>
      <p:graphicFrame>
        <p:nvGraphicFramePr>
          <p:cNvPr id="8" name="Table 7" descr="Image of highlighted demographics of which population voted for Clinton, Trump, or Johnson &#10;&#10;White men voted for Trump 63 % and 30% voted for Clinton &#10;&#10;White women voted for Trump 53 % and 43% voted for Clinton &#10;&#10;College women voted for Trump 38%, 57% voted for Clinton &#10;&#10;Non-college men voted for Trump 56%, 37% voted for Clinton &#10;&#10;White non college men voted for Trump 72%, 23% voted for Clinton &#10;&#10;White non college women voted for Trump 62%, 34% voted for Clinton &#10;&#10;Unmarried women voted for Trump 34%, 61% voted for Clinton &#10;&#10;Disabled Friends voted for Trump 41%, 54% voted for Clinton &#10;" title="Demographic Analysis for Presidential vote "/>
          <p:cNvGraphicFramePr>
            <a:graphicFrameLocks noGrp="1"/>
          </p:cNvGraphicFramePr>
          <p:nvPr>
            <p:extLst>
              <p:ext uri="{D42A27DB-BD31-4B8C-83A1-F6EECF244321}">
                <p14:modId xmlns:p14="http://schemas.microsoft.com/office/powerpoint/2010/main" val="3272382256"/>
              </p:ext>
            </p:extLst>
          </p:nvPr>
        </p:nvGraphicFramePr>
        <p:xfrm>
          <a:off x="1900988" y="1884893"/>
          <a:ext cx="5142991" cy="4895432"/>
        </p:xfrm>
        <a:graphic>
          <a:graphicData uri="http://schemas.openxmlformats.org/drawingml/2006/table">
            <a:tbl>
              <a:tblPr firstRow="1" bandRow="1">
                <a:tableStyleId>{5C22544A-7EE6-4342-B048-85BDC9FD1C3A}</a:tableStyleId>
              </a:tblPr>
              <a:tblGrid>
                <a:gridCol w="2337722">
                  <a:extLst>
                    <a:ext uri="{9D8B030D-6E8A-4147-A177-3AD203B41FA5}">
                      <a16:colId xmlns:a16="http://schemas.microsoft.com/office/drawing/2014/main" xmlns="" val="20000"/>
                    </a:ext>
                  </a:extLst>
                </a:gridCol>
                <a:gridCol w="856331">
                  <a:extLst>
                    <a:ext uri="{9D8B030D-6E8A-4147-A177-3AD203B41FA5}">
                      <a16:colId xmlns:a16="http://schemas.microsoft.com/office/drawing/2014/main" xmlns="" val="20001"/>
                    </a:ext>
                  </a:extLst>
                </a:gridCol>
                <a:gridCol w="918392">
                  <a:extLst>
                    <a:ext uri="{9D8B030D-6E8A-4147-A177-3AD203B41FA5}">
                      <a16:colId xmlns:a16="http://schemas.microsoft.com/office/drawing/2014/main" xmlns="" val="20002"/>
                    </a:ext>
                  </a:extLst>
                </a:gridCol>
                <a:gridCol w="1030546">
                  <a:extLst>
                    <a:ext uri="{9D8B030D-6E8A-4147-A177-3AD203B41FA5}">
                      <a16:colId xmlns:a16="http://schemas.microsoft.com/office/drawing/2014/main" xmlns="" val="20003"/>
                    </a:ext>
                  </a:extLst>
                </a:gridCol>
              </a:tblGrid>
              <a:tr h="176382">
                <a:tc>
                  <a:txBody>
                    <a:bodyPr/>
                    <a:lstStyle/>
                    <a:p>
                      <a:pPr algn="ctr"/>
                      <a:endParaRPr lang="en-US" sz="1600" dirty="0"/>
                    </a:p>
                  </a:txBody>
                  <a:tcPr>
                    <a:solidFill>
                      <a:schemeClr val="bg1"/>
                    </a:solidFill>
                  </a:tcPr>
                </a:tc>
                <a:tc>
                  <a:txBody>
                    <a:bodyPr/>
                    <a:lstStyle/>
                    <a:p>
                      <a:pPr algn="ctr"/>
                      <a:r>
                        <a:rPr lang="en-US" sz="1400" dirty="0"/>
                        <a:t>Trump</a:t>
                      </a:r>
                    </a:p>
                  </a:txBody>
                  <a:tcPr anchor="ctr">
                    <a:solidFill>
                      <a:srgbClr val="C00000"/>
                    </a:solidFill>
                  </a:tcPr>
                </a:tc>
                <a:tc>
                  <a:txBody>
                    <a:bodyPr/>
                    <a:lstStyle/>
                    <a:p>
                      <a:pPr algn="ctr"/>
                      <a:r>
                        <a:rPr lang="en-US" sz="1400" dirty="0"/>
                        <a:t>Clinton</a:t>
                      </a:r>
                    </a:p>
                  </a:txBody>
                  <a:tcPr anchor="ctr">
                    <a:solidFill>
                      <a:srgbClr val="002060"/>
                    </a:solidFill>
                  </a:tcPr>
                </a:tc>
                <a:tc>
                  <a:txBody>
                    <a:bodyPr/>
                    <a:lstStyle/>
                    <a:p>
                      <a:pPr algn="ctr"/>
                      <a:r>
                        <a:rPr lang="en-US" sz="1400" dirty="0"/>
                        <a:t>Johnson</a:t>
                      </a:r>
                    </a:p>
                  </a:txBody>
                  <a:tcPr anchor="ctr">
                    <a:solidFill>
                      <a:schemeClr val="bg1">
                        <a:lumMod val="50000"/>
                      </a:schemeClr>
                    </a:solidFill>
                  </a:tcPr>
                </a:tc>
                <a:extLst>
                  <a:ext uri="{0D108BD9-81ED-4DB2-BD59-A6C34878D82A}">
                    <a16:rowId xmlns:a16="http://schemas.microsoft.com/office/drawing/2014/main" xmlns="" val="10000"/>
                  </a:ext>
                </a:extLst>
              </a:tr>
              <a:tr h="197663">
                <a:tc>
                  <a:txBody>
                    <a:bodyPr/>
                    <a:lstStyle/>
                    <a:p>
                      <a:pPr algn="l"/>
                      <a:r>
                        <a:rPr lang="en-US" sz="1300" b="1" dirty="0"/>
                        <a:t>Total</a:t>
                      </a:r>
                    </a:p>
                  </a:txBody>
                  <a:tcPr marT="0" marB="0" anchor="ctr">
                    <a:solidFill>
                      <a:schemeClr val="bg1">
                        <a:lumMod val="50000"/>
                        <a:alpha val="25000"/>
                      </a:schemeClr>
                    </a:solidFill>
                  </a:tcPr>
                </a:tc>
                <a:tc>
                  <a:txBody>
                    <a:bodyPr/>
                    <a:lstStyle/>
                    <a:p>
                      <a:pPr algn="ctr"/>
                      <a:r>
                        <a:rPr lang="en-US" sz="1300" b="1" dirty="0"/>
                        <a:t>47</a:t>
                      </a:r>
                    </a:p>
                  </a:txBody>
                  <a:tcPr marT="0" marB="0" anchor="ctr">
                    <a:solidFill>
                      <a:schemeClr val="bg1">
                        <a:lumMod val="50000"/>
                        <a:alpha val="25000"/>
                      </a:schemeClr>
                    </a:solidFill>
                  </a:tcPr>
                </a:tc>
                <a:tc>
                  <a:txBody>
                    <a:bodyPr/>
                    <a:lstStyle/>
                    <a:p>
                      <a:pPr algn="ctr"/>
                      <a:r>
                        <a:rPr lang="en-US" sz="1300" b="1" dirty="0"/>
                        <a:t>47</a:t>
                      </a:r>
                    </a:p>
                  </a:txBody>
                  <a:tcPr marT="0" marB="0" anchor="ctr">
                    <a:solidFill>
                      <a:schemeClr val="bg1">
                        <a:lumMod val="50000"/>
                        <a:alpha val="25000"/>
                      </a:schemeClr>
                    </a:solidFill>
                  </a:tcPr>
                </a:tc>
                <a:tc>
                  <a:txBody>
                    <a:bodyPr/>
                    <a:lstStyle/>
                    <a:p>
                      <a:pPr algn="ctr"/>
                      <a:r>
                        <a:rPr lang="en-US" sz="1300" b="1" dirty="0"/>
                        <a:t>3</a:t>
                      </a:r>
                    </a:p>
                  </a:txBody>
                  <a:tcPr marT="0" marB="0" anchor="ctr">
                    <a:solidFill>
                      <a:schemeClr val="bg1">
                        <a:lumMod val="50000"/>
                        <a:alpha val="25000"/>
                      </a:schemeClr>
                    </a:solidFill>
                  </a:tcPr>
                </a:tc>
                <a:extLst>
                  <a:ext uri="{0D108BD9-81ED-4DB2-BD59-A6C34878D82A}">
                    <a16:rowId xmlns:a16="http://schemas.microsoft.com/office/drawing/2014/main" xmlns="" val="4187178510"/>
                  </a:ext>
                </a:extLst>
              </a:tr>
              <a:tr h="197663">
                <a:tc>
                  <a:txBody>
                    <a:bodyPr/>
                    <a:lstStyle/>
                    <a:p>
                      <a:pPr algn="l"/>
                      <a:r>
                        <a:rPr lang="en-US" sz="1300" dirty="0"/>
                        <a:t>White men</a:t>
                      </a:r>
                    </a:p>
                  </a:txBody>
                  <a:tcPr marT="0" marB="0" anchor="ctr">
                    <a:solidFill>
                      <a:srgbClr val="BFBFBF"/>
                    </a:solidFill>
                  </a:tcPr>
                </a:tc>
                <a:tc>
                  <a:txBody>
                    <a:bodyPr/>
                    <a:lstStyle/>
                    <a:p>
                      <a:pPr algn="ctr"/>
                      <a:r>
                        <a:rPr lang="en-US" sz="1300" dirty="0"/>
                        <a:t>63</a:t>
                      </a:r>
                    </a:p>
                  </a:txBody>
                  <a:tcPr marT="0" marB="0" anchor="ctr">
                    <a:solidFill>
                      <a:srgbClr val="BFBFBF"/>
                    </a:solidFill>
                  </a:tcPr>
                </a:tc>
                <a:tc>
                  <a:txBody>
                    <a:bodyPr/>
                    <a:lstStyle/>
                    <a:p>
                      <a:pPr algn="ctr"/>
                      <a:r>
                        <a:rPr lang="en-US" sz="1300" dirty="0"/>
                        <a:t>30</a:t>
                      </a:r>
                    </a:p>
                  </a:txBody>
                  <a:tcPr marT="0" marB="0" anchor="ctr">
                    <a:solidFill>
                      <a:srgbClr val="BFBFBF"/>
                    </a:solidFill>
                  </a:tcPr>
                </a:tc>
                <a:tc>
                  <a:txBody>
                    <a:bodyPr/>
                    <a:lstStyle/>
                    <a:p>
                      <a:pPr algn="ctr"/>
                      <a:r>
                        <a:rPr lang="en-US" sz="1300" dirty="0"/>
                        <a:t>4</a:t>
                      </a:r>
                    </a:p>
                  </a:txBody>
                  <a:tcPr marT="0" marB="0" anchor="ctr">
                    <a:solidFill>
                      <a:srgbClr val="BFBFBF"/>
                    </a:solidFill>
                  </a:tcPr>
                </a:tc>
                <a:extLst>
                  <a:ext uri="{0D108BD9-81ED-4DB2-BD59-A6C34878D82A}">
                    <a16:rowId xmlns:a16="http://schemas.microsoft.com/office/drawing/2014/main" xmlns="" val="550410333"/>
                  </a:ext>
                </a:extLst>
              </a:tr>
              <a:tr h="197663">
                <a:tc>
                  <a:txBody>
                    <a:bodyPr/>
                    <a:lstStyle/>
                    <a:p>
                      <a:pPr algn="l"/>
                      <a:r>
                        <a:rPr lang="en-US" sz="1300" dirty="0"/>
                        <a:t>White women</a:t>
                      </a:r>
                    </a:p>
                  </a:txBody>
                  <a:tcPr marT="0" marB="0" anchor="ctr">
                    <a:solidFill>
                      <a:srgbClr val="BFBFBF"/>
                    </a:solidFill>
                  </a:tcPr>
                </a:tc>
                <a:tc>
                  <a:txBody>
                    <a:bodyPr/>
                    <a:lstStyle/>
                    <a:p>
                      <a:pPr algn="ctr"/>
                      <a:r>
                        <a:rPr lang="en-US" sz="1300" dirty="0"/>
                        <a:t>53</a:t>
                      </a:r>
                    </a:p>
                  </a:txBody>
                  <a:tcPr marT="0" marB="0" anchor="ctr">
                    <a:solidFill>
                      <a:srgbClr val="BFBFBF"/>
                    </a:solidFill>
                  </a:tcPr>
                </a:tc>
                <a:tc>
                  <a:txBody>
                    <a:bodyPr/>
                    <a:lstStyle/>
                    <a:p>
                      <a:pPr algn="ctr"/>
                      <a:r>
                        <a:rPr lang="en-US" sz="1300" dirty="0"/>
                        <a:t>43</a:t>
                      </a:r>
                    </a:p>
                  </a:txBody>
                  <a:tcPr marT="0" marB="0" anchor="ctr">
                    <a:solidFill>
                      <a:srgbClr val="BFBFBF"/>
                    </a:solidFill>
                  </a:tcPr>
                </a:tc>
                <a:tc>
                  <a:txBody>
                    <a:bodyPr/>
                    <a:lstStyle/>
                    <a:p>
                      <a:pPr algn="ctr"/>
                      <a:r>
                        <a:rPr lang="en-US" sz="1300" dirty="0"/>
                        <a:t>3</a:t>
                      </a:r>
                    </a:p>
                  </a:txBody>
                  <a:tcPr marT="0" marB="0" anchor="ctr">
                    <a:solidFill>
                      <a:srgbClr val="BFBFBF"/>
                    </a:solidFill>
                  </a:tcPr>
                </a:tc>
                <a:extLst>
                  <a:ext uri="{0D108BD9-81ED-4DB2-BD59-A6C34878D82A}">
                    <a16:rowId xmlns:a16="http://schemas.microsoft.com/office/drawing/2014/main" xmlns="" val="3984184629"/>
                  </a:ext>
                </a:extLst>
              </a:tr>
              <a:tr h="197663">
                <a:tc>
                  <a:txBody>
                    <a:bodyPr/>
                    <a:lstStyle/>
                    <a:p>
                      <a:pPr algn="l"/>
                      <a:r>
                        <a:rPr lang="en-US" sz="1300" dirty="0"/>
                        <a:t>African</a:t>
                      </a:r>
                      <a:r>
                        <a:rPr lang="en-US" sz="1300" baseline="0" dirty="0"/>
                        <a:t> American men</a:t>
                      </a:r>
                      <a:endParaRPr lang="en-US" sz="1300" dirty="0"/>
                    </a:p>
                  </a:txBody>
                  <a:tcPr marT="0" marB="0" anchor="ctr">
                    <a:solidFill>
                      <a:srgbClr val="BFBFBF"/>
                    </a:solidFill>
                  </a:tcPr>
                </a:tc>
                <a:tc>
                  <a:txBody>
                    <a:bodyPr/>
                    <a:lstStyle/>
                    <a:p>
                      <a:pPr algn="ctr"/>
                      <a:r>
                        <a:rPr lang="en-US" sz="1300" dirty="0"/>
                        <a:t>12</a:t>
                      </a:r>
                    </a:p>
                  </a:txBody>
                  <a:tcPr marT="0" marB="0" anchor="ctr">
                    <a:solidFill>
                      <a:srgbClr val="BFBFBF"/>
                    </a:solidFill>
                  </a:tcPr>
                </a:tc>
                <a:tc>
                  <a:txBody>
                    <a:bodyPr/>
                    <a:lstStyle/>
                    <a:p>
                      <a:pPr algn="ctr"/>
                      <a:r>
                        <a:rPr lang="en-US" sz="1300" dirty="0"/>
                        <a:t>79</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2874662328"/>
                  </a:ext>
                </a:extLst>
              </a:tr>
              <a:tr h="197663">
                <a:tc>
                  <a:txBody>
                    <a:bodyPr/>
                    <a:lstStyle/>
                    <a:p>
                      <a:pPr algn="l"/>
                      <a:r>
                        <a:rPr lang="en-US" sz="1300" dirty="0"/>
                        <a:t>African American women</a:t>
                      </a:r>
                    </a:p>
                  </a:txBody>
                  <a:tcPr marT="0" marB="0" anchor="ctr">
                    <a:solidFill>
                      <a:srgbClr val="BFBFBF"/>
                    </a:solidFill>
                  </a:tcPr>
                </a:tc>
                <a:tc>
                  <a:txBody>
                    <a:bodyPr/>
                    <a:lstStyle/>
                    <a:p>
                      <a:pPr algn="ctr"/>
                      <a:r>
                        <a:rPr lang="en-US" sz="1300" dirty="0"/>
                        <a:t>4</a:t>
                      </a:r>
                    </a:p>
                  </a:txBody>
                  <a:tcPr marT="0" marB="0" anchor="ctr">
                    <a:solidFill>
                      <a:srgbClr val="BFBFBF"/>
                    </a:solidFill>
                  </a:tcPr>
                </a:tc>
                <a:tc>
                  <a:txBody>
                    <a:bodyPr/>
                    <a:lstStyle/>
                    <a:p>
                      <a:pPr algn="ctr"/>
                      <a:r>
                        <a:rPr lang="en-US" sz="1300" dirty="0"/>
                        <a:t>94</a:t>
                      </a:r>
                    </a:p>
                  </a:txBody>
                  <a:tcPr marT="0" marB="0" anchor="ctr">
                    <a:solidFill>
                      <a:srgbClr val="BFBFBF"/>
                    </a:solidFill>
                  </a:tcPr>
                </a:tc>
                <a:tc>
                  <a:txBody>
                    <a:bodyPr/>
                    <a:lstStyle/>
                    <a:p>
                      <a:pPr algn="ctr"/>
                      <a:r>
                        <a:rPr lang="en-US" sz="1300" dirty="0"/>
                        <a:t>1</a:t>
                      </a:r>
                    </a:p>
                  </a:txBody>
                  <a:tcPr marT="0" marB="0" anchor="ctr">
                    <a:solidFill>
                      <a:srgbClr val="BFBFBF"/>
                    </a:solidFill>
                  </a:tcPr>
                </a:tc>
                <a:extLst>
                  <a:ext uri="{0D108BD9-81ED-4DB2-BD59-A6C34878D82A}">
                    <a16:rowId xmlns:a16="http://schemas.microsoft.com/office/drawing/2014/main" xmlns="" val="1492290264"/>
                  </a:ext>
                </a:extLst>
              </a:tr>
              <a:tr h="197663">
                <a:tc>
                  <a:txBody>
                    <a:bodyPr/>
                    <a:lstStyle/>
                    <a:p>
                      <a:pPr algn="l"/>
                      <a:r>
                        <a:rPr lang="en-US" sz="1300" dirty="0"/>
                        <a:t>Latino men</a:t>
                      </a:r>
                    </a:p>
                  </a:txBody>
                  <a:tcPr marT="0" marB="0" anchor="ctr">
                    <a:solidFill>
                      <a:srgbClr val="BFBFBF"/>
                    </a:solidFill>
                  </a:tcPr>
                </a:tc>
                <a:tc>
                  <a:txBody>
                    <a:bodyPr/>
                    <a:lstStyle/>
                    <a:p>
                      <a:pPr algn="ctr"/>
                      <a:r>
                        <a:rPr lang="en-US" sz="1300" dirty="0"/>
                        <a:t>34</a:t>
                      </a:r>
                    </a:p>
                  </a:txBody>
                  <a:tcPr marT="0" marB="0" anchor="ctr">
                    <a:solidFill>
                      <a:srgbClr val="BFBFBF"/>
                    </a:solidFill>
                  </a:tcPr>
                </a:tc>
                <a:tc>
                  <a:txBody>
                    <a:bodyPr/>
                    <a:lstStyle/>
                    <a:p>
                      <a:pPr algn="ctr"/>
                      <a:r>
                        <a:rPr lang="en-US" sz="1300" dirty="0"/>
                        <a:t>60</a:t>
                      </a:r>
                    </a:p>
                  </a:txBody>
                  <a:tcPr marT="0" marB="0" anchor="ctr">
                    <a:solidFill>
                      <a:srgbClr val="BFBFBF"/>
                    </a:solidFill>
                  </a:tcPr>
                </a:tc>
                <a:tc>
                  <a:txBody>
                    <a:bodyPr/>
                    <a:lstStyle/>
                    <a:p>
                      <a:pPr algn="ctr"/>
                      <a:r>
                        <a:rPr lang="en-US" sz="1300" dirty="0"/>
                        <a:t>4</a:t>
                      </a:r>
                    </a:p>
                  </a:txBody>
                  <a:tcPr marT="0" marB="0" anchor="ctr">
                    <a:solidFill>
                      <a:srgbClr val="BFBFBF"/>
                    </a:solidFill>
                  </a:tcPr>
                </a:tc>
                <a:extLst>
                  <a:ext uri="{0D108BD9-81ED-4DB2-BD59-A6C34878D82A}">
                    <a16:rowId xmlns:a16="http://schemas.microsoft.com/office/drawing/2014/main" xmlns="" val="1304553016"/>
                  </a:ext>
                </a:extLst>
              </a:tr>
              <a:tr h="201512">
                <a:tc>
                  <a:txBody>
                    <a:bodyPr/>
                    <a:lstStyle/>
                    <a:p>
                      <a:pPr algn="l"/>
                      <a:r>
                        <a:rPr lang="en-US" sz="1300" dirty="0"/>
                        <a:t>Latina women</a:t>
                      </a:r>
                      <a:r>
                        <a:rPr lang="en-US" sz="1300" baseline="0" dirty="0"/>
                        <a:t> </a:t>
                      </a:r>
                      <a:endParaRPr lang="en-US" sz="1300" dirty="0"/>
                    </a:p>
                  </a:txBody>
                  <a:tcPr marT="0" marB="0" anchor="ctr">
                    <a:solidFill>
                      <a:srgbClr val="BFBFBF"/>
                    </a:solidFill>
                  </a:tcPr>
                </a:tc>
                <a:tc>
                  <a:txBody>
                    <a:bodyPr/>
                    <a:lstStyle/>
                    <a:p>
                      <a:pPr algn="ctr"/>
                      <a:r>
                        <a:rPr lang="en-US" sz="1300" dirty="0"/>
                        <a:t>26</a:t>
                      </a:r>
                    </a:p>
                  </a:txBody>
                  <a:tcPr marT="0" marB="0" anchor="ctr">
                    <a:solidFill>
                      <a:srgbClr val="BFBFBF"/>
                    </a:solidFill>
                  </a:tcPr>
                </a:tc>
                <a:tc>
                  <a:txBody>
                    <a:bodyPr/>
                    <a:lstStyle/>
                    <a:p>
                      <a:pPr algn="ctr"/>
                      <a:r>
                        <a:rPr lang="en-US" sz="1300" dirty="0"/>
                        <a:t>69</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3527741677"/>
                  </a:ext>
                </a:extLst>
              </a:tr>
              <a:tr h="197663">
                <a:tc>
                  <a:txBody>
                    <a:bodyPr/>
                    <a:lstStyle/>
                    <a:p>
                      <a:pPr algn="l"/>
                      <a:r>
                        <a:rPr lang="en-US" sz="1300" dirty="0"/>
                        <a:t>College men</a:t>
                      </a:r>
                    </a:p>
                  </a:txBody>
                  <a:tcPr marT="0" marB="0" anchor="ctr">
                    <a:solidFill>
                      <a:schemeClr val="bg1">
                        <a:lumMod val="50000"/>
                        <a:alpha val="25000"/>
                      </a:schemeClr>
                    </a:solidFill>
                  </a:tcPr>
                </a:tc>
                <a:tc>
                  <a:txBody>
                    <a:bodyPr/>
                    <a:lstStyle/>
                    <a:p>
                      <a:pPr algn="ctr"/>
                      <a:r>
                        <a:rPr lang="en-US" sz="1300" dirty="0"/>
                        <a:t>47</a:t>
                      </a:r>
                    </a:p>
                  </a:txBody>
                  <a:tcPr marT="0" marB="0" anchor="ctr">
                    <a:solidFill>
                      <a:schemeClr val="bg1">
                        <a:lumMod val="50000"/>
                        <a:alpha val="25000"/>
                      </a:schemeClr>
                    </a:solidFill>
                  </a:tcPr>
                </a:tc>
                <a:tc>
                  <a:txBody>
                    <a:bodyPr/>
                    <a:lstStyle/>
                    <a:p>
                      <a:pPr algn="ctr"/>
                      <a:r>
                        <a:rPr lang="en-US" sz="1300" dirty="0"/>
                        <a:t>44</a:t>
                      </a:r>
                    </a:p>
                  </a:txBody>
                  <a:tcPr marT="0" marB="0" anchor="ctr">
                    <a:solidFill>
                      <a:schemeClr val="bg1">
                        <a:lumMod val="50000"/>
                        <a:alpha val="25000"/>
                      </a:schemeClr>
                    </a:solidFill>
                  </a:tcPr>
                </a:tc>
                <a:tc>
                  <a:txBody>
                    <a:bodyPr/>
                    <a:lstStyle/>
                    <a:p>
                      <a:pPr algn="ctr"/>
                      <a:r>
                        <a:rPr lang="en-US" sz="1300" dirty="0"/>
                        <a:t>6</a:t>
                      </a:r>
                    </a:p>
                  </a:txBody>
                  <a:tcPr marT="0" marB="0" anchor="ctr">
                    <a:solidFill>
                      <a:schemeClr val="bg1">
                        <a:lumMod val="50000"/>
                        <a:alpha val="25000"/>
                      </a:schemeClr>
                    </a:solidFill>
                  </a:tcPr>
                </a:tc>
                <a:extLst>
                  <a:ext uri="{0D108BD9-81ED-4DB2-BD59-A6C34878D82A}">
                    <a16:rowId xmlns:a16="http://schemas.microsoft.com/office/drawing/2014/main" xmlns="" val="10001"/>
                  </a:ext>
                </a:extLst>
              </a:tr>
              <a:tr h="197663">
                <a:tc>
                  <a:txBody>
                    <a:bodyPr/>
                    <a:lstStyle/>
                    <a:p>
                      <a:pPr algn="l"/>
                      <a:r>
                        <a:rPr lang="en-US" sz="1300" dirty="0"/>
                        <a:t>College women</a:t>
                      </a:r>
                    </a:p>
                  </a:txBody>
                  <a:tcPr marT="0" marB="0" anchor="ctr">
                    <a:solidFill>
                      <a:schemeClr val="bg1">
                        <a:lumMod val="50000"/>
                        <a:alpha val="25000"/>
                      </a:schemeClr>
                    </a:solidFill>
                  </a:tcPr>
                </a:tc>
                <a:tc>
                  <a:txBody>
                    <a:bodyPr/>
                    <a:lstStyle/>
                    <a:p>
                      <a:pPr algn="ctr"/>
                      <a:r>
                        <a:rPr lang="en-US" sz="1300" dirty="0"/>
                        <a:t>38</a:t>
                      </a:r>
                    </a:p>
                  </a:txBody>
                  <a:tcPr marT="0" marB="0" anchor="ctr">
                    <a:solidFill>
                      <a:schemeClr val="bg1">
                        <a:lumMod val="50000"/>
                        <a:alpha val="25000"/>
                      </a:schemeClr>
                    </a:solidFill>
                  </a:tcPr>
                </a:tc>
                <a:tc>
                  <a:txBody>
                    <a:bodyPr/>
                    <a:lstStyle/>
                    <a:p>
                      <a:pPr algn="ctr"/>
                      <a:r>
                        <a:rPr lang="en-US" sz="1300" dirty="0"/>
                        <a:t>57</a:t>
                      </a:r>
                    </a:p>
                  </a:txBody>
                  <a:tcPr marT="0" marB="0" anchor="ctr">
                    <a:solidFill>
                      <a:schemeClr val="bg1">
                        <a:lumMod val="50000"/>
                        <a:alpha val="25000"/>
                      </a:schemeClr>
                    </a:solidFill>
                  </a:tcPr>
                </a:tc>
                <a:tc>
                  <a:txBody>
                    <a:bodyPr/>
                    <a:lstStyle/>
                    <a:p>
                      <a:pPr algn="ctr"/>
                      <a:r>
                        <a:rPr lang="en-US" sz="1300" dirty="0"/>
                        <a:t>3</a:t>
                      </a:r>
                    </a:p>
                  </a:txBody>
                  <a:tcPr marT="0" marB="0" anchor="ctr">
                    <a:solidFill>
                      <a:schemeClr val="bg1">
                        <a:lumMod val="50000"/>
                        <a:alpha val="25000"/>
                      </a:schemeClr>
                    </a:solidFill>
                  </a:tcPr>
                </a:tc>
                <a:extLst>
                  <a:ext uri="{0D108BD9-81ED-4DB2-BD59-A6C34878D82A}">
                    <a16:rowId xmlns:a16="http://schemas.microsoft.com/office/drawing/2014/main" xmlns="" val="10002"/>
                  </a:ext>
                </a:extLst>
              </a:tr>
              <a:tr h="197663">
                <a:tc>
                  <a:txBody>
                    <a:bodyPr/>
                    <a:lstStyle/>
                    <a:p>
                      <a:pPr algn="l"/>
                      <a:r>
                        <a:rPr lang="en-US" sz="1300" dirty="0"/>
                        <a:t>Non-college men</a:t>
                      </a:r>
                    </a:p>
                  </a:txBody>
                  <a:tcPr marT="0" marB="0" anchor="ctr">
                    <a:solidFill>
                      <a:srgbClr val="DFDFDF"/>
                    </a:solidFill>
                  </a:tcPr>
                </a:tc>
                <a:tc>
                  <a:txBody>
                    <a:bodyPr/>
                    <a:lstStyle/>
                    <a:p>
                      <a:pPr algn="ctr"/>
                      <a:r>
                        <a:rPr lang="en-US" sz="1300" dirty="0"/>
                        <a:t>56</a:t>
                      </a:r>
                    </a:p>
                  </a:txBody>
                  <a:tcPr marT="0" marB="0" anchor="ctr">
                    <a:solidFill>
                      <a:srgbClr val="DFDFDF"/>
                    </a:solidFill>
                  </a:tcPr>
                </a:tc>
                <a:tc>
                  <a:txBody>
                    <a:bodyPr/>
                    <a:lstStyle/>
                    <a:p>
                      <a:pPr algn="ctr"/>
                      <a:r>
                        <a:rPr lang="en-US" sz="1300" dirty="0"/>
                        <a:t>37</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10003"/>
                  </a:ext>
                </a:extLst>
              </a:tr>
              <a:tr h="197663">
                <a:tc>
                  <a:txBody>
                    <a:bodyPr/>
                    <a:lstStyle/>
                    <a:p>
                      <a:pPr algn="l"/>
                      <a:r>
                        <a:rPr lang="en-US" sz="1300" dirty="0"/>
                        <a:t>Non-college</a:t>
                      </a:r>
                      <a:r>
                        <a:rPr lang="en-US" sz="1300" baseline="0" dirty="0"/>
                        <a:t> women</a:t>
                      </a:r>
                      <a:endParaRPr lang="en-US" sz="1300" dirty="0"/>
                    </a:p>
                  </a:txBody>
                  <a:tcPr marT="0" marB="0" anchor="ctr">
                    <a:solidFill>
                      <a:srgbClr val="DFDFDF"/>
                    </a:solidFill>
                  </a:tcPr>
                </a:tc>
                <a:tc>
                  <a:txBody>
                    <a:bodyPr/>
                    <a:lstStyle/>
                    <a:p>
                      <a:pPr algn="ctr"/>
                      <a:r>
                        <a:rPr lang="en-US" sz="1300" dirty="0"/>
                        <a:t>47</a:t>
                      </a:r>
                    </a:p>
                  </a:txBody>
                  <a:tcPr marT="0" marB="0" anchor="ctr">
                    <a:solidFill>
                      <a:srgbClr val="DFDFDF"/>
                    </a:solidFill>
                  </a:tcPr>
                </a:tc>
                <a:tc>
                  <a:txBody>
                    <a:bodyPr/>
                    <a:lstStyle/>
                    <a:p>
                      <a:pPr algn="ctr"/>
                      <a:r>
                        <a:rPr lang="en-US" sz="1300" dirty="0"/>
                        <a:t>49</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10004"/>
                  </a:ext>
                </a:extLst>
              </a:tr>
              <a:tr h="197663">
                <a:tc>
                  <a:txBody>
                    <a:bodyPr/>
                    <a:lstStyle/>
                    <a:p>
                      <a:pPr algn="l"/>
                      <a:r>
                        <a:rPr lang="en-US" sz="1300" dirty="0"/>
                        <a:t>White non-college</a:t>
                      </a:r>
                      <a:r>
                        <a:rPr lang="en-US" sz="1300" baseline="0" dirty="0"/>
                        <a:t> men</a:t>
                      </a:r>
                      <a:endParaRPr lang="en-US" sz="1300" dirty="0"/>
                    </a:p>
                  </a:txBody>
                  <a:tcPr marT="0" marB="0" anchor="ctr">
                    <a:solidFill>
                      <a:srgbClr val="DFDFDF"/>
                    </a:solidFill>
                  </a:tcPr>
                </a:tc>
                <a:tc>
                  <a:txBody>
                    <a:bodyPr/>
                    <a:lstStyle/>
                    <a:p>
                      <a:pPr algn="ctr"/>
                      <a:r>
                        <a:rPr lang="en-US" sz="1300" dirty="0"/>
                        <a:t>72</a:t>
                      </a:r>
                    </a:p>
                  </a:txBody>
                  <a:tcPr marT="0" marB="0" anchor="ctr">
                    <a:solidFill>
                      <a:srgbClr val="DFDFDF"/>
                    </a:solidFill>
                  </a:tcPr>
                </a:tc>
                <a:tc>
                  <a:txBody>
                    <a:bodyPr/>
                    <a:lstStyle/>
                    <a:p>
                      <a:pPr algn="ctr"/>
                      <a:r>
                        <a:rPr lang="en-US" sz="1300" dirty="0"/>
                        <a:t>23</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10005"/>
                  </a:ext>
                </a:extLst>
              </a:tr>
              <a:tr h="197663">
                <a:tc>
                  <a:txBody>
                    <a:bodyPr/>
                    <a:lstStyle/>
                    <a:p>
                      <a:pPr algn="l"/>
                      <a:r>
                        <a:rPr lang="en-US" sz="1300" dirty="0"/>
                        <a:t>White</a:t>
                      </a:r>
                      <a:r>
                        <a:rPr lang="en-US" sz="1300" baseline="0" dirty="0"/>
                        <a:t> non-college women</a:t>
                      </a:r>
                      <a:endParaRPr lang="en-US" sz="1300" dirty="0"/>
                    </a:p>
                  </a:txBody>
                  <a:tcPr marT="0" marB="0" anchor="ctr">
                    <a:solidFill>
                      <a:srgbClr val="DFDFDF"/>
                    </a:solidFill>
                  </a:tcPr>
                </a:tc>
                <a:tc>
                  <a:txBody>
                    <a:bodyPr/>
                    <a:lstStyle/>
                    <a:p>
                      <a:pPr algn="ctr"/>
                      <a:r>
                        <a:rPr lang="en-US" sz="1300" dirty="0"/>
                        <a:t>62</a:t>
                      </a:r>
                    </a:p>
                  </a:txBody>
                  <a:tcPr marT="0" marB="0" anchor="ctr">
                    <a:solidFill>
                      <a:srgbClr val="DFDFDF"/>
                    </a:solidFill>
                  </a:tcPr>
                </a:tc>
                <a:tc>
                  <a:txBody>
                    <a:bodyPr/>
                    <a:lstStyle/>
                    <a:p>
                      <a:pPr algn="ctr"/>
                      <a:r>
                        <a:rPr lang="en-US" sz="1300" dirty="0"/>
                        <a:t>34</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10006"/>
                  </a:ext>
                </a:extLst>
              </a:tr>
              <a:tr h="197663">
                <a:tc>
                  <a:txBody>
                    <a:bodyPr/>
                    <a:lstStyle/>
                    <a:p>
                      <a:pPr algn="l"/>
                      <a:r>
                        <a:rPr lang="en-US" sz="1300" dirty="0"/>
                        <a:t>White college</a:t>
                      </a:r>
                      <a:r>
                        <a:rPr lang="en-US" sz="1300" baseline="0" dirty="0"/>
                        <a:t> women</a:t>
                      </a:r>
                      <a:endParaRPr lang="en-US" sz="1300" dirty="0"/>
                    </a:p>
                  </a:txBody>
                  <a:tcPr marT="0" marB="0" anchor="ctr">
                    <a:solidFill>
                      <a:srgbClr val="DFDFDF"/>
                    </a:solidFill>
                  </a:tcPr>
                </a:tc>
                <a:tc>
                  <a:txBody>
                    <a:bodyPr/>
                    <a:lstStyle/>
                    <a:p>
                      <a:pPr algn="ctr"/>
                      <a:r>
                        <a:rPr lang="en-US" sz="1300" dirty="0"/>
                        <a:t>45</a:t>
                      </a:r>
                    </a:p>
                  </a:txBody>
                  <a:tcPr marT="0" marB="0" anchor="ctr">
                    <a:solidFill>
                      <a:srgbClr val="DFDFDF"/>
                    </a:solidFill>
                  </a:tcPr>
                </a:tc>
                <a:tc>
                  <a:txBody>
                    <a:bodyPr/>
                    <a:lstStyle/>
                    <a:p>
                      <a:pPr algn="ctr"/>
                      <a:r>
                        <a:rPr lang="en-US" sz="1300" dirty="0"/>
                        <a:t>51</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676072980"/>
                  </a:ext>
                </a:extLst>
              </a:tr>
              <a:tr h="197663">
                <a:tc>
                  <a:txBody>
                    <a:bodyPr/>
                    <a:lstStyle/>
                    <a:p>
                      <a:pPr algn="l"/>
                      <a:r>
                        <a:rPr lang="en-US" sz="1300" dirty="0"/>
                        <a:t>Married men</a:t>
                      </a:r>
                    </a:p>
                  </a:txBody>
                  <a:tcPr marT="0" marB="0" anchor="ctr">
                    <a:solidFill>
                      <a:srgbClr val="BFBFBF"/>
                    </a:solidFill>
                  </a:tcPr>
                </a:tc>
                <a:tc>
                  <a:txBody>
                    <a:bodyPr/>
                    <a:lstStyle/>
                    <a:p>
                      <a:pPr algn="ctr"/>
                      <a:r>
                        <a:rPr lang="en-US" sz="1300" dirty="0"/>
                        <a:t>58</a:t>
                      </a:r>
                    </a:p>
                  </a:txBody>
                  <a:tcPr marT="0" marB="0" anchor="ctr">
                    <a:solidFill>
                      <a:srgbClr val="BFBFBF"/>
                    </a:solidFill>
                  </a:tcPr>
                </a:tc>
                <a:tc>
                  <a:txBody>
                    <a:bodyPr/>
                    <a:lstStyle/>
                    <a:p>
                      <a:pPr algn="ctr"/>
                      <a:r>
                        <a:rPr lang="en-US" sz="1300" dirty="0"/>
                        <a:t>37</a:t>
                      </a:r>
                    </a:p>
                  </a:txBody>
                  <a:tcPr marT="0" marB="0" anchor="ctr">
                    <a:solidFill>
                      <a:srgbClr val="BFBFBF"/>
                    </a:solidFill>
                  </a:tcPr>
                </a:tc>
                <a:tc>
                  <a:txBody>
                    <a:bodyPr/>
                    <a:lstStyle/>
                    <a:p>
                      <a:pPr algn="ctr"/>
                      <a:r>
                        <a:rPr lang="en-US" sz="1300" dirty="0"/>
                        <a:t>4</a:t>
                      </a:r>
                    </a:p>
                  </a:txBody>
                  <a:tcPr marT="0" marB="0" anchor="ctr">
                    <a:solidFill>
                      <a:srgbClr val="BFBFBF"/>
                    </a:solidFill>
                  </a:tcPr>
                </a:tc>
                <a:extLst>
                  <a:ext uri="{0D108BD9-81ED-4DB2-BD59-A6C34878D82A}">
                    <a16:rowId xmlns:a16="http://schemas.microsoft.com/office/drawing/2014/main" xmlns="" val="1506935273"/>
                  </a:ext>
                </a:extLst>
              </a:tr>
              <a:tr h="197663">
                <a:tc>
                  <a:txBody>
                    <a:bodyPr/>
                    <a:lstStyle/>
                    <a:p>
                      <a:pPr algn="l"/>
                      <a:r>
                        <a:rPr lang="en-US" sz="1300" dirty="0"/>
                        <a:t>Married women</a:t>
                      </a:r>
                    </a:p>
                  </a:txBody>
                  <a:tcPr marT="0" marB="0" anchor="ctr">
                    <a:solidFill>
                      <a:srgbClr val="BFBFBF"/>
                    </a:solidFill>
                  </a:tcPr>
                </a:tc>
                <a:tc>
                  <a:txBody>
                    <a:bodyPr/>
                    <a:lstStyle/>
                    <a:p>
                      <a:pPr algn="ctr"/>
                      <a:r>
                        <a:rPr lang="en-US" sz="1300" dirty="0"/>
                        <a:t>48</a:t>
                      </a:r>
                    </a:p>
                  </a:txBody>
                  <a:tcPr marT="0" marB="0" anchor="ctr">
                    <a:solidFill>
                      <a:srgbClr val="BFBFBF"/>
                    </a:solidFill>
                  </a:tcPr>
                </a:tc>
                <a:tc>
                  <a:txBody>
                    <a:bodyPr/>
                    <a:lstStyle/>
                    <a:p>
                      <a:pPr algn="ctr"/>
                      <a:r>
                        <a:rPr lang="en-US" sz="1300" dirty="0"/>
                        <a:t>47</a:t>
                      </a:r>
                    </a:p>
                  </a:txBody>
                  <a:tcPr marT="0" marB="0" anchor="ctr">
                    <a:solidFill>
                      <a:srgbClr val="BFBFBF"/>
                    </a:solidFill>
                  </a:tcPr>
                </a:tc>
                <a:tc>
                  <a:txBody>
                    <a:bodyPr/>
                    <a:lstStyle/>
                    <a:p>
                      <a:pPr algn="ctr"/>
                      <a:r>
                        <a:rPr lang="en-US" sz="1300" dirty="0"/>
                        <a:t>3</a:t>
                      </a:r>
                    </a:p>
                  </a:txBody>
                  <a:tcPr marT="0" marB="0" anchor="ctr">
                    <a:solidFill>
                      <a:srgbClr val="BFBFBF"/>
                    </a:solidFill>
                  </a:tcPr>
                </a:tc>
                <a:extLst>
                  <a:ext uri="{0D108BD9-81ED-4DB2-BD59-A6C34878D82A}">
                    <a16:rowId xmlns:a16="http://schemas.microsoft.com/office/drawing/2014/main" xmlns="" val="1341609568"/>
                  </a:ext>
                </a:extLst>
              </a:tr>
              <a:tr h="197663">
                <a:tc>
                  <a:txBody>
                    <a:bodyPr/>
                    <a:lstStyle/>
                    <a:p>
                      <a:pPr algn="l"/>
                      <a:r>
                        <a:rPr lang="en-US" sz="1300" dirty="0"/>
                        <a:t>Unmarried</a:t>
                      </a:r>
                      <a:r>
                        <a:rPr lang="en-US" sz="1300" baseline="0" dirty="0"/>
                        <a:t> Men</a:t>
                      </a:r>
                      <a:endParaRPr lang="en-US" sz="1300" dirty="0"/>
                    </a:p>
                  </a:txBody>
                  <a:tcPr marT="0" marB="0" anchor="ctr">
                    <a:solidFill>
                      <a:srgbClr val="BFBFBF"/>
                    </a:solidFill>
                  </a:tcPr>
                </a:tc>
                <a:tc>
                  <a:txBody>
                    <a:bodyPr/>
                    <a:lstStyle/>
                    <a:p>
                      <a:pPr algn="ctr"/>
                      <a:r>
                        <a:rPr lang="en-US" sz="1300" dirty="0"/>
                        <a:t>45</a:t>
                      </a:r>
                    </a:p>
                  </a:txBody>
                  <a:tcPr marT="0" marB="0" anchor="ctr">
                    <a:solidFill>
                      <a:srgbClr val="BFBFBF"/>
                    </a:solidFill>
                  </a:tcPr>
                </a:tc>
                <a:tc>
                  <a:txBody>
                    <a:bodyPr/>
                    <a:lstStyle/>
                    <a:p>
                      <a:pPr algn="ctr"/>
                      <a:r>
                        <a:rPr lang="en-US" sz="1300" dirty="0"/>
                        <a:t>45</a:t>
                      </a:r>
                    </a:p>
                  </a:txBody>
                  <a:tcPr marT="0" marB="0" anchor="ctr">
                    <a:solidFill>
                      <a:srgbClr val="BFBFBF"/>
                    </a:solidFill>
                  </a:tcPr>
                </a:tc>
                <a:tc>
                  <a:txBody>
                    <a:bodyPr/>
                    <a:lstStyle/>
                    <a:p>
                      <a:pPr algn="ctr"/>
                      <a:r>
                        <a:rPr lang="en-US" sz="1300" dirty="0"/>
                        <a:t>5</a:t>
                      </a:r>
                    </a:p>
                  </a:txBody>
                  <a:tcPr marT="0" marB="0" anchor="ctr">
                    <a:solidFill>
                      <a:srgbClr val="BFBFBF"/>
                    </a:solidFill>
                  </a:tcPr>
                </a:tc>
                <a:extLst>
                  <a:ext uri="{0D108BD9-81ED-4DB2-BD59-A6C34878D82A}">
                    <a16:rowId xmlns:a16="http://schemas.microsoft.com/office/drawing/2014/main" xmlns="" val="4178563258"/>
                  </a:ext>
                </a:extLst>
              </a:tr>
              <a:tr h="197663">
                <a:tc>
                  <a:txBody>
                    <a:bodyPr/>
                    <a:lstStyle/>
                    <a:p>
                      <a:pPr algn="l"/>
                      <a:r>
                        <a:rPr lang="en-US" sz="1300" dirty="0"/>
                        <a:t>Unmarried</a:t>
                      </a:r>
                      <a:r>
                        <a:rPr lang="en-US" sz="1300" baseline="0" dirty="0"/>
                        <a:t> Women</a:t>
                      </a:r>
                      <a:endParaRPr lang="en-US" sz="1300" dirty="0"/>
                    </a:p>
                  </a:txBody>
                  <a:tcPr marT="0" marB="0" anchor="ctr">
                    <a:solidFill>
                      <a:srgbClr val="BFBFBF"/>
                    </a:solidFill>
                  </a:tcPr>
                </a:tc>
                <a:tc>
                  <a:txBody>
                    <a:bodyPr/>
                    <a:lstStyle/>
                    <a:p>
                      <a:pPr algn="ctr"/>
                      <a:r>
                        <a:rPr lang="en-US" sz="1300" dirty="0"/>
                        <a:t>34</a:t>
                      </a:r>
                    </a:p>
                  </a:txBody>
                  <a:tcPr marT="0" marB="0" anchor="ctr">
                    <a:solidFill>
                      <a:srgbClr val="BFBFBF"/>
                    </a:solidFill>
                  </a:tcPr>
                </a:tc>
                <a:tc>
                  <a:txBody>
                    <a:bodyPr/>
                    <a:lstStyle/>
                    <a:p>
                      <a:pPr algn="ctr"/>
                      <a:r>
                        <a:rPr lang="en-US" sz="1300" dirty="0"/>
                        <a:t>61</a:t>
                      </a:r>
                    </a:p>
                  </a:txBody>
                  <a:tcPr marT="0" marB="0" anchor="ctr">
                    <a:solidFill>
                      <a:srgbClr val="BFBFBF"/>
                    </a:solidFill>
                  </a:tcPr>
                </a:tc>
                <a:tc>
                  <a:txBody>
                    <a:bodyPr/>
                    <a:lstStyle/>
                    <a:p>
                      <a:pPr algn="ctr"/>
                      <a:r>
                        <a:rPr lang="en-US" sz="1300" dirty="0"/>
                        <a:t>3</a:t>
                      </a:r>
                    </a:p>
                  </a:txBody>
                  <a:tcPr marT="0" marB="0" anchor="ctr">
                    <a:solidFill>
                      <a:srgbClr val="BFBFBF"/>
                    </a:solidFill>
                  </a:tcPr>
                </a:tc>
                <a:extLst>
                  <a:ext uri="{0D108BD9-81ED-4DB2-BD59-A6C34878D82A}">
                    <a16:rowId xmlns:a16="http://schemas.microsoft.com/office/drawing/2014/main" xmlns="" val="996724112"/>
                  </a:ext>
                </a:extLst>
              </a:tr>
              <a:tr h="197663">
                <a:tc>
                  <a:txBody>
                    <a:bodyPr/>
                    <a:lstStyle/>
                    <a:p>
                      <a:pPr algn="l"/>
                      <a:r>
                        <a:rPr lang="en-US" sz="1300" dirty="0"/>
                        <a:t>Disabled, myself</a:t>
                      </a:r>
                    </a:p>
                  </a:txBody>
                  <a:tcPr marT="0" marB="0" anchor="ctr">
                    <a:solidFill>
                      <a:srgbClr val="DFDFDF"/>
                    </a:solidFill>
                  </a:tcPr>
                </a:tc>
                <a:tc>
                  <a:txBody>
                    <a:bodyPr/>
                    <a:lstStyle/>
                    <a:p>
                      <a:pPr algn="ctr"/>
                      <a:r>
                        <a:rPr lang="en-US" sz="1300" dirty="0"/>
                        <a:t>46</a:t>
                      </a:r>
                    </a:p>
                  </a:txBody>
                  <a:tcPr marT="0" marB="0" anchor="ctr">
                    <a:solidFill>
                      <a:srgbClr val="DFDFDF"/>
                    </a:solidFill>
                  </a:tcPr>
                </a:tc>
                <a:tc>
                  <a:txBody>
                    <a:bodyPr/>
                    <a:lstStyle/>
                    <a:p>
                      <a:pPr algn="ctr"/>
                      <a:r>
                        <a:rPr lang="en-US" sz="1300" dirty="0"/>
                        <a:t>49</a:t>
                      </a:r>
                    </a:p>
                  </a:txBody>
                  <a:tcPr marT="0" marB="0" anchor="ctr">
                    <a:solidFill>
                      <a:srgbClr val="DFDFDF"/>
                    </a:solidFill>
                  </a:tcPr>
                </a:tc>
                <a:tc>
                  <a:txBody>
                    <a:bodyPr/>
                    <a:lstStyle/>
                    <a:p>
                      <a:pPr algn="ctr"/>
                      <a:r>
                        <a:rPr lang="en-US" sz="1300" dirty="0"/>
                        <a:t>4</a:t>
                      </a:r>
                    </a:p>
                  </a:txBody>
                  <a:tcPr marT="0" marB="0" anchor="ctr">
                    <a:solidFill>
                      <a:srgbClr val="DFDFDF"/>
                    </a:solidFill>
                  </a:tcPr>
                </a:tc>
                <a:extLst>
                  <a:ext uri="{0D108BD9-81ED-4DB2-BD59-A6C34878D82A}">
                    <a16:rowId xmlns:a16="http://schemas.microsoft.com/office/drawing/2014/main" xmlns="" val="421786412"/>
                  </a:ext>
                </a:extLst>
              </a:tr>
              <a:tr h="197663">
                <a:tc>
                  <a:txBody>
                    <a:bodyPr/>
                    <a:lstStyle/>
                    <a:p>
                      <a:pPr algn="l"/>
                      <a:r>
                        <a:rPr lang="en-US" sz="1300" dirty="0"/>
                        <a:t>Disabled family member</a:t>
                      </a:r>
                    </a:p>
                  </a:txBody>
                  <a:tcPr marT="0" marB="0" anchor="ctr">
                    <a:solidFill>
                      <a:srgbClr val="DFDFDF"/>
                    </a:solidFill>
                  </a:tcPr>
                </a:tc>
                <a:tc>
                  <a:txBody>
                    <a:bodyPr/>
                    <a:lstStyle/>
                    <a:p>
                      <a:pPr algn="ctr"/>
                      <a:r>
                        <a:rPr lang="en-US" sz="1300" dirty="0"/>
                        <a:t>48</a:t>
                      </a:r>
                    </a:p>
                  </a:txBody>
                  <a:tcPr marT="0" marB="0" anchor="ctr">
                    <a:solidFill>
                      <a:srgbClr val="DFDFDF"/>
                    </a:solidFill>
                  </a:tcPr>
                </a:tc>
                <a:tc>
                  <a:txBody>
                    <a:bodyPr/>
                    <a:lstStyle/>
                    <a:p>
                      <a:pPr algn="ctr"/>
                      <a:r>
                        <a:rPr lang="en-US" sz="1300" dirty="0"/>
                        <a:t>47</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1234179001"/>
                  </a:ext>
                </a:extLst>
              </a:tr>
              <a:tr h="197663">
                <a:tc>
                  <a:txBody>
                    <a:bodyPr/>
                    <a:lstStyle/>
                    <a:p>
                      <a:pPr algn="l"/>
                      <a:r>
                        <a:rPr lang="en-US" sz="1300" dirty="0"/>
                        <a:t>Disabled friend</a:t>
                      </a:r>
                    </a:p>
                  </a:txBody>
                  <a:tcPr marT="0" marB="0" anchor="ctr">
                    <a:solidFill>
                      <a:srgbClr val="DFDFDF"/>
                    </a:solidFill>
                  </a:tcPr>
                </a:tc>
                <a:tc>
                  <a:txBody>
                    <a:bodyPr/>
                    <a:lstStyle/>
                    <a:p>
                      <a:pPr algn="ctr"/>
                      <a:r>
                        <a:rPr lang="en-US" sz="1300" dirty="0"/>
                        <a:t>41</a:t>
                      </a:r>
                    </a:p>
                  </a:txBody>
                  <a:tcPr marT="0" marB="0" anchor="ctr">
                    <a:solidFill>
                      <a:srgbClr val="DFDFDF"/>
                    </a:solidFill>
                  </a:tcPr>
                </a:tc>
                <a:tc>
                  <a:txBody>
                    <a:bodyPr/>
                    <a:lstStyle/>
                    <a:p>
                      <a:pPr algn="ctr"/>
                      <a:r>
                        <a:rPr lang="en-US" sz="1300" dirty="0"/>
                        <a:t>54</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271741388"/>
                  </a:ext>
                </a:extLst>
              </a:tr>
              <a:tr h="197663">
                <a:tc>
                  <a:txBody>
                    <a:bodyPr/>
                    <a:lstStyle/>
                    <a:p>
                      <a:pPr algn="l"/>
                      <a:r>
                        <a:rPr lang="en-US" sz="1300" dirty="0"/>
                        <a:t>All</a:t>
                      </a:r>
                      <a:r>
                        <a:rPr lang="en-US" sz="1300" baseline="0" dirty="0"/>
                        <a:t> yes, disabled</a:t>
                      </a:r>
                      <a:endParaRPr lang="en-US" sz="1300" dirty="0"/>
                    </a:p>
                  </a:txBody>
                  <a:tcPr marT="0" marB="0" anchor="ctr">
                    <a:solidFill>
                      <a:srgbClr val="DFDFDF"/>
                    </a:solidFill>
                  </a:tcPr>
                </a:tc>
                <a:tc>
                  <a:txBody>
                    <a:bodyPr/>
                    <a:lstStyle/>
                    <a:p>
                      <a:pPr algn="ctr"/>
                      <a:r>
                        <a:rPr lang="en-US" sz="1300" dirty="0"/>
                        <a:t>48</a:t>
                      </a:r>
                    </a:p>
                  </a:txBody>
                  <a:tcPr marT="0" marB="0" anchor="ctr">
                    <a:solidFill>
                      <a:srgbClr val="DFDFDF"/>
                    </a:solidFill>
                  </a:tcPr>
                </a:tc>
                <a:tc>
                  <a:txBody>
                    <a:bodyPr/>
                    <a:lstStyle/>
                    <a:p>
                      <a:pPr algn="ctr"/>
                      <a:r>
                        <a:rPr lang="en-US" sz="1300" dirty="0"/>
                        <a:t>47</a:t>
                      </a:r>
                    </a:p>
                  </a:txBody>
                  <a:tcPr marT="0" marB="0" anchor="ctr">
                    <a:solidFill>
                      <a:srgbClr val="DFDFDF"/>
                    </a:solidFill>
                  </a:tcPr>
                </a:tc>
                <a:tc>
                  <a:txBody>
                    <a:bodyPr/>
                    <a:lstStyle/>
                    <a:p>
                      <a:pPr algn="ctr"/>
                      <a:r>
                        <a:rPr lang="en-US" sz="1300" dirty="0"/>
                        <a:t>3</a:t>
                      </a:r>
                    </a:p>
                  </a:txBody>
                  <a:tcPr marT="0" marB="0" anchor="ctr">
                    <a:solidFill>
                      <a:srgbClr val="DFDFDF"/>
                    </a:solidFill>
                  </a:tcPr>
                </a:tc>
                <a:extLst>
                  <a:ext uri="{0D108BD9-81ED-4DB2-BD59-A6C34878D82A}">
                    <a16:rowId xmlns:a16="http://schemas.microsoft.com/office/drawing/2014/main" xmlns="" val="1198629026"/>
                  </a:ext>
                </a:extLst>
              </a:tr>
              <a:tr h="197663">
                <a:tc>
                  <a:txBody>
                    <a:bodyPr/>
                    <a:lstStyle/>
                    <a:p>
                      <a:pPr algn="l"/>
                      <a:r>
                        <a:rPr lang="en-US" sz="1300" dirty="0"/>
                        <a:t>Not disabled</a:t>
                      </a:r>
                    </a:p>
                  </a:txBody>
                  <a:tcPr marT="0" marB="0" anchor="ctr">
                    <a:solidFill>
                      <a:srgbClr val="DFDFDF"/>
                    </a:solidFill>
                  </a:tcPr>
                </a:tc>
                <a:tc>
                  <a:txBody>
                    <a:bodyPr/>
                    <a:lstStyle/>
                    <a:p>
                      <a:pPr algn="ctr"/>
                      <a:r>
                        <a:rPr lang="en-US" sz="1300" dirty="0"/>
                        <a:t>47</a:t>
                      </a:r>
                    </a:p>
                  </a:txBody>
                  <a:tcPr marT="0" marB="0" anchor="ctr">
                    <a:solidFill>
                      <a:srgbClr val="DFDFDF"/>
                    </a:solidFill>
                  </a:tcPr>
                </a:tc>
                <a:tc>
                  <a:txBody>
                    <a:bodyPr/>
                    <a:lstStyle/>
                    <a:p>
                      <a:pPr algn="ctr"/>
                      <a:r>
                        <a:rPr lang="en-US" sz="1300" dirty="0"/>
                        <a:t>46</a:t>
                      </a:r>
                    </a:p>
                  </a:txBody>
                  <a:tcPr marT="0" marB="0" anchor="ctr">
                    <a:solidFill>
                      <a:srgbClr val="DFDFDF"/>
                    </a:solidFill>
                  </a:tcPr>
                </a:tc>
                <a:tc>
                  <a:txBody>
                    <a:bodyPr/>
                    <a:lstStyle/>
                    <a:p>
                      <a:pPr algn="ctr"/>
                      <a:r>
                        <a:rPr lang="en-US" sz="1300" dirty="0"/>
                        <a:t>4</a:t>
                      </a:r>
                    </a:p>
                  </a:txBody>
                  <a:tcPr marT="0" marB="0" anchor="ctr">
                    <a:solidFill>
                      <a:srgbClr val="DFDFDF"/>
                    </a:solidFill>
                  </a:tcPr>
                </a:tc>
                <a:extLst>
                  <a:ext uri="{0D108BD9-81ED-4DB2-BD59-A6C34878D82A}">
                    <a16:rowId xmlns:a16="http://schemas.microsoft.com/office/drawing/2014/main" xmlns="" val="1678587589"/>
                  </a:ext>
                </a:extLst>
              </a:tr>
            </a:tbl>
          </a:graphicData>
        </a:graphic>
      </p:graphicFrame>
      <p:sp>
        <p:nvSpPr>
          <p:cNvPr id="9" name="TextBox 8"/>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sz="1400" b="1" dirty="0">
                <a:solidFill>
                  <a:srgbClr val="000000"/>
                </a:solidFill>
              </a:rPr>
              <a:t>In the election for president, did you vote for [ROTATE: _Donald Trump or _Hillary Clinton or _Gary Johnson?]</a:t>
            </a:r>
            <a:endParaRPr lang="en-US" b="1" dirty="0">
              <a:solidFill>
                <a:srgbClr val="000000"/>
              </a:solidFill>
            </a:endParaRPr>
          </a:p>
        </p:txBody>
      </p:sp>
      <p:sp>
        <p:nvSpPr>
          <p:cNvPr id="6" name="Donut 5"/>
          <p:cNvSpPr/>
          <p:nvPr/>
        </p:nvSpPr>
        <p:spPr bwMode="auto">
          <a:xfrm>
            <a:off x="4462569" y="2623338"/>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7" name="Donut 6"/>
          <p:cNvSpPr/>
          <p:nvPr/>
        </p:nvSpPr>
        <p:spPr bwMode="auto">
          <a:xfrm>
            <a:off x="4462569" y="241862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0" name="Donut 9"/>
          <p:cNvSpPr/>
          <p:nvPr/>
        </p:nvSpPr>
        <p:spPr bwMode="auto">
          <a:xfrm>
            <a:off x="5342875" y="3799977"/>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1" name="Donut 10"/>
          <p:cNvSpPr/>
          <p:nvPr/>
        </p:nvSpPr>
        <p:spPr bwMode="auto">
          <a:xfrm>
            <a:off x="4462569" y="400469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2" name="Donut 11"/>
          <p:cNvSpPr/>
          <p:nvPr/>
        </p:nvSpPr>
        <p:spPr bwMode="auto">
          <a:xfrm>
            <a:off x="4462569" y="442757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3" name="Donut 12"/>
          <p:cNvSpPr/>
          <p:nvPr/>
        </p:nvSpPr>
        <p:spPr bwMode="auto">
          <a:xfrm>
            <a:off x="5342875" y="5589392"/>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4" name="Donut 13"/>
          <p:cNvSpPr/>
          <p:nvPr/>
        </p:nvSpPr>
        <p:spPr bwMode="auto">
          <a:xfrm>
            <a:off x="5342875" y="4606569"/>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5" name="Donut 14"/>
          <p:cNvSpPr/>
          <p:nvPr/>
        </p:nvSpPr>
        <p:spPr bwMode="auto">
          <a:xfrm>
            <a:off x="5342875" y="6170613"/>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7" name="Title 1"/>
          <p:cNvSpPr>
            <a:spLocks noGrp="1"/>
          </p:cNvSpPr>
          <p:nvPr>
            <p:ph type="title"/>
          </p:nvPr>
        </p:nvSpPr>
        <p:spPr>
          <a:xfrm>
            <a:off x="677863" y="228600"/>
            <a:ext cx="8083747" cy="1058863"/>
          </a:xfrm>
        </p:spPr>
        <p:txBody>
          <a:bodyPr/>
          <a:lstStyle/>
          <a:p>
            <a:r>
              <a:rPr lang="en-US" sz="2000" b="1" dirty="0"/>
              <a:t>In the presidential race, while there were major voting differences by race, education level and ethnicity, the disability community split their votes more evenly between Trump and Clinton.</a:t>
            </a:r>
          </a:p>
        </p:txBody>
      </p:sp>
    </p:spTree>
    <p:extLst>
      <p:ext uri="{BB962C8B-B14F-4D97-AF65-F5344CB8AC3E}">
        <p14:creationId xmlns:p14="http://schemas.microsoft.com/office/powerpoint/2010/main" val="40460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of US Capital "/>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330190" y="3145564"/>
            <a:ext cx="1600859" cy="1504724"/>
          </a:xfrm>
          <a:prstGeom prst="rect">
            <a:avLst/>
          </a:prstGeom>
        </p:spPr>
      </p:pic>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12</a:t>
            </a:fld>
            <a:endParaRPr lang="en-US" dirty="0"/>
          </a:p>
        </p:txBody>
      </p:sp>
      <p:graphicFrame>
        <p:nvGraphicFramePr>
          <p:cNvPr id="6" name="Chart 5" descr="In this series, Democrat is represented by blue while Republican is represented by red.&#10;&#10;People who did not identify as Person with Disability. 48% of this sample voted for Democrat while 50% of this sample voted for Republican. &#10;&#10;All People With Disability. 50% of this sample voted for Democrats while 48% voted for Republicans.&#10;&#10;All People who self-identified as having a disability. 54% voted for Democrats while 41% voted for Republicans.&#10;&#10;All People who identified as having a family member with a disability. 50% voted for Democrats while 48% voted for Republican.&#10;&#10;All people who identified as having a friend who has a disability. 51% voted for Democrat while 49% voted for Republicans.&#10;" title="Congressional Vote"/>
          <p:cNvGraphicFramePr/>
          <p:nvPr>
            <p:extLst>
              <p:ext uri="{D42A27DB-BD31-4B8C-83A1-F6EECF244321}">
                <p14:modId xmlns:p14="http://schemas.microsoft.com/office/powerpoint/2010/main" val="3939625340"/>
              </p:ext>
            </p:extLst>
          </p:nvPr>
        </p:nvGraphicFramePr>
        <p:xfrm>
          <a:off x="3693781" y="1890707"/>
          <a:ext cx="5346979" cy="42799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In this series, Hillary Clinton is represented by blue while Donald Trump is represented by red.&#10;&#10;A pie chart with the Capital is presented. &#10;49 % identified as Democrat&#10;49 % identified as Republican&#10;A small section identified as other &#10;" title="Congresional Vote"/>
          <p:cNvGraphicFramePr/>
          <p:nvPr>
            <p:extLst>
              <p:ext uri="{D42A27DB-BD31-4B8C-83A1-F6EECF244321}">
                <p14:modId xmlns:p14="http://schemas.microsoft.com/office/powerpoint/2010/main" val="283376029"/>
              </p:ext>
            </p:extLst>
          </p:nvPr>
        </p:nvGraphicFramePr>
        <p:xfrm>
          <a:off x="499327" y="1588485"/>
          <a:ext cx="3214811" cy="4887118"/>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3979255" y="1524947"/>
            <a:ext cx="4928771" cy="365760"/>
          </a:xfrm>
          <a:prstGeom prst="rect">
            <a:avLst/>
          </a:prstGeom>
          <a:solidFill>
            <a:schemeClr val="bg1">
              <a:lumMod val="85000"/>
            </a:schemeClr>
          </a:solidFill>
        </p:spPr>
        <p:txBody>
          <a:bodyPr wrap="square" rtlCol="0" anchor="ctr">
            <a:noAutofit/>
          </a:bodyPr>
          <a:lstStyle/>
          <a:p>
            <a:pPr algn="ctr"/>
            <a:r>
              <a:rPr lang="en-US" sz="1400" b="1" dirty="0"/>
              <a:t>Congressional Vote</a:t>
            </a:r>
            <a:endParaRPr lang="en-US" b="1" dirty="0"/>
          </a:p>
        </p:txBody>
      </p:sp>
      <p:cxnSp>
        <p:nvCxnSpPr>
          <p:cNvPr id="24" name="Straight Connector 23" descr="mage of Presidential Vote &#10;&#10;Non PWDS: 48% votes for Clinton, 50% votes for Trump &#10;&#10;All PWD: 50%  vote for Clinton, 48% votes for Trump&#10;&#10;Self: 54% votes for Clinton, 41% votes for Trump &#10;&#10;Family: 50 % votes for Clinton, 48% votes for Trump &#10;&#10;Friend: 51 % votes for Clinton, 49% votes for Trump " title="Congressional Vote "/>
          <p:cNvCxnSpPr/>
          <p:nvPr/>
        </p:nvCxnSpPr>
        <p:spPr bwMode="auto">
          <a:xfrm>
            <a:off x="4852219" y="1993943"/>
            <a:ext cx="0" cy="393192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78971" y="1527716"/>
            <a:ext cx="3214811" cy="365760"/>
          </a:xfrm>
          <a:prstGeom prst="rect">
            <a:avLst/>
          </a:prstGeom>
          <a:solidFill>
            <a:schemeClr val="bg1">
              <a:lumMod val="85000"/>
            </a:schemeClr>
          </a:solidFill>
        </p:spPr>
        <p:txBody>
          <a:bodyPr wrap="square" rtlCol="0" anchor="ctr">
            <a:noAutofit/>
          </a:bodyPr>
          <a:lstStyle/>
          <a:p>
            <a:pPr algn="ctr"/>
            <a:r>
              <a:rPr lang="en-US" sz="1400" b="1" dirty="0"/>
              <a:t>Congressional Vote</a:t>
            </a:r>
            <a:endParaRPr lang="en-US" b="1" dirty="0"/>
          </a:p>
        </p:txBody>
      </p:sp>
      <p:sp>
        <p:nvSpPr>
          <p:cNvPr id="13" name="Title 1"/>
          <p:cNvSpPr>
            <a:spLocks noGrp="1"/>
          </p:cNvSpPr>
          <p:nvPr>
            <p:ph type="title"/>
          </p:nvPr>
        </p:nvSpPr>
        <p:spPr>
          <a:xfrm>
            <a:off x="677863" y="228600"/>
            <a:ext cx="8083747" cy="1058863"/>
          </a:xfrm>
        </p:spPr>
        <p:txBody>
          <a:bodyPr/>
          <a:lstStyle/>
          <a:p>
            <a:r>
              <a:rPr lang="en-US" sz="2400" b="1" dirty="0"/>
              <a:t>However, in the Congressional vote, people with disabilities were much more likely to vote Democrat for Congress.</a:t>
            </a:r>
          </a:p>
        </p:txBody>
      </p:sp>
    </p:spTree>
    <p:extLst>
      <p:ext uri="{BB962C8B-B14F-4D97-AF65-F5344CB8AC3E}">
        <p14:creationId xmlns:p14="http://schemas.microsoft.com/office/powerpoint/2010/main" val="331310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13</a:t>
            </a:fld>
            <a:endParaRPr lang="en-US" dirty="0"/>
          </a:p>
        </p:txBody>
      </p:sp>
      <p:graphicFrame>
        <p:nvGraphicFramePr>
          <p:cNvPr id="8" name="Table 7" descr="Highlighted are different races that stands out in the congressional vote. &#10;&#10;White men:  66 % voted for Trump, while 31% voted for Clinton &#10;&#10;College men:  54% voted for Trump, while 43% voted for Clinton &#10;&#10;College women:  42 % voted for Trump, while  56% voted for Clinton &#10;&#10;Non-college women:  45 % voted for Trump, while 54% voted for Clinton &#10;&#10;White non-college men:  72 % voted for Trump, while 26% voted for Clinton &#10;&#10;Unmarried Men:  45 % voted for Trump, while 52 % voted for Clinton &#10;&#10;Disabled, self:  41 % voted for Trump, while 54% voted for Clinton " title="Racial and gender differences in regards to the congressional vote "/>
          <p:cNvGraphicFramePr>
            <a:graphicFrameLocks noGrp="1"/>
          </p:cNvGraphicFramePr>
          <p:nvPr>
            <p:extLst>
              <p:ext uri="{D42A27DB-BD31-4B8C-83A1-F6EECF244321}">
                <p14:modId xmlns:p14="http://schemas.microsoft.com/office/powerpoint/2010/main" val="2161541038"/>
              </p:ext>
            </p:extLst>
          </p:nvPr>
        </p:nvGraphicFramePr>
        <p:xfrm>
          <a:off x="1900989" y="1900958"/>
          <a:ext cx="5123159" cy="4892040"/>
        </p:xfrm>
        <a:graphic>
          <a:graphicData uri="http://schemas.openxmlformats.org/drawingml/2006/table">
            <a:tbl>
              <a:tblPr firstRow="1" bandRow="1">
                <a:tableStyleId>{5C22544A-7EE6-4342-B048-85BDC9FD1C3A}</a:tableStyleId>
              </a:tblPr>
              <a:tblGrid>
                <a:gridCol w="2328708">
                  <a:extLst>
                    <a:ext uri="{9D8B030D-6E8A-4147-A177-3AD203B41FA5}">
                      <a16:colId xmlns:a16="http://schemas.microsoft.com/office/drawing/2014/main" xmlns="" val="20000"/>
                    </a:ext>
                  </a:extLst>
                </a:gridCol>
                <a:gridCol w="853029">
                  <a:extLst>
                    <a:ext uri="{9D8B030D-6E8A-4147-A177-3AD203B41FA5}">
                      <a16:colId xmlns:a16="http://schemas.microsoft.com/office/drawing/2014/main" xmlns="" val="20001"/>
                    </a:ext>
                  </a:extLst>
                </a:gridCol>
                <a:gridCol w="914850">
                  <a:extLst>
                    <a:ext uri="{9D8B030D-6E8A-4147-A177-3AD203B41FA5}">
                      <a16:colId xmlns:a16="http://schemas.microsoft.com/office/drawing/2014/main" xmlns="" val="20002"/>
                    </a:ext>
                  </a:extLst>
                </a:gridCol>
                <a:gridCol w="1026572">
                  <a:extLst>
                    <a:ext uri="{9D8B030D-6E8A-4147-A177-3AD203B41FA5}">
                      <a16:colId xmlns:a16="http://schemas.microsoft.com/office/drawing/2014/main" xmlns="" val="20003"/>
                    </a:ext>
                  </a:extLst>
                </a:gridCol>
              </a:tblGrid>
              <a:tr h="119988">
                <a:tc>
                  <a:txBody>
                    <a:bodyPr/>
                    <a:lstStyle/>
                    <a:p>
                      <a:pPr algn="ctr"/>
                      <a:endParaRPr lang="en-US" sz="1600" dirty="0"/>
                    </a:p>
                  </a:txBody>
                  <a:tcPr>
                    <a:solidFill>
                      <a:schemeClr val="bg1"/>
                    </a:solidFill>
                  </a:tcPr>
                </a:tc>
                <a:tc>
                  <a:txBody>
                    <a:bodyPr/>
                    <a:lstStyle/>
                    <a:p>
                      <a:pPr algn="ctr"/>
                      <a:r>
                        <a:rPr lang="en-US" sz="1400" dirty="0"/>
                        <a:t>Rep.</a:t>
                      </a:r>
                    </a:p>
                  </a:txBody>
                  <a:tcPr anchor="ctr">
                    <a:solidFill>
                      <a:srgbClr val="C00000"/>
                    </a:solidFill>
                  </a:tcPr>
                </a:tc>
                <a:tc>
                  <a:txBody>
                    <a:bodyPr/>
                    <a:lstStyle/>
                    <a:p>
                      <a:pPr algn="ctr"/>
                      <a:r>
                        <a:rPr lang="en-US" sz="1400" dirty="0"/>
                        <a:t>Dem.</a:t>
                      </a:r>
                    </a:p>
                  </a:txBody>
                  <a:tcPr anchor="ctr">
                    <a:solidFill>
                      <a:srgbClr val="002060"/>
                    </a:solidFill>
                  </a:tcPr>
                </a:tc>
                <a:tc>
                  <a:txBody>
                    <a:bodyPr/>
                    <a:lstStyle/>
                    <a:p>
                      <a:pPr algn="ctr"/>
                      <a:r>
                        <a:rPr lang="en-US" sz="1400" dirty="0"/>
                        <a:t>Other</a:t>
                      </a:r>
                    </a:p>
                  </a:txBody>
                  <a:tcPr anchor="ctr">
                    <a:solidFill>
                      <a:schemeClr val="bg1">
                        <a:lumMod val="50000"/>
                      </a:schemeClr>
                    </a:solidFill>
                  </a:tcPr>
                </a:tc>
                <a:extLst>
                  <a:ext uri="{0D108BD9-81ED-4DB2-BD59-A6C34878D82A}">
                    <a16:rowId xmlns:a16="http://schemas.microsoft.com/office/drawing/2014/main" xmlns="" val="10000"/>
                  </a:ext>
                </a:extLst>
              </a:tr>
              <a:tr h="142665">
                <a:tc>
                  <a:txBody>
                    <a:bodyPr/>
                    <a:lstStyle/>
                    <a:p>
                      <a:pPr algn="l"/>
                      <a:r>
                        <a:rPr lang="en-US" sz="1300" b="1" dirty="0"/>
                        <a:t>Total</a:t>
                      </a:r>
                    </a:p>
                  </a:txBody>
                  <a:tcPr marT="0" marB="0" anchor="ctr">
                    <a:solidFill>
                      <a:schemeClr val="bg1">
                        <a:lumMod val="50000"/>
                        <a:alpha val="25000"/>
                      </a:schemeClr>
                    </a:solidFill>
                  </a:tcPr>
                </a:tc>
                <a:tc>
                  <a:txBody>
                    <a:bodyPr/>
                    <a:lstStyle/>
                    <a:p>
                      <a:pPr algn="ctr"/>
                      <a:r>
                        <a:rPr lang="en-US" sz="1300" b="1" dirty="0"/>
                        <a:t>49</a:t>
                      </a:r>
                    </a:p>
                  </a:txBody>
                  <a:tcPr marT="0" marB="0" anchor="ctr">
                    <a:solidFill>
                      <a:schemeClr val="bg1">
                        <a:lumMod val="50000"/>
                        <a:alpha val="25000"/>
                      </a:schemeClr>
                    </a:solidFill>
                  </a:tcPr>
                </a:tc>
                <a:tc>
                  <a:txBody>
                    <a:bodyPr/>
                    <a:lstStyle/>
                    <a:p>
                      <a:pPr algn="ctr"/>
                      <a:r>
                        <a:rPr lang="en-US" sz="1300" b="1" dirty="0"/>
                        <a:t>49</a:t>
                      </a:r>
                    </a:p>
                  </a:txBody>
                  <a:tcPr marT="0" marB="0" anchor="ctr">
                    <a:solidFill>
                      <a:schemeClr val="bg1">
                        <a:lumMod val="50000"/>
                        <a:alpha val="25000"/>
                      </a:schemeClr>
                    </a:solidFill>
                  </a:tcPr>
                </a:tc>
                <a:tc>
                  <a:txBody>
                    <a:bodyPr/>
                    <a:lstStyle/>
                    <a:p>
                      <a:pPr algn="ctr"/>
                      <a:r>
                        <a:rPr lang="en-US" sz="1300" b="1" dirty="0"/>
                        <a:t>2</a:t>
                      </a:r>
                    </a:p>
                  </a:txBody>
                  <a:tcPr marT="0" marB="0" anchor="ctr">
                    <a:solidFill>
                      <a:schemeClr val="bg1">
                        <a:lumMod val="50000"/>
                        <a:alpha val="25000"/>
                      </a:schemeClr>
                    </a:solidFill>
                  </a:tcPr>
                </a:tc>
                <a:extLst>
                  <a:ext uri="{0D108BD9-81ED-4DB2-BD59-A6C34878D82A}">
                    <a16:rowId xmlns:a16="http://schemas.microsoft.com/office/drawing/2014/main" xmlns="" val="4187178510"/>
                  </a:ext>
                </a:extLst>
              </a:tr>
              <a:tr h="142665">
                <a:tc>
                  <a:txBody>
                    <a:bodyPr/>
                    <a:lstStyle/>
                    <a:p>
                      <a:pPr algn="l"/>
                      <a:r>
                        <a:rPr lang="en-US" sz="1300" dirty="0"/>
                        <a:t>White men</a:t>
                      </a:r>
                    </a:p>
                  </a:txBody>
                  <a:tcPr marT="0" marB="0" anchor="ctr">
                    <a:solidFill>
                      <a:srgbClr val="BFBFBF"/>
                    </a:solidFill>
                  </a:tcPr>
                </a:tc>
                <a:tc>
                  <a:txBody>
                    <a:bodyPr/>
                    <a:lstStyle/>
                    <a:p>
                      <a:pPr algn="ctr"/>
                      <a:r>
                        <a:rPr lang="en-US" sz="1300" dirty="0"/>
                        <a:t>66</a:t>
                      </a:r>
                    </a:p>
                  </a:txBody>
                  <a:tcPr marT="0" marB="0" anchor="ctr">
                    <a:solidFill>
                      <a:srgbClr val="BFBFBF"/>
                    </a:solidFill>
                  </a:tcPr>
                </a:tc>
                <a:tc>
                  <a:txBody>
                    <a:bodyPr/>
                    <a:lstStyle/>
                    <a:p>
                      <a:pPr algn="ctr"/>
                      <a:r>
                        <a:rPr lang="en-US" sz="1300" dirty="0"/>
                        <a:t>31</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550410333"/>
                  </a:ext>
                </a:extLst>
              </a:tr>
              <a:tr h="142665">
                <a:tc>
                  <a:txBody>
                    <a:bodyPr/>
                    <a:lstStyle/>
                    <a:p>
                      <a:pPr algn="l"/>
                      <a:r>
                        <a:rPr lang="en-US" sz="1300" dirty="0"/>
                        <a:t>White women</a:t>
                      </a:r>
                    </a:p>
                  </a:txBody>
                  <a:tcPr marT="0" marB="0" anchor="ctr">
                    <a:solidFill>
                      <a:srgbClr val="BFBFBF"/>
                    </a:solidFill>
                  </a:tcPr>
                </a:tc>
                <a:tc>
                  <a:txBody>
                    <a:bodyPr/>
                    <a:lstStyle/>
                    <a:p>
                      <a:pPr algn="ctr"/>
                      <a:r>
                        <a:rPr lang="en-US" sz="1300" dirty="0"/>
                        <a:t>55</a:t>
                      </a:r>
                    </a:p>
                  </a:txBody>
                  <a:tcPr marT="0" marB="0" anchor="ctr">
                    <a:solidFill>
                      <a:srgbClr val="BFBFBF"/>
                    </a:solidFill>
                  </a:tcPr>
                </a:tc>
                <a:tc>
                  <a:txBody>
                    <a:bodyPr/>
                    <a:lstStyle/>
                    <a:p>
                      <a:pPr algn="ctr"/>
                      <a:r>
                        <a:rPr lang="en-US" sz="1300" dirty="0"/>
                        <a:t>43</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3984184629"/>
                  </a:ext>
                </a:extLst>
              </a:tr>
              <a:tr h="142665">
                <a:tc>
                  <a:txBody>
                    <a:bodyPr/>
                    <a:lstStyle/>
                    <a:p>
                      <a:pPr algn="l"/>
                      <a:r>
                        <a:rPr lang="en-US" sz="1300" dirty="0"/>
                        <a:t>African</a:t>
                      </a:r>
                      <a:r>
                        <a:rPr lang="en-US" sz="1300" baseline="0" dirty="0"/>
                        <a:t> American men</a:t>
                      </a:r>
                      <a:endParaRPr lang="en-US" sz="1300" dirty="0"/>
                    </a:p>
                  </a:txBody>
                  <a:tcPr marT="0" marB="0" anchor="ctr">
                    <a:solidFill>
                      <a:srgbClr val="BFBFBF"/>
                    </a:solidFill>
                  </a:tcPr>
                </a:tc>
                <a:tc>
                  <a:txBody>
                    <a:bodyPr/>
                    <a:lstStyle/>
                    <a:p>
                      <a:pPr algn="ctr"/>
                      <a:r>
                        <a:rPr lang="en-US" sz="1300" dirty="0"/>
                        <a:t>16</a:t>
                      </a:r>
                    </a:p>
                  </a:txBody>
                  <a:tcPr marT="0" marB="0" anchor="ctr">
                    <a:solidFill>
                      <a:srgbClr val="BFBFBF"/>
                    </a:solidFill>
                  </a:tcPr>
                </a:tc>
                <a:tc>
                  <a:txBody>
                    <a:bodyPr/>
                    <a:lstStyle/>
                    <a:p>
                      <a:pPr algn="ctr"/>
                      <a:r>
                        <a:rPr lang="en-US" sz="1300" dirty="0"/>
                        <a:t>76</a:t>
                      </a:r>
                    </a:p>
                  </a:txBody>
                  <a:tcPr marT="0" marB="0" anchor="ctr">
                    <a:solidFill>
                      <a:srgbClr val="BFBFBF"/>
                    </a:solidFill>
                  </a:tcPr>
                </a:tc>
                <a:tc>
                  <a:txBody>
                    <a:bodyPr/>
                    <a:lstStyle/>
                    <a:p>
                      <a:pPr algn="ctr"/>
                      <a:r>
                        <a:rPr lang="en-US" sz="1300" dirty="0"/>
                        <a:t>8</a:t>
                      </a:r>
                    </a:p>
                  </a:txBody>
                  <a:tcPr marT="0" marB="0" anchor="ctr">
                    <a:solidFill>
                      <a:srgbClr val="BFBFBF"/>
                    </a:solidFill>
                  </a:tcPr>
                </a:tc>
                <a:extLst>
                  <a:ext uri="{0D108BD9-81ED-4DB2-BD59-A6C34878D82A}">
                    <a16:rowId xmlns:a16="http://schemas.microsoft.com/office/drawing/2014/main" xmlns="" val="2874662328"/>
                  </a:ext>
                </a:extLst>
              </a:tr>
              <a:tr h="142665">
                <a:tc>
                  <a:txBody>
                    <a:bodyPr/>
                    <a:lstStyle/>
                    <a:p>
                      <a:pPr algn="l"/>
                      <a:r>
                        <a:rPr lang="en-US" sz="1300" dirty="0"/>
                        <a:t>African American women</a:t>
                      </a:r>
                    </a:p>
                  </a:txBody>
                  <a:tcPr marT="0" marB="0" anchor="ctr">
                    <a:solidFill>
                      <a:srgbClr val="BFBFBF"/>
                    </a:solidFill>
                  </a:tcPr>
                </a:tc>
                <a:tc>
                  <a:txBody>
                    <a:bodyPr/>
                    <a:lstStyle/>
                    <a:p>
                      <a:pPr algn="ctr"/>
                      <a:r>
                        <a:rPr lang="en-US" sz="1300" dirty="0"/>
                        <a:t>2</a:t>
                      </a:r>
                    </a:p>
                  </a:txBody>
                  <a:tcPr marT="0" marB="0" anchor="ctr">
                    <a:solidFill>
                      <a:srgbClr val="BFBFBF"/>
                    </a:solidFill>
                  </a:tcPr>
                </a:tc>
                <a:tc>
                  <a:txBody>
                    <a:bodyPr/>
                    <a:lstStyle/>
                    <a:p>
                      <a:pPr algn="ctr"/>
                      <a:r>
                        <a:rPr lang="en-US" sz="1300" dirty="0"/>
                        <a:t>97</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1492290264"/>
                  </a:ext>
                </a:extLst>
              </a:tr>
              <a:tr h="142665">
                <a:tc>
                  <a:txBody>
                    <a:bodyPr/>
                    <a:lstStyle/>
                    <a:p>
                      <a:pPr algn="l"/>
                      <a:r>
                        <a:rPr lang="en-US" sz="1300" dirty="0"/>
                        <a:t>Latino men</a:t>
                      </a:r>
                    </a:p>
                  </a:txBody>
                  <a:tcPr marT="0" marB="0" anchor="ctr">
                    <a:solidFill>
                      <a:srgbClr val="BFBFBF"/>
                    </a:solidFill>
                  </a:tcPr>
                </a:tc>
                <a:tc>
                  <a:txBody>
                    <a:bodyPr/>
                    <a:lstStyle/>
                    <a:p>
                      <a:pPr algn="ctr"/>
                      <a:r>
                        <a:rPr lang="en-US" sz="1300" dirty="0"/>
                        <a:t>36</a:t>
                      </a:r>
                    </a:p>
                  </a:txBody>
                  <a:tcPr marT="0" marB="0" anchor="ctr">
                    <a:solidFill>
                      <a:srgbClr val="BFBFBF"/>
                    </a:solidFill>
                  </a:tcPr>
                </a:tc>
                <a:tc>
                  <a:txBody>
                    <a:bodyPr/>
                    <a:lstStyle/>
                    <a:p>
                      <a:pPr algn="ctr"/>
                      <a:r>
                        <a:rPr lang="en-US" sz="1300" dirty="0"/>
                        <a:t>61</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1304553016"/>
                  </a:ext>
                </a:extLst>
              </a:tr>
              <a:tr h="142665">
                <a:tc>
                  <a:txBody>
                    <a:bodyPr/>
                    <a:lstStyle/>
                    <a:p>
                      <a:pPr algn="l"/>
                      <a:r>
                        <a:rPr lang="en-US" sz="1300" dirty="0"/>
                        <a:t>Latina women</a:t>
                      </a:r>
                      <a:r>
                        <a:rPr lang="en-US" sz="1300" baseline="0" dirty="0"/>
                        <a:t> </a:t>
                      </a:r>
                      <a:endParaRPr lang="en-US" sz="1300" dirty="0"/>
                    </a:p>
                  </a:txBody>
                  <a:tcPr marT="0" marB="0" anchor="ctr">
                    <a:solidFill>
                      <a:srgbClr val="BFBFBF"/>
                    </a:solidFill>
                  </a:tcPr>
                </a:tc>
                <a:tc>
                  <a:txBody>
                    <a:bodyPr/>
                    <a:lstStyle/>
                    <a:p>
                      <a:pPr algn="ctr"/>
                      <a:r>
                        <a:rPr lang="en-US" sz="1300" dirty="0"/>
                        <a:t>24</a:t>
                      </a:r>
                    </a:p>
                  </a:txBody>
                  <a:tcPr marT="0" marB="0" anchor="ctr">
                    <a:solidFill>
                      <a:srgbClr val="BFBFBF"/>
                    </a:solidFill>
                  </a:tcPr>
                </a:tc>
                <a:tc>
                  <a:txBody>
                    <a:bodyPr/>
                    <a:lstStyle/>
                    <a:p>
                      <a:pPr algn="ctr"/>
                      <a:r>
                        <a:rPr lang="en-US" sz="1300" dirty="0"/>
                        <a:t>74</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3527741677"/>
                  </a:ext>
                </a:extLst>
              </a:tr>
              <a:tr h="142665">
                <a:tc>
                  <a:txBody>
                    <a:bodyPr/>
                    <a:lstStyle/>
                    <a:p>
                      <a:pPr algn="l"/>
                      <a:r>
                        <a:rPr lang="en-US" sz="1300" dirty="0"/>
                        <a:t>College men</a:t>
                      </a:r>
                    </a:p>
                  </a:txBody>
                  <a:tcPr marT="0" marB="0" anchor="ctr">
                    <a:solidFill>
                      <a:schemeClr val="bg1">
                        <a:lumMod val="50000"/>
                        <a:alpha val="25000"/>
                      </a:schemeClr>
                    </a:solidFill>
                  </a:tcPr>
                </a:tc>
                <a:tc>
                  <a:txBody>
                    <a:bodyPr/>
                    <a:lstStyle/>
                    <a:p>
                      <a:pPr algn="ctr"/>
                      <a:r>
                        <a:rPr lang="en-US" sz="1300" dirty="0"/>
                        <a:t>54</a:t>
                      </a:r>
                    </a:p>
                  </a:txBody>
                  <a:tcPr marT="0" marB="0" anchor="ctr">
                    <a:solidFill>
                      <a:schemeClr val="bg1">
                        <a:lumMod val="50000"/>
                        <a:alpha val="25000"/>
                      </a:schemeClr>
                    </a:solidFill>
                  </a:tcPr>
                </a:tc>
                <a:tc>
                  <a:txBody>
                    <a:bodyPr/>
                    <a:lstStyle/>
                    <a:p>
                      <a:pPr algn="ctr"/>
                      <a:r>
                        <a:rPr lang="en-US" sz="1300" dirty="0"/>
                        <a:t>43</a:t>
                      </a:r>
                    </a:p>
                  </a:txBody>
                  <a:tcPr marT="0" marB="0" anchor="ctr">
                    <a:solidFill>
                      <a:schemeClr val="bg1">
                        <a:lumMod val="50000"/>
                        <a:alpha val="25000"/>
                      </a:schemeClr>
                    </a:solidFill>
                  </a:tcPr>
                </a:tc>
                <a:tc>
                  <a:txBody>
                    <a:bodyPr/>
                    <a:lstStyle/>
                    <a:p>
                      <a:pPr algn="ctr"/>
                      <a:r>
                        <a:rPr lang="en-US" sz="1300" dirty="0"/>
                        <a:t>3</a:t>
                      </a:r>
                    </a:p>
                  </a:txBody>
                  <a:tcPr marT="0" marB="0" anchor="ctr">
                    <a:solidFill>
                      <a:schemeClr val="bg1">
                        <a:lumMod val="50000"/>
                        <a:alpha val="25000"/>
                      </a:schemeClr>
                    </a:solidFill>
                  </a:tcPr>
                </a:tc>
                <a:extLst>
                  <a:ext uri="{0D108BD9-81ED-4DB2-BD59-A6C34878D82A}">
                    <a16:rowId xmlns:a16="http://schemas.microsoft.com/office/drawing/2014/main" xmlns="" val="10001"/>
                  </a:ext>
                </a:extLst>
              </a:tr>
              <a:tr h="142665">
                <a:tc>
                  <a:txBody>
                    <a:bodyPr/>
                    <a:lstStyle/>
                    <a:p>
                      <a:pPr algn="l"/>
                      <a:r>
                        <a:rPr lang="en-US" sz="1300" dirty="0"/>
                        <a:t>College women</a:t>
                      </a:r>
                    </a:p>
                  </a:txBody>
                  <a:tcPr marT="0" marB="0" anchor="ctr">
                    <a:solidFill>
                      <a:schemeClr val="bg1">
                        <a:lumMod val="50000"/>
                        <a:alpha val="25000"/>
                      </a:schemeClr>
                    </a:solidFill>
                  </a:tcPr>
                </a:tc>
                <a:tc>
                  <a:txBody>
                    <a:bodyPr/>
                    <a:lstStyle/>
                    <a:p>
                      <a:pPr algn="ctr"/>
                      <a:r>
                        <a:rPr lang="en-US" sz="1300" dirty="0"/>
                        <a:t>42</a:t>
                      </a:r>
                    </a:p>
                  </a:txBody>
                  <a:tcPr marT="0" marB="0" anchor="ctr">
                    <a:solidFill>
                      <a:schemeClr val="bg1">
                        <a:lumMod val="50000"/>
                        <a:alpha val="25000"/>
                      </a:schemeClr>
                    </a:solidFill>
                  </a:tcPr>
                </a:tc>
                <a:tc>
                  <a:txBody>
                    <a:bodyPr/>
                    <a:lstStyle/>
                    <a:p>
                      <a:pPr algn="ctr"/>
                      <a:r>
                        <a:rPr lang="en-US" sz="1300" dirty="0"/>
                        <a:t>56</a:t>
                      </a:r>
                    </a:p>
                  </a:txBody>
                  <a:tcPr marT="0" marB="0" anchor="ctr">
                    <a:solidFill>
                      <a:schemeClr val="bg1">
                        <a:lumMod val="50000"/>
                        <a:alpha val="25000"/>
                      </a:schemeClr>
                    </a:solidFill>
                  </a:tcPr>
                </a:tc>
                <a:tc>
                  <a:txBody>
                    <a:bodyPr/>
                    <a:lstStyle/>
                    <a:p>
                      <a:pPr algn="ctr"/>
                      <a:r>
                        <a:rPr lang="en-US" sz="1300" dirty="0"/>
                        <a:t>2</a:t>
                      </a:r>
                    </a:p>
                  </a:txBody>
                  <a:tcPr marT="0" marB="0" anchor="ctr">
                    <a:solidFill>
                      <a:schemeClr val="bg1">
                        <a:lumMod val="50000"/>
                        <a:alpha val="25000"/>
                      </a:schemeClr>
                    </a:solidFill>
                  </a:tcPr>
                </a:tc>
                <a:extLst>
                  <a:ext uri="{0D108BD9-81ED-4DB2-BD59-A6C34878D82A}">
                    <a16:rowId xmlns:a16="http://schemas.microsoft.com/office/drawing/2014/main" xmlns="" val="10002"/>
                  </a:ext>
                </a:extLst>
              </a:tr>
              <a:tr h="142665">
                <a:tc>
                  <a:txBody>
                    <a:bodyPr/>
                    <a:lstStyle/>
                    <a:p>
                      <a:pPr algn="l"/>
                      <a:r>
                        <a:rPr lang="en-US" sz="1300" dirty="0"/>
                        <a:t>Non-college men</a:t>
                      </a:r>
                    </a:p>
                  </a:txBody>
                  <a:tcPr marT="0" marB="0" anchor="ctr">
                    <a:solidFill>
                      <a:srgbClr val="DFDFDF"/>
                    </a:solidFill>
                  </a:tcPr>
                </a:tc>
                <a:tc>
                  <a:txBody>
                    <a:bodyPr/>
                    <a:lstStyle/>
                    <a:p>
                      <a:pPr algn="ctr"/>
                      <a:r>
                        <a:rPr lang="en-US" sz="1300" dirty="0"/>
                        <a:t>56</a:t>
                      </a:r>
                    </a:p>
                  </a:txBody>
                  <a:tcPr marT="0" marB="0" anchor="ctr">
                    <a:solidFill>
                      <a:srgbClr val="DFDFDF"/>
                    </a:solidFill>
                  </a:tcPr>
                </a:tc>
                <a:tc>
                  <a:txBody>
                    <a:bodyPr/>
                    <a:lstStyle/>
                    <a:p>
                      <a:pPr algn="ctr"/>
                      <a:r>
                        <a:rPr lang="en-US" sz="1300" dirty="0"/>
                        <a:t>41</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10003"/>
                  </a:ext>
                </a:extLst>
              </a:tr>
              <a:tr h="142665">
                <a:tc>
                  <a:txBody>
                    <a:bodyPr/>
                    <a:lstStyle/>
                    <a:p>
                      <a:pPr algn="l"/>
                      <a:r>
                        <a:rPr lang="en-US" sz="1300" dirty="0"/>
                        <a:t>Non-college</a:t>
                      </a:r>
                      <a:r>
                        <a:rPr lang="en-US" sz="1300" baseline="0" dirty="0"/>
                        <a:t> women</a:t>
                      </a:r>
                      <a:endParaRPr lang="en-US" sz="1300" dirty="0"/>
                    </a:p>
                  </a:txBody>
                  <a:tcPr marT="0" marB="0" anchor="ctr">
                    <a:solidFill>
                      <a:srgbClr val="DFDFDF"/>
                    </a:solidFill>
                  </a:tcPr>
                </a:tc>
                <a:tc>
                  <a:txBody>
                    <a:bodyPr/>
                    <a:lstStyle/>
                    <a:p>
                      <a:pPr algn="ctr"/>
                      <a:r>
                        <a:rPr lang="en-US" sz="1300" dirty="0"/>
                        <a:t>45</a:t>
                      </a:r>
                    </a:p>
                  </a:txBody>
                  <a:tcPr marT="0" marB="0" anchor="ctr">
                    <a:solidFill>
                      <a:srgbClr val="DFDFDF"/>
                    </a:solidFill>
                  </a:tcPr>
                </a:tc>
                <a:tc>
                  <a:txBody>
                    <a:bodyPr/>
                    <a:lstStyle/>
                    <a:p>
                      <a:pPr algn="ctr"/>
                      <a:r>
                        <a:rPr lang="en-US" sz="1300" dirty="0"/>
                        <a:t>54</a:t>
                      </a:r>
                    </a:p>
                  </a:txBody>
                  <a:tcPr marT="0" marB="0" anchor="ctr">
                    <a:solidFill>
                      <a:srgbClr val="DFDFDF"/>
                    </a:solidFill>
                  </a:tcPr>
                </a:tc>
                <a:tc>
                  <a:txBody>
                    <a:bodyPr/>
                    <a:lstStyle/>
                    <a:p>
                      <a:pPr algn="ctr"/>
                      <a:r>
                        <a:rPr lang="en-US" sz="1300" dirty="0"/>
                        <a:t>1</a:t>
                      </a:r>
                    </a:p>
                  </a:txBody>
                  <a:tcPr marT="0" marB="0" anchor="ctr">
                    <a:solidFill>
                      <a:srgbClr val="DFDFDF"/>
                    </a:solidFill>
                  </a:tcPr>
                </a:tc>
                <a:extLst>
                  <a:ext uri="{0D108BD9-81ED-4DB2-BD59-A6C34878D82A}">
                    <a16:rowId xmlns:a16="http://schemas.microsoft.com/office/drawing/2014/main" xmlns="" val="10004"/>
                  </a:ext>
                </a:extLst>
              </a:tr>
              <a:tr h="142665">
                <a:tc>
                  <a:txBody>
                    <a:bodyPr/>
                    <a:lstStyle/>
                    <a:p>
                      <a:pPr algn="l"/>
                      <a:r>
                        <a:rPr lang="en-US" sz="1300" dirty="0"/>
                        <a:t>White non-college</a:t>
                      </a:r>
                      <a:r>
                        <a:rPr lang="en-US" sz="1300" baseline="0" dirty="0"/>
                        <a:t> men</a:t>
                      </a:r>
                      <a:endParaRPr lang="en-US" sz="1300" dirty="0"/>
                    </a:p>
                  </a:txBody>
                  <a:tcPr marT="0" marB="0" anchor="ctr">
                    <a:solidFill>
                      <a:srgbClr val="DFDFDF"/>
                    </a:solidFill>
                  </a:tcPr>
                </a:tc>
                <a:tc>
                  <a:txBody>
                    <a:bodyPr/>
                    <a:lstStyle/>
                    <a:p>
                      <a:pPr algn="ctr"/>
                      <a:r>
                        <a:rPr lang="en-US" sz="1300" dirty="0"/>
                        <a:t>72</a:t>
                      </a:r>
                    </a:p>
                  </a:txBody>
                  <a:tcPr marT="0" marB="0" anchor="ctr">
                    <a:solidFill>
                      <a:srgbClr val="DFDFDF"/>
                    </a:solidFill>
                  </a:tcPr>
                </a:tc>
                <a:tc>
                  <a:txBody>
                    <a:bodyPr/>
                    <a:lstStyle/>
                    <a:p>
                      <a:pPr algn="ctr"/>
                      <a:r>
                        <a:rPr lang="en-US" sz="1300" dirty="0"/>
                        <a:t>26</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10005"/>
                  </a:ext>
                </a:extLst>
              </a:tr>
              <a:tr h="142665">
                <a:tc>
                  <a:txBody>
                    <a:bodyPr/>
                    <a:lstStyle/>
                    <a:p>
                      <a:pPr algn="l"/>
                      <a:r>
                        <a:rPr lang="en-US" sz="1300" dirty="0"/>
                        <a:t>White</a:t>
                      </a:r>
                      <a:r>
                        <a:rPr lang="en-US" sz="1300" baseline="0" dirty="0"/>
                        <a:t> non-college women</a:t>
                      </a:r>
                      <a:endParaRPr lang="en-US" sz="1300" dirty="0"/>
                    </a:p>
                  </a:txBody>
                  <a:tcPr marT="0" marB="0" anchor="ctr">
                    <a:solidFill>
                      <a:srgbClr val="DFDFDF"/>
                    </a:solidFill>
                  </a:tcPr>
                </a:tc>
                <a:tc>
                  <a:txBody>
                    <a:bodyPr/>
                    <a:lstStyle/>
                    <a:p>
                      <a:pPr algn="ctr"/>
                      <a:r>
                        <a:rPr lang="en-US" sz="1300" dirty="0"/>
                        <a:t>61</a:t>
                      </a:r>
                    </a:p>
                  </a:txBody>
                  <a:tcPr marT="0" marB="0" anchor="ctr">
                    <a:solidFill>
                      <a:srgbClr val="DFDFDF"/>
                    </a:solidFill>
                  </a:tcPr>
                </a:tc>
                <a:tc>
                  <a:txBody>
                    <a:bodyPr/>
                    <a:lstStyle/>
                    <a:p>
                      <a:pPr algn="ctr"/>
                      <a:r>
                        <a:rPr lang="en-US" sz="1300" dirty="0"/>
                        <a:t>38</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10006"/>
                  </a:ext>
                </a:extLst>
              </a:tr>
              <a:tr h="142665">
                <a:tc>
                  <a:txBody>
                    <a:bodyPr/>
                    <a:lstStyle/>
                    <a:p>
                      <a:pPr algn="l"/>
                      <a:r>
                        <a:rPr lang="en-US" sz="1300" dirty="0"/>
                        <a:t>White college women </a:t>
                      </a:r>
                    </a:p>
                  </a:txBody>
                  <a:tcPr marT="0" marB="0" anchor="ctr">
                    <a:solidFill>
                      <a:srgbClr val="DFDFDF"/>
                    </a:solidFill>
                  </a:tcPr>
                </a:tc>
                <a:tc>
                  <a:txBody>
                    <a:bodyPr/>
                    <a:lstStyle/>
                    <a:p>
                      <a:pPr algn="ctr"/>
                      <a:r>
                        <a:rPr lang="en-US" sz="1300" dirty="0"/>
                        <a:t>46</a:t>
                      </a:r>
                    </a:p>
                  </a:txBody>
                  <a:tcPr marT="0" marB="0" anchor="ctr">
                    <a:solidFill>
                      <a:srgbClr val="DFDFDF"/>
                    </a:solidFill>
                  </a:tcPr>
                </a:tc>
                <a:tc>
                  <a:txBody>
                    <a:bodyPr/>
                    <a:lstStyle/>
                    <a:p>
                      <a:pPr algn="ctr"/>
                      <a:r>
                        <a:rPr lang="en-US" sz="1300" dirty="0"/>
                        <a:t>42</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448922867"/>
                  </a:ext>
                </a:extLst>
              </a:tr>
              <a:tr h="142665">
                <a:tc>
                  <a:txBody>
                    <a:bodyPr/>
                    <a:lstStyle/>
                    <a:p>
                      <a:pPr algn="l"/>
                      <a:r>
                        <a:rPr lang="en-US" sz="1300" dirty="0"/>
                        <a:t>Married men</a:t>
                      </a:r>
                    </a:p>
                  </a:txBody>
                  <a:tcPr marT="0" marB="0" anchor="ctr">
                    <a:solidFill>
                      <a:srgbClr val="BFBFBF"/>
                    </a:solidFill>
                  </a:tcPr>
                </a:tc>
                <a:tc>
                  <a:txBody>
                    <a:bodyPr/>
                    <a:lstStyle/>
                    <a:p>
                      <a:pPr algn="ctr"/>
                      <a:r>
                        <a:rPr lang="en-US" sz="1300" dirty="0"/>
                        <a:t>63</a:t>
                      </a:r>
                    </a:p>
                  </a:txBody>
                  <a:tcPr marT="0" marB="0" anchor="ctr">
                    <a:solidFill>
                      <a:srgbClr val="BFBFBF"/>
                    </a:solidFill>
                  </a:tcPr>
                </a:tc>
                <a:tc>
                  <a:txBody>
                    <a:bodyPr/>
                    <a:lstStyle/>
                    <a:p>
                      <a:pPr algn="ctr"/>
                      <a:r>
                        <a:rPr lang="en-US" sz="1300" dirty="0"/>
                        <a:t>35</a:t>
                      </a:r>
                    </a:p>
                  </a:txBody>
                  <a:tcPr marT="0" marB="0" anchor="ctr">
                    <a:solidFill>
                      <a:srgbClr val="BFBFBF"/>
                    </a:solidFill>
                  </a:tcPr>
                </a:tc>
                <a:tc>
                  <a:txBody>
                    <a:bodyPr/>
                    <a:lstStyle/>
                    <a:p>
                      <a:pPr algn="ctr"/>
                      <a:r>
                        <a:rPr lang="en-US" sz="1300" dirty="0"/>
                        <a:t>3</a:t>
                      </a:r>
                    </a:p>
                  </a:txBody>
                  <a:tcPr marT="0" marB="0" anchor="ctr">
                    <a:solidFill>
                      <a:srgbClr val="BFBFBF"/>
                    </a:solidFill>
                  </a:tcPr>
                </a:tc>
                <a:extLst>
                  <a:ext uri="{0D108BD9-81ED-4DB2-BD59-A6C34878D82A}">
                    <a16:rowId xmlns:a16="http://schemas.microsoft.com/office/drawing/2014/main" xmlns="" val="1506935273"/>
                  </a:ext>
                </a:extLst>
              </a:tr>
              <a:tr h="142665">
                <a:tc>
                  <a:txBody>
                    <a:bodyPr/>
                    <a:lstStyle/>
                    <a:p>
                      <a:pPr algn="l"/>
                      <a:r>
                        <a:rPr lang="en-US" sz="1300" dirty="0"/>
                        <a:t>Married women</a:t>
                      </a:r>
                    </a:p>
                  </a:txBody>
                  <a:tcPr marT="0" marB="0" anchor="ctr">
                    <a:solidFill>
                      <a:srgbClr val="BFBFBF"/>
                    </a:solidFill>
                  </a:tcPr>
                </a:tc>
                <a:tc>
                  <a:txBody>
                    <a:bodyPr/>
                    <a:lstStyle/>
                    <a:p>
                      <a:pPr algn="ctr"/>
                      <a:r>
                        <a:rPr lang="en-US" sz="1300" dirty="0"/>
                        <a:t>51</a:t>
                      </a:r>
                    </a:p>
                  </a:txBody>
                  <a:tcPr marT="0" marB="0" anchor="ctr">
                    <a:solidFill>
                      <a:srgbClr val="BFBFBF"/>
                    </a:solidFill>
                  </a:tcPr>
                </a:tc>
                <a:tc>
                  <a:txBody>
                    <a:bodyPr/>
                    <a:lstStyle/>
                    <a:p>
                      <a:pPr algn="ctr"/>
                      <a:r>
                        <a:rPr lang="en-US" sz="1300" dirty="0"/>
                        <a:t>48</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1341609568"/>
                  </a:ext>
                </a:extLst>
              </a:tr>
              <a:tr h="142665">
                <a:tc>
                  <a:txBody>
                    <a:bodyPr/>
                    <a:lstStyle/>
                    <a:p>
                      <a:pPr algn="l"/>
                      <a:r>
                        <a:rPr lang="en-US" sz="1300" dirty="0"/>
                        <a:t>Unmarried</a:t>
                      </a:r>
                      <a:r>
                        <a:rPr lang="en-US" sz="1300" baseline="0" dirty="0"/>
                        <a:t> Men</a:t>
                      </a:r>
                      <a:endParaRPr lang="en-US" sz="1300" dirty="0"/>
                    </a:p>
                  </a:txBody>
                  <a:tcPr marT="0" marB="0" anchor="ctr">
                    <a:solidFill>
                      <a:srgbClr val="BFBFBF"/>
                    </a:solidFill>
                  </a:tcPr>
                </a:tc>
                <a:tc>
                  <a:txBody>
                    <a:bodyPr/>
                    <a:lstStyle/>
                    <a:p>
                      <a:pPr algn="ctr"/>
                      <a:r>
                        <a:rPr lang="en-US" sz="1300" dirty="0"/>
                        <a:t>45</a:t>
                      </a:r>
                    </a:p>
                  </a:txBody>
                  <a:tcPr marT="0" marB="0" anchor="ctr">
                    <a:solidFill>
                      <a:srgbClr val="BFBFBF"/>
                    </a:solidFill>
                  </a:tcPr>
                </a:tc>
                <a:tc>
                  <a:txBody>
                    <a:bodyPr/>
                    <a:lstStyle/>
                    <a:p>
                      <a:pPr algn="ctr"/>
                      <a:r>
                        <a:rPr lang="en-US" sz="1300" dirty="0"/>
                        <a:t>52</a:t>
                      </a:r>
                    </a:p>
                  </a:txBody>
                  <a:tcPr marT="0" marB="0" anchor="ctr">
                    <a:solidFill>
                      <a:srgbClr val="BFBFBF"/>
                    </a:solidFill>
                  </a:tcPr>
                </a:tc>
                <a:tc>
                  <a:txBody>
                    <a:bodyPr/>
                    <a:lstStyle/>
                    <a:p>
                      <a:pPr algn="ctr"/>
                      <a:r>
                        <a:rPr lang="en-US" sz="1300" dirty="0"/>
                        <a:t>3</a:t>
                      </a:r>
                    </a:p>
                  </a:txBody>
                  <a:tcPr marT="0" marB="0" anchor="ctr">
                    <a:solidFill>
                      <a:srgbClr val="BFBFBF"/>
                    </a:solidFill>
                  </a:tcPr>
                </a:tc>
                <a:extLst>
                  <a:ext uri="{0D108BD9-81ED-4DB2-BD59-A6C34878D82A}">
                    <a16:rowId xmlns:a16="http://schemas.microsoft.com/office/drawing/2014/main" xmlns="" val="4178563258"/>
                  </a:ext>
                </a:extLst>
              </a:tr>
              <a:tr h="142665">
                <a:tc>
                  <a:txBody>
                    <a:bodyPr/>
                    <a:lstStyle/>
                    <a:p>
                      <a:pPr algn="l"/>
                      <a:r>
                        <a:rPr lang="en-US" sz="1300" dirty="0"/>
                        <a:t>Unmarried</a:t>
                      </a:r>
                      <a:r>
                        <a:rPr lang="en-US" sz="1300" baseline="0" dirty="0"/>
                        <a:t> Women</a:t>
                      </a:r>
                      <a:endParaRPr lang="en-US" sz="1300" dirty="0"/>
                    </a:p>
                  </a:txBody>
                  <a:tcPr marT="0" marB="0" anchor="ctr">
                    <a:solidFill>
                      <a:srgbClr val="BFBFBF"/>
                    </a:solidFill>
                  </a:tcPr>
                </a:tc>
                <a:tc>
                  <a:txBody>
                    <a:bodyPr/>
                    <a:lstStyle/>
                    <a:p>
                      <a:pPr algn="ctr"/>
                      <a:r>
                        <a:rPr lang="en-US" sz="1300" dirty="0"/>
                        <a:t>33</a:t>
                      </a:r>
                    </a:p>
                  </a:txBody>
                  <a:tcPr marT="0" marB="0" anchor="ctr">
                    <a:solidFill>
                      <a:srgbClr val="BFBFBF"/>
                    </a:solidFill>
                  </a:tcPr>
                </a:tc>
                <a:tc>
                  <a:txBody>
                    <a:bodyPr/>
                    <a:lstStyle/>
                    <a:p>
                      <a:pPr algn="ctr"/>
                      <a:r>
                        <a:rPr lang="en-US" sz="1300" dirty="0"/>
                        <a:t>66</a:t>
                      </a:r>
                    </a:p>
                  </a:txBody>
                  <a:tcPr marT="0" marB="0" anchor="ctr">
                    <a:solidFill>
                      <a:srgbClr val="BFBFBF"/>
                    </a:solidFill>
                  </a:tcPr>
                </a:tc>
                <a:tc>
                  <a:txBody>
                    <a:bodyPr/>
                    <a:lstStyle/>
                    <a:p>
                      <a:pPr algn="ctr"/>
                      <a:r>
                        <a:rPr lang="en-US" sz="1300" dirty="0"/>
                        <a:t>2</a:t>
                      </a:r>
                    </a:p>
                  </a:txBody>
                  <a:tcPr marT="0" marB="0" anchor="ctr">
                    <a:solidFill>
                      <a:srgbClr val="BFBFBF"/>
                    </a:solidFill>
                  </a:tcPr>
                </a:tc>
                <a:extLst>
                  <a:ext uri="{0D108BD9-81ED-4DB2-BD59-A6C34878D82A}">
                    <a16:rowId xmlns:a16="http://schemas.microsoft.com/office/drawing/2014/main" xmlns="" val="996724112"/>
                  </a:ext>
                </a:extLst>
              </a:tr>
              <a:tr h="142665">
                <a:tc>
                  <a:txBody>
                    <a:bodyPr/>
                    <a:lstStyle/>
                    <a:p>
                      <a:pPr algn="l"/>
                      <a:r>
                        <a:rPr lang="en-US" sz="1300" dirty="0"/>
                        <a:t>Disabled, self</a:t>
                      </a:r>
                    </a:p>
                  </a:txBody>
                  <a:tcPr marT="0" marB="0" anchor="ctr">
                    <a:solidFill>
                      <a:srgbClr val="DFDFDF"/>
                    </a:solidFill>
                  </a:tcPr>
                </a:tc>
                <a:tc>
                  <a:txBody>
                    <a:bodyPr/>
                    <a:lstStyle/>
                    <a:p>
                      <a:pPr algn="ctr"/>
                      <a:r>
                        <a:rPr lang="en-US" sz="1300" dirty="0"/>
                        <a:t>41</a:t>
                      </a:r>
                    </a:p>
                  </a:txBody>
                  <a:tcPr marT="0" marB="0" anchor="ctr">
                    <a:solidFill>
                      <a:srgbClr val="DFDFDF"/>
                    </a:solidFill>
                  </a:tcPr>
                </a:tc>
                <a:tc>
                  <a:txBody>
                    <a:bodyPr/>
                    <a:lstStyle/>
                    <a:p>
                      <a:pPr algn="ctr"/>
                      <a:r>
                        <a:rPr lang="en-US" sz="1300" dirty="0"/>
                        <a:t>54</a:t>
                      </a:r>
                    </a:p>
                  </a:txBody>
                  <a:tcPr marT="0" marB="0" anchor="ctr">
                    <a:solidFill>
                      <a:srgbClr val="DFDFDF"/>
                    </a:solidFill>
                  </a:tcPr>
                </a:tc>
                <a:tc>
                  <a:txBody>
                    <a:bodyPr/>
                    <a:lstStyle/>
                    <a:p>
                      <a:pPr algn="ctr"/>
                      <a:r>
                        <a:rPr lang="en-US" sz="1300" dirty="0"/>
                        <a:t>5</a:t>
                      </a:r>
                    </a:p>
                  </a:txBody>
                  <a:tcPr marT="0" marB="0" anchor="ctr">
                    <a:solidFill>
                      <a:srgbClr val="DFDFDF"/>
                    </a:solidFill>
                  </a:tcPr>
                </a:tc>
                <a:extLst>
                  <a:ext uri="{0D108BD9-81ED-4DB2-BD59-A6C34878D82A}">
                    <a16:rowId xmlns:a16="http://schemas.microsoft.com/office/drawing/2014/main" xmlns="" val="3746020636"/>
                  </a:ext>
                </a:extLst>
              </a:tr>
              <a:tr h="142665">
                <a:tc>
                  <a:txBody>
                    <a:bodyPr/>
                    <a:lstStyle/>
                    <a:p>
                      <a:pPr algn="l"/>
                      <a:r>
                        <a:rPr lang="en-US" sz="1300" dirty="0"/>
                        <a:t>Disabled family member</a:t>
                      </a:r>
                    </a:p>
                  </a:txBody>
                  <a:tcPr marT="0" marB="0" anchor="ctr">
                    <a:solidFill>
                      <a:srgbClr val="DFDFDF"/>
                    </a:solidFill>
                  </a:tcPr>
                </a:tc>
                <a:tc>
                  <a:txBody>
                    <a:bodyPr/>
                    <a:lstStyle/>
                    <a:p>
                      <a:pPr algn="ctr"/>
                      <a:r>
                        <a:rPr lang="en-US" sz="1300" dirty="0"/>
                        <a:t>48</a:t>
                      </a:r>
                    </a:p>
                  </a:txBody>
                  <a:tcPr marT="0" marB="0" anchor="ctr">
                    <a:solidFill>
                      <a:srgbClr val="DFDFDF"/>
                    </a:solidFill>
                  </a:tcPr>
                </a:tc>
                <a:tc>
                  <a:txBody>
                    <a:bodyPr/>
                    <a:lstStyle/>
                    <a:p>
                      <a:pPr algn="ctr"/>
                      <a:r>
                        <a:rPr lang="en-US" sz="1300" dirty="0"/>
                        <a:t>50</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3816521541"/>
                  </a:ext>
                </a:extLst>
              </a:tr>
              <a:tr h="142665">
                <a:tc>
                  <a:txBody>
                    <a:bodyPr/>
                    <a:lstStyle/>
                    <a:p>
                      <a:pPr algn="l"/>
                      <a:r>
                        <a:rPr lang="en-US" sz="1300" dirty="0"/>
                        <a:t>Disabled friend</a:t>
                      </a:r>
                    </a:p>
                  </a:txBody>
                  <a:tcPr marT="0" marB="0" anchor="ctr">
                    <a:solidFill>
                      <a:srgbClr val="DFDFDF"/>
                    </a:solidFill>
                  </a:tcPr>
                </a:tc>
                <a:tc>
                  <a:txBody>
                    <a:bodyPr/>
                    <a:lstStyle/>
                    <a:p>
                      <a:pPr algn="ctr"/>
                      <a:r>
                        <a:rPr lang="en-US" sz="1300" dirty="0"/>
                        <a:t>49</a:t>
                      </a:r>
                    </a:p>
                  </a:txBody>
                  <a:tcPr marT="0" marB="0" anchor="ctr">
                    <a:solidFill>
                      <a:srgbClr val="DFDFDF"/>
                    </a:solidFill>
                  </a:tcPr>
                </a:tc>
                <a:tc>
                  <a:txBody>
                    <a:bodyPr/>
                    <a:lstStyle/>
                    <a:p>
                      <a:pPr algn="ctr"/>
                      <a:r>
                        <a:rPr lang="en-US" sz="1300" dirty="0"/>
                        <a:t>51</a:t>
                      </a:r>
                    </a:p>
                  </a:txBody>
                  <a:tcPr marT="0" marB="0" anchor="ctr">
                    <a:solidFill>
                      <a:srgbClr val="DFDFDF"/>
                    </a:solidFill>
                  </a:tcPr>
                </a:tc>
                <a:tc>
                  <a:txBody>
                    <a:bodyPr/>
                    <a:lstStyle/>
                    <a:p>
                      <a:pPr algn="ctr"/>
                      <a:r>
                        <a:rPr lang="en-US" sz="1300" dirty="0"/>
                        <a:t>0</a:t>
                      </a:r>
                    </a:p>
                  </a:txBody>
                  <a:tcPr marT="0" marB="0" anchor="ctr">
                    <a:solidFill>
                      <a:srgbClr val="DFDFDF"/>
                    </a:solidFill>
                  </a:tcPr>
                </a:tc>
                <a:extLst>
                  <a:ext uri="{0D108BD9-81ED-4DB2-BD59-A6C34878D82A}">
                    <a16:rowId xmlns:a16="http://schemas.microsoft.com/office/drawing/2014/main" xmlns="" val="4206459963"/>
                  </a:ext>
                </a:extLst>
              </a:tr>
              <a:tr h="142665">
                <a:tc>
                  <a:txBody>
                    <a:bodyPr/>
                    <a:lstStyle/>
                    <a:p>
                      <a:pPr algn="l"/>
                      <a:r>
                        <a:rPr lang="en-US" sz="1300" dirty="0"/>
                        <a:t>All yes</a:t>
                      </a:r>
                      <a:r>
                        <a:rPr lang="en-US" sz="1300" baseline="0" dirty="0"/>
                        <a:t>, disabled</a:t>
                      </a:r>
                      <a:endParaRPr lang="en-US" sz="1300" dirty="0"/>
                    </a:p>
                  </a:txBody>
                  <a:tcPr marT="0" marB="0" anchor="ctr">
                    <a:solidFill>
                      <a:srgbClr val="DFDFDF"/>
                    </a:solidFill>
                  </a:tcPr>
                </a:tc>
                <a:tc>
                  <a:txBody>
                    <a:bodyPr/>
                    <a:lstStyle/>
                    <a:p>
                      <a:pPr algn="ctr"/>
                      <a:r>
                        <a:rPr lang="en-US" sz="1300" dirty="0"/>
                        <a:t>48</a:t>
                      </a:r>
                    </a:p>
                  </a:txBody>
                  <a:tcPr marT="0" marB="0" anchor="ctr">
                    <a:solidFill>
                      <a:srgbClr val="DFDFDF"/>
                    </a:solidFill>
                  </a:tcPr>
                </a:tc>
                <a:tc>
                  <a:txBody>
                    <a:bodyPr/>
                    <a:lstStyle/>
                    <a:p>
                      <a:pPr algn="ctr"/>
                      <a:r>
                        <a:rPr lang="en-US" sz="1300" dirty="0"/>
                        <a:t>50</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3451114201"/>
                  </a:ext>
                </a:extLst>
              </a:tr>
              <a:tr h="142665">
                <a:tc>
                  <a:txBody>
                    <a:bodyPr/>
                    <a:lstStyle/>
                    <a:p>
                      <a:pPr algn="l"/>
                      <a:r>
                        <a:rPr lang="en-US" sz="1300" dirty="0"/>
                        <a:t>Not disabled</a:t>
                      </a:r>
                    </a:p>
                  </a:txBody>
                  <a:tcPr marT="0" marB="0" anchor="ctr">
                    <a:solidFill>
                      <a:srgbClr val="DFDFDF"/>
                    </a:solidFill>
                  </a:tcPr>
                </a:tc>
                <a:tc>
                  <a:txBody>
                    <a:bodyPr/>
                    <a:lstStyle/>
                    <a:p>
                      <a:pPr algn="ctr"/>
                      <a:r>
                        <a:rPr lang="en-US" sz="1300" dirty="0"/>
                        <a:t>50</a:t>
                      </a:r>
                    </a:p>
                  </a:txBody>
                  <a:tcPr marT="0" marB="0" anchor="ctr">
                    <a:solidFill>
                      <a:srgbClr val="DFDFDF"/>
                    </a:solidFill>
                  </a:tcPr>
                </a:tc>
                <a:tc>
                  <a:txBody>
                    <a:bodyPr/>
                    <a:lstStyle/>
                    <a:p>
                      <a:pPr algn="ctr"/>
                      <a:r>
                        <a:rPr lang="en-US" sz="1300" dirty="0"/>
                        <a:t>48</a:t>
                      </a:r>
                    </a:p>
                  </a:txBody>
                  <a:tcPr marT="0" marB="0" anchor="ctr">
                    <a:solidFill>
                      <a:srgbClr val="DFDFDF"/>
                    </a:solidFill>
                  </a:tcPr>
                </a:tc>
                <a:tc>
                  <a:txBody>
                    <a:bodyPr/>
                    <a:lstStyle/>
                    <a:p>
                      <a:pPr algn="ctr"/>
                      <a:r>
                        <a:rPr lang="en-US" sz="1300" dirty="0"/>
                        <a:t>2</a:t>
                      </a:r>
                    </a:p>
                  </a:txBody>
                  <a:tcPr marT="0" marB="0" anchor="ctr">
                    <a:solidFill>
                      <a:srgbClr val="DFDFDF"/>
                    </a:solidFill>
                  </a:tcPr>
                </a:tc>
                <a:extLst>
                  <a:ext uri="{0D108BD9-81ED-4DB2-BD59-A6C34878D82A}">
                    <a16:rowId xmlns:a16="http://schemas.microsoft.com/office/drawing/2014/main" xmlns="" val="1762243624"/>
                  </a:ext>
                </a:extLst>
              </a:tr>
            </a:tbl>
          </a:graphicData>
        </a:graphic>
      </p:graphicFrame>
      <p:sp>
        <p:nvSpPr>
          <p:cNvPr id="9" name="TextBox 8"/>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sz="1400" b="1" dirty="0"/>
              <a:t>In the election for Congress, will you vote for [ROTATE: _the Republican candidate or _the Democratic candidate? [IF “UNDECIDED,” ASK]: Which candidate do you lean toward at this time? </a:t>
            </a:r>
          </a:p>
        </p:txBody>
      </p:sp>
      <p:sp>
        <p:nvSpPr>
          <p:cNvPr id="6" name="Donut 5"/>
          <p:cNvSpPr/>
          <p:nvPr/>
        </p:nvSpPr>
        <p:spPr bwMode="auto">
          <a:xfrm>
            <a:off x="4462569" y="442537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7" name="Donut 6"/>
          <p:cNvSpPr/>
          <p:nvPr/>
        </p:nvSpPr>
        <p:spPr bwMode="auto">
          <a:xfrm>
            <a:off x="4462569" y="240922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0" name="Donut 9"/>
          <p:cNvSpPr/>
          <p:nvPr/>
        </p:nvSpPr>
        <p:spPr bwMode="auto">
          <a:xfrm>
            <a:off x="5335406" y="3831396"/>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1" name="Donut 10"/>
          <p:cNvSpPr/>
          <p:nvPr/>
        </p:nvSpPr>
        <p:spPr bwMode="auto">
          <a:xfrm>
            <a:off x="5335406" y="539343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2" name="Donut 11"/>
          <p:cNvSpPr/>
          <p:nvPr/>
        </p:nvSpPr>
        <p:spPr bwMode="auto">
          <a:xfrm>
            <a:off x="4462569" y="3626679"/>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3" name="Donut 12"/>
          <p:cNvSpPr/>
          <p:nvPr/>
        </p:nvSpPr>
        <p:spPr bwMode="auto">
          <a:xfrm>
            <a:off x="5335406" y="4220657"/>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4" name="Donut 13"/>
          <p:cNvSpPr/>
          <p:nvPr/>
        </p:nvSpPr>
        <p:spPr bwMode="auto">
          <a:xfrm>
            <a:off x="5335406" y="5769648"/>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 name="Title 1"/>
          <p:cNvSpPr>
            <a:spLocks noGrp="1"/>
          </p:cNvSpPr>
          <p:nvPr>
            <p:ph type="title"/>
          </p:nvPr>
        </p:nvSpPr>
        <p:spPr>
          <a:xfrm>
            <a:off x="677863" y="228600"/>
            <a:ext cx="8083747" cy="1058863"/>
          </a:xfrm>
        </p:spPr>
        <p:txBody>
          <a:bodyPr/>
          <a:lstStyle/>
          <a:p>
            <a:r>
              <a:rPr lang="en-US" sz="1600" b="1" dirty="0"/>
              <a:t>Racial and gender differences persisted on the congressional vote as well, where a majority of white men and women voted for the Republican candidate while a majority of men and women of color voted for the Democrat. Though a majority of college educated men voted for the Republican and college educated women overall voted for the Democrat, white non-college men and women voted for the Republican. Voters with disabilities were more likely to vote Democratic in Congressional races. </a:t>
            </a:r>
          </a:p>
        </p:txBody>
      </p:sp>
    </p:spTree>
    <p:extLst>
      <p:ext uri="{BB962C8B-B14F-4D97-AF65-F5344CB8AC3E}">
        <p14:creationId xmlns:p14="http://schemas.microsoft.com/office/powerpoint/2010/main" val="138083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4" descr="The chart shows which issues are most important in deciding who to vote for and the percentages of Non PWDS, PWDS, Self, Family, and Friend voted for in regards to these issues. &#10;&#10;The economy and jobs: 29% of Non PWDS, 25% of PWDS,  22%  of Self,  25% of Family, 24% of Friends&#10;&#10;Healthcare: 22% of Non PWDS, 22% of PWDS,  22%  of Self,  22% of Family, 20% of Friends&#10;&#10;Terrorism&amp; national security: 17% of Non PWDS, 21% of PWDS,  21%  of Self,  21% of Family, 21% of Friend&#10;&#10;Education: 17% of Non PWDS, 19% of PWDS,  10%  of Self,  19% of Family, 28% of Friend&#10;&#10;Dysfunction  in government: 14% of Non PWDS, 16% of PWDS,  19%  of Self,  18% of Family, 16% of Friend&#10;&#10;Immigration: 14% of Non PWDS, 14% of PWDS,  13%  of Self,  15% of Family, 20% of Friend&#10;&#10;Environment &amp; Climate change: 9% of Non PWDS, 11% of PWDS,  17%  of Self,  9% of Family, 9% of Friend&#10;&#10;Social Security: 10% of Non PWDS, 9% of PWDS,  11%  of Self,  9% of Family, 10% of Friend&#10; &#10;Taxes: 8% of Non PWDS, 8% of PWDS,  5%  of Self,  9% of Family, 7% of Friend&#10;&#10;The federal budget deficit: 7% of Non PWDS, 7% of PWDS,  5%  of Self,  6% of Family, 9% of Friend&#10;&#10;Medicare: 5% of Non PWDS, 6% of PWDS,  11%  of Self,  5% of Family, 2 % of Friend&#10;&#10;Crime: 3% of Non PWDS, 5% of PWDS,  6%  of Self,  5% of Family, 1 % of Friend&#10;&#10;Prescription drug costs:  3% of Non PWDS, 3% of PWDS,  5%  of Self,  3% of Family, 1 % of Friend&#10;&#10;Other:  4% of Non PWDS, 6% of PWDS,  3%  of Self,  6% of Family, 4 % of Friend" title="Most Important Issues in deciding who to vote for "/>
          <p:cNvGraphicFramePr>
            <a:graphicFrameLocks/>
          </p:cNvGraphicFramePr>
          <p:nvPr>
            <p:extLst>
              <p:ext uri="{D42A27DB-BD31-4B8C-83A1-F6EECF244321}">
                <p14:modId xmlns:p14="http://schemas.microsoft.com/office/powerpoint/2010/main" val="4058799351"/>
              </p:ext>
            </p:extLst>
          </p:nvPr>
        </p:nvGraphicFramePr>
        <p:xfrm>
          <a:off x="209649" y="1770150"/>
          <a:ext cx="8595360" cy="4400462"/>
        </p:xfrm>
        <a:graphic>
          <a:graphicData uri="http://schemas.openxmlformats.org/drawingml/2006/table">
            <a:tbl>
              <a:tblPr firstRow="1">
                <a:tableStyleId>{5C22544A-7EE6-4342-B048-85BDC9FD1C3A}</a:tableStyleId>
              </a:tblPr>
              <a:tblGrid>
                <a:gridCol w="5394960">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1355922955"/>
                    </a:ext>
                  </a:extLst>
                </a:gridCol>
                <a:gridCol w="640080">
                  <a:extLst>
                    <a:ext uri="{9D8B030D-6E8A-4147-A177-3AD203B41FA5}">
                      <a16:colId xmlns:a16="http://schemas.microsoft.com/office/drawing/2014/main" xmlns="" val="1973424518"/>
                    </a:ext>
                  </a:extLst>
                </a:gridCol>
                <a:gridCol w="640080">
                  <a:extLst>
                    <a:ext uri="{9D8B030D-6E8A-4147-A177-3AD203B41FA5}">
                      <a16:colId xmlns:a16="http://schemas.microsoft.com/office/drawing/2014/main" xmlns="" val="20013"/>
                    </a:ext>
                  </a:extLst>
                </a:gridCol>
                <a:gridCol w="640080">
                  <a:extLst>
                    <a:ext uri="{9D8B030D-6E8A-4147-A177-3AD203B41FA5}">
                      <a16:colId xmlns:a16="http://schemas.microsoft.com/office/drawing/2014/main" xmlns="" val="20014"/>
                    </a:ext>
                  </a:extLst>
                </a:gridCol>
                <a:gridCol w="640080">
                  <a:extLst>
                    <a:ext uri="{9D8B030D-6E8A-4147-A177-3AD203B41FA5}">
                      <a16:colId xmlns:a16="http://schemas.microsoft.com/office/drawing/2014/main" xmlns="" val="4109816632"/>
                    </a:ext>
                  </a:extLst>
                </a:gridCol>
              </a:tblGrid>
              <a:tr h="355577">
                <a:tc>
                  <a:txBody>
                    <a:bodyPr/>
                    <a:lstStyle/>
                    <a:p>
                      <a:pPr algn="ctr">
                        <a:spcBef>
                          <a:spcPts val="0"/>
                        </a:spcBef>
                      </a:pPr>
                      <a:r>
                        <a:rPr lang="en-US" sz="1400" b="1" dirty="0">
                          <a:solidFill>
                            <a:schemeClr val="tx1"/>
                          </a:solidFill>
                        </a:rPr>
                        <a:t>Issues</a:t>
                      </a: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Bef>
                          <a:spcPts val="0"/>
                        </a:spcBef>
                      </a:pPr>
                      <a:r>
                        <a:rPr lang="en-US" sz="1400" b="1" i="0" u="none" strike="noStrike" dirty="0">
                          <a:solidFill>
                            <a:schemeClr val="tx1"/>
                          </a:solidFill>
                          <a:effectLst/>
                          <a:latin typeface="+mn-lt"/>
                        </a:rPr>
                        <a:t>Non </a:t>
                      </a:r>
                      <a:r>
                        <a:rPr lang="en-US" sz="1400" b="1" i="0" u="none" strike="noStrike" dirty="0" err="1">
                          <a:solidFill>
                            <a:schemeClr val="tx1"/>
                          </a:solidFill>
                          <a:effectLst/>
                          <a:latin typeface="+mn-lt"/>
                        </a:rPr>
                        <a:t>PwD</a:t>
                      </a:r>
                      <a:endParaRPr lang="en-US" sz="1400" b="1" i="0" u="none" strike="noStrike" dirty="0">
                        <a:solidFill>
                          <a:schemeClr val="tx1"/>
                        </a:solidFill>
                        <a:effectLst/>
                        <a:latin typeface="+mn-lt"/>
                      </a:endParaRP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spcBef>
                          <a:spcPts val="0"/>
                        </a:spcBef>
                      </a:pPr>
                      <a:r>
                        <a:rPr lang="en-US" sz="1400" b="1" i="0" u="none" strike="noStrike" dirty="0" err="1">
                          <a:solidFill>
                            <a:schemeClr val="tx1"/>
                          </a:solidFill>
                          <a:effectLst/>
                          <a:latin typeface="+mn-lt"/>
                        </a:rPr>
                        <a:t>PwD</a:t>
                      </a:r>
                      <a:endParaRPr lang="en-US" sz="1400" b="1" i="0" u="none" strike="noStrike" dirty="0">
                        <a:solidFill>
                          <a:schemeClr val="tx1"/>
                        </a:solidFill>
                        <a:effectLst/>
                        <a:latin typeface="+mn-lt"/>
                      </a:endParaRP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spcBef>
                          <a:spcPts val="0"/>
                        </a:spcBef>
                      </a:pPr>
                      <a:r>
                        <a:rPr lang="en-US" sz="1400" b="1" i="0" u="none" strike="noStrike" dirty="0">
                          <a:solidFill>
                            <a:schemeClr val="tx1"/>
                          </a:solidFill>
                          <a:effectLst/>
                          <a:latin typeface="+mn-lt"/>
                        </a:rPr>
                        <a:t>Self</a:t>
                      </a: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spcBef>
                          <a:spcPts val="0"/>
                        </a:spcBef>
                      </a:pPr>
                      <a:r>
                        <a:rPr lang="en-US" sz="1600" b="1" i="0" u="none" strike="noStrike" dirty="0">
                          <a:solidFill>
                            <a:schemeClr val="tx1"/>
                          </a:solidFill>
                          <a:effectLst/>
                          <a:latin typeface="+mn-lt"/>
                        </a:rPr>
                        <a:t>Family</a:t>
                      </a: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spcBef>
                          <a:spcPts val="0"/>
                        </a:spcBef>
                      </a:pPr>
                      <a:r>
                        <a:rPr lang="en-US" sz="1600" b="1" i="0" u="none" strike="noStrike" dirty="0">
                          <a:solidFill>
                            <a:schemeClr val="tx1"/>
                          </a:solidFill>
                          <a:effectLst/>
                          <a:latin typeface="+mn-lt"/>
                        </a:rPr>
                        <a:t>Friend</a:t>
                      </a:r>
                    </a:p>
                  </a:txBody>
                  <a:tcPr marL="5247" marR="5247" marT="5247"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10001"/>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10003"/>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22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22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22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22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20</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10006"/>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21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10009"/>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19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10</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28</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3920828827"/>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16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18</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16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3790290552"/>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14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a:spcBef>
                          <a:spcPts val="0"/>
                        </a:spcBef>
                      </a:pPr>
                      <a:r>
                        <a:rPr lang="en-US" sz="1400" b="1" dirty="0"/>
                        <a:t>15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20</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1680599206"/>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10</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11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a:spcBef>
                          <a:spcPts val="0"/>
                        </a:spcBef>
                      </a:pPr>
                      <a:r>
                        <a:rPr lang="en-US" sz="1400" b="1" dirty="0"/>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1555985807"/>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17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1529390276"/>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2054633123"/>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745772791"/>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2182793393"/>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2731180964"/>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tc>
                  <a:txBody>
                    <a:bodyPr/>
                    <a:lstStyle/>
                    <a:p>
                      <a:pPr algn="ctr" fontAlgn="b">
                        <a:spcBef>
                          <a:spcPts val="0"/>
                        </a:spcBef>
                      </a:pPr>
                      <a:r>
                        <a:rPr lang="en-US" sz="1400" b="1" i="0" u="none" strike="noStrike" dirty="0">
                          <a:solidFill>
                            <a:srgbClr val="000000"/>
                          </a:solidFill>
                          <a:effectLst/>
                          <a:latin typeface="+mn-lt"/>
                        </a:rPr>
                        <a:t>1</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25000"/>
                      </a:schemeClr>
                    </a:solidFill>
                  </a:tcPr>
                </a:tc>
                <a:extLst>
                  <a:ext uri="{0D108BD9-81ED-4DB2-BD59-A6C34878D82A}">
                    <a16:rowId xmlns:a16="http://schemas.microsoft.com/office/drawing/2014/main" xmlns="" val="1364342501"/>
                  </a:ext>
                </a:extLst>
              </a:tr>
              <a:tr h="2834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alpha val="10000"/>
                      </a:schemeClr>
                    </a:solidFill>
                  </a:tcPr>
                </a:tc>
                <a:extLst>
                  <a:ext uri="{0D108BD9-81ED-4DB2-BD59-A6C34878D82A}">
                    <a16:rowId xmlns:a16="http://schemas.microsoft.com/office/drawing/2014/main" xmlns="" val="1735203422"/>
                  </a:ext>
                </a:extLst>
              </a:tr>
            </a:tbl>
          </a:graphicData>
        </a:graphic>
      </p:graphicFrame>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14</a:t>
            </a:fld>
            <a:endParaRPr lang="en-US" altLang="en-US" sz="900"/>
          </a:p>
        </p:txBody>
      </p:sp>
      <p:graphicFrame>
        <p:nvGraphicFramePr>
          <p:cNvPr id="7" name="Chart 6" descr="In descending order,&#10;&#10;Economy and Jobs 27%&#10;Healthcare 21%&#10;Terrorism &amp;  National Secruity 18%&#10;Education 18%&#10;Dysfunction in the Government 15%&#10;Immigration 14%&#10;Environment &amp; Climate Change 10%&#10;Social Secruity 10%&#10;Taxes 8%&#10;Federal Budget Deficit 7%&#10;Medicare 6%&#10;Crime 4%&#10;Prescription Drug Cost 3%&#10;Others 5%" title="Most Important issue in deciding who to vote "/>
          <p:cNvGraphicFramePr/>
          <p:nvPr>
            <p:extLst>
              <p:ext uri="{D42A27DB-BD31-4B8C-83A1-F6EECF244321}">
                <p14:modId xmlns:p14="http://schemas.microsoft.com/office/powerpoint/2010/main" val="291586248"/>
              </p:ext>
            </p:extLst>
          </p:nvPr>
        </p:nvGraphicFramePr>
        <p:xfrm>
          <a:off x="81643" y="2039211"/>
          <a:ext cx="5773467" cy="42846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8970" y="1480457"/>
            <a:ext cx="8229600" cy="232127"/>
          </a:xfrm>
          <a:prstGeom prst="rect">
            <a:avLst/>
          </a:prstGeom>
          <a:solidFill>
            <a:schemeClr val="bg1">
              <a:lumMod val="85000"/>
            </a:schemeClr>
          </a:solidFill>
        </p:spPr>
        <p:txBody>
          <a:bodyPr wrap="square" rtlCol="0" anchor="ctr">
            <a:noAutofit/>
          </a:bodyPr>
          <a:lstStyle/>
          <a:p>
            <a:pPr algn="ctr"/>
            <a:r>
              <a:rPr lang="en-US" sz="1400" b="1" dirty="0"/>
              <a:t>Most important issue in deciding who to vote for:</a:t>
            </a:r>
            <a:endParaRPr lang="en-US" b="1" dirty="0"/>
          </a:p>
        </p:txBody>
      </p:sp>
      <p:sp>
        <p:nvSpPr>
          <p:cNvPr id="8" name="Title 1"/>
          <p:cNvSpPr>
            <a:spLocks noGrp="1"/>
          </p:cNvSpPr>
          <p:nvPr>
            <p:ph type="title"/>
          </p:nvPr>
        </p:nvSpPr>
        <p:spPr>
          <a:xfrm>
            <a:off x="677863" y="228600"/>
            <a:ext cx="8466137" cy="1058863"/>
          </a:xfrm>
        </p:spPr>
        <p:txBody>
          <a:bodyPr/>
          <a:lstStyle/>
          <a:p>
            <a:r>
              <a:rPr lang="en-US" sz="2300" b="1" dirty="0"/>
              <a:t>Voters with disabilities prioritize jobs and healthcare, and are more likely to care about dysfunction in government and Medicare</a:t>
            </a:r>
          </a:p>
        </p:txBody>
      </p:sp>
    </p:spTree>
    <p:extLst>
      <p:ext uri="{BB962C8B-B14F-4D97-AF65-F5344CB8AC3E}">
        <p14:creationId xmlns:p14="http://schemas.microsoft.com/office/powerpoint/2010/main" val="421756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15</a:t>
            </a:fld>
            <a:endParaRPr lang="en-US"/>
          </a:p>
        </p:txBody>
      </p:sp>
      <p:sp>
        <p:nvSpPr>
          <p:cNvPr id="7" name="TextBox 6"/>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b="1" dirty="0"/>
              <a:t>I am going to read you a list of issues that may have come up during the election. Please tell me which one or two of these was most important to you in deciding for whom to vote.</a:t>
            </a:r>
          </a:p>
        </p:txBody>
      </p:sp>
      <p:graphicFrame>
        <p:nvGraphicFramePr>
          <p:cNvPr id="9" name="Content Placeholder 4" descr="People with Disabilities &#10;Economy and jobs: 22%&#10;&#10;Healthcare: 22%&#10;&#10;Terrorism: 21%&#10;&#10;Education: 10%&#10;&#10;Dsyfunction in government: 19%&#10;&#10;Immigration: 13% &#10;&#10;Environment: 17%&#10;&#10;Social Security: 11% &#10;&#10;Taxes: 5 %&#10;&#10;Budget deficit: 5 % &#10;&#10;Medicare: 11% &#10;&#10;Crime: 6%&#10;&#10;Prescription drug costs: 5 %&#10;&#10;Other: 3 % " title="Chart of which issues are most important to people in different genders, age groups, race, Party IDs and disability. "/>
          <p:cNvGraphicFramePr>
            <a:graphicFrameLocks/>
          </p:cNvGraphicFramePr>
          <p:nvPr>
            <p:extLst>
              <p:ext uri="{D42A27DB-BD31-4B8C-83A1-F6EECF244321}">
                <p14:modId xmlns:p14="http://schemas.microsoft.com/office/powerpoint/2010/main" val="1733208988"/>
              </p:ext>
            </p:extLst>
          </p:nvPr>
        </p:nvGraphicFramePr>
        <p:xfrm>
          <a:off x="478970" y="2097262"/>
          <a:ext cx="8229599" cy="4082844"/>
        </p:xfrm>
        <a:graphic>
          <a:graphicData uri="http://schemas.openxmlformats.org/drawingml/2006/table">
            <a:tbl>
              <a:tblPr firstRow="1">
                <a:tableStyleId>{5C22544A-7EE6-4342-B048-85BDC9FD1C3A}</a:tableStyleId>
              </a:tblPr>
              <a:tblGrid>
                <a:gridCol w="1551061">
                  <a:extLst>
                    <a:ext uri="{9D8B030D-6E8A-4147-A177-3AD203B41FA5}">
                      <a16:colId xmlns:a16="http://schemas.microsoft.com/office/drawing/2014/main" xmlns="" val="20000"/>
                    </a:ext>
                  </a:extLst>
                </a:gridCol>
                <a:gridCol w="432314">
                  <a:extLst>
                    <a:ext uri="{9D8B030D-6E8A-4147-A177-3AD203B41FA5}">
                      <a16:colId xmlns:a16="http://schemas.microsoft.com/office/drawing/2014/main" xmlns="" val="20001"/>
                    </a:ext>
                  </a:extLst>
                </a:gridCol>
                <a:gridCol w="353289">
                  <a:extLst>
                    <a:ext uri="{9D8B030D-6E8A-4147-A177-3AD203B41FA5}">
                      <a16:colId xmlns:a16="http://schemas.microsoft.com/office/drawing/2014/main" xmlns="" val="20002"/>
                    </a:ext>
                  </a:extLst>
                </a:gridCol>
                <a:gridCol w="328496">
                  <a:extLst>
                    <a:ext uri="{9D8B030D-6E8A-4147-A177-3AD203B41FA5}">
                      <a16:colId xmlns:a16="http://schemas.microsoft.com/office/drawing/2014/main" xmlns="" val="20003"/>
                    </a:ext>
                  </a:extLst>
                </a:gridCol>
                <a:gridCol w="285110">
                  <a:extLst>
                    <a:ext uri="{9D8B030D-6E8A-4147-A177-3AD203B41FA5}">
                      <a16:colId xmlns:a16="http://schemas.microsoft.com/office/drawing/2014/main" xmlns="" val="20004"/>
                    </a:ext>
                  </a:extLst>
                </a:gridCol>
                <a:gridCol w="340892">
                  <a:extLst>
                    <a:ext uri="{9D8B030D-6E8A-4147-A177-3AD203B41FA5}">
                      <a16:colId xmlns:a16="http://schemas.microsoft.com/office/drawing/2014/main" xmlns="" val="20005"/>
                    </a:ext>
                  </a:extLst>
                </a:gridCol>
                <a:gridCol w="402873">
                  <a:extLst>
                    <a:ext uri="{9D8B030D-6E8A-4147-A177-3AD203B41FA5}">
                      <a16:colId xmlns:a16="http://schemas.microsoft.com/office/drawing/2014/main" xmlns="" val="20006"/>
                    </a:ext>
                  </a:extLst>
                </a:gridCol>
                <a:gridCol w="390477">
                  <a:extLst>
                    <a:ext uri="{9D8B030D-6E8A-4147-A177-3AD203B41FA5}">
                      <a16:colId xmlns:a16="http://schemas.microsoft.com/office/drawing/2014/main" xmlns="" val="20007"/>
                    </a:ext>
                  </a:extLst>
                </a:gridCol>
                <a:gridCol w="278912">
                  <a:extLst>
                    <a:ext uri="{9D8B030D-6E8A-4147-A177-3AD203B41FA5}">
                      <a16:colId xmlns:a16="http://schemas.microsoft.com/office/drawing/2014/main" xmlns="" val="20008"/>
                    </a:ext>
                  </a:extLst>
                </a:gridCol>
                <a:gridCol w="272713">
                  <a:extLst>
                    <a:ext uri="{9D8B030D-6E8A-4147-A177-3AD203B41FA5}">
                      <a16:colId xmlns:a16="http://schemas.microsoft.com/office/drawing/2014/main" xmlns="" val="20009"/>
                    </a:ext>
                  </a:extLst>
                </a:gridCol>
                <a:gridCol w="266517">
                  <a:extLst>
                    <a:ext uri="{9D8B030D-6E8A-4147-A177-3AD203B41FA5}">
                      <a16:colId xmlns:a16="http://schemas.microsoft.com/office/drawing/2014/main" xmlns="" val="20010"/>
                    </a:ext>
                  </a:extLst>
                </a:gridCol>
                <a:gridCol w="247922">
                  <a:extLst>
                    <a:ext uri="{9D8B030D-6E8A-4147-A177-3AD203B41FA5}">
                      <a16:colId xmlns:a16="http://schemas.microsoft.com/office/drawing/2014/main" xmlns="" val="20011"/>
                    </a:ext>
                  </a:extLst>
                </a:gridCol>
                <a:gridCol w="247922">
                  <a:extLst>
                    <a:ext uri="{9D8B030D-6E8A-4147-A177-3AD203B41FA5}">
                      <a16:colId xmlns:a16="http://schemas.microsoft.com/office/drawing/2014/main" xmlns="" val="710635873"/>
                    </a:ext>
                  </a:extLst>
                </a:gridCol>
                <a:gridCol w="299946">
                  <a:extLst>
                    <a:ext uri="{9D8B030D-6E8A-4147-A177-3AD203B41FA5}">
                      <a16:colId xmlns:a16="http://schemas.microsoft.com/office/drawing/2014/main" xmlns="" val="3265607976"/>
                    </a:ext>
                  </a:extLst>
                </a:gridCol>
                <a:gridCol w="247922">
                  <a:extLst>
                    <a:ext uri="{9D8B030D-6E8A-4147-A177-3AD203B41FA5}">
                      <a16:colId xmlns:a16="http://schemas.microsoft.com/office/drawing/2014/main" xmlns="" val="1436687585"/>
                    </a:ext>
                  </a:extLst>
                </a:gridCol>
                <a:gridCol w="489128">
                  <a:extLst>
                    <a:ext uri="{9D8B030D-6E8A-4147-A177-3AD203B41FA5}">
                      <a16:colId xmlns:a16="http://schemas.microsoft.com/office/drawing/2014/main" xmlns="" val="20013"/>
                    </a:ext>
                  </a:extLst>
                </a:gridCol>
                <a:gridCol w="598035">
                  <a:extLst>
                    <a:ext uri="{9D8B030D-6E8A-4147-A177-3AD203B41FA5}">
                      <a16:colId xmlns:a16="http://schemas.microsoft.com/office/drawing/2014/main" xmlns="" val="20014"/>
                    </a:ext>
                  </a:extLst>
                </a:gridCol>
                <a:gridCol w="598035">
                  <a:extLst>
                    <a:ext uri="{9D8B030D-6E8A-4147-A177-3AD203B41FA5}">
                      <a16:colId xmlns:a16="http://schemas.microsoft.com/office/drawing/2014/main" xmlns="" val="4109816632"/>
                    </a:ext>
                  </a:extLst>
                </a:gridCol>
                <a:gridCol w="598035">
                  <a:extLst>
                    <a:ext uri="{9D8B030D-6E8A-4147-A177-3AD203B41FA5}">
                      <a16:colId xmlns:a16="http://schemas.microsoft.com/office/drawing/2014/main" xmlns="" val="572909302"/>
                    </a:ext>
                  </a:extLst>
                </a:gridCol>
              </a:tblGrid>
              <a:tr h="209515">
                <a:tc rowSpan="2">
                  <a:txBody>
                    <a:bodyPr/>
                    <a:lstStyle/>
                    <a:p>
                      <a:pPr algn="ctr">
                        <a:spcBef>
                          <a:spcPts val="0"/>
                        </a:spcBef>
                      </a:pPr>
                      <a:endParaRPr lang="en-US" sz="1400" b="1" dirty="0">
                        <a:solidFill>
                          <a:schemeClr val="bg1"/>
                        </a:solidFill>
                      </a:endParaRPr>
                    </a:p>
                  </a:txBody>
                  <a:tcPr marL="5247" marR="5247" marT="5247" marB="0" anchor="ctr">
                    <a:solidFill>
                      <a:srgbClr val="0070C0"/>
                    </a:solidFill>
                  </a:tcPr>
                </a:tc>
                <a:tc rowSpan="2">
                  <a:txBody>
                    <a:bodyPr/>
                    <a:lstStyle/>
                    <a:p>
                      <a:pPr algn="ctr" fontAlgn="b">
                        <a:spcBef>
                          <a:spcPts val="0"/>
                        </a:spcBef>
                      </a:pPr>
                      <a:r>
                        <a:rPr lang="en-US" sz="1400" b="1" u="none" strike="noStrike" dirty="0">
                          <a:solidFill>
                            <a:schemeClr val="bg1"/>
                          </a:solidFill>
                          <a:effectLst/>
                          <a:latin typeface="+mn-lt"/>
                        </a:rPr>
                        <a:t>Total</a:t>
                      </a:r>
                      <a:endParaRPr lang="en-US" sz="1400" b="1" i="0" u="none" strike="noStrike" dirty="0">
                        <a:solidFill>
                          <a:schemeClr val="bg1"/>
                        </a:solidFill>
                        <a:effectLst/>
                        <a:latin typeface="+mn-lt"/>
                      </a:endParaRPr>
                    </a:p>
                  </a:txBody>
                  <a:tcPr marL="5247" marR="5247" marT="5247" marB="0" anchor="ctr">
                    <a:solidFill>
                      <a:srgbClr val="0070C0"/>
                    </a:solidFill>
                  </a:tcPr>
                </a:tc>
                <a:tc gridSpan="2">
                  <a:txBody>
                    <a:bodyPr/>
                    <a:lstStyle/>
                    <a:p>
                      <a:pPr algn="ctr" fontAlgn="b"/>
                      <a:r>
                        <a:rPr lang="en-US" sz="1400" b="1" u="none" strike="noStrike" dirty="0">
                          <a:solidFill>
                            <a:schemeClr val="bg1"/>
                          </a:solidFill>
                          <a:effectLst/>
                          <a:latin typeface="+mn-lt"/>
                        </a:rPr>
                        <a:t>Gender</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gridSpan="5">
                  <a:txBody>
                    <a:bodyPr/>
                    <a:lstStyle/>
                    <a:p>
                      <a:pPr algn="ctr" fontAlgn="b"/>
                      <a:r>
                        <a:rPr lang="en-US" sz="1400" b="1" i="0" u="none" strike="noStrike" dirty="0">
                          <a:solidFill>
                            <a:schemeClr val="bg1"/>
                          </a:solidFill>
                          <a:effectLst/>
                          <a:latin typeface="+mn-lt"/>
                        </a:rPr>
                        <a:t>Age</a:t>
                      </a: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gridSpan="3">
                  <a:txBody>
                    <a:bodyPr/>
                    <a:lstStyle/>
                    <a:p>
                      <a:pPr algn="ctr" fontAlgn="b"/>
                      <a:r>
                        <a:rPr lang="en-US" sz="1400" b="1" u="none" strike="noStrike" dirty="0">
                          <a:solidFill>
                            <a:schemeClr val="bg1"/>
                          </a:solidFill>
                          <a:effectLst/>
                          <a:latin typeface="+mn-lt"/>
                        </a:rPr>
                        <a:t>Race</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chemeClr val="bg1"/>
                          </a:solidFill>
                          <a:effectLst/>
                          <a:latin typeface="+mn-lt"/>
                        </a:rPr>
                        <a:t>Party ID </a:t>
                      </a: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gridSpan="4">
                  <a:txBody>
                    <a:bodyPr/>
                    <a:lstStyle/>
                    <a:p>
                      <a:pPr algn="ctr" fontAlgn="b"/>
                      <a:r>
                        <a:rPr lang="en-US" sz="1400" b="1" u="none" strike="noStrike" dirty="0">
                          <a:solidFill>
                            <a:schemeClr val="bg1"/>
                          </a:solidFill>
                          <a:effectLst/>
                          <a:latin typeface="+mn-lt"/>
                        </a:rPr>
                        <a:t>Disability</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extLst>
                  <a:ext uri="{0D108BD9-81ED-4DB2-BD59-A6C34878D82A}">
                    <a16:rowId xmlns:a16="http://schemas.microsoft.com/office/drawing/2014/main" xmlns="" val="10000"/>
                  </a:ext>
                </a:extLst>
              </a:tr>
              <a:tr h="355577">
                <a:tc vMerge="1">
                  <a:txBody>
                    <a:bodyPr/>
                    <a:lstStyle/>
                    <a:p>
                      <a:endParaRPr lang="en-US"/>
                    </a:p>
                  </a:txBody>
                  <a:tcPr/>
                </a:tc>
                <a:tc vMerge="1">
                  <a:txBody>
                    <a:bodyPr/>
                    <a:lstStyle/>
                    <a:p>
                      <a:endParaRPr lang="en-US"/>
                    </a:p>
                  </a:txBody>
                  <a:tcPr/>
                </a:tc>
                <a:tc>
                  <a:txBody>
                    <a:bodyPr/>
                    <a:lstStyle/>
                    <a:p>
                      <a:pPr algn="ctr" fontAlgn="b">
                        <a:spcBef>
                          <a:spcPts val="0"/>
                        </a:spcBef>
                      </a:pPr>
                      <a:r>
                        <a:rPr lang="en-US" sz="1200" b="1" u="none" strike="noStrike" dirty="0">
                          <a:solidFill>
                            <a:schemeClr val="bg1"/>
                          </a:solidFill>
                          <a:effectLst/>
                          <a:latin typeface="+mn-lt"/>
                        </a:rPr>
                        <a:t>M</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200" b="1" u="none" strike="noStrike" dirty="0">
                          <a:solidFill>
                            <a:schemeClr val="bg1"/>
                          </a:solidFill>
                          <a:effectLst/>
                          <a:latin typeface="+mn-lt"/>
                        </a:rPr>
                        <a:t>W</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200" b="1" i="0" u="none" strike="noStrike" dirty="0">
                          <a:solidFill>
                            <a:schemeClr val="bg1"/>
                          </a:solidFill>
                          <a:effectLst/>
                          <a:latin typeface="+mn-lt"/>
                        </a:rPr>
                        <a:t>&lt;30</a:t>
                      </a:r>
                    </a:p>
                  </a:txBody>
                  <a:tcPr marL="5247" marR="5247" marT="5247" marB="0" anchor="ctr">
                    <a:solidFill>
                      <a:srgbClr val="0070C0"/>
                    </a:solidFill>
                  </a:tcPr>
                </a:tc>
                <a:tc>
                  <a:txBody>
                    <a:bodyPr/>
                    <a:lstStyle/>
                    <a:p>
                      <a:pPr algn="ctr" fontAlgn="b">
                        <a:spcBef>
                          <a:spcPts val="0"/>
                        </a:spcBef>
                      </a:pPr>
                      <a:r>
                        <a:rPr lang="en-US" sz="1200" b="1" i="0" u="none" strike="noStrike" dirty="0">
                          <a:solidFill>
                            <a:schemeClr val="bg1"/>
                          </a:solidFill>
                          <a:effectLst/>
                          <a:latin typeface="+mn-lt"/>
                        </a:rPr>
                        <a:t>30-39</a:t>
                      </a:r>
                    </a:p>
                  </a:txBody>
                  <a:tcPr marL="5247" marR="5247" marT="5247" marB="0" anchor="ctr">
                    <a:solidFill>
                      <a:srgbClr val="0070C0"/>
                    </a:solidFill>
                  </a:tcPr>
                </a:tc>
                <a:tc>
                  <a:txBody>
                    <a:bodyPr/>
                    <a:lstStyle/>
                    <a:p>
                      <a:pPr algn="ctr" fontAlgn="b">
                        <a:spcBef>
                          <a:spcPts val="0"/>
                        </a:spcBef>
                      </a:pPr>
                      <a:r>
                        <a:rPr lang="en-US" sz="1200" b="1" i="0" u="none" strike="noStrike" dirty="0">
                          <a:solidFill>
                            <a:schemeClr val="bg1"/>
                          </a:solidFill>
                          <a:effectLst/>
                          <a:latin typeface="+mn-lt"/>
                        </a:rPr>
                        <a:t>40-49</a:t>
                      </a:r>
                    </a:p>
                  </a:txBody>
                  <a:tcPr marL="5247" marR="5247" marT="5247" marB="0" anchor="ctr">
                    <a:solidFill>
                      <a:srgbClr val="0070C0"/>
                    </a:solidFill>
                  </a:tcPr>
                </a:tc>
                <a:tc>
                  <a:txBody>
                    <a:bodyPr/>
                    <a:lstStyle/>
                    <a:p>
                      <a:pPr algn="ctr" fontAlgn="b">
                        <a:spcBef>
                          <a:spcPts val="0"/>
                        </a:spcBef>
                      </a:pPr>
                      <a:r>
                        <a:rPr lang="en-US" sz="1200" b="1" i="0" u="none" strike="noStrike" dirty="0">
                          <a:solidFill>
                            <a:schemeClr val="bg1"/>
                          </a:solidFill>
                          <a:effectLst/>
                          <a:latin typeface="+mn-lt"/>
                        </a:rPr>
                        <a:t>50-64</a:t>
                      </a:r>
                    </a:p>
                  </a:txBody>
                  <a:tcPr marL="5247" marR="5247" marT="5247" marB="0" anchor="ctr">
                    <a:solidFill>
                      <a:srgbClr val="0070C0"/>
                    </a:solidFill>
                  </a:tcPr>
                </a:tc>
                <a:tc>
                  <a:txBody>
                    <a:bodyPr/>
                    <a:lstStyle/>
                    <a:p>
                      <a:pPr algn="ctr" fontAlgn="b">
                        <a:spcBef>
                          <a:spcPts val="0"/>
                        </a:spcBef>
                      </a:pPr>
                      <a:r>
                        <a:rPr lang="en-US" sz="1200" b="1" i="0" u="none" strike="noStrike" dirty="0">
                          <a:solidFill>
                            <a:schemeClr val="bg1"/>
                          </a:solidFill>
                          <a:effectLst/>
                          <a:latin typeface="+mn-lt"/>
                        </a:rPr>
                        <a:t>65+</a:t>
                      </a:r>
                    </a:p>
                  </a:txBody>
                  <a:tcPr marL="5247" marR="5247" marT="5247" marB="0" anchor="ctr">
                    <a:solidFill>
                      <a:srgbClr val="0070C0"/>
                    </a:solidFill>
                  </a:tcPr>
                </a:tc>
                <a:tc>
                  <a:txBody>
                    <a:bodyPr/>
                    <a:lstStyle/>
                    <a:p>
                      <a:pPr algn="ctr" fontAlgn="b">
                        <a:spcBef>
                          <a:spcPts val="0"/>
                        </a:spcBef>
                      </a:pPr>
                      <a:r>
                        <a:rPr lang="en-US" sz="1200" b="1" u="none" strike="noStrike" dirty="0" err="1">
                          <a:solidFill>
                            <a:schemeClr val="bg1"/>
                          </a:solidFill>
                          <a:effectLst/>
                          <a:latin typeface="+mn-lt"/>
                        </a:rPr>
                        <a:t>Wh</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200" b="1" u="none" strike="noStrike" dirty="0">
                          <a:solidFill>
                            <a:schemeClr val="bg1"/>
                          </a:solidFill>
                          <a:effectLst/>
                          <a:latin typeface="+mn-lt"/>
                        </a:rPr>
                        <a:t>AA</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200" b="1" u="none" strike="noStrike" dirty="0" err="1">
                          <a:solidFill>
                            <a:schemeClr val="bg1"/>
                          </a:solidFill>
                          <a:effectLst/>
                          <a:latin typeface="+mn-lt"/>
                        </a:rPr>
                        <a:t>Lat</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D</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I</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R</a:t>
                      </a:r>
                    </a:p>
                  </a:txBody>
                  <a:tcPr marL="5247" marR="5247" marT="5247" marB="0" anchor="ctr">
                    <a:solidFill>
                      <a:srgbClr val="0070C0"/>
                    </a:solidFill>
                  </a:tcPr>
                </a:tc>
                <a:tc>
                  <a:txBody>
                    <a:bodyPr/>
                    <a:lstStyle/>
                    <a:p>
                      <a:pPr algn="ctr" fontAlgn="b">
                        <a:spcBef>
                          <a:spcPts val="0"/>
                        </a:spcBef>
                      </a:pPr>
                      <a:r>
                        <a:rPr lang="en-US" sz="1050" b="1" i="0" u="none" strike="noStrike" dirty="0">
                          <a:solidFill>
                            <a:schemeClr val="bg1"/>
                          </a:solidFill>
                          <a:effectLst/>
                          <a:latin typeface="+mn-lt"/>
                        </a:rPr>
                        <a:t>Self</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Family member</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Close friend</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Yes, combined</a:t>
                      </a:r>
                    </a:p>
                  </a:txBody>
                  <a:tcPr marL="5247" marR="5247" marT="5247" marB="0" anchor="ctr">
                    <a:solidFill>
                      <a:srgbClr val="0070C0"/>
                    </a:solidFill>
                  </a:tcPr>
                </a:tc>
                <a:extLst>
                  <a:ext uri="{0D108BD9-81ED-4DB2-BD59-A6C34878D82A}">
                    <a16:rowId xmlns:a16="http://schemas.microsoft.com/office/drawing/2014/main" xmlns="" val="10001"/>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Economy &amp; jobs</a:t>
                      </a:r>
                    </a:p>
                  </a:txBody>
                  <a:tcPr marL="9525" marR="9525" marT="9525" marB="0" anchor="ctr">
                    <a:solidFill>
                      <a:srgbClr val="0070C0">
                        <a:alpha val="25000"/>
                      </a:srgbClr>
                    </a:solidFill>
                  </a:tcPr>
                </a:tc>
                <a:tc>
                  <a:txBody>
                    <a:bodyPr/>
                    <a:lstStyle/>
                    <a:p>
                      <a:pPr algn="ctr">
                        <a:spcBef>
                          <a:spcPts val="0"/>
                        </a:spcBef>
                      </a:pPr>
                      <a:r>
                        <a:rPr lang="en-US" sz="1400" b="1" dirty="0"/>
                        <a:t>27</a:t>
                      </a:r>
                    </a:p>
                  </a:txBody>
                  <a:tcPr marL="9525" marR="9525" marT="9525" marB="0" anchor="ctr">
                    <a:solidFill>
                      <a:srgbClr val="0070C0">
                        <a:alpha val="25000"/>
                      </a:srgbClr>
                    </a:solidFill>
                  </a:tcPr>
                </a:tc>
                <a:tc>
                  <a:txBody>
                    <a:bodyPr/>
                    <a:lstStyle/>
                    <a:p>
                      <a:pPr algn="ctr">
                        <a:spcBef>
                          <a:spcPts val="0"/>
                        </a:spcBef>
                      </a:pPr>
                      <a:r>
                        <a:rPr lang="en-US" sz="1400" b="1" dirty="0"/>
                        <a:t>29</a:t>
                      </a:r>
                    </a:p>
                  </a:txBody>
                  <a:tcPr marL="5247" marR="5247" marT="5247" marB="0" anchor="ctr">
                    <a:solidFill>
                      <a:srgbClr val="0070C0">
                        <a:alpha val="25000"/>
                      </a:srgbClr>
                    </a:solidFill>
                  </a:tcPr>
                </a:tc>
                <a:tc>
                  <a:txBody>
                    <a:bodyPr/>
                    <a:lstStyle/>
                    <a:p>
                      <a:pPr algn="ctr">
                        <a:spcBef>
                          <a:spcPts val="0"/>
                        </a:spcBef>
                      </a:pPr>
                      <a:r>
                        <a:rPr lang="en-US" sz="1400" b="1" dirty="0"/>
                        <a:t>25</a:t>
                      </a:r>
                    </a:p>
                  </a:txBody>
                  <a:tcPr marL="5247" marR="5247" marT="5247" marB="0" anchor="ctr">
                    <a:solidFill>
                      <a:srgbClr val="0070C0">
                        <a:alpha val="25000"/>
                      </a:srgbClr>
                    </a:solidFill>
                  </a:tcPr>
                </a:tc>
                <a:tc>
                  <a:txBody>
                    <a:bodyPr/>
                    <a:lstStyle/>
                    <a:p>
                      <a:pPr algn="ctr">
                        <a:spcBef>
                          <a:spcPts val="0"/>
                        </a:spcBef>
                      </a:pPr>
                      <a:r>
                        <a:rPr lang="en-US" sz="1400" b="1" dirty="0"/>
                        <a:t>27</a:t>
                      </a:r>
                    </a:p>
                  </a:txBody>
                  <a:tcPr marL="5247" marR="5247" marT="5247" marB="0" anchor="ctr">
                    <a:solidFill>
                      <a:srgbClr val="0070C0">
                        <a:alpha val="25000"/>
                      </a:srgbClr>
                    </a:solidFill>
                  </a:tcPr>
                </a:tc>
                <a:tc>
                  <a:txBody>
                    <a:bodyPr/>
                    <a:lstStyle/>
                    <a:p>
                      <a:pPr algn="ctr">
                        <a:spcBef>
                          <a:spcPts val="0"/>
                        </a:spcBef>
                      </a:pPr>
                      <a:r>
                        <a:rPr lang="en-US" sz="1400" b="1" dirty="0"/>
                        <a:t>29</a:t>
                      </a:r>
                    </a:p>
                  </a:txBody>
                  <a:tcPr marL="5247" marR="5247" marT="5247" marB="0" anchor="ctr">
                    <a:solidFill>
                      <a:srgbClr val="0070C0">
                        <a:alpha val="25000"/>
                      </a:srgbClr>
                    </a:solidFill>
                  </a:tcPr>
                </a:tc>
                <a:tc>
                  <a:txBody>
                    <a:bodyPr/>
                    <a:lstStyle/>
                    <a:p>
                      <a:pPr algn="ctr">
                        <a:spcBef>
                          <a:spcPts val="0"/>
                        </a:spcBef>
                      </a:pPr>
                      <a:r>
                        <a:rPr lang="en-US" sz="1400" b="1" dirty="0"/>
                        <a:t>35</a:t>
                      </a:r>
                    </a:p>
                  </a:txBody>
                  <a:tcPr marL="5247" marR="5247" marT="5247" marB="0" anchor="ctr">
                    <a:solidFill>
                      <a:srgbClr val="0070C0">
                        <a:alpha val="25000"/>
                      </a:srgbClr>
                    </a:solidFill>
                  </a:tcPr>
                </a:tc>
                <a:tc>
                  <a:txBody>
                    <a:bodyPr/>
                    <a:lstStyle/>
                    <a:p>
                      <a:pPr algn="ctr">
                        <a:spcBef>
                          <a:spcPts val="0"/>
                        </a:spcBef>
                      </a:pPr>
                      <a:r>
                        <a:rPr lang="en-US" sz="1400" b="1" dirty="0"/>
                        <a:t>24</a:t>
                      </a:r>
                    </a:p>
                  </a:txBody>
                  <a:tcPr marL="5247" marR="5247" marT="5247" marB="0" anchor="ctr">
                    <a:solidFill>
                      <a:srgbClr val="0070C0">
                        <a:alpha val="25000"/>
                      </a:srgbClr>
                    </a:solidFill>
                  </a:tcPr>
                </a:tc>
                <a:tc>
                  <a:txBody>
                    <a:bodyPr/>
                    <a:lstStyle/>
                    <a:p>
                      <a:pPr algn="ctr">
                        <a:spcBef>
                          <a:spcPts val="0"/>
                        </a:spcBef>
                      </a:pPr>
                      <a:r>
                        <a:rPr lang="en-US" sz="1400" b="1" dirty="0"/>
                        <a:t>20</a:t>
                      </a:r>
                    </a:p>
                  </a:txBody>
                  <a:tcPr marL="5247" marR="5247" marT="5247" marB="0" anchor="ctr">
                    <a:solidFill>
                      <a:srgbClr val="0070C0">
                        <a:alpha val="25000"/>
                      </a:srgbClr>
                    </a:solidFill>
                  </a:tcPr>
                </a:tc>
                <a:tc>
                  <a:txBody>
                    <a:bodyPr/>
                    <a:lstStyle/>
                    <a:p>
                      <a:pPr algn="ctr">
                        <a:spcBef>
                          <a:spcPts val="0"/>
                        </a:spcBef>
                      </a:pPr>
                      <a:r>
                        <a:rPr lang="en-US" sz="1400" b="1" dirty="0"/>
                        <a:t>26</a:t>
                      </a:r>
                    </a:p>
                  </a:txBody>
                  <a:tcPr marL="5247" marR="5247" marT="5247" marB="0" anchor="ctr">
                    <a:solidFill>
                      <a:srgbClr val="0070C0">
                        <a:alpha val="25000"/>
                      </a:srgbClr>
                    </a:solidFill>
                  </a:tcPr>
                </a:tc>
                <a:tc>
                  <a:txBody>
                    <a:bodyPr/>
                    <a:lstStyle/>
                    <a:p>
                      <a:pPr algn="ctr">
                        <a:spcBef>
                          <a:spcPts val="0"/>
                        </a:spcBef>
                      </a:pPr>
                      <a:r>
                        <a:rPr lang="en-US" sz="1400" b="1" dirty="0"/>
                        <a:t>27</a:t>
                      </a:r>
                    </a:p>
                  </a:txBody>
                  <a:tcPr marL="5247" marR="5247" marT="5247" marB="0" anchor="ctr">
                    <a:solidFill>
                      <a:srgbClr val="0070C0">
                        <a:alpha val="25000"/>
                      </a:srgbClr>
                    </a:solidFill>
                  </a:tcPr>
                </a:tc>
                <a:tc>
                  <a:txBody>
                    <a:bodyPr/>
                    <a:lstStyle/>
                    <a:p>
                      <a:pPr algn="ctr">
                        <a:spcBef>
                          <a:spcPts val="0"/>
                        </a:spcBef>
                      </a:pPr>
                      <a:r>
                        <a:rPr lang="en-US" sz="1400" b="1" dirty="0"/>
                        <a:t>27</a:t>
                      </a:r>
                    </a:p>
                  </a:txBody>
                  <a:tcPr marL="5247" marR="5247" marT="5247" marB="0" anchor="ctr">
                    <a:solidFill>
                      <a:srgbClr val="0070C0">
                        <a:alpha val="25000"/>
                      </a:srgbClr>
                    </a:solidFill>
                  </a:tcPr>
                </a:tc>
                <a:tc>
                  <a:txBody>
                    <a:bodyPr/>
                    <a:lstStyle/>
                    <a:p>
                      <a:pPr algn="ctr">
                        <a:spcBef>
                          <a:spcPts val="0"/>
                        </a:spcBef>
                      </a:pPr>
                      <a:r>
                        <a:rPr lang="en-US" sz="1400" b="1" dirty="0"/>
                        <a:t>26</a:t>
                      </a:r>
                    </a:p>
                  </a:txBody>
                  <a:tcPr marL="5247" marR="5247" marT="5247" marB="0" anchor="ctr">
                    <a:solidFill>
                      <a:srgbClr val="0070C0">
                        <a:alpha val="25000"/>
                      </a:srgbClr>
                    </a:solidFill>
                  </a:tcPr>
                </a:tc>
                <a:tc>
                  <a:txBody>
                    <a:bodyPr/>
                    <a:lstStyle/>
                    <a:p>
                      <a:pPr algn="ctr">
                        <a:spcBef>
                          <a:spcPts val="0"/>
                        </a:spcBef>
                      </a:pPr>
                      <a:r>
                        <a:rPr lang="en-US" sz="1400" b="1" dirty="0"/>
                        <a:t>28</a:t>
                      </a:r>
                    </a:p>
                  </a:txBody>
                  <a:tcPr marL="5247" marR="5247" marT="5247" marB="0" anchor="ctr">
                    <a:solidFill>
                      <a:srgbClr val="0070C0">
                        <a:alpha val="25000"/>
                      </a:srgbClr>
                    </a:solidFill>
                  </a:tcPr>
                </a:tc>
                <a:tc>
                  <a:txBody>
                    <a:bodyPr/>
                    <a:lstStyle/>
                    <a:p>
                      <a:pPr algn="ctr">
                        <a:spcBef>
                          <a:spcPts val="0"/>
                        </a:spcBef>
                      </a:pPr>
                      <a:r>
                        <a:rPr lang="en-US" sz="1400" b="1" dirty="0"/>
                        <a:t>28</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25</a:t>
                      </a:r>
                    </a:p>
                  </a:txBody>
                  <a:tcPr marL="5247" marR="5247" marT="5247" marB="0" anchor="ctr">
                    <a:solidFill>
                      <a:srgbClr val="0070C0">
                        <a:alpha val="25000"/>
                      </a:srgbClr>
                    </a:solidFill>
                  </a:tcPr>
                </a:tc>
                <a:tc>
                  <a:txBody>
                    <a:bodyPr/>
                    <a:lstStyle/>
                    <a:p>
                      <a:pPr algn="ctr">
                        <a:spcBef>
                          <a:spcPts val="0"/>
                        </a:spcBef>
                      </a:pPr>
                      <a:r>
                        <a:rPr lang="en-US" sz="1400" b="1" dirty="0"/>
                        <a:t>24</a:t>
                      </a:r>
                    </a:p>
                  </a:txBody>
                  <a:tcPr marL="5247" marR="5247" marT="5247" marB="0" anchor="ctr">
                    <a:solidFill>
                      <a:srgbClr val="0070C0">
                        <a:alpha val="25000"/>
                      </a:srgbClr>
                    </a:solidFill>
                  </a:tcPr>
                </a:tc>
                <a:tc>
                  <a:txBody>
                    <a:bodyPr/>
                    <a:lstStyle/>
                    <a:p>
                      <a:pPr algn="ctr">
                        <a:spcBef>
                          <a:spcPts val="0"/>
                        </a:spcBef>
                      </a:pPr>
                      <a:r>
                        <a:rPr lang="en-US" sz="1400" b="1" dirty="0"/>
                        <a:t>25</a:t>
                      </a:r>
                    </a:p>
                  </a:txBody>
                  <a:tcPr marL="5247" marR="5247" marT="5247" marB="0" anchor="ctr">
                    <a:solidFill>
                      <a:srgbClr val="0070C0">
                        <a:alpha val="25000"/>
                      </a:srgbClr>
                    </a:solidFill>
                  </a:tcPr>
                </a:tc>
                <a:extLst>
                  <a:ext uri="{0D108BD9-81ED-4DB2-BD59-A6C34878D82A}">
                    <a16:rowId xmlns:a16="http://schemas.microsoft.com/office/drawing/2014/main" xmlns="" val="10003"/>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Healthcare</a:t>
                      </a:r>
                    </a:p>
                  </a:txBody>
                  <a:tcPr marL="9525" marR="9525" marT="9525" marB="0" anchor="ctr">
                    <a:solidFill>
                      <a:srgbClr val="0070C0">
                        <a:alpha val="25000"/>
                      </a:srgbClr>
                    </a:solidFill>
                  </a:tcPr>
                </a:tc>
                <a:tc>
                  <a:txBody>
                    <a:bodyPr/>
                    <a:lstStyle/>
                    <a:p>
                      <a:pPr algn="ctr">
                        <a:spcBef>
                          <a:spcPts val="0"/>
                        </a:spcBef>
                      </a:pPr>
                      <a:r>
                        <a:rPr lang="en-US" sz="1400" b="1" dirty="0"/>
                        <a:t>21</a:t>
                      </a:r>
                    </a:p>
                  </a:txBody>
                  <a:tcPr marL="9525" marR="9525" marT="9525" marB="0" anchor="ctr">
                    <a:solidFill>
                      <a:srgbClr val="0070C0">
                        <a:alpha val="25000"/>
                      </a:srgbClr>
                    </a:solidFill>
                  </a:tcPr>
                </a:tc>
                <a:tc>
                  <a:txBody>
                    <a:bodyPr/>
                    <a:lstStyle/>
                    <a:p>
                      <a:pPr algn="ctr">
                        <a:spcBef>
                          <a:spcPts val="0"/>
                        </a:spcBef>
                      </a:pPr>
                      <a:r>
                        <a:rPr lang="en-US" sz="1400" b="1" dirty="0"/>
                        <a:t>17</a:t>
                      </a:r>
                    </a:p>
                  </a:txBody>
                  <a:tcPr marL="5247" marR="5247" marT="5247" marB="0" anchor="ctr">
                    <a:solidFill>
                      <a:srgbClr val="0070C0">
                        <a:alpha val="25000"/>
                      </a:srgbClr>
                    </a:solidFill>
                  </a:tcPr>
                </a:tc>
                <a:tc>
                  <a:txBody>
                    <a:bodyPr/>
                    <a:lstStyle/>
                    <a:p>
                      <a:pPr algn="ctr">
                        <a:spcBef>
                          <a:spcPts val="0"/>
                        </a:spcBef>
                      </a:pPr>
                      <a:r>
                        <a:rPr lang="en-US" sz="1400" b="1" dirty="0"/>
                        <a:t>25</a:t>
                      </a:r>
                    </a:p>
                  </a:txBody>
                  <a:tcPr marL="5247" marR="5247" marT="5247" marB="0" anchor="ctr">
                    <a:solidFill>
                      <a:srgbClr val="0070C0">
                        <a:alpha val="25000"/>
                      </a:srgbClr>
                    </a:solidFill>
                  </a:tcPr>
                </a:tc>
                <a:tc>
                  <a:txBody>
                    <a:bodyPr/>
                    <a:lstStyle/>
                    <a:p>
                      <a:pPr algn="ctr">
                        <a:spcBef>
                          <a:spcPts val="0"/>
                        </a:spcBef>
                      </a:pPr>
                      <a:r>
                        <a:rPr lang="en-US" sz="1400" b="1" dirty="0"/>
                        <a:t>21</a:t>
                      </a:r>
                    </a:p>
                  </a:txBody>
                  <a:tcPr marL="5247" marR="5247" marT="5247" marB="0" anchor="ctr">
                    <a:solidFill>
                      <a:srgbClr val="0070C0">
                        <a:alpha val="25000"/>
                      </a:srgbClr>
                    </a:solidFill>
                  </a:tcPr>
                </a:tc>
                <a:tc>
                  <a:txBody>
                    <a:bodyPr/>
                    <a:lstStyle/>
                    <a:p>
                      <a:pPr algn="ctr">
                        <a:spcBef>
                          <a:spcPts val="0"/>
                        </a:spcBef>
                      </a:pPr>
                      <a:r>
                        <a:rPr lang="en-US" sz="1400" b="1" dirty="0"/>
                        <a:t>21</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24</a:t>
                      </a:r>
                    </a:p>
                  </a:txBody>
                  <a:tcPr marL="5247" marR="5247" marT="5247" marB="0" anchor="ctr">
                    <a:solidFill>
                      <a:srgbClr val="0070C0">
                        <a:alpha val="25000"/>
                      </a:srgbClr>
                    </a:solidFill>
                  </a:tcPr>
                </a:tc>
                <a:tc>
                  <a:txBody>
                    <a:bodyPr/>
                    <a:lstStyle/>
                    <a:p>
                      <a:pPr algn="ctr">
                        <a:spcBef>
                          <a:spcPts val="0"/>
                        </a:spcBef>
                      </a:pPr>
                      <a:r>
                        <a:rPr lang="en-US" sz="1400" b="1" dirty="0"/>
                        <a:t>17</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20</a:t>
                      </a:r>
                    </a:p>
                  </a:txBody>
                  <a:tcPr marL="5247" marR="5247" marT="5247" marB="0" anchor="ctr">
                    <a:solidFill>
                      <a:srgbClr val="0070C0">
                        <a:alpha val="25000"/>
                      </a:srgbClr>
                    </a:solidFill>
                  </a:tcPr>
                </a:tc>
                <a:tc>
                  <a:txBody>
                    <a:bodyPr/>
                    <a:lstStyle/>
                    <a:p>
                      <a:pPr algn="ctr">
                        <a:spcBef>
                          <a:spcPts val="0"/>
                        </a:spcBef>
                      </a:pPr>
                      <a:r>
                        <a:rPr lang="en-US" sz="1400" b="1" dirty="0"/>
                        <a:t>20</a:t>
                      </a:r>
                    </a:p>
                  </a:txBody>
                  <a:tcPr marL="5247" marR="5247" marT="5247" marB="0" anchor="ctr">
                    <a:solidFill>
                      <a:srgbClr val="0070C0">
                        <a:alpha val="25000"/>
                      </a:srgbClr>
                    </a:solidFill>
                  </a:tcPr>
                </a:tc>
                <a:tc>
                  <a:txBody>
                    <a:bodyPr/>
                    <a:lstStyle/>
                    <a:p>
                      <a:pPr algn="ctr">
                        <a:spcBef>
                          <a:spcPts val="0"/>
                        </a:spcBef>
                      </a:pPr>
                      <a:r>
                        <a:rPr lang="en-US" sz="1400" b="1" dirty="0"/>
                        <a:t>24</a:t>
                      </a:r>
                    </a:p>
                  </a:txBody>
                  <a:tcPr marL="5247" marR="5247" marT="5247" marB="0" anchor="ctr">
                    <a:solidFill>
                      <a:srgbClr val="0070C0">
                        <a:alpha val="25000"/>
                      </a:srgbClr>
                    </a:solidFill>
                  </a:tcPr>
                </a:tc>
                <a:tc>
                  <a:txBody>
                    <a:bodyPr/>
                    <a:lstStyle/>
                    <a:p>
                      <a:pPr algn="ctr">
                        <a:spcBef>
                          <a:spcPts val="0"/>
                        </a:spcBef>
                      </a:pPr>
                      <a:r>
                        <a:rPr lang="en-US" sz="1400" b="1" dirty="0"/>
                        <a:t>20</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tc>
                  <a:txBody>
                    <a:bodyPr/>
                    <a:lstStyle/>
                    <a:p>
                      <a:pPr algn="ctr">
                        <a:spcBef>
                          <a:spcPts val="0"/>
                        </a:spcBef>
                      </a:pPr>
                      <a:r>
                        <a:rPr lang="en-US" sz="1400" b="1" dirty="0"/>
                        <a:t>20</a:t>
                      </a:r>
                    </a:p>
                  </a:txBody>
                  <a:tcPr marL="5247" marR="5247" marT="5247" marB="0" anchor="ctr">
                    <a:solidFill>
                      <a:srgbClr val="0070C0">
                        <a:alpha val="25000"/>
                      </a:srgbClr>
                    </a:solidFill>
                  </a:tcPr>
                </a:tc>
                <a:tc>
                  <a:txBody>
                    <a:bodyPr/>
                    <a:lstStyle/>
                    <a:p>
                      <a:pPr algn="ctr">
                        <a:spcBef>
                          <a:spcPts val="0"/>
                        </a:spcBef>
                      </a:pPr>
                      <a:r>
                        <a:rPr lang="en-US" sz="1400" b="1" dirty="0"/>
                        <a:t>22</a:t>
                      </a:r>
                    </a:p>
                  </a:txBody>
                  <a:tcPr marL="5247" marR="5247" marT="5247" marB="0" anchor="ctr">
                    <a:solidFill>
                      <a:srgbClr val="0070C0">
                        <a:alpha val="25000"/>
                      </a:srgbClr>
                    </a:solidFill>
                  </a:tcPr>
                </a:tc>
                <a:extLst>
                  <a:ext uri="{0D108BD9-81ED-4DB2-BD59-A6C34878D82A}">
                    <a16:rowId xmlns:a16="http://schemas.microsoft.com/office/drawing/2014/main" xmlns="" val="10006"/>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Terrorism</a:t>
                      </a:r>
                    </a:p>
                  </a:txBody>
                  <a:tcPr marL="9525" marR="9525" marT="9525" marB="0" anchor="ctr">
                    <a:solidFill>
                      <a:srgbClr val="BFDBEF"/>
                    </a:solidFill>
                  </a:tcPr>
                </a:tc>
                <a:tc>
                  <a:txBody>
                    <a:bodyPr/>
                    <a:lstStyle/>
                    <a:p>
                      <a:pPr algn="ctr">
                        <a:spcBef>
                          <a:spcPts val="0"/>
                        </a:spcBef>
                      </a:pPr>
                      <a:r>
                        <a:rPr lang="en-US" sz="1400" b="1" dirty="0"/>
                        <a:t>18</a:t>
                      </a:r>
                    </a:p>
                  </a:txBody>
                  <a:tcPr marL="9525" marR="9525" marT="9525"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a:spcBef>
                          <a:spcPts val="0"/>
                        </a:spcBef>
                      </a:pPr>
                      <a:r>
                        <a:rPr lang="en-US" sz="1400" b="1" dirty="0"/>
                        <a:t>18</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a:spcBef>
                          <a:spcPts val="0"/>
                        </a:spcBef>
                      </a:pPr>
                      <a:r>
                        <a:rPr lang="en-US" sz="1400" b="1" dirty="0"/>
                        <a:t>20</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22</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11</a:t>
                      </a:r>
                    </a:p>
                  </a:txBody>
                  <a:tcPr marL="5247" marR="5247" marT="5247" marB="0" anchor="ctr">
                    <a:solidFill>
                      <a:srgbClr val="BFDBEF"/>
                    </a:solidFill>
                  </a:tcPr>
                </a:tc>
                <a:tc>
                  <a:txBody>
                    <a:bodyPr/>
                    <a:lstStyle/>
                    <a:p>
                      <a:pPr algn="ctr">
                        <a:spcBef>
                          <a:spcPts val="0"/>
                        </a:spcBef>
                      </a:pPr>
                      <a:r>
                        <a:rPr lang="en-US" sz="1400" b="1" dirty="0"/>
                        <a:t>11</a:t>
                      </a:r>
                    </a:p>
                  </a:txBody>
                  <a:tcPr marL="5247" marR="5247" marT="5247"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a:spcBef>
                          <a:spcPts val="0"/>
                        </a:spcBef>
                      </a:pPr>
                      <a:r>
                        <a:rPr lang="en-US" sz="1400" b="1" dirty="0"/>
                        <a:t>28</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tc>
                  <a:txBody>
                    <a:bodyPr/>
                    <a:lstStyle/>
                    <a:p>
                      <a:pPr algn="ctr">
                        <a:spcBef>
                          <a:spcPts val="0"/>
                        </a:spcBef>
                      </a:pPr>
                      <a:r>
                        <a:rPr lang="en-US" sz="1400" b="1" dirty="0"/>
                        <a:t>21</a:t>
                      </a:r>
                    </a:p>
                  </a:txBody>
                  <a:tcPr marL="5247" marR="5247" marT="5247" marB="0" anchor="ctr">
                    <a:solidFill>
                      <a:srgbClr val="BFDBEF"/>
                    </a:solidFill>
                  </a:tcPr>
                </a:tc>
                <a:extLst>
                  <a:ext uri="{0D108BD9-81ED-4DB2-BD59-A6C34878D82A}">
                    <a16:rowId xmlns:a16="http://schemas.microsoft.com/office/drawing/2014/main" xmlns="" val="10009"/>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Education</a:t>
                      </a:r>
                    </a:p>
                  </a:txBody>
                  <a:tcPr marL="9525" marR="9525" marT="9525" marB="0" anchor="ctr">
                    <a:solidFill>
                      <a:srgbClr val="BFDBEF"/>
                    </a:solidFill>
                  </a:tcPr>
                </a:tc>
                <a:tc>
                  <a:txBody>
                    <a:bodyPr/>
                    <a:lstStyle/>
                    <a:p>
                      <a:pPr algn="ctr">
                        <a:spcBef>
                          <a:spcPts val="0"/>
                        </a:spcBef>
                      </a:pPr>
                      <a:r>
                        <a:rPr lang="en-US" sz="1400" b="1" dirty="0"/>
                        <a:t>18</a:t>
                      </a:r>
                    </a:p>
                  </a:txBody>
                  <a:tcPr marL="9525" marR="9525" marT="9525"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a:spcBef>
                          <a:spcPts val="0"/>
                        </a:spcBef>
                      </a:pPr>
                      <a:r>
                        <a:rPr lang="en-US" sz="1400" b="1" dirty="0"/>
                        <a:t>20</a:t>
                      </a:r>
                    </a:p>
                  </a:txBody>
                  <a:tcPr marL="5247" marR="5247" marT="5247" marB="0" anchor="ctr">
                    <a:solidFill>
                      <a:srgbClr val="BFDBEF"/>
                    </a:solidFill>
                  </a:tcPr>
                </a:tc>
                <a:tc>
                  <a:txBody>
                    <a:bodyPr/>
                    <a:lstStyle/>
                    <a:p>
                      <a:pPr algn="ctr">
                        <a:spcBef>
                          <a:spcPts val="0"/>
                        </a:spcBef>
                      </a:pPr>
                      <a:r>
                        <a:rPr lang="en-US" sz="1400" b="1" dirty="0"/>
                        <a:t>24</a:t>
                      </a:r>
                    </a:p>
                  </a:txBody>
                  <a:tcPr marL="5247" marR="5247" marT="5247" marB="0" anchor="ctr">
                    <a:solidFill>
                      <a:srgbClr val="BFDBEF"/>
                    </a:solidFill>
                  </a:tcPr>
                </a:tc>
                <a:tc>
                  <a:txBody>
                    <a:bodyPr/>
                    <a:lstStyle/>
                    <a:p>
                      <a:pPr algn="ctr">
                        <a:spcBef>
                          <a:spcPts val="0"/>
                        </a:spcBef>
                      </a:pPr>
                      <a:r>
                        <a:rPr lang="en-US" sz="1400" b="1" dirty="0"/>
                        <a:t>24</a:t>
                      </a:r>
                    </a:p>
                  </a:txBody>
                  <a:tcPr marL="5247" marR="5247" marT="5247" marB="0" anchor="ctr">
                    <a:solidFill>
                      <a:srgbClr val="BFDBEF"/>
                    </a:solidFill>
                  </a:tcPr>
                </a:tc>
                <a:tc>
                  <a:txBody>
                    <a:bodyPr/>
                    <a:lstStyle/>
                    <a:p>
                      <a:pPr algn="ctr">
                        <a:spcBef>
                          <a:spcPts val="0"/>
                        </a:spcBef>
                      </a:pPr>
                      <a:r>
                        <a:rPr lang="en-US" sz="1400" b="1" dirty="0"/>
                        <a:t>18</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7</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29</a:t>
                      </a:r>
                    </a:p>
                  </a:txBody>
                  <a:tcPr marL="5247" marR="5247" marT="5247" marB="0" anchor="ctr">
                    <a:solidFill>
                      <a:srgbClr val="BFDBEF"/>
                    </a:solidFill>
                  </a:tcPr>
                </a:tc>
                <a:tc>
                  <a:txBody>
                    <a:bodyPr/>
                    <a:lstStyle/>
                    <a:p>
                      <a:pPr algn="ctr">
                        <a:spcBef>
                          <a:spcPts val="0"/>
                        </a:spcBef>
                      </a:pPr>
                      <a:r>
                        <a:rPr lang="en-US" sz="1400" b="1" dirty="0"/>
                        <a:t>23</a:t>
                      </a:r>
                    </a:p>
                  </a:txBody>
                  <a:tcPr marL="5247" marR="5247" marT="5247" marB="0" anchor="ctr">
                    <a:solidFill>
                      <a:srgbClr val="BFDBEF"/>
                    </a:solidFill>
                  </a:tcPr>
                </a:tc>
                <a:tc>
                  <a:txBody>
                    <a:bodyPr/>
                    <a:lstStyle/>
                    <a:p>
                      <a:pPr algn="ctr">
                        <a:spcBef>
                          <a:spcPts val="0"/>
                        </a:spcBef>
                      </a:pPr>
                      <a:r>
                        <a:rPr lang="en-US" sz="1400" b="1" dirty="0"/>
                        <a:t>26</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10</a:t>
                      </a:r>
                    </a:p>
                  </a:txBody>
                  <a:tcPr marL="5247" marR="5247" marT="5247" marB="0" anchor="ctr">
                    <a:solidFill>
                      <a:srgbClr val="BFDBEF"/>
                    </a:solidFill>
                  </a:tcPr>
                </a:tc>
                <a:tc>
                  <a:txBody>
                    <a:bodyPr/>
                    <a:lstStyle/>
                    <a:p>
                      <a:pPr algn="ctr">
                        <a:spcBef>
                          <a:spcPts val="0"/>
                        </a:spcBef>
                      </a:pPr>
                      <a:r>
                        <a:rPr lang="en-US" sz="1400" b="1" dirty="0"/>
                        <a:t>10</a:t>
                      </a:r>
                    </a:p>
                  </a:txBody>
                  <a:tcPr marL="5247" marR="5247" marT="5247"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19</a:t>
                      </a:r>
                    </a:p>
                  </a:txBody>
                  <a:tcPr marL="5247" marR="5247" marT="5247" marB="0" anchor="ctr">
                    <a:solidFill>
                      <a:srgbClr val="BFDBEF"/>
                    </a:solidFill>
                  </a:tcPr>
                </a:tc>
                <a:extLst>
                  <a:ext uri="{0D108BD9-81ED-4DB2-BD59-A6C34878D82A}">
                    <a16:rowId xmlns:a16="http://schemas.microsoft.com/office/drawing/2014/main" xmlns="" val="3920828827"/>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Dysfunction in </a:t>
                      </a:r>
                      <a:r>
                        <a:rPr lang="en-US" sz="1400" b="1" i="0" u="none" strike="noStrike" dirty="0" err="1">
                          <a:solidFill>
                            <a:srgbClr val="000000"/>
                          </a:solidFill>
                          <a:effectLst/>
                          <a:latin typeface="+mn-lt"/>
                        </a:rPr>
                        <a:t>gov</a:t>
                      </a: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algn="ctr">
                        <a:spcBef>
                          <a:spcPts val="0"/>
                        </a:spcBef>
                      </a:pPr>
                      <a:r>
                        <a:rPr lang="en-US" sz="1400" b="1" dirty="0"/>
                        <a:t>15</a:t>
                      </a:r>
                    </a:p>
                  </a:txBody>
                  <a:tcPr marL="9525" marR="9525" marT="9525" marB="0" anchor="ctr">
                    <a:solidFill>
                      <a:srgbClr val="BFDBEF"/>
                    </a:solidFill>
                  </a:tcPr>
                </a:tc>
                <a:tc>
                  <a:txBody>
                    <a:bodyPr/>
                    <a:lstStyle/>
                    <a:p>
                      <a:pPr algn="ctr">
                        <a:spcBef>
                          <a:spcPts val="0"/>
                        </a:spcBef>
                      </a:pPr>
                      <a:r>
                        <a:rPr lang="en-US" sz="1400" b="1" dirty="0"/>
                        <a:t>18</a:t>
                      </a:r>
                    </a:p>
                  </a:txBody>
                  <a:tcPr marL="5247" marR="5247" marT="5247" marB="0" anchor="ctr">
                    <a:solidFill>
                      <a:srgbClr val="BFDBEF"/>
                    </a:solidFill>
                  </a:tcPr>
                </a:tc>
                <a:tc>
                  <a:txBody>
                    <a:bodyPr/>
                    <a:lstStyle/>
                    <a:p>
                      <a:pPr algn="ctr">
                        <a:spcBef>
                          <a:spcPts val="0"/>
                        </a:spcBef>
                      </a:pPr>
                      <a:r>
                        <a:rPr lang="en-US" sz="1400" b="1" dirty="0"/>
                        <a:t>13</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a:spcBef>
                          <a:spcPts val="0"/>
                        </a:spcBef>
                      </a:pPr>
                      <a:r>
                        <a:rPr lang="en-US" sz="1400" b="1" dirty="0"/>
                        <a:t>16</a:t>
                      </a:r>
                    </a:p>
                  </a:txBody>
                  <a:tcPr marL="5247" marR="5247" marT="5247" marB="0" anchor="ctr">
                    <a:solidFill>
                      <a:srgbClr val="BFDBEF"/>
                    </a:solidFill>
                  </a:tcPr>
                </a:tc>
                <a:tc>
                  <a:txBody>
                    <a:bodyPr/>
                    <a:lstStyle/>
                    <a:p>
                      <a:pPr algn="ctr">
                        <a:spcBef>
                          <a:spcPts val="0"/>
                        </a:spcBef>
                      </a:pPr>
                      <a:r>
                        <a:rPr lang="en-US" sz="1400" b="1" dirty="0"/>
                        <a:t>16</a:t>
                      </a:r>
                    </a:p>
                  </a:txBody>
                  <a:tcPr marL="5247" marR="5247" marT="5247" marB="0" anchor="ctr">
                    <a:solidFill>
                      <a:srgbClr val="BFDBEF"/>
                    </a:solidFill>
                  </a:tcPr>
                </a:tc>
                <a:tc>
                  <a:txBody>
                    <a:bodyPr/>
                    <a:lstStyle/>
                    <a:p>
                      <a:pPr algn="ctr">
                        <a:spcBef>
                          <a:spcPts val="0"/>
                        </a:spcBef>
                      </a:pPr>
                      <a:r>
                        <a:rPr lang="en-US" sz="1400" b="1" dirty="0"/>
                        <a:t>16</a:t>
                      </a:r>
                    </a:p>
                  </a:txBody>
                  <a:tcPr marL="5247" marR="5247" marT="5247" marB="0" anchor="ctr">
                    <a:solidFill>
                      <a:srgbClr val="BFDBEF"/>
                    </a:solidFill>
                  </a:tcPr>
                </a:tc>
                <a:tc>
                  <a:txBody>
                    <a:bodyPr/>
                    <a:lstStyle/>
                    <a:p>
                      <a:pPr algn="ctr">
                        <a:spcBef>
                          <a:spcPts val="0"/>
                        </a:spcBef>
                      </a:pPr>
                      <a:r>
                        <a:rPr lang="en-US" sz="1400" b="1" dirty="0"/>
                        <a:t>10</a:t>
                      </a:r>
                    </a:p>
                  </a:txBody>
                  <a:tcPr marL="5247" marR="5247" marT="5247" marB="0" anchor="ctr">
                    <a:solidFill>
                      <a:srgbClr val="BFDBEF"/>
                    </a:solidFill>
                  </a:tcPr>
                </a:tc>
                <a:tc>
                  <a:txBody>
                    <a:bodyPr/>
                    <a:lstStyle/>
                    <a:p>
                      <a:pPr algn="ctr">
                        <a:spcBef>
                          <a:spcPts val="0"/>
                        </a:spcBef>
                      </a:pPr>
                      <a:r>
                        <a:rPr lang="en-US" sz="1400" b="1" dirty="0"/>
                        <a:t>16</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16</a:t>
                      </a:r>
                    </a:p>
                  </a:txBody>
                  <a:tcPr marL="5247" marR="5247" marT="5247"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a:spcBef>
                          <a:spcPts val="0"/>
                        </a:spcBef>
                      </a:pPr>
                      <a:r>
                        <a:rPr lang="en-US" sz="1400" b="1" dirty="0"/>
                        <a:t>19</a:t>
                      </a:r>
                    </a:p>
                  </a:txBody>
                  <a:tcPr marL="5247" marR="5247" marT="5247" marB="0" anchor="ctr">
                    <a:solidFill>
                      <a:srgbClr val="BFDBEF"/>
                    </a:solidFill>
                  </a:tcPr>
                </a:tc>
                <a:tc>
                  <a:txBody>
                    <a:bodyPr/>
                    <a:lstStyle/>
                    <a:p>
                      <a:pPr algn="ctr">
                        <a:spcBef>
                          <a:spcPts val="0"/>
                        </a:spcBef>
                      </a:pPr>
                      <a:r>
                        <a:rPr lang="en-US" sz="1400" b="1" dirty="0"/>
                        <a:t>18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16</a:t>
                      </a:r>
                    </a:p>
                  </a:txBody>
                  <a:tcPr marL="5247" marR="5247" marT="5247" marB="0" anchor="ctr">
                    <a:solidFill>
                      <a:srgbClr val="BFDBEF"/>
                    </a:solidFill>
                  </a:tcPr>
                </a:tc>
                <a:extLst>
                  <a:ext uri="{0D108BD9-81ED-4DB2-BD59-A6C34878D82A}">
                    <a16:rowId xmlns:a16="http://schemas.microsoft.com/office/drawing/2014/main" xmlns="" val="3790290552"/>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Immigration</a:t>
                      </a:r>
                    </a:p>
                  </a:txBody>
                  <a:tcPr marL="9525" marR="9525" marT="9525" marB="0" anchor="ctr">
                    <a:solidFill>
                      <a:srgbClr val="BFDBEF"/>
                    </a:solidFill>
                  </a:tcPr>
                </a:tc>
                <a:tc>
                  <a:txBody>
                    <a:bodyPr/>
                    <a:lstStyle/>
                    <a:p>
                      <a:pPr algn="ctr">
                        <a:spcBef>
                          <a:spcPts val="0"/>
                        </a:spcBef>
                      </a:pPr>
                      <a:r>
                        <a:rPr lang="en-US" sz="1400" b="1" dirty="0"/>
                        <a:t>14</a:t>
                      </a:r>
                    </a:p>
                  </a:txBody>
                  <a:tcPr marL="9525" marR="9525" marT="9525"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11</a:t>
                      </a:r>
                    </a:p>
                  </a:txBody>
                  <a:tcPr marL="5247" marR="5247" marT="5247" marB="0" anchor="ctr">
                    <a:solidFill>
                      <a:srgbClr val="BFDBEF"/>
                    </a:solidFill>
                  </a:tcPr>
                </a:tc>
                <a:tc>
                  <a:txBody>
                    <a:bodyPr/>
                    <a:lstStyle/>
                    <a:p>
                      <a:pPr algn="ctr">
                        <a:spcBef>
                          <a:spcPts val="0"/>
                        </a:spcBef>
                      </a:pPr>
                      <a:r>
                        <a:rPr lang="en-US" sz="1400" b="1" dirty="0"/>
                        <a:t>11</a:t>
                      </a:r>
                    </a:p>
                  </a:txBody>
                  <a:tcPr marL="5247" marR="5247" marT="5247"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12</a:t>
                      </a:r>
                    </a:p>
                  </a:txBody>
                  <a:tcPr marL="5247" marR="5247" marT="5247" marB="0" anchor="ctr">
                    <a:solidFill>
                      <a:srgbClr val="BFDBEF"/>
                    </a:solidFill>
                  </a:tcPr>
                </a:tc>
                <a:tc>
                  <a:txBody>
                    <a:bodyPr/>
                    <a:lstStyle/>
                    <a:p>
                      <a:pPr algn="ctr">
                        <a:spcBef>
                          <a:spcPts val="0"/>
                        </a:spcBef>
                      </a:pPr>
                      <a:r>
                        <a:rPr lang="en-US" sz="1400" b="1" dirty="0"/>
                        <a:t>13</a:t>
                      </a:r>
                    </a:p>
                  </a:txBody>
                  <a:tcPr marL="5247" marR="5247" marT="5247" marB="0" anchor="ctr">
                    <a:solidFill>
                      <a:srgbClr val="BFDBEF"/>
                    </a:solidFill>
                  </a:tcPr>
                </a:tc>
                <a:tc>
                  <a:txBody>
                    <a:bodyPr/>
                    <a:lstStyle/>
                    <a:p>
                      <a:pPr algn="ctr">
                        <a:spcBef>
                          <a:spcPts val="0"/>
                        </a:spcBef>
                      </a:pPr>
                      <a:r>
                        <a:rPr lang="en-US" sz="1400" b="1" dirty="0"/>
                        <a:t>7</a:t>
                      </a:r>
                    </a:p>
                  </a:txBody>
                  <a:tcPr marL="5247" marR="5247" marT="5247" marB="0" anchor="ctr">
                    <a:solidFill>
                      <a:srgbClr val="BFDBEF"/>
                    </a:solidFill>
                  </a:tcPr>
                </a:tc>
                <a:tc>
                  <a:txBody>
                    <a:bodyPr/>
                    <a:lstStyle/>
                    <a:p>
                      <a:pPr algn="ctr">
                        <a:spcBef>
                          <a:spcPts val="0"/>
                        </a:spcBef>
                      </a:pPr>
                      <a:r>
                        <a:rPr lang="en-US" sz="1400" b="1" dirty="0"/>
                        <a:t>25</a:t>
                      </a:r>
                    </a:p>
                  </a:txBody>
                  <a:tcPr marL="5247" marR="5247" marT="5247" marB="0" anchor="ctr">
                    <a:solidFill>
                      <a:srgbClr val="BFDBEF"/>
                    </a:solidFill>
                  </a:tcPr>
                </a:tc>
                <a:tc>
                  <a:txBody>
                    <a:bodyPr/>
                    <a:lstStyle/>
                    <a:p>
                      <a:pPr algn="ctr">
                        <a:spcBef>
                          <a:spcPts val="0"/>
                        </a:spcBef>
                      </a:pPr>
                      <a:r>
                        <a:rPr lang="en-US" sz="1400" b="1" dirty="0"/>
                        <a:t>13</a:t>
                      </a:r>
                    </a:p>
                  </a:txBody>
                  <a:tcPr marL="5247" marR="5247" marT="5247" marB="0" anchor="ctr">
                    <a:solidFill>
                      <a:srgbClr val="BFDBEF"/>
                    </a:solidFill>
                  </a:tcPr>
                </a:tc>
                <a:tc>
                  <a:txBody>
                    <a:bodyPr/>
                    <a:lstStyle/>
                    <a:p>
                      <a:pPr algn="ctr">
                        <a:spcBef>
                          <a:spcPts val="0"/>
                        </a:spcBef>
                      </a:pPr>
                      <a:r>
                        <a:rPr lang="en-US" sz="1400" b="1" dirty="0"/>
                        <a:t>14</a:t>
                      </a:r>
                    </a:p>
                  </a:txBody>
                  <a:tcPr marL="5247" marR="5247" marT="5247"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a:spcBef>
                          <a:spcPts val="0"/>
                        </a:spcBef>
                      </a:pPr>
                      <a:r>
                        <a:rPr lang="en-US" sz="1400" b="1" dirty="0"/>
                        <a:t>13</a:t>
                      </a:r>
                    </a:p>
                  </a:txBody>
                  <a:tcPr marL="5247" marR="5247" marT="5247"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14</a:t>
                      </a:r>
                    </a:p>
                  </a:txBody>
                  <a:tcPr marL="5247" marR="5247" marT="5247" marB="0" anchor="ctr">
                    <a:solidFill>
                      <a:srgbClr val="BFDBEF"/>
                    </a:solidFill>
                  </a:tcPr>
                </a:tc>
                <a:extLst>
                  <a:ext uri="{0D108BD9-81ED-4DB2-BD59-A6C34878D82A}">
                    <a16:rowId xmlns:a16="http://schemas.microsoft.com/office/drawing/2014/main" xmlns="" val="1680599206"/>
                  </a:ext>
                </a:extLst>
              </a:tr>
              <a:tr h="24566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Environment</a:t>
                      </a:r>
                    </a:p>
                  </a:txBody>
                  <a:tcPr marL="9525" marR="9525" marT="9525" marB="0" anchor="ctr">
                    <a:solidFill>
                      <a:srgbClr val="BFDBEF"/>
                    </a:solidFill>
                  </a:tcPr>
                </a:tc>
                <a:tc>
                  <a:txBody>
                    <a:bodyPr/>
                    <a:lstStyle/>
                    <a:p>
                      <a:pPr algn="ctr">
                        <a:spcBef>
                          <a:spcPts val="0"/>
                        </a:spcBef>
                      </a:pPr>
                      <a:r>
                        <a:rPr lang="en-US" sz="1400" b="1" dirty="0"/>
                        <a:t>10</a:t>
                      </a:r>
                    </a:p>
                  </a:txBody>
                  <a:tcPr marL="9525" marR="9525" marT="9525"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10</a:t>
                      </a:r>
                    </a:p>
                  </a:txBody>
                  <a:tcPr marL="5247" marR="5247" marT="5247" marB="0" anchor="ctr">
                    <a:solidFill>
                      <a:srgbClr val="BFDBEF"/>
                    </a:solidFill>
                  </a:tcPr>
                </a:tc>
                <a:tc>
                  <a:txBody>
                    <a:bodyPr/>
                    <a:lstStyle/>
                    <a:p>
                      <a:pPr algn="ctr">
                        <a:spcBef>
                          <a:spcPts val="0"/>
                        </a:spcBef>
                      </a:pPr>
                      <a:r>
                        <a:rPr lang="en-US" sz="1400" b="1" dirty="0"/>
                        <a:t>15</a:t>
                      </a:r>
                    </a:p>
                  </a:txBody>
                  <a:tcPr marL="5247" marR="5247" marT="5247" marB="0" anchor="ctr">
                    <a:solidFill>
                      <a:srgbClr val="BFDBEF"/>
                    </a:solidFill>
                  </a:tcPr>
                </a:tc>
                <a:tc>
                  <a:txBody>
                    <a:bodyPr/>
                    <a:lstStyle/>
                    <a:p>
                      <a:pPr algn="ctr">
                        <a:spcBef>
                          <a:spcPts val="0"/>
                        </a:spcBef>
                      </a:pPr>
                      <a:r>
                        <a:rPr lang="en-US" sz="1400" b="1" dirty="0"/>
                        <a:t>12</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7</a:t>
                      </a:r>
                    </a:p>
                  </a:txBody>
                  <a:tcPr marL="5247" marR="5247" marT="5247" marB="0" anchor="ctr">
                    <a:solidFill>
                      <a:srgbClr val="BFDBEF"/>
                    </a:solidFill>
                  </a:tcPr>
                </a:tc>
                <a:tc>
                  <a:txBody>
                    <a:bodyPr/>
                    <a:lstStyle/>
                    <a:p>
                      <a:pPr algn="ctr">
                        <a:spcBef>
                          <a:spcPts val="0"/>
                        </a:spcBef>
                      </a:pPr>
                      <a:r>
                        <a:rPr lang="en-US" sz="1400" b="1" dirty="0"/>
                        <a:t>6</a:t>
                      </a:r>
                    </a:p>
                  </a:txBody>
                  <a:tcPr marL="5247" marR="5247" marT="5247" marB="0" anchor="ctr">
                    <a:solidFill>
                      <a:srgbClr val="BFDBEF"/>
                    </a:solidFill>
                  </a:tcPr>
                </a:tc>
                <a:tc>
                  <a:txBody>
                    <a:bodyPr/>
                    <a:lstStyle/>
                    <a:p>
                      <a:pPr algn="ctr">
                        <a:spcBef>
                          <a:spcPts val="0"/>
                        </a:spcBef>
                      </a:pPr>
                      <a:r>
                        <a:rPr lang="en-US" sz="1400" b="1" dirty="0"/>
                        <a:t>10</a:t>
                      </a:r>
                    </a:p>
                  </a:txBody>
                  <a:tcPr marL="5247" marR="5247" marT="5247" marB="0" anchor="ctr">
                    <a:solidFill>
                      <a:srgbClr val="BFDBEF"/>
                    </a:solidFill>
                  </a:tcPr>
                </a:tc>
                <a:tc>
                  <a:txBody>
                    <a:bodyPr/>
                    <a:lstStyle/>
                    <a:p>
                      <a:pPr algn="ctr">
                        <a:spcBef>
                          <a:spcPts val="0"/>
                        </a:spcBef>
                      </a:pPr>
                      <a:r>
                        <a:rPr lang="en-US" sz="1400" b="1" dirty="0"/>
                        <a:t>8</a:t>
                      </a:r>
                    </a:p>
                  </a:txBody>
                  <a:tcPr marL="5247" marR="5247" marT="5247" marB="0" anchor="ctr">
                    <a:solidFill>
                      <a:srgbClr val="BFDBEF"/>
                    </a:solidFill>
                  </a:tcPr>
                </a:tc>
                <a:tc>
                  <a:txBody>
                    <a:bodyPr/>
                    <a:lstStyle/>
                    <a:p>
                      <a:pPr algn="ctr">
                        <a:spcBef>
                          <a:spcPts val="0"/>
                        </a:spcBef>
                      </a:pPr>
                      <a:r>
                        <a:rPr lang="en-US" sz="1400" b="1" dirty="0"/>
                        <a:t>12</a:t>
                      </a:r>
                    </a:p>
                  </a:txBody>
                  <a:tcPr marL="5247" marR="5247" marT="5247" marB="0" anchor="ctr">
                    <a:solidFill>
                      <a:srgbClr val="BFDBEF"/>
                    </a:solidFill>
                  </a:tcPr>
                </a:tc>
                <a:tc>
                  <a:txBody>
                    <a:bodyPr/>
                    <a:lstStyle/>
                    <a:p>
                      <a:pPr algn="ctr">
                        <a:spcBef>
                          <a:spcPts val="0"/>
                        </a:spcBef>
                      </a:pPr>
                      <a:r>
                        <a:rPr lang="en-US" sz="1400" b="1" dirty="0"/>
                        <a:t>17</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a:spcBef>
                          <a:spcPts val="0"/>
                        </a:spcBef>
                      </a:pPr>
                      <a:r>
                        <a:rPr lang="en-US" sz="1400" b="1" dirty="0"/>
                        <a:t>3</a:t>
                      </a:r>
                    </a:p>
                  </a:txBody>
                  <a:tcPr marL="5247" marR="5247" marT="5247" marB="0" anchor="ctr">
                    <a:solidFill>
                      <a:srgbClr val="BFDBEF"/>
                    </a:solidFill>
                  </a:tcPr>
                </a:tc>
                <a:tc>
                  <a:txBody>
                    <a:bodyPr/>
                    <a:lstStyle/>
                    <a:p>
                      <a:pPr algn="ctr">
                        <a:spcBef>
                          <a:spcPts val="0"/>
                        </a:spcBef>
                      </a:pPr>
                      <a:r>
                        <a:rPr lang="en-US" sz="1400" b="1" dirty="0"/>
                        <a:t>11</a:t>
                      </a:r>
                    </a:p>
                  </a:txBody>
                  <a:tcPr marL="5247" marR="5247" marT="5247" marB="0" anchor="ctr">
                    <a:solidFill>
                      <a:srgbClr val="BFDBEF"/>
                    </a:solidFill>
                  </a:tcPr>
                </a:tc>
                <a:tc>
                  <a:txBody>
                    <a:bodyPr/>
                    <a:lstStyle/>
                    <a:p>
                      <a:pPr algn="ctr">
                        <a:spcBef>
                          <a:spcPts val="0"/>
                        </a:spcBef>
                      </a:pPr>
                      <a:r>
                        <a:rPr lang="en-US" sz="1400" b="1" dirty="0"/>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extLst>
                  <a:ext uri="{0D108BD9-81ED-4DB2-BD59-A6C34878D82A}">
                    <a16:rowId xmlns:a16="http://schemas.microsoft.com/office/drawing/2014/main" xmlns="" val="1555985807"/>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Social Security</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10</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solidFill>
                      <a:srgbClr val="BFDBEF"/>
                    </a:solidFill>
                  </a:tcPr>
                </a:tc>
                <a:extLst>
                  <a:ext uri="{0D108BD9-81ED-4DB2-BD59-A6C34878D82A}">
                    <a16:rowId xmlns:a16="http://schemas.microsoft.com/office/drawing/2014/main" xmlns="" val="1529390276"/>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Taxes</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8</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extLst>
                  <a:ext uri="{0D108BD9-81ED-4DB2-BD59-A6C34878D82A}">
                    <a16:rowId xmlns:a16="http://schemas.microsoft.com/office/drawing/2014/main" xmlns="" val="2054633123"/>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Budget deficit</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7</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extLst>
                  <a:ext uri="{0D108BD9-81ED-4DB2-BD59-A6C34878D82A}">
                    <a16:rowId xmlns:a16="http://schemas.microsoft.com/office/drawing/2014/main" xmlns="" val="745772791"/>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Medicare</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6</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extLst>
                  <a:ext uri="{0D108BD9-81ED-4DB2-BD59-A6C34878D82A}">
                    <a16:rowId xmlns:a16="http://schemas.microsoft.com/office/drawing/2014/main" xmlns="" val="2182793393"/>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Crime</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extLst>
                  <a:ext uri="{0D108BD9-81ED-4DB2-BD59-A6C34878D82A}">
                    <a16:rowId xmlns:a16="http://schemas.microsoft.com/office/drawing/2014/main" xmlns="" val="2731180964"/>
                  </a:ext>
                </a:extLst>
              </a:tr>
              <a:tr h="41810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Prescription</a:t>
                      </a:r>
                      <a:r>
                        <a:rPr lang="en-US" sz="1400" b="1" i="0" u="none" strike="noStrike" baseline="0" dirty="0">
                          <a:solidFill>
                            <a:srgbClr val="000000"/>
                          </a:solidFill>
                          <a:effectLst/>
                          <a:latin typeface="+mn-lt"/>
                        </a:rPr>
                        <a:t> drug costs</a:t>
                      </a: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3</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extLst>
                  <a:ext uri="{0D108BD9-81ED-4DB2-BD59-A6C34878D82A}">
                    <a16:rowId xmlns:a16="http://schemas.microsoft.com/office/drawing/2014/main" xmlns="" val="1364342501"/>
                  </a:ext>
                </a:extLst>
              </a:tr>
              <a:tr h="2136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Other</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ctr">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spcBef>
                          <a:spcPts val="0"/>
                        </a:spcBef>
                      </a:pPr>
                      <a:r>
                        <a:rPr lang="en-US" sz="1400" b="1" i="0" u="none" strike="noStrike" dirty="0">
                          <a:solidFill>
                            <a:srgbClr val="000000"/>
                          </a:solidFill>
                          <a:effectLst/>
                          <a:latin typeface="+mn-lt"/>
                        </a:rPr>
                        <a:t>6</a:t>
                      </a:r>
                    </a:p>
                  </a:txBody>
                  <a:tcPr marL="5247" marR="5247" marT="5247" marB="0" anchor="ctr">
                    <a:solidFill>
                      <a:srgbClr val="BFDBEF"/>
                    </a:solidFill>
                  </a:tcPr>
                </a:tc>
                <a:extLst>
                  <a:ext uri="{0D108BD9-81ED-4DB2-BD59-A6C34878D82A}">
                    <a16:rowId xmlns:a16="http://schemas.microsoft.com/office/drawing/2014/main" xmlns="" val="1735203422"/>
                  </a:ext>
                </a:extLst>
              </a:tr>
            </a:tbl>
          </a:graphicData>
        </a:graphic>
      </p:graphicFrame>
      <p:sp>
        <p:nvSpPr>
          <p:cNvPr id="8" name="Rectangle 2"/>
          <p:cNvSpPr>
            <a:spLocks noGrp="1" noChangeArrowheads="1"/>
          </p:cNvSpPr>
          <p:nvPr>
            <p:ph type="title"/>
          </p:nvPr>
        </p:nvSpPr>
        <p:spPr>
          <a:xfrm>
            <a:off x="677863" y="368300"/>
            <a:ext cx="8097078" cy="1058863"/>
          </a:xfrm>
        </p:spPr>
        <p:txBody>
          <a:bodyPr/>
          <a:lstStyle/>
          <a:p>
            <a:pPr eaLnBrk="1" hangingPunct="1"/>
            <a:r>
              <a:rPr lang="en-US" sz="2000" b="1" dirty="0"/>
              <a:t>Among voters with disabilities and their friends and family, the economy and jobs was the most important issue in deciding for whom to vote.</a:t>
            </a:r>
            <a:endParaRPr lang="en-US" sz="2000" b="1" dirty="0">
              <a:latin typeface="Calibri" charset="0"/>
            </a:endParaRPr>
          </a:p>
        </p:txBody>
      </p:sp>
    </p:spTree>
    <p:extLst>
      <p:ext uri="{BB962C8B-B14F-4D97-AF65-F5344CB8AC3E}">
        <p14:creationId xmlns:p14="http://schemas.microsoft.com/office/powerpoint/2010/main" val="291981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16</a:t>
            </a:fld>
            <a:endParaRPr lang="en-US" altLang="en-US" sz="900"/>
          </a:p>
        </p:txBody>
      </p:sp>
      <p:sp>
        <p:nvSpPr>
          <p:cNvPr id="10" name="Title 1"/>
          <p:cNvSpPr>
            <a:spLocks noGrp="1"/>
          </p:cNvSpPr>
          <p:nvPr>
            <p:ph type="title"/>
          </p:nvPr>
        </p:nvSpPr>
        <p:spPr>
          <a:xfrm>
            <a:off x="677863" y="228600"/>
            <a:ext cx="8083747" cy="1058863"/>
          </a:xfrm>
        </p:spPr>
        <p:txBody>
          <a:bodyPr/>
          <a:lstStyle/>
          <a:p>
            <a:r>
              <a:rPr lang="en-US" sz="2400" dirty="0"/>
              <a:t> </a:t>
            </a:r>
          </a:p>
        </p:txBody>
      </p:sp>
      <p:sp>
        <p:nvSpPr>
          <p:cNvPr id="5" name="TextBox 4"/>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sz="1400" b="1" dirty="0"/>
              <a:t>I am going to read you a list of issues that may have come up during the election. Please tell me which one or two of these was most important to you in deciding from whom to vote.</a:t>
            </a:r>
            <a:endParaRPr lang="en-US" b="1" dirty="0"/>
          </a:p>
        </p:txBody>
      </p:sp>
      <p:graphicFrame>
        <p:nvGraphicFramePr>
          <p:cNvPr id="23" name="Content Placeholder 4" descr="Voted Trump &#10;Total: 47% &#10;Economy and jobs:48% &#10;Healthcare: 45% &#10;Terrorism and national security: 70% &#10;Education: 21% &#10;Dysfunction in gov't:  62% &#10;Immigration: 53% &#10;&#10;Voted Clinton&#10;Total:47% &#10;Economy and jobs: 47% &#10;Healthcare: 50% &#10;Terrorism and national security: 26% &#10;Education: 72% &#10;Dysfunction in gov't:  28% &#10;Immigration: 42% &#10;&#10;Congressional Vote for Republican: &#10;Total:49% &#10;Economy and jobs: 52% &#10;Healthcare: 48 % &#10;Terrorism and national security: 70% &#10;Education: 24% &#10;Dysfunction in gov't:   64% &#10;Immigration:  52% &#10;&#10;Congressional Vote for Democrat&#10;Total: 49% &#10;Economy and jobs: 47% &#10;Healthcare: 50 % &#10;Terrorism and national security: 28% &#10;Education: 75% &#10;Dysfunction in gov't: 33%   &#10;Immigration:  47% " title="Voters who say the economy and jobs, immigration, terrorism, and national security and dysfunction in government were a top issue for Clinton"/>
          <p:cNvGraphicFramePr>
            <a:graphicFrameLocks/>
          </p:cNvGraphicFramePr>
          <p:nvPr>
            <p:extLst>
              <p:ext uri="{D42A27DB-BD31-4B8C-83A1-F6EECF244321}">
                <p14:modId xmlns:p14="http://schemas.microsoft.com/office/powerpoint/2010/main" val="2230324862"/>
              </p:ext>
            </p:extLst>
          </p:nvPr>
        </p:nvGraphicFramePr>
        <p:xfrm>
          <a:off x="478968" y="2097261"/>
          <a:ext cx="8282642" cy="2277911"/>
        </p:xfrm>
        <a:graphic>
          <a:graphicData uri="http://schemas.openxmlformats.org/drawingml/2006/table">
            <a:tbl>
              <a:tblPr firstRow="1">
                <a:tableStyleId>{5C22544A-7EE6-4342-B048-85BDC9FD1C3A}</a:tableStyleId>
              </a:tblPr>
              <a:tblGrid>
                <a:gridCol w="1847853">
                  <a:extLst>
                    <a:ext uri="{9D8B030D-6E8A-4147-A177-3AD203B41FA5}">
                      <a16:colId xmlns:a16="http://schemas.microsoft.com/office/drawing/2014/main" xmlns="" val="20000"/>
                    </a:ext>
                  </a:extLst>
                </a:gridCol>
                <a:gridCol w="612322">
                  <a:extLst>
                    <a:ext uri="{9D8B030D-6E8A-4147-A177-3AD203B41FA5}">
                      <a16:colId xmlns:a16="http://schemas.microsoft.com/office/drawing/2014/main" xmlns="" val="4264152134"/>
                    </a:ext>
                  </a:extLst>
                </a:gridCol>
                <a:gridCol w="1020536">
                  <a:extLst>
                    <a:ext uri="{9D8B030D-6E8A-4147-A177-3AD203B41FA5}">
                      <a16:colId xmlns:a16="http://schemas.microsoft.com/office/drawing/2014/main" xmlns="" val="20001"/>
                    </a:ext>
                  </a:extLst>
                </a:gridCol>
                <a:gridCol w="873578">
                  <a:extLst>
                    <a:ext uri="{9D8B030D-6E8A-4147-A177-3AD203B41FA5}">
                      <a16:colId xmlns:a16="http://schemas.microsoft.com/office/drawing/2014/main" xmlns="" val="1401033272"/>
                    </a:ext>
                  </a:extLst>
                </a:gridCol>
                <a:gridCol w="1126672">
                  <a:extLst>
                    <a:ext uri="{9D8B030D-6E8A-4147-A177-3AD203B41FA5}">
                      <a16:colId xmlns:a16="http://schemas.microsoft.com/office/drawing/2014/main" xmlns="" val="1458305185"/>
                    </a:ext>
                  </a:extLst>
                </a:gridCol>
                <a:gridCol w="857250">
                  <a:extLst>
                    <a:ext uri="{9D8B030D-6E8A-4147-A177-3AD203B41FA5}">
                      <a16:colId xmlns:a16="http://schemas.microsoft.com/office/drawing/2014/main" xmlns="" val="2425950304"/>
                    </a:ext>
                  </a:extLst>
                </a:gridCol>
                <a:gridCol w="914400">
                  <a:extLst>
                    <a:ext uri="{9D8B030D-6E8A-4147-A177-3AD203B41FA5}">
                      <a16:colId xmlns:a16="http://schemas.microsoft.com/office/drawing/2014/main" xmlns="" val="71152707"/>
                    </a:ext>
                  </a:extLst>
                </a:gridCol>
                <a:gridCol w="1030031">
                  <a:extLst>
                    <a:ext uri="{9D8B030D-6E8A-4147-A177-3AD203B41FA5}">
                      <a16:colId xmlns:a16="http://schemas.microsoft.com/office/drawing/2014/main" xmlns="" val="1431858926"/>
                    </a:ext>
                  </a:extLst>
                </a:gridCol>
              </a:tblGrid>
              <a:tr h="182880">
                <a:tc>
                  <a:txBody>
                    <a:bodyPr/>
                    <a:lstStyle/>
                    <a:p>
                      <a:pPr algn="ctr"/>
                      <a:endParaRPr lang="en-US" sz="1400" b="1" dirty="0">
                        <a:solidFill>
                          <a:schemeClr val="bg1"/>
                        </a:solidFill>
                      </a:endParaRP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Total</a:t>
                      </a:r>
                    </a:p>
                  </a:txBody>
                  <a:tcPr marL="5247" marR="5247" marT="5247" marB="0" anchor="ctr">
                    <a:solidFill>
                      <a:srgbClr val="0070C0"/>
                    </a:solidFill>
                  </a:tcPr>
                </a:tc>
                <a:tc>
                  <a:txBody>
                    <a:bodyPr/>
                    <a:lstStyle/>
                    <a:p>
                      <a:pPr algn="ctr" fontAlgn="b"/>
                      <a:r>
                        <a:rPr lang="en-US" sz="1400" b="1" u="none" strike="noStrike" dirty="0">
                          <a:solidFill>
                            <a:schemeClr val="bg1"/>
                          </a:solidFill>
                          <a:effectLst/>
                          <a:latin typeface="+mn-lt"/>
                        </a:rPr>
                        <a:t>Economy and jobs</a:t>
                      </a:r>
                      <a:endParaRPr lang="en-US" sz="14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Health</a:t>
                      </a:r>
                      <a:r>
                        <a:rPr lang="en-US" sz="1400" b="1" i="0" u="none" strike="noStrike" baseline="0" dirty="0">
                          <a:solidFill>
                            <a:schemeClr val="bg1"/>
                          </a:solidFill>
                          <a:effectLst/>
                          <a:latin typeface="+mn-lt"/>
                        </a:rPr>
                        <a:t>care</a:t>
                      </a:r>
                      <a:endParaRPr lang="en-US" sz="14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Terrorism and National Security</a:t>
                      </a: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Education</a:t>
                      </a: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Dysfunction</a:t>
                      </a:r>
                      <a:r>
                        <a:rPr lang="en-US" sz="1400" b="1" i="0" u="none" strike="noStrike" baseline="0" dirty="0">
                          <a:solidFill>
                            <a:schemeClr val="bg1"/>
                          </a:solidFill>
                          <a:effectLst/>
                          <a:latin typeface="+mn-lt"/>
                        </a:rPr>
                        <a:t> in Govt.</a:t>
                      </a:r>
                      <a:endParaRPr lang="en-US" sz="14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400" b="1" i="0" u="none" strike="noStrike" dirty="0">
                          <a:solidFill>
                            <a:schemeClr val="bg1"/>
                          </a:solidFill>
                          <a:effectLst/>
                          <a:latin typeface="+mn-lt"/>
                        </a:rPr>
                        <a:t>Immigration</a:t>
                      </a:r>
                    </a:p>
                  </a:txBody>
                  <a:tcPr marL="5247" marR="5247" marT="5247" marB="0" anchor="ctr">
                    <a:solidFill>
                      <a:srgbClr val="0070C0"/>
                    </a:solidFill>
                  </a:tcPr>
                </a:tc>
                <a:extLst>
                  <a:ext uri="{0D108BD9-81ED-4DB2-BD59-A6C34878D82A}">
                    <a16:rowId xmlns:a16="http://schemas.microsoft.com/office/drawing/2014/main" xmlns="" val="10000"/>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Voted</a:t>
                      </a:r>
                      <a:r>
                        <a:rPr lang="en-US" sz="1400" b="1" i="0" u="none" strike="noStrike" baseline="0" dirty="0">
                          <a:solidFill>
                            <a:srgbClr val="000000"/>
                          </a:solidFill>
                          <a:effectLst/>
                          <a:latin typeface="+mn-lt"/>
                        </a:rPr>
                        <a:t> Trump</a:t>
                      </a:r>
                      <a:endParaRPr lang="en-US" sz="1400" b="1" i="0" u="none" strike="noStrike" dirty="0">
                        <a:solidFill>
                          <a:srgbClr val="000000"/>
                        </a:solidFill>
                        <a:effectLst/>
                        <a:latin typeface="+mn-lt"/>
                      </a:endParaRP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45</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21</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62</a:t>
                      </a:r>
                    </a:p>
                  </a:txBody>
                  <a:tcPr marL="9525" marR="9525" marT="9525" marB="0" anchor="ctr">
                    <a:solidFill>
                      <a:srgbClr val="0070C0">
                        <a:alpha val="25000"/>
                      </a:srgbClr>
                    </a:solidFill>
                  </a:tcPr>
                </a:tc>
                <a:tc>
                  <a:txBody>
                    <a:bodyPr/>
                    <a:lstStyle/>
                    <a:p>
                      <a:pPr algn="ctr" fontAlgn="ctr"/>
                      <a:r>
                        <a:rPr lang="en-US" sz="1600" b="1" i="0" u="none" strike="noStrike" dirty="0">
                          <a:solidFill>
                            <a:srgbClr val="000000"/>
                          </a:solidFill>
                          <a:effectLst/>
                          <a:latin typeface="+mn-lt"/>
                        </a:rPr>
                        <a:t>53</a:t>
                      </a:r>
                    </a:p>
                  </a:txBody>
                  <a:tcPr marL="9525" marR="9525" marT="9525" marB="0" anchor="ctr">
                    <a:solidFill>
                      <a:srgbClr val="0070C0">
                        <a:alpha val="25000"/>
                      </a:srgbClr>
                    </a:solidFill>
                  </a:tcPr>
                </a:tc>
                <a:extLst>
                  <a:ext uri="{0D108BD9-81ED-4DB2-BD59-A6C34878D82A}">
                    <a16:rowId xmlns:a16="http://schemas.microsoft.com/office/drawing/2014/main" xmlns="" val="10006"/>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Voted Clinton</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26</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72</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42</a:t>
                      </a:r>
                    </a:p>
                  </a:txBody>
                  <a:tcPr marL="9525" marR="9525" marT="9525" marB="0" anchor="ctr">
                    <a:solidFill>
                      <a:srgbClr val="BFDBEF"/>
                    </a:solidFill>
                  </a:tcPr>
                </a:tc>
                <a:extLst>
                  <a:ext uri="{0D108BD9-81ED-4DB2-BD59-A6C34878D82A}">
                    <a16:rowId xmlns:a16="http://schemas.microsoft.com/office/drawing/2014/main" xmlns="" val="10009"/>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600" b="1"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xmlns="" val="999579382"/>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Congressional</a:t>
                      </a:r>
                      <a:r>
                        <a:rPr lang="en-US" sz="1400" b="1" i="0" u="none" strike="noStrike" baseline="0" dirty="0">
                          <a:solidFill>
                            <a:srgbClr val="000000"/>
                          </a:solidFill>
                          <a:effectLst/>
                          <a:latin typeface="+mn-lt"/>
                        </a:rPr>
                        <a:t> Vote for Republican</a:t>
                      </a: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48</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70</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24</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64</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52</a:t>
                      </a:r>
                    </a:p>
                  </a:txBody>
                  <a:tcPr marL="9525" marR="9525" marT="9525" marB="0" anchor="ctr">
                    <a:solidFill>
                      <a:srgbClr val="BFDBEF"/>
                    </a:solidFill>
                  </a:tcPr>
                </a:tc>
                <a:extLst>
                  <a:ext uri="{0D108BD9-81ED-4DB2-BD59-A6C34878D82A}">
                    <a16:rowId xmlns:a16="http://schemas.microsoft.com/office/drawing/2014/main" xmlns="" val="793332829"/>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Congressional Vote for Democrat</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49</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50</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28</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75</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33</a:t>
                      </a:r>
                    </a:p>
                  </a:txBody>
                  <a:tcPr marL="9525" marR="9525" marT="9525" marB="0" anchor="ctr">
                    <a:solidFill>
                      <a:srgbClr val="BFDBEF"/>
                    </a:solidFill>
                  </a:tcPr>
                </a:tc>
                <a:tc>
                  <a:txBody>
                    <a:bodyPr/>
                    <a:lstStyle/>
                    <a:p>
                      <a:pPr algn="ctr" fontAlgn="ctr"/>
                      <a:r>
                        <a:rPr lang="en-US" sz="1600" b="1" i="0" u="none" strike="noStrike" dirty="0">
                          <a:solidFill>
                            <a:srgbClr val="000000"/>
                          </a:solidFill>
                          <a:effectLst/>
                          <a:latin typeface="+mn-lt"/>
                        </a:rPr>
                        <a:t>47</a:t>
                      </a:r>
                    </a:p>
                  </a:txBody>
                  <a:tcPr marL="9525" marR="9525" marT="9525" marB="0" anchor="ctr">
                    <a:solidFill>
                      <a:srgbClr val="BFDBEF"/>
                    </a:solidFill>
                  </a:tcPr>
                </a:tc>
                <a:extLst>
                  <a:ext uri="{0D108BD9-81ED-4DB2-BD59-A6C34878D82A}">
                    <a16:rowId xmlns:a16="http://schemas.microsoft.com/office/drawing/2014/main" xmlns="" val="2675949434"/>
                  </a:ext>
                </a:extLst>
              </a:tr>
            </a:tbl>
          </a:graphicData>
        </a:graphic>
      </p:graphicFrame>
      <p:sp>
        <p:nvSpPr>
          <p:cNvPr id="7" name="Title 1"/>
          <p:cNvSpPr txBox="1">
            <a:spLocks/>
          </p:cNvSpPr>
          <p:nvPr/>
        </p:nvSpPr>
        <p:spPr bwMode="auto">
          <a:xfrm>
            <a:off x="830263" y="228599"/>
            <a:ext cx="83137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a:lstStyle>
          <a:p>
            <a:r>
              <a:rPr lang="en-US" sz="2000" b="1" kern="0" dirty="0"/>
              <a:t>Voters who say the economy and jobs, immigration, terrorism and national security and dysfunction in government were a top issue for them voted </a:t>
            </a:r>
          </a:p>
          <a:p>
            <a:r>
              <a:rPr lang="en-US" sz="2000" b="1" kern="0" dirty="0"/>
              <a:t>for Trump. Those who said healthcare and education voted for Clinton.</a:t>
            </a:r>
          </a:p>
        </p:txBody>
      </p:sp>
    </p:spTree>
    <p:extLst>
      <p:ext uri="{BB962C8B-B14F-4D97-AF65-F5344CB8AC3E}">
        <p14:creationId xmlns:p14="http://schemas.microsoft.com/office/powerpoint/2010/main" val="246412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400" b="1" dirty="0"/>
              <a:t>Candidates and Disability Issues</a:t>
            </a:r>
            <a:r>
              <a:rPr lang="en-US" b="1" dirty="0"/>
              <a:t/>
            </a:r>
            <a:br>
              <a:rPr lang="en-US" b="1" dirty="0"/>
            </a:br>
            <a:endParaRPr lang="en-US" dirty="0"/>
          </a:p>
        </p:txBody>
      </p:sp>
    </p:spTree>
    <p:extLst>
      <p:ext uri="{BB962C8B-B14F-4D97-AF65-F5344CB8AC3E}">
        <p14:creationId xmlns:p14="http://schemas.microsoft.com/office/powerpoint/2010/main" val="188692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18</a:t>
            </a:fld>
            <a:endParaRPr lang="en-US"/>
          </a:p>
        </p:txBody>
      </p:sp>
      <p:sp>
        <p:nvSpPr>
          <p:cNvPr id="7" name="TextBox 6"/>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sz="1400" b="1" dirty="0"/>
              <a:t>Thinking about the election, did you see or hear anything positive from Donald Trump/Hillary Clinton about his/her policies or plans for people with disabilities.</a:t>
            </a:r>
            <a:endParaRPr lang="en-US" b="1" dirty="0"/>
          </a:p>
        </p:txBody>
      </p:sp>
      <p:graphicFrame>
        <p:nvGraphicFramePr>
          <p:cNvPr id="8" name="Content Placeholder 4" descr="Trump&#10;Yes: 19 % total &#10;No: 85% African American, 92% people voting for Clinton&#10;&#10;Clinton: &#10;Yes: 32% total, 59% African American  &#10;No:  86% people voting for Trump " title="Heard anything positive from Trump/Clinton about their policies or plans for people with disabilities "/>
          <p:cNvGraphicFramePr>
            <a:graphicFrameLocks/>
          </p:cNvGraphicFramePr>
          <p:nvPr>
            <p:extLst>
              <p:ext uri="{D42A27DB-BD31-4B8C-83A1-F6EECF244321}">
                <p14:modId xmlns:p14="http://schemas.microsoft.com/office/powerpoint/2010/main" val="204919241"/>
              </p:ext>
            </p:extLst>
          </p:nvPr>
        </p:nvGraphicFramePr>
        <p:xfrm>
          <a:off x="478970" y="2097261"/>
          <a:ext cx="8231197" cy="2565098"/>
        </p:xfrm>
        <a:graphic>
          <a:graphicData uri="http://schemas.openxmlformats.org/drawingml/2006/table">
            <a:tbl>
              <a:tblPr firstRow="1">
                <a:tableStyleId>{5C22544A-7EE6-4342-B048-85BDC9FD1C3A}</a:tableStyleId>
              </a:tblPr>
              <a:tblGrid>
                <a:gridCol w="1731028">
                  <a:extLst>
                    <a:ext uri="{9D8B030D-6E8A-4147-A177-3AD203B41FA5}">
                      <a16:colId xmlns:a16="http://schemas.microsoft.com/office/drawing/2014/main" xmlns="" val="20000"/>
                    </a:ext>
                  </a:extLst>
                </a:gridCol>
                <a:gridCol w="526744">
                  <a:extLst>
                    <a:ext uri="{9D8B030D-6E8A-4147-A177-3AD203B41FA5}">
                      <a16:colId xmlns:a16="http://schemas.microsoft.com/office/drawing/2014/main" xmlns="" val="20001"/>
                    </a:ext>
                  </a:extLst>
                </a:gridCol>
                <a:gridCol w="402165">
                  <a:extLst>
                    <a:ext uri="{9D8B030D-6E8A-4147-A177-3AD203B41FA5}">
                      <a16:colId xmlns:a16="http://schemas.microsoft.com/office/drawing/2014/main" xmlns="" val="20002"/>
                    </a:ext>
                  </a:extLst>
                </a:gridCol>
                <a:gridCol w="373943">
                  <a:extLst>
                    <a:ext uri="{9D8B030D-6E8A-4147-A177-3AD203B41FA5}">
                      <a16:colId xmlns:a16="http://schemas.microsoft.com/office/drawing/2014/main" xmlns="" val="20003"/>
                    </a:ext>
                  </a:extLst>
                </a:gridCol>
                <a:gridCol w="324554">
                  <a:extLst>
                    <a:ext uri="{9D8B030D-6E8A-4147-A177-3AD203B41FA5}">
                      <a16:colId xmlns:a16="http://schemas.microsoft.com/office/drawing/2014/main" xmlns="" val="20004"/>
                    </a:ext>
                  </a:extLst>
                </a:gridCol>
                <a:gridCol w="388053">
                  <a:extLst>
                    <a:ext uri="{9D8B030D-6E8A-4147-A177-3AD203B41FA5}">
                      <a16:colId xmlns:a16="http://schemas.microsoft.com/office/drawing/2014/main" xmlns="" val="20005"/>
                    </a:ext>
                  </a:extLst>
                </a:gridCol>
                <a:gridCol w="458610">
                  <a:extLst>
                    <a:ext uri="{9D8B030D-6E8A-4147-A177-3AD203B41FA5}">
                      <a16:colId xmlns:a16="http://schemas.microsoft.com/office/drawing/2014/main" xmlns="" val="20006"/>
                    </a:ext>
                  </a:extLst>
                </a:gridCol>
                <a:gridCol w="444499">
                  <a:extLst>
                    <a:ext uri="{9D8B030D-6E8A-4147-A177-3AD203B41FA5}">
                      <a16:colId xmlns:a16="http://schemas.microsoft.com/office/drawing/2014/main" xmlns="" val="20007"/>
                    </a:ext>
                  </a:extLst>
                </a:gridCol>
                <a:gridCol w="317499">
                  <a:extLst>
                    <a:ext uri="{9D8B030D-6E8A-4147-A177-3AD203B41FA5}">
                      <a16:colId xmlns:a16="http://schemas.microsoft.com/office/drawing/2014/main" xmlns="" val="20008"/>
                    </a:ext>
                  </a:extLst>
                </a:gridCol>
                <a:gridCol w="310444">
                  <a:extLst>
                    <a:ext uri="{9D8B030D-6E8A-4147-A177-3AD203B41FA5}">
                      <a16:colId xmlns:a16="http://schemas.microsoft.com/office/drawing/2014/main" xmlns="" val="20009"/>
                    </a:ext>
                  </a:extLst>
                </a:gridCol>
                <a:gridCol w="303388">
                  <a:extLst>
                    <a:ext uri="{9D8B030D-6E8A-4147-A177-3AD203B41FA5}">
                      <a16:colId xmlns:a16="http://schemas.microsoft.com/office/drawing/2014/main" xmlns="" val="20010"/>
                    </a:ext>
                  </a:extLst>
                </a:gridCol>
                <a:gridCol w="282220">
                  <a:extLst>
                    <a:ext uri="{9D8B030D-6E8A-4147-A177-3AD203B41FA5}">
                      <a16:colId xmlns:a16="http://schemas.microsoft.com/office/drawing/2014/main" xmlns="" val="20011"/>
                    </a:ext>
                  </a:extLst>
                </a:gridCol>
                <a:gridCol w="248047">
                  <a:extLst>
                    <a:ext uri="{9D8B030D-6E8A-4147-A177-3AD203B41FA5}">
                      <a16:colId xmlns:a16="http://schemas.microsoft.com/office/drawing/2014/main" xmlns="" val="1614401558"/>
                    </a:ext>
                  </a:extLst>
                </a:gridCol>
                <a:gridCol w="437957">
                  <a:extLst>
                    <a:ext uri="{9D8B030D-6E8A-4147-A177-3AD203B41FA5}">
                      <a16:colId xmlns:a16="http://schemas.microsoft.com/office/drawing/2014/main" xmlns="" val="3755333848"/>
                    </a:ext>
                  </a:extLst>
                </a:gridCol>
                <a:gridCol w="393405">
                  <a:extLst>
                    <a:ext uri="{9D8B030D-6E8A-4147-A177-3AD203B41FA5}">
                      <a16:colId xmlns:a16="http://schemas.microsoft.com/office/drawing/2014/main" xmlns="" val="83561108"/>
                    </a:ext>
                  </a:extLst>
                </a:gridCol>
                <a:gridCol w="329609">
                  <a:extLst>
                    <a:ext uri="{9D8B030D-6E8A-4147-A177-3AD203B41FA5}">
                      <a16:colId xmlns:a16="http://schemas.microsoft.com/office/drawing/2014/main" xmlns="" val="172515529"/>
                    </a:ext>
                  </a:extLst>
                </a:gridCol>
                <a:gridCol w="437531">
                  <a:extLst>
                    <a:ext uri="{9D8B030D-6E8A-4147-A177-3AD203B41FA5}">
                      <a16:colId xmlns:a16="http://schemas.microsoft.com/office/drawing/2014/main" xmlns="" val="3694355902"/>
                    </a:ext>
                  </a:extLst>
                </a:gridCol>
                <a:gridCol w="521501">
                  <a:extLst>
                    <a:ext uri="{9D8B030D-6E8A-4147-A177-3AD203B41FA5}">
                      <a16:colId xmlns:a16="http://schemas.microsoft.com/office/drawing/2014/main" xmlns="" val="2822954630"/>
                    </a:ext>
                  </a:extLst>
                </a:gridCol>
              </a:tblGrid>
              <a:tr h="91440">
                <a:tc rowSpan="2">
                  <a:txBody>
                    <a:bodyPr/>
                    <a:lstStyle/>
                    <a:p>
                      <a:pPr algn="ctr"/>
                      <a:endParaRPr lang="en-US" sz="1400" b="1" dirty="0">
                        <a:solidFill>
                          <a:schemeClr val="bg1"/>
                        </a:solidFill>
                      </a:endParaRPr>
                    </a:p>
                  </a:txBody>
                  <a:tcPr marL="5247" marR="5247" marT="5247" marB="0" anchor="ctr">
                    <a:solidFill>
                      <a:srgbClr val="0070C0"/>
                    </a:solidFill>
                  </a:tcPr>
                </a:tc>
                <a:tc rowSpan="2">
                  <a:txBody>
                    <a:bodyPr/>
                    <a:lstStyle/>
                    <a:p>
                      <a:pPr algn="ctr" fontAlgn="b"/>
                      <a:r>
                        <a:rPr lang="en-US" sz="1400" b="1" u="none" strike="noStrike" dirty="0">
                          <a:solidFill>
                            <a:schemeClr val="bg1"/>
                          </a:solidFill>
                          <a:effectLst/>
                          <a:latin typeface="+mn-lt"/>
                        </a:rPr>
                        <a:t>Total</a:t>
                      </a:r>
                      <a:endParaRPr lang="en-US" sz="1400" b="1" i="0" u="none" strike="noStrike" dirty="0">
                        <a:solidFill>
                          <a:schemeClr val="bg1"/>
                        </a:solidFill>
                        <a:effectLst/>
                        <a:latin typeface="+mn-lt"/>
                      </a:endParaRPr>
                    </a:p>
                  </a:txBody>
                  <a:tcPr marL="5247" marR="5247" marT="5247" marB="0" anchor="ctr">
                    <a:solidFill>
                      <a:srgbClr val="0070C0"/>
                    </a:solidFill>
                  </a:tcPr>
                </a:tc>
                <a:tc gridSpan="2">
                  <a:txBody>
                    <a:bodyPr/>
                    <a:lstStyle/>
                    <a:p>
                      <a:pPr algn="ctr" fontAlgn="b"/>
                      <a:r>
                        <a:rPr lang="en-US" sz="1400" b="1" u="none" strike="noStrike" dirty="0">
                          <a:solidFill>
                            <a:schemeClr val="bg1"/>
                          </a:solidFill>
                          <a:effectLst/>
                          <a:latin typeface="+mn-lt"/>
                        </a:rPr>
                        <a:t>Gender</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gridSpan="5">
                  <a:txBody>
                    <a:bodyPr/>
                    <a:lstStyle/>
                    <a:p>
                      <a:pPr algn="ctr" fontAlgn="b"/>
                      <a:r>
                        <a:rPr lang="en-US" sz="1400" b="1" i="0" u="none" strike="noStrike" dirty="0">
                          <a:solidFill>
                            <a:schemeClr val="bg1"/>
                          </a:solidFill>
                          <a:effectLst/>
                          <a:latin typeface="+mn-lt"/>
                        </a:rPr>
                        <a:t>Age</a:t>
                      </a: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gridSpan="3">
                  <a:txBody>
                    <a:bodyPr/>
                    <a:lstStyle/>
                    <a:p>
                      <a:pPr algn="ctr" fontAlgn="b"/>
                      <a:r>
                        <a:rPr lang="en-US" sz="1400" b="1" u="none" strike="noStrike" dirty="0">
                          <a:solidFill>
                            <a:schemeClr val="bg1"/>
                          </a:solidFill>
                          <a:effectLst/>
                          <a:latin typeface="+mn-lt"/>
                        </a:rPr>
                        <a:t>Race</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dirty="0">
                          <a:solidFill>
                            <a:schemeClr val="bg1"/>
                          </a:solidFill>
                          <a:effectLst/>
                          <a:latin typeface="+mn-lt"/>
                        </a:rPr>
                        <a:t>Disability</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solidFill>
                      <a:srgbClr val="0070C0"/>
                    </a:solidFill>
                  </a:tcPr>
                </a:tc>
                <a:tc hMerge="1">
                  <a:txBody>
                    <a:bodyPr/>
                    <a:lstStyle/>
                    <a:p>
                      <a:endParaRPr lang="en-US"/>
                    </a:p>
                  </a:txBody>
                  <a:tcPr/>
                </a:tc>
                <a:tc hMerge="1">
                  <a:txBody>
                    <a:bodyPr/>
                    <a:lstStyle/>
                    <a:p>
                      <a:endParaRPr lang="en-US"/>
                    </a:p>
                  </a:txBody>
                  <a:tcPr/>
                </a:tc>
                <a:tc gridSpan="2">
                  <a:txBody>
                    <a:bodyPr/>
                    <a:lstStyle/>
                    <a:p>
                      <a:pPr algn="ctr" fontAlgn="b"/>
                      <a:r>
                        <a:rPr lang="en-US" sz="1400" b="1" u="none" strike="noStrike" dirty="0">
                          <a:solidFill>
                            <a:schemeClr val="bg1"/>
                          </a:solidFill>
                          <a:effectLst/>
                          <a:latin typeface="+mn-lt"/>
                        </a:rPr>
                        <a:t>Pres. Vote</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91440">
                <a:tc vMerge="1">
                  <a:txBody>
                    <a:bodyPr/>
                    <a:lstStyle/>
                    <a:p>
                      <a:endParaRPr lang="en-US"/>
                    </a:p>
                  </a:txBody>
                  <a:tcPr/>
                </a:tc>
                <a:tc vMerge="1">
                  <a:txBody>
                    <a:bodyPr/>
                    <a:lstStyle/>
                    <a:p>
                      <a:endParaRPr lang="en-US"/>
                    </a:p>
                  </a:txBody>
                  <a:tcPr/>
                </a:tc>
                <a:tc>
                  <a:txBody>
                    <a:bodyPr/>
                    <a:lstStyle/>
                    <a:p>
                      <a:pPr algn="ctr" fontAlgn="b"/>
                      <a:r>
                        <a:rPr lang="en-US" sz="1200" b="1" u="none" strike="noStrike" dirty="0">
                          <a:solidFill>
                            <a:schemeClr val="bg1"/>
                          </a:solidFill>
                          <a:effectLst/>
                          <a:latin typeface="+mn-lt"/>
                        </a:rPr>
                        <a:t>M</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W</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&lt;30</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30-39</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40-49</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50-64</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65+</a:t>
                      </a:r>
                    </a:p>
                  </a:txBody>
                  <a:tcPr marL="5247" marR="5247" marT="5247" marB="0" anchor="ctr">
                    <a:solidFill>
                      <a:srgbClr val="0070C0"/>
                    </a:solidFill>
                  </a:tcPr>
                </a:tc>
                <a:tc>
                  <a:txBody>
                    <a:bodyPr/>
                    <a:lstStyle/>
                    <a:p>
                      <a:pPr algn="ctr" fontAlgn="b"/>
                      <a:r>
                        <a:rPr lang="en-US" sz="1200" b="1" u="none" strike="noStrike" dirty="0" err="1">
                          <a:solidFill>
                            <a:schemeClr val="bg1"/>
                          </a:solidFill>
                          <a:effectLst/>
                          <a:latin typeface="+mn-lt"/>
                        </a:rPr>
                        <a:t>Wh</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AA</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err="1">
                          <a:solidFill>
                            <a:schemeClr val="bg1"/>
                          </a:solidFill>
                          <a:effectLst/>
                          <a:latin typeface="+mn-lt"/>
                        </a:rPr>
                        <a:t>Lat</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050" b="1" i="0" u="none" strike="noStrike" dirty="0">
                          <a:solidFill>
                            <a:schemeClr val="bg1"/>
                          </a:solidFill>
                          <a:effectLst/>
                          <a:latin typeface="+mn-lt"/>
                        </a:rPr>
                        <a:t>Self</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Family</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Close friend</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All,</a:t>
                      </a:r>
                      <a:r>
                        <a:rPr lang="en-US" sz="1100" b="1" i="0" u="none" strike="noStrike" baseline="0" dirty="0">
                          <a:solidFill>
                            <a:schemeClr val="bg1"/>
                          </a:solidFill>
                          <a:effectLst/>
                          <a:latin typeface="+mn-lt"/>
                        </a:rPr>
                        <a:t> yes</a:t>
                      </a:r>
                      <a:endParaRPr lang="en-US" sz="11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050" b="1" i="0" u="none" strike="noStrike" dirty="0">
                          <a:solidFill>
                            <a:schemeClr val="bg1"/>
                          </a:solidFill>
                          <a:effectLst/>
                          <a:latin typeface="+mn-lt"/>
                        </a:rPr>
                        <a:t>Clinton</a:t>
                      </a:r>
                    </a:p>
                  </a:txBody>
                  <a:tcPr marL="5247" marR="5247" marT="5247" marB="0" anchor="ctr">
                    <a:solidFill>
                      <a:srgbClr val="0070C0"/>
                    </a:solidFill>
                  </a:tcPr>
                </a:tc>
                <a:tc>
                  <a:txBody>
                    <a:bodyPr/>
                    <a:lstStyle/>
                    <a:p>
                      <a:pPr algn="ctr" fontAlgn="b"/>
                      <a:r>
                        <a:rPr lang="en-US" sz="1100" b="1" i="0" u="none" strike="noStrike" dirty="0">
                          <a:solidFill>
                            <a:schemeClr val="bg1"/>
                          </a:solidFill>
                          <a:effectLst/>
                          <a:latin typeface="+mn-lt"/>
                        </a:rPr>
                        <a:t>Trump</a:t>
                      </a:r>
                    </a:p>
                  </a:txBody>
                  <a:tcPr marL="5247" marR="5247" marT="5247" marB="0" anchor="ctr">
                    <a:solidFill>
                      <a:srgbClr val="0070C0"/>
                    </a:solidFill>
                  </a:tcPr>
                </a:tc>
                <a:extLst>
                  <a:ext uri="{0D108BD9-81ED-4DB2-BD59-A6C34878D82A}">
                    <a16:rowId xmlns:a16="http://schemas.microsoft.com/office/drawing/2014/main" xmlns="" val="10001"/>
                  </a:ext>
                </a:extLst>
              </a:tr>
              <a:tr h="209124">
                <a:tc gridSpan="18">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TRUMP</a:t>
                      </a:r>
                    </a:p>
                  </a:txBody>
                  <a:tcPr marL="9525" marR="9525" marT="9525" marB="0" anchor="ctr">
                    <a:solidFill>
                      <a:srgbClr val="0070C0">
                        <a:alpha val="25000"/>
                      </a:srgbClr>
                    </a:solidFill>
                  </a:tcPr>
                </a:tc>
                <a:tc hMerge="1">
                  <a:txBody>
                    <a:bodyPr/>
                    <a:lstStyle/>
                    <a:p>
                      <a:endParaRPr lang="en-US" dirty="0"/>
                    </a:p>
                  </a:txBody>
                  <a:tcPr marL="9525" marR="9525" marT="9525"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marL="5247" marR="5247" marT="5247" marB="0" anchor="ctr">
                    <a:solidFill>
                      <a:srgbClr val="0070C0">
                        <a:alpha val="2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Yes</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19</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22</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16</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22</a:t>
                      </a:r>
                    </a:p>
                  </a:txBody>
                  <a:tcPr marL="5247" marR="5247" marT="5247" marB="0" anchor="ctr">
                    <a:solidFill>
                      <a:srgbClr val="BFDBEF"/>
                    </a:solidFill>
                  </a:tcPr>
                </a:tc>
                <a:tc>
                  <a:txBody>
                    <a:bodyPr/>
                    <a:lstStyle/>
                    <a:p>
                      <a:pPr algn="ctr"/>
                      <a:r>
                        <a:rPr lang="en-US" sz="1400" b="1" dirty="0"/>
                        <a:t>15</a:t>
                      </a:r>
                    </a:p>
                  </a:txBody>
                  <a:tcPr marL="5247" marR="5247" marT="5247" marB="0" anchor="ctr">
                    <a:solidFill>
                      <a:srgbClr val="BFDBEF"/>
                    </a:solidFill>
                  </a:tcPr>
                </a:tc>
                <a:tc>
                  <a:txBody>
                    <a:bodyPr/>
                    <a:lstStyle/>
                    <a:p>
                      <a:pPr algn="ctr"/>
                      <a:r>
                        <a:rPr lang="en-US" sz="1400" b="1" dirty="0"/>
                        <a:t>23</a:t>
                      </a:r>
                    </a:p>
                  </a:txBody>
                  <a:tcPr marL="5247" marR="5247" marT="5247" marB="0" anchor="ctr">
                    <a:solidFill>
                      <a:srgbClr val="BFDBEF"/>
                    </a:solidFill>
                  </a:tcPr>
                </a:tc>
                <a:tc>
                  <a:txBody>
                    <a:bodyPr/>
                    <a:lstStyle/>
                    <a:p>
                      <a:pPr algn="ctr"/>
                      <a:r>
                        <a:rPr lang="en-US" sz="1400" b="1" dirty="0"/>
                        <a:t>15</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34</a:t>
                      </a:r>
                    </a:p>
                  </a:txBody>
                  <a:tcPr marL="5247" marR="5247" marT="5247" marB="0" anchor="ctr">
                    <a:solidFill>
                      <a:srgbClr val="BFDBEF"/>
                    </a:solidFill>
                  </a:tcPr>
                </a:tc>
                <a:extLst>
                  <a:ext uri="{0D108BD9-81ED-4DB2-BD59-A6C34878D82A}">
                    <a16:rowId xmlns:a16="http://schemas.microsoft.com/office/drawing/2014/main" xmlns="" val="406170624"/>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69</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67</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72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86</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74</a:t>
                      </a:r>
                    </a:p>
                  </a:txBody>
                  <a:tcPr marL="5247" marR="5247" marT="5247" marB="0" anchor="ctr">
                    <a:solidFill>
                      <a:srgbClr val="BFDBEF"/>
                    </a:solidFill>
                  </a:tcPr>
                </a:tc>
                <a:tc>
                  <a:txBody>
                    <a:bodyPr/>
                    <a:lstStyle/>
                    <a:p>
                      <a:pPr algn="ctr"/>
                      <a:r>
                        <a:rPr lang="en-US" sz="1400" b="1" dirty="0"/>
                        <a:t>68</a:t>
                      </a:r>
                    </a:p>
                  </a:txBody>
                  <a:tcPr marL="5247" marR="5247" marT="5247" marB="0" anchor="ctr">
                    <a:solidFill>
                      <a:srgbClr val="BFDBEF"/>
                    </a:solidFill>
                  </a:tcPr>
                </a:tc>
                <a:tc>
                  <a:txBody>
                    <a:bodyPr/>
                    <a:lstStyle/>
                    <a:p>
                      <a:pPr algn="ctr"/>
                      <a:r>
                        <a:rPr lang="en-US" sz="1400" b="1" dirty="0"/>
                        <a:t>60</a:t>
                      </a:r>
                    </a:p>
                  </a:txBody>
                  <a:tcPr marL="5247" marR="5247" marT="5247" marB="0" anchor="ctr">
                    <a:solidFill>
                      <a:srgbClr val="BFDBEF"/>
                    </a:solidFill>
                  </a:tcPr>
                </a:tc>
                <a:tc>
                  <a:txBody>
                    <a:bodyPr/>
                    <a:lstStyle/>
                    <a:p>
                      <a:pPr algn="ctr"/>
                      <a:r>
                        <a:rPr lang="en-US" sz="1400" b="1" dirty="0"/>
                        <a:t>65</a:t>
                      </a:r>
                    </a:p>
                  </a:txBody>
                  <a:tcPr marL="5247" marR="5247" marT="5247" marB="0" anchor="ctr">
                    <a:solidFill>
                      <a:srgbClr val="BFDBEF"/>
                    </a:solidFill>
                  </a:tcPr>
                </a:tc>
                <a:tc>
                  <a:txBody>
                    <a:bodyPr/>
                    <a:lstStyle/>
                    <a:p>
                      <a:pPr algn="ctr"/>
                      <a:r>
                        <a:rPr lang="en-US" sz="1400" b="1" dirty="0"/>
                        <a:t>62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46</a:t>
                      </a:r>
                    </a:p>
                  </a:txBody>
                  <a:tcPr marL="5247" marR="5247" marT="5247" marB="0" anchor="ctr">
                    <a:solidFill>
                      <a:srgbClr val="BFDBEF"/>
                    </a:solidFill>
                  </a:tcPr>
                </a:tc>
                <a:extLst>
                  <a:ext uri="{0D108BD9-81ED-4DB2-BD59-A6C34878D82A}">
                    <a16:rowId xmlns:a16="http://schemas.microsoft.com/office/drawing/2014/main" xmlns="" val="2887935143"/>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Don’t know</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12</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12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a:r>
                        <a:rPr lang="en-US" sz="1400" b="1" dirty="0"/>
                        <a:t>17</a:t>
                      </a:r>
                    </a:p>
                  </a:txBody>
                  <a:tcPr marL="5247" marR="5247" marT="5247" marB="0" anchor="ctr">
                    <a:solidFill>
                      <a:srgbClr val="BFDBEF"/>
                    </a:solidFill>
                  </a:tcPr>
                </a:tc>
                <a:tc>
                  <a:txBody>
                    <a:bodyPr/>
                    <a:lstStyle/>
                    <a:p>
                      <a:pPr algn="ctr"/>
                      <a:r>
                        <a:rPr lang="en-US" sz="1400" b="1" dirty="0"/>
                        <a:t>16</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17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20</a:t>
                      </a:r>
                    </a:p>
                  </a:txBody>
                  <a:tcPr marL="5247" marR="5247" marT="5247" marB="0" anchor="ctr">
                    <a:solidFill>
                      <a:srgbClr val="BFDBEF"/>
                    </a:solidFill>
                  </a:tcPr>
                </a:tc>
                <a:extLst>
                  <a:ext uri="{0D108BD9-81ED-4DB2-BD59-A6C34878D82A}">
                    <a16:rowId xmlns:a16="http://schemas.microsoft.com/office/drawing/2014/main" xmlns="" val="2629915815"/>
                  </a:ext>
                </a:extLst>
              </a:tr>
              <a:tr h="209124">
                <a:tc gridSpan="18">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chemeClr val="bg1"/>
                    </a:solidFill>
                  </a:tcPr>
                </a:tc>
                <a:tc hMerge="1">
                  <a:txBody>
                    <a:bodyPr/>
                    <a:lstStyle/>
                    <a:p>
                      <a:pPr algn="ctr" fontAlgn="ctr"/>
                      <a:endParaRPr lang="en-US" sz="1400" b="1" i="0" u="none" strike="noStrike" dirty="0">
                        <a:solidFill>
                          <a:srgbClr val="000000"/>
                        </a:solidFill>
                        <a:effectLst/>
                        <a:latin typeface="+mn-lt"/>
                      </a:endParaRPr>
                    </a:p>
                  </a:txBody>
                  <a:tcPr marL="9525" marR="9525" marT="9525" marB="0" anchor="ctr">
                    <a:solidFill>
                      <a:srgbClr val="BFDBEF"/>
                    </a:solidFill>
                  </a:tcPr>
                </a:tc>
                <a:tc hMerge="1">
                  <a:txBody>
                    <a:bodyPr/>
                    <a:lstStyle/>
                    <a:p>
                      <a:pPr algn="ctr" fontAlgn="ctr"/>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ctr"/>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98485847"/>
                  </a:ext>
                </a:extLst>
              </a:tr>
              <a:tr h="209124">
                <a:tc gridSpan="18">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CLINTON</a:t>
                      </a:r>
                    </a:p>
                  </a:txBody>
                  <a:tcPr marL="9525" marR="9525" marT="9525" marB="0" anchor="ctr">
                    <a:solidFill>
                      <a:srgbClr val="BFDBEF"/>
                    </a:solidFill>
                  </a:tcPr>
                </a:tc>
                <a:tc hMerge="1">
                  <a:txBody>
                    <a:bodyPr/>
                    <a:lstStyle/>
                    <a:p>
                      <a:pPr algn="ctr" fontAlgn="ctr"/>
                      <a:endParaRPr lang="en-US" sz="1400" b="1" i="0" u="none" strike="noStrike" dirty="0">
                        <a:solidFill>
                          <a:srgbClr val="000000"/>
                        </a:solidFill>
                        <a:effectLst/>
                        <a:latin typeface="+mn-lt"/>
                      </a:endParaRPr>
                    </a:p>
                  </a:txBody>
                  <a:tcPr marL="9525" marR="9525" marT="9525" marB="0" anchor="ctr">
                    <a:solidFill>
                      <a:srgbClr val="BFDBEF"/>
                    </a:solidFill>
                  </a:tcPr>
                </a:tc>
                <a:tc hMerge="1">
                  <a:txBody>
                    <a:bodyPr/>
                    <a:lstStyle/>
                    <a:p>
                      <a:pPr algn="ctr" fontAlgn="ctr"/>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ctr"/>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pPr algn="ctr" fontAlgn="b"/>
                      <a:endParaRPr lang="en-US" sz="1400" b="1" i="0" u="none" strike="noStrike" dirty="0">
                        <a:solidFill>
                          <a:srgbClr val="000000"/>
                        </a:solidFill>
                        <a:effectLst/>
                        <a:latin typeface="+mn-lt"/>
                      </a:endParaRPr>
                    </a:p>
                  </a:txBody>
                  <a:tcPr marL="5247" marR="5247" marT="5247" marB="0" anchor="ctr">
                    <a:solidFill>
                      <a:srgbClr val="BFDB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61154479"/>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Yes</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32</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28</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35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29</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26</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59</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49</a:t>
                      </a:r>
                    </a:p>
                  </a:txBody>
                  <a:tcPr marL="5247" marR="5247" marT="5247" marB="0" anchor="ctr">
                    <a:solidFill>
                      <a:srgbClr val="BFDBEF"/>
                    </a:solidFill>
                  </a:tcPr>
                </a:tc>
                <a:tc>
                  <a:txBody>
                    <a:bodyPr/>
                    <a:lstStyle/>
                    <a:p>
                      <a:pPr algn="ctr"/>
                      <a:r>
                        <a:rPr lang="en-US" sz="1400" b="1" dirty="0"/>
                        <a:t>29</a:t>
                      </a:r>
                    </a:p>
                  </a:txBody>
                  <a:tcPr marL="5247" marR="5247" marT="5247" marB="0" anchor="ctr">
                    <a:solidFill>
                      <a:srgbClr val="BFDBEF"/>
                    </a:solidFill>
                  </a:tcPr>
                </a:tc>
                <a:tc>
                  <a:txBody>
                    <a:bodyPr/>
                    <a:lstStyle/>
                    <a:p>
                      <a:pPr algn="ctr"/>
                      <a:r>
                        <a:rPr lang="en-US" sz="1400" b="1" dirty="0"/>
                        <a:t>38</a:t>
                      </a:r>
                    </a:p>
                  </a:txBody>
                  <a:tcPr marL="5247" marR="5247" marT="5247" marB="0" anchor="ctr">
                    <a:solidFill>
                      <a:srgbClr val="BFDBEF"/>
                    </a:solidFill>
                  </a:tcPr>
                </a:tc>
                <a:tc>
                  <a:txBody>
                    <a:bodyPr/>
                    <a:lstStyle/>
                    <a:p>
                      <a:pPr algn="ctr"/>
                      <a:r>
                        <a:rPr lang="en-US" sz="1400" b="1" dirty="0"/>
                        <a:t>23</a:t>
                      </a:r>
                    </a:p>
                  </a:txBody>
                  <a:tcPr marL="5247" marR="5247" marT="5247" marB="0" anchor="ctr">
                    <a:solidFill>
                      <a:srgbClr val="BFDBEF"/>
                    </a:solidFill>
                  </a:tcPr>
                </a:tc>
                <a:tc>
                  <a:txBody>
                    <a:bodyPr/>
                    <a:lstStyle/>
                    <a:p>
                      <a:pPr algn="ctr"/>
                      <a:r>
                        <a:rPr lang="en-US" sz="1400" b="1" dirty="0"/>
                        <a:t>35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10</a:t>
                      </a:r>
                    </a:p>
                  </a:txBody>
                  <a:tcPr marL="5247" marR="5247" marT="5247" marB="0" anchor="ctr">
                    <a:solidFill>
                      <a:srgbClr val="BFDBEF"/>
                    </a:solidFill>
                  </a:tcPr>
                </a:tc>
                <a:extLst>
                  <a:ext uri="{0D108BD9-81ED-4DB2-BD59-A6C34878D82A}">
                    <a16:rowId xmlns:a16="http://schemas.microsoft.com/office/drawing/2014/main" xmlns="" val="2020696236"/>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60</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66</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54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44</a:t>
                      </a:r>
                    </a:p>
                  </a:txBody>
                  <a:tcPr marL="5247" marR="5247" marT="5247" marB="0" anchor="ctr">
                    <a:solidFill>
                      <a:srgbClr val="BFDBEF"/>
                    </a:solidFill>
                  </a:tcPr>
                </a:tc>
                <a:tc>
                  <a:txBody>
                    <a:bodyPr/>
                    <a:lstStyle/>
                    <a:p>
                      <a:pPr algn="ctr"/>
                      <a:r>
                        <a:rPr lang="en-US" sz="1400" b="1" dirty="0"/>
                        <a:t>60</a:t>
                      </a:r>
                    </a:p>
                  </a:txBody>
                  <a:tcPr marL="5247" marR="5247" marT="5247" marB="0" anchor="ctr">
                    <a:solidFill>
                      <a:srgbClr val="BFDBEF"/>
                    </a:solidFill>
                  </a:tcPr>
                </a:tc>
                <a:tc>
                  <a:txBody>
                    <a:bodyPr/>
                    <a:lstStyle/>
                    <a:p>
                      <a:pPr algn="ctr"/>
                      <a:r>
                        <a:rPr lang="en-US" sz="1400" b="1" dirty="0"/>
                        <a:t>55</a:t>
                      </a:r>
                    </a:p>
                  </a:txBody>
                  <a:tcPr marL="5247" marR="5247" marT="5247" marB="0" anchor="ctr">
                    <a:solidFill>
                      <a:srgbClr val="BFDBEF"/>
                    </a:solidFill>
                  </a:tcPr>
                </a:tc>
                <a:tc>
                  <a:txBody>
                    <a:bodyPr/>
                    <a:lstStyle/>
                    <a:p>
                      <a:pPr algn="ctr"/>
                      <a:r>
                        <a:rPr lang="en-US" sz="1400" b="1" dirty="0"/>
                        <a:t>58</a:t>
                      </a:r>
                    </a:p>
                  </a:txBody>
                  <a:tcPr marL="5247" marR="5247" marT="5247" marB="0" anchor="ctr">
                    <a:solidFill>
                      <a:srgbClr val="BFDBEF"/>
                    </a:solidFill>
                  </a:tcPr>
                </a:tc>
                <a:tc>
                  <a:txBody>
                    <a:bodyPr/>
                    <a:lstStyle/>
                    <a:p>
                      <a:pPr algn="ctr"/>
                      <a:r>
                        <a:rPr lang="en-US" sz="1400" b="1" dirty="0"/>
                        <a:t>57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86</a:t>
                      </a:r>
                    </a:p>
                  </a:txBody>
                  <a:tcPr marL="5247" marR="5247" marT="5247" marB="0" anchor="ctr">
                    <a:solidFill>
                      <a:srgbClr val="BFDBEF"/>
                    </a:solidFill>
                  </a:tcPr>
                </a:tc>
                <a:extLst>
                  <a:ext uri="{0D108BD9-81ED-4DB2-BD59-A6C34878D82A}">
                    <a16:rowId xmlns:a16="http://schemas.microsoft.com/office/drawing/2014/main" xmlns="" val="3524009209"/>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Don’t know</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8</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7</a:t>
                      </a:r>
                    </a:p>
                  </a:txBody>
                  <a:tcPr marL="5247" marR="5247" marT="5247" marB="0" anchor="ctr">
                    <a:solidFill>
                      <a:srgbClr val="BFDBEF"/>
                    </a:solidFill>
                  </a:tcPr>
                </a:tc>
                <a:tc>
                  <a:txBody>
                    <a:bodyPr/>
                    <a:lstStyle/>
                    <a:p>
                      <a:pPr algn="ctr"/>
                      <a:r>
                        <a:rPr lang="en-US" sz="1400" b="1" dirty="0"/>
                        <a:t>19</a:t>
                      </a:r>
                    </a:p>
                  </a:txBody>
                  <a:tcPr marL="5247" marR="5247" marT="5247" marB="0" anchor="ctr">
                    <a:solidFill>
                      <a:srgbClr val="BFDBEF"/>
                    </a:solidFill>
                  </a:tcPr>
                </a:tc>
                <a:tc>
                  <a:txBody>
                    <a:bodyPr/>
                    <a:lstStyle/>
                    <a:p>
                      <a:pPr algn="ctr"/>
                      <a:r>
                        <a:rPr lang="en-US" sz="1400" b="1" dirty="0"/>
                        <a:t>9</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extLst>
                  <a:ext uri="{0D108BD9-81ED-4DB2-BD59-A6C34878D82A}">
                    <a16:rowId xmlns:a16="http://schemas.microsoft.com/office/drawing/2014/main" xmlns="" val="349332612"/>
                  </a:ext>
                </a:extLst>
              </a:tr>
            </a:tbl>
          </a:graphicData>
        </a:graphic>
      </p:graphicFrame>
      <p:sp>
        <p:nvSpPr>
          <p:cNvPr id="9" name="Donut 8"/>
          <p:cNvSpPr/>
          <p:nvPr/>
        </p:nvSpPr>
        <p:spPr bwMode="auto">
          <a:xfrm>
            <a:off x="5716621" y="399959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0" name="Donut 9"/>
          <p:cNvSpPr/>
          <p:nvPr/>
        </p:nvSpPr>
        <p:spPr bwMode="auto">
          <a:xfrm>
            <a:off x="7773322" y="309801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1" name="Donut 10"/>
          <p:cNvSpPr/>
          <p:nvPr/>
        </p:nvSpPr>
        <p:spPr bwMode="auto">
          <a:xfrm>
            <a:off x="8265363" y="420431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2" name="Donut 11"/>
          <p:cNvSpPr/>
          <p:nvPr/>
        </p:nvSpPr>
        <p:spPr bwMode="auto">
          <a:xfrm>
            <a:off x="5716621" y="309801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3" name="Donut 12"/>
          <p:cNvSpPr/>
          <p:nvPr/>
        </p:nvSpPr>
        <p:spPr bwMode="auto">
          <a:xfrm>
            <a:off x="2288912" y="2885316"/>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4" name="Donut 13"/>
          <p:cNvSpPr/>
          <p:nvPr/>
        </p:nvSpPr>
        <p:spPr bwMode="auto">
          <a:xfrm>
            <a:off x="2288912" y="399959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 name="Rectangle 2"/>
          <p:cNvSpPr>
            <a:spLocks noGrp="1" noChangeArrowheads="1"/>
          </p:cNvSpPr>
          <p:nvPr>
            <p:ph type="title"/>
          </p:nvPr>
        </p:nvSpPr>
        <p:spPr>
          <a:xfrm>
            <a:off x="677863" y="368300"/>
            <a:ext cx="8014607" cy="1058863"/>
          </a:xfrm>
        </p:spPr>
        <p:txBody>
          <a:bodyPr/>
          <a:lstStyle/>
          <a:p>
            <a:pPr eaLnBrk="1" hangingPunct="1"/>
            <a:r>
              <a:rPr lang="en-US" sz="1700" b="1" dirty="0">
                <a:latin typeface="Calibri" charset="0"/>
              </a:rPr>
              <a:t>A majority of voters did not see or hear anything positive from Trump or Clinton about their policies or plans for people with disabilities. While voters were more likely to say they had heard from Clinton, three out of five still did not hear anything positive.</a:t>
            </a:r>
          </a:p>
        </p:txBody>
      </p:sp>
    </p:spTree>
    <p:extLst>
      <p:ext uri="{BB962C8B-B14F-4D97-AF65-F5344CB8AC3E}">
        <p14:creationId xmlns:p14="http://schemas.microsoft.com/office/powerpoint/2010/main" val="203790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nald trump head shot"/>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21819" y="3146453"/>
            <a:ext cx="1583614" cy="158361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19</a:t>
            </a:fld>
            <a:endParaRPr lang="en-US" dirty="0"/>
          </a:p>
        </p:txBody>
      </p:sp>
      <p:graphicFrame>
        <p:nvGraphicFramePr>
          <p:cNvPr id="6" name="Chart 5" descr="Non-Person with Disabilities 18% did hear something positive from Donald Trump's plan for  people with disabilites  74% did not hear something positive from Donald Trump's plan for people with disabilities.&#10;&#10;All People with Disabilities 21% did hear something positive from Donald Trump's plan for people with disabilities while 62% did not hear something positive from Donald Trump's plan for people with disabilities.&#10;&#10;Self-identified with Disabilities 15% did hear something positive from Donald Trump's plan for people with disabilities while 68% did not hear something positive from Donald Trump's plan for people with disabilities.&#10;&#10;Family member is disabled 23% did hear something positive from Donald Trump's plan for people with disabilities while 60% did not hear something positive from Donald Trump's plan for people with disabilities.&#10;&#10;Friend is disabled 15% did hear something positive from Donald Trump's plan for people with disabilities while 65% did not hear something positive from Donald Trump's plan for people with disabilities." title="Thinking about the elections, did you see or hear anything positive from Donald Trump about his policies or plans for people with disabilities"/>
          <p:cNvGraphicFramePr/>
          <p:nvPr>
            <p:extLst>
              <p:ext uri="{D42A27DB-BD31-4B8C-83A1-F6EECF244321}">
                <p14:modId xmlns:p14="http://schemas.microsoft.com/office/powerpoint/2010/main" val="58277588"/>
              </p:ext>
            </p:extLst>
          </p:nvPr>
        </p:nvGraphicFramePr>
        <p:xfrm>
          <a:off x="3693781" y="1890707"/>
          <a:ext cx="5346979" cy="42799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All Votes&#10;19% heard something positive from Donald Trump plan’s for people with disabilities&#10;12% was unsure about hearing anything from Donald Trump plan’s for people with disabilities&#10;69% did not hearing something negative from Donald Trump plan’s for people with disabilities&#10;" title="Thinking about the elections, did you see or hear anything positive from Donald Trump about his policies or plans for people with disabilities"/>
          <p:cNvGraphicFramePr/>
          <p:nvPr>
            <p:extLst>
              <p:ext uri="{D42A27DB-BD31-4B8C-83A1-F6EECF244321}">
                <p14:modId xmlns:p14="http://schemas.microsoft.com/office/powerpoint/2010/main" val="955520227"/>
              </p:ext>
            </p:extLst>
          </p:nvPr>
        </p:nvGraphicFramePr>
        <p:xfrm>
          <a:off x="499327" y="1588485"/>
          <a:ext cx="3214811" cy="4887118"/>
        </p:xfrm>
        <a:graphic>
          <a:graphicData uri="http://schemas.openxmlformats.org/drawingml/2006/chart">
            <c:chart xmlns:c="http://schemas.openxmlformats.org/drawingml/2006/chart" xmlns:r="http://schemas.openxmlformats.org/officeDocument/2006/relationships" r:id="rId6"/>
          </a:graphicData>
        </a:graphic>
      </p:graphicFrame>
      <p:cxnSp>
        <p:nvCxnSpPr>
          <p:cNvPr id="24" name="Straight Connector 23" descr="All Voters: 69 percent of people didnt hear anything positive, but 19 percent did, and 12 percent were unsure.&#10;&#10;Non PwD: 74 percent of people didnt hear anything positive, but 18 percent did&#10;&#10;&#10;All PwD: 62 percent of people didnt hear anything positive, but 21 percent did&#10;&#10;&#10;Self: 68 percent of people didnt hear anything positive, but 15 percent did&#10;&#10;&#10;Family: 60 percent of people didnt hear anything positive, but 23 percent did &#10;&#10;&#10;Friend: 65 percent of people didnt hear anything positive, but 15 percent did &#10;&#10;" title="Less than 1 in 5 voters heard something positive about Donald Trump policies "/>
          <p:cNvCxnSpPr/>
          <p:nvPr/>
        </p:nvCxnSpPr>
        <p:spPr bwMode="auto">
          <a:xfrm>
            <a:off x="4852219" y="1993943"/>
            <a:ext cx="0" cy="393192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78970" y="1480456"/>
            <a:ext cx="8229600" cy="410249"/>
          </a:xfrm>
          <a:prstGeom prst="rect">
            <a:avLst/>
          </a:prstGeom>
          <a:solidFill>
            <a:schemeClr val="bg1">
              <a:lumMod val="85000"/>
            </a:schemeClr>
          </a:solidFill>
        </p:spPr>
        <p:txBody>
          <a:bodyPr wrap="square" rtlCol="0" anchor="ctr">
            <a:noAutofit/>
          </a:bodyPr>
          <a:lstStyle/>
          <a:p>
            <a:pPr algn="ctr"/>
            <a:r>
              <a:rPr lang="en-US" sz="1400" b="1" dirty="0"/>
              <a:t>Thinking about the election, did you see or hear anything positive from Donald Trump about his policies or plans for people with disabilities.</a:t>
            </a:r>
            <a:endParaRPr lang="en-US" b="1" dirty="0"/>
          </a:p>
        </p:txBody>
      </p:sp>
      <p:sp>
        <p:nvSpPr>
          <p:cNvPr id="13" name="TextBox 12"/>
          <p:cNvSpPr txBox="1"/>
          <p:nvPr/>
        </p:nvSpPr>
        <p:spPr>
          <a:xfrm>
            <a:off x="478971" y="2058654"/>
            <a:ext cx="3214811" cy="365760"/>
          </a:xfrm>
          <a:prstGeom prst="rect">
            <a:avLst/>
          </a:prstGeom>
          <a:solidFill>
            <a:schemeClr val="bg1">
              <a:lumMod val="85000"/>
            </a:schemeClr>
          </a:solidFill>
        </p:spPr>
        <p:txBody>
          <a:bodyPr wrap="square" rtlCol="0" anchor="ctr">
            <a:noAutofit/>
          </a:bodyPr>
          <a:lstStyle/>
          <a:p>
            <a:pPr algn="ctr"/>
            <a:r>
              <a:rPr lang="en-US" sz="1400" b="1" dirty="0"/>
              <a:t>All Voters</a:t>
            </a:r>
            <a:endParaRPr lang="en-US" b="1" dirty="0"/>
          </a:p>
        </p:txBody>
      </p:sp>
      <p:sp>
        <p:nvSpPr>
          <p:cNvPr id="11" name="Title 1"/>
          <p:cNvSpPr>
            <a:spLocks noGrp="1"/>
          </p:cNvSpPr>
          <p:nvPr>
            <p:ph type="title"/>
          </p:nvPr>
        </p:nvSpPr>
        <p:spPr>
          <a:xfrm>
            <a:off x="677863" y="228600"/>
            <a:ext cx="8083747" cy="1058863"/>
          </a:xfrm>
        </p:spPr>
        <p:txBody>
          <a:bodyPr/>
          <a:lstStyle/>
          <a:p>
            <a:r>
              <a:rPr lang="en-US" sz="2400" b="1" dirty="0"/>
              <a:t>Fewer than 1 in 5 voters heard something positive about Donald Trump’s policies or plans for people with disabilities. </a:t>
            </a:r>
          </a:p>
        </p:txBody>
      </p:sp>
    </p:spTree>
    <p:extLst>
      <p:ext uri="{BB962C8B-B14F-4D97-AF65-F5344CB8AC3E}">
        <p14:creationId xmlns:p14="http://schemas.microsoft.com/office/powerpoint/2010/main" val="142947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157" y="784527"/>
            <a:ext cx="8760443" cy="742427"/>
          </a:xfrm>
        </p:spPr>
        <p:txBody>
          <a:bodyPr/>
          <a:lstStyle/>
          <a:p>
            <a:pPr algn="l"/>
            <a:r>
              <a:rPr lang="en-US" altLang="en-US" sz="2400" b="1" dirty="0">
                <a:solidFill>
                  <a:srgbClr val="0085B4"/>
                </a:solidFill>
              </a:rPr>
              <a:t>Greenberg Quinlan </a:t>
            </a:r>
            <a:r>
              <a:rPr lang="en-US" altLang="en-US" sz="2400" b="1" dirty="0" err="1">
                <a:solidFill>
                  <a:srgbClr val="0085B4"/>
                </a:solidFill>
              </a:rPr>
              <a:t>Rosner</a:t>
            </a:r>
            <a:r>
              <a:rPr lang="en-US" altLang="en-US" sz="2400" b="1" dirty="0">
                <a:solidFill>
                  <a:srgbClr val="0085B4"/>
                </a:solidFill>
              </a:rPr>
              <a:t> Research &amp; North Star Opinion Research </a:t>
            </a:r>
            <a:br>
              <a:rPr lang="en-US" altLang="en-US" sz="2400" b="1" dirty="0">
                <a:solidFill>
                  <a:srgbClr val="0085B4"/>
                </a:solidFill>
              </a:rPr>
            </a:br>
            <a:r>
              <a:rPr lang="en-US" altLang="en-US" sz="2400" b="1" dirty="0">
                <a:solidFill>
                  <a:srgbClr val="0085B4"/>
                </a:solidFill>
              </a:rPr>
              <a:t>October 21-24, 2016: Methodology</a:t>
            </a:r>
            <a:r>
              <a:rPr lang="en-US" altLang="en-US" sz="2400" b="1" dirty="0">
                <a:solidFill>
                  <a:schemeClr val="accent5">
                    <a:lumMod val="75000"/>
                  </a:schemeClr>
                </a:solidFill>
              </a:rPr>
              <a:t/>
            </a:r>
            <a:br>
              <a:rPr lang="en-US" altLang="en-US" sz="2400" b="1" dirty="0">
                <a:solidFill>
                  <a:schemeClr val="accent5">
                    <a:lumMod val="75000"/>
                  </a:schemeClr>
                </a:solidFill>
              </a:rPr>
            </a:br>
            <a:r>
              <a:rPr lang="en-US" dirty="0">
                <a:solidFill>
                  <a:schemeClr val="tx1">
                    <a:alpha val="0"/>
                  </a:schemeClr>
                </a:solidFill>
              </a:rPr>
              <a:t>21-24, 2016: Methodology</a:t>
            </a:r>
          </a:p>
        </p:txBody>
      </p:sp>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a:t>
            </a:fld>
            <a:endParaRPr lang="en-US" dirty="0">
              <a:solidFill>
                <a:srgbClr val="EEECE1"/>
              </a:solidFill>
            </a:endParaRPr>
          </a:p>
        </p:txBody>
      </p:sp>
      <p:sp>
        <p:nvSpPr>
          <p:cNvPr id="7" name="Rectangle 3"/>
          <p:cNvSpPr txBox="1">
            <a:spLocks noChangeArrowheads="1"/>
          </p:cNvSpPr>
          <p:nvPr/>
        </p:nvSpPr>
        <p:spPr bwMode="auto">
          <a:xfrm>
            <a:off x="297009" y="1618880"/>
            <a:ext cx="7962129"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r>
              <a:rPr lang="en-US" sz="1800" b="1" dirty="0">
                <a:solidFill>
                  <a:srgbClr val="000000"/>
                </a:solidFill>
                <a:cs typeface="Arial" charset="0"/>
              </a:rPr>
              <a:t>National phone survey of 900 Likely 2016 Voters. </a:t>
            </a:r>
          </a:p>
          <a:p>
            <a:r>
              <a:rPr lang="en-US" sz="1800" dirty="0">
                <a:solidFill>
                  <a:srgbClr val="000000"/>
                </a:solidFill>
                <a:cs typeface="Arial" charset="0"/>
              </a:rPr>
              <a:t>This survey took place October 21-24 among national likely voters. Likely voters were determined based on stated intention of voting in 2016, and vote history in 2012 and 2014. Data shown in this deck is among all 2016 likely voters unless otherwise noted.   </a:t>
            </a:r>
          </a:p>
          <a:p>
            <a:r>
              <a:rPr lang="en-US" sz="1800" dirty="0">
                <a:solidFill>
                  <a:srgbClr val="000000"/>
                </a:solidFill>
                <a:cs typeface="Arial" charset="0"/>
              </a:rPr>
              <a:t>Margin of error for the full sample is +/-3.27 percentage points at the 95 percent confidence level.  Of the 900 respondents, 65 percent were interviewed via cell phone in order to accurately sample the American electorate.</a:t>
            </a:r>
          </a:p>
          <a:p>
            <a:endParaRPr lang="en-US" sz="1400" dirty="0">
              <a:solidFill>
                <a:srgbClr val="000000"/>
              </a:solidFill>
              <a:cs typeface="Arial" charset="0"/>
            </a:endParaRPr>
          </a:p>
          <a:p>
            <a:endParaRPr lang="en-US" sz="1400" dirty="0">
              <a:solidFill>
                <a:srgbClr val="000000"/>
              </a:solidFill>
              <a:cs typeface="Arial" charset="0"/>
            </a:endParaRPr>
          </a:p>
          <a:p>
            <a:pPr marL="339725" indent="-339725" eaLnBrk="1" hangingPunct="1">
              <a:lnSpc>
                <a:spcPct val="80000"/>
              </a:lnSpc>
              <a:defRPr/>
            </a:pPr>
            <a:endParaRPr lang="en-US" sz="1800" dirty="0"/>
          </a:p>
          <a:p>
            <a:pPr>
              <a:defRPr/>
            </a:pPr>
            <a:endParaRPr lang="en-US" sz="1800" dirty="0"/>
          </a:p>
        </p:txBody>
      </p:sp>
    </p:spTree>
    <p:extLst>
      <p:ext uri="{BB962C8B-B14F-4D97-AF65-F5344CB8AC3E}">
        <p14:creationId xmlns:p14="http://schemas.microsoft.com/office/powerpoint/2010/main" val="40875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skimm.com/assets/elections/headshot_hillary-85c300a86beccd74b7d461a1e7628828.png" title="Image of Hillary Clinton"/>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47177" y="3156154"/>
            <a:ext cx="1359070" cy="135907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20</a:t>
            </a:fld>
            <a:endParaRPr lang="en-US" dirty="0"/>
          </a:p>
        </p:txBody>
      </p:sp>
      <p:graphicFrame>
        <p:nvGraphicFramePr>
          <p:cNvPr id="6" name="Chart 5" descr="Non-Person with Disabilities 30% did hear something positive from Hillary Clinton’s plans for people with disabilities 62% did not hear something positive from Hillary Clinton’s plans for people with disabilities.&#10;All People with Disabilities 36% did hear something positive from Hillary Clinton’s plans for people with disabilities while 57% did not hear something positive from Hillary Clinton’s plans for people with disabilities.&#10;Self-identified with Disabilities 29% did hear something positive from Donald Trump's plan for people with disabilities while 60% did not hear something positive from Donald Trump's plan for people with disabilities.&#10;Family member is disabled 38% did hear something positive from Donald Trump's plan for people with disabilities while 56% did not hear something positive from Donald Trump's plan for people with disabilities.&#10;Friend is disabled 23% did hear something positive from Donald Trump's plan for people with disabilities while 58% did not hear something positive from Donald Trump's plan for people with disabilities.&#10;" title="Thinking about the elections, did you see or hear anything positive from Hillary Clinton about his policies or plans for people with disabilities"/>
          <p:cNvGraphicFramePr/>
          <p:nvPr>
            <p:extLst>
              <p:ext uri="{D42A27DB-BD31-4B8C-83A1-F6EECF244321}">
                <p14:modId xmlns:p14="http://schemas.microsoft.com/office/powerpoint/2010/main" val="2448469663"/>
              </p:ext>
            </p:extLst>
          </p:nvPr>
        </p:nvGraphicFramePr>
        <p:xfrm>
          <a:off x="3693781" y="1890707"/>
          <a:ext cx="5346979" cy="42799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All Votes&#10;60% heard something positive from Hillary Clinton’s plans for people with disabilities&#10;8% was unsure about hearing anything from Hillary Clinton’s plans for people with disabilities&#10;32% did not hearing something negative from Hillary Clinton’s plans for people with disabilities&#10;&#10;" title="Thinking about the elections, did you see or hear anything positive from Hillary Clinton about his policies or plans for people with disabilities"/>
          <p:cNvGraphicFramePr/>
          <p:nvPr>
            <p:extLst>
              <p:ext uri="{D42A27DB-BD31-4B8C-83A1-F6EECF244321}">
                <p14:modId xmlns:p14="http://schemas.microsoft.com/office/powerpoint/2010/main" val="3374457652"/>
              </p:ext>
            </p:extLst>
          </p:nvPr>
        </p:nvGraphicFramePr>
        <p:xfrm>
          <a:off x="499327" y="1588485"/>
          <a:ext cx="3214811" cy="4887118"/>
        </p:xfrm>
        <a:graphic>
          <a:graphicData uri="http://schemas.openxmlformats.org/drawingml/2006/chart">
            <c:chart xmlns:c="http://schemas.openxmlformats.org/drawingml/2006/chart" xmlns:r="http://schemas.openxmlformats.org/officeDocument/2006/relationships" r:id="rId6"/>
          </a:graphicData>
        </a:graphic>
      </p:graphicFrame>
      <p:cxnSp>
        <p:nvCxnSpPr>
          <p:cNvPr id="24" name="Straight Connector 23" descr="All Voters: 60 percent of people didnt hear anything positive, but 32 percent did, and 8  percent were unsure.&#10;&#10;Non PwD: 62  percent of people didnt hear anything positive, but 30 percent did&#10;&#10;All PwD: 57 percent of people didnt hear anything positive, but 35 percent did&#10;&#10;&#10;Self: 60 percent of people didnt hear anything positive, but 29 percent did&#10;&#10;&#10;Family: 55 percent of people didnt hear anything positive, but 38 percent did &#10;&#10;&#10;Friend: 58 percent of people didnt hear anything positive, but 23 percent did &#10;" title="Nearly 1 in 3 voters heard something positive about Clinton's policies"/>
          <p:cNvCxnSpPr/>
          <p:nvPr/>
        </p:nvCxnSpPr>
        <p:spPr bwMode="auto">
          <a:xfrm>
            <a:off x="4875310" y="2063215"/>
            <a:ext cx="0" cy="393192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78970" y="1480456"/>
            <a:ext cx="8229600" cy="410249"/>
          </a:xfrm>
          <a:prstGeom prst="rect">
            <a:avLst/>
          </a:prstGeom>
          <a:solidFill>
            <a:schemeClr val="bg1">
              <a:lumMod val="85000"/>
            </a:schemeClr>
          </a:solidFill>
        </p:spPr>
        <p:txBody>
          <a:bodyPr wrap="square" rtlCol="0" anchor="ctr">
            <a:noAutofit/>
          </a:bodyPr>
          <a:lstStyle/>
          <a:p>
            <a:pPr algn="ctr"/>
            <a:r>
              <a:rPr lang="en-US" sz="1400" b="1" dirty="0"/>
              <a:t>Thinking about the election, did you see or hear anything positive from Hillary Clinton about her policies or plans for people with disabilities.</a:t>
            </a:r>
            <a:endParaRPr lang="en-US" b="1" dirty="0"/>
          </a:p>
        </p:txBody>
      </p:sp>
      <p:sp>
        <p:nvSpPr>
          <p:cNvPr id="13" name="TextBox 12"/>
          <p:cNvSpPr txBox="1"/>
          <p:nvPr/>
        </p:nvSpPr>
        <p:spPr>
          <a:xfrm>
            <a:off x="478971" y="2058654"/>
            <a:ext cx="3214811" cy="365760"/>
          </a:xfrm>
          <a:prstGeom prst="rect">
            <a:avLst/>
          </a:prstGeom>
          <a:solidFill>
            <a:schemeClr val="bg1">
              <a:lumMod val="85000"/>
            </a:schemeClr>
          </a:solidFill>
        </p:spPr>
        <p:txBody>
          <a:bodyPr wrap="square" rtlCol="0" anchor="ctr">
            <a:noAutofit/>
          </a:bodyPr>
          <a:lstStyle/>
          <a:p>
            <a:pPr algn="ctr"/>
            <a:r>
              <a:rPr lang="en-US" sz="1400" b="1" dirty="0"/>
              <a:t>All Voters</a:t>
            </a:r>
            <a:endParaRPr lang="en-US" b="1" dirty="0"/>
          </a:p>
        </p:txBody>
      </p:sp>
      <p:sp>
        <p:nvSpPr>
          <p:cNvPr id="11" name="Title 1"/>
          <p:cNvSpPr>
            <a:spLocks noGrp="1"/>
          </p:cNvSpPr>
          <p:nvPr>
            <p:ph type="title"/>
          </p:nvPr>
        </p:nvSpPr>
        <p:spPr>
          <a:xfrm>
            <a:off x="677863" y="228600"/>
            <a:ext cx="8466137" cy="1058863"/>
          </a:xfrm>
        </p:spPr>
        <p:txBody>
          <a:bodyPr/>
          <a:lstStyle/>
          <a:p>
            <a:r>
              <a:rPr lang="en-US" sz="2400" b="1" dirty="0"/>
              <a:t>Nearly 1 in 3 voters heard something positive from Hillary Clinton about her policies and plans for people with disabilities.</a:t>
            </a:r>
          </a:p>
        </p:txBody>
      </p:sp>
    </p:spTree>
    <p:extLst>
      <p:ext uri="{BB962C8B-B14F-4D97-AF65-F5344CB8AC3E}">
        <p14:creationId xmlns:p14="http://schemas.microsoft.com/office/powerpoint/2010/main" val="121447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21</a:t>
            </a:fld>
            <a:endParaRPr lang="en-US" dirty="0"/>
          </a:p>
        </p:txBody>
      </p:sp>
      <p:graphicFrame>
        <p:nvGraphicFramePr>
          <p:cNvPr id="6" name="Chart 5" descr="Partisans tend to say they did not hear the other candidate say anything positive. Just over 1 in 3 Trump heard Trump saying something positive about policies or plans for people with disabilities &#10;Heard Trump Something say Positive&#10;People who voted for Trump but heard Trump say something positive about his plans and polices&#10;34% said they did hear Trump say something positive about people with disabilities in his plans and polices&#10;46% said they did not hear Trump say something positive about people with disabilities in his plans and polices&#10;20% said they did not know Trump say something positive about people with disabilities in his plans and polices&#10;&#10;People who voted for Clinton but heard Trump say something positive about his plans and polices &#10;4% said they did hear Trump say something positive about people with disabilities in his plans and polices&#10;92% said they did not hear Trump say something positive about people with disabilities in his plans and polices&#10;3% said they did not know &#10;&#10;Heard Clinton Something say positive&#10;People who voted for Trump but heard Clinton say something positive about people with disabilities in her plans and polices&#10;10% said they did hear Clinton say something positive about people with disabilities in her plans and polices&#10;86% said they did not hear Clinton say something positive about people with disabilities in her plans and polices&#10;4% said they did not know&#10;&#10;People who voted for Clinton and heard her say something positive about people with disabilities in her plans and polices&#10;57% said they did hear Clinton say something positive about people with disabilities in her plans and polices&#10;32% said they did not hear Clinton say something positive about people with disabilities in her plans and polices&#10;11% said they did not know&#10;" title="Partisans tend to say they did not hear the other candidate say anything positive. Just over 1 in 3 Trump heard Trump saying something positive about policies or plans for people with disabilities "/>
          <p:cNvGraphicFramePr/>
          <p:nvPr>
            <p:extLst>
              <p:ext uri="{D42A27DB-BD31-4B8C-83A1-F6EECF244321}">
                <p14:modId xmlns:p14="http://schemas.microsoft.com/office/powerpoint/2010/main" val="3768721051"/>
              </p:ext>
            </p:extLst>
          </p:nvPr>
        </p:nvGraphicFramePr>
        <p:xfrm>
          <a:off x="478971" y="2592363"/>
          <a:ext cx="8229599" cy="3705198"/>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descr="Heard Trump--&gt; &#10;Voted Trump&#10;-34 % heard Trump saying something positive &#10;-46%  did not hear Trump say something positive &#10;-20 % were unsure whether Trump said something positive or not&#10;&#10;Voted Clinton&#10;-4% heard Clinton saying something positive &#10;- 92% did not hear Clinton say something postive &#10;-3% were unsure whether Clinton said something positive or not &#10;&#10;Heard Clinton--&gt;&#10;Voted Trump&#10;-10 % heard Trump saying something positive &#10;-86%  did not hear Trump say something positive &#10;-4 % were unsure whether Trump said something positive or not&#10;&#10;Voted Clinton&#10;-57% heard Clinton saying something positive &#10;- 32% did not hear Clinton say something postive &#10;-11% were unsure whether Clinton said something positive or not " title="Partisans tend to say they did not hear the other candidate say anything positive.1 in 3 Trump voters heard Trump say something positive "/>
          <p:cNvCxnSpPr/>
          <p:nvPr/>
        </p:nvCxnSpPr>
        <p:spPr bwMode="auto">
          <a:xfrm>
            <a:off x="4571999" y="2005488"/>
            <a:ext cx="0" cy="393192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78970" y="1480456"/>
            <a:ext cx="8229600" cy="410249"/>
          </a:xfrm>
          <a:prstGeom prst="rect">
            <a:avLst/>
          </a:prstGeom>
          <a:solidFill>
            <a:schemeClr val="bg1">
              <a:lumMod val="85000"/>
            </a:schemeClr>
          </a:solidFill>
        </p:spPr>
        <p:txBody>
          <a:bodyPr wrap="square" rtlCol="0" anchor="ctr">
            <a:noAutofit/>
          </a:bodyPr>
          <a:lstStyle/>
          <a:p>
            <a:pPr algn="ctr"/>
            <a:r>
              <a:rPr lang="en-US" sz="1400" b="1" dirty="0"/>
              <a:t>Thinking about the election, did you see or hear anything positive from [Trump/Clinton] about policies or plans for people with disabilities.</a:t>
            </a:r>
            <a:endParaRPr lang="en-US" b="1" dirty="0"/>
          </a:p>
        </p:txBody>
      </p:sp>
      <p:sp>
        <p:nvSpPr>
          <p:cNvPr id="13" name="TextBox 12"/>
          <p:cNvSpPr txBox="1"/>
          <p:nvPr/>
        </p:nvSpPr>
        <p:spPr>
          <a:xfrm>
            <a:off x="478971" y="2058654"/>
            <a:ext cx="3975042" cy="365760"/>
          </a:xfrm>
          <a:prstGeom prst="rect">
            <a:avLst/>
          </a:prstGeom>
          <a:solidFill>
            <a:schemeClr val="bg1">
              <a:lumMod val="85000"/>
            </a:schemeClr>
          </a:solidFill>
        </p:spPr>
        <p:txBody>
          <a:bodyPr wrap="square" rtlCol="0" anchor="ctr">
            <a:noAutofit/>
          </a:bodyPr>
          <a:lstStyle/>
          <a:p>
            <a:pPr algn="ctr"/>
            <a:r>
              <a:rPr lang="en-US" sz="1400" b="1" dirty="0"/>
              <a:t>Heard Trump</a:t>
            </a:r>
            <a:endParaRPr lang="en-US" b="1" dirty="0"/>
          </a:p>
        </p:txBody>
      </p:sp>
      <p:sp>
        <p:nvSpPr>
          <p:cNvPr id="11" name="TextBox 10"/>
          <p:cNvSpPr txBox="1"/>
          <p:nvPr/>
        </p:nvSpPr>
        <p:spPr>
          <a:xfrm>
            <a:off x="4719736" y="2058654"/>
            <a:ext cx="3975042" cy="365760"/>
          </a:xfrm>
          <a:prstGeom prst="rect">
            <a:avLst/>
          </a:prstGeom>
          <a:solidFill>
            <a:schemeClr val="bg1">
              <a:lumMod val="85000"/>
            </a:schemeClr>
          </a:solidFill>
        </p:spPr>
        <p:txBody>
          <a:bodyPr wrap="square" rtlCol="0" anchor="ctr">
            <a:noAutofit/>
          </a:bodyPr>
          <a:lstStyle/>
          <a:p>
            <a:pPr algn="ctr"/>
            <a:r>
              <a:rPr lang="en-US" sz="1400" b="1" dirty="0"/>
              <a:t>Heard Clinton</a:t>
            </a:r>
            <a:endParaRPr lang="en-US" b="1" dirty="0"/>
          </a:p>
        </p:txBody>
      </p:sp>
      <p:sp>
        <p:nvSpPr>
          <p:cNvPr id="12" name="Title 1"/>
          <p:cNvSpPr>
            <a:spLocks noGrp="1"/>
          </p:cNvSpPr>
          <p:nvPr>
            <p:ph type="title"/>
          </p:nvPr>
        </p:nvSpPr>
        <p:spPr>
          <a:xfrm>
            <a:off x="677863" y="228600"/>
            <a:ext cx="8083747" cy="1058863"/>
          </a:xfrm>
        </p:spPr>
        <p:txBody>
          <a:bodyPr/>
          <a:lstStyle/>
          <a:p>
            <a:r>
              <a:rPr lang="en-US" sz="2400" b="1" dirty="0"/>
              <a:t>Partisans tend to say they did not hear the other candidate say anything positive. Just over 1 in 3 Trump voters heard Trump say something positive. </a:t>
            </a:r>
          </a:p>
        </p:txBody>
      </p:sp>
    </p:spTree>
    <p:extLst>
      <p:ext uri="{BB962C8B-B14F-4D97-AF65-F5344CB8AC3E}">
        <p14:creationId xmlns:p14="http://schemas.microsoft.com/office/powerpoint/2010/main" val="129754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22</a:t>
            </a:fld>
            <a:endParaRPr lang="en-US"/>
          </a:p>
        </p:txBody>
      </p:sp>
      <p:sp>
        <p:nvSpPr>
          <p:cNvPr id="8" name="TextBox 7"/>
          <p:cNvSpPr txBox="1"/>
          <p:nvPr/>
        </p:nvSpPr>
        <p:spPr>
          <a:xfrm>
            <a:off x="478970" y="1480457"/>
            <a:ext cx="8229600" cy="640080"/>
          </a:xfrm>
          <a:prstGeom prst="rect">
            <a:avLst/>
          </a:prstGeom>
          <a:solidFill>
            <a:schemeClr val="bg1">
              <a:lumMod val="85000"/>
            </a:schemeClr>
          </a:solidFill>
        </p:spPr>
        <p:txBody>
          <a:bodyPr wrap="square" rtlCol="0" anchor="ctr">
            <a:noAutofit/>
          </a:bodyPr>
          <a:lstStyle/>
          <a:p>
            <a:pPr algn="ctr"/>
            <a:r>
              <a:rPr lang="en-US" sz="1400" b="1" dirty="0"/>
              <a:t>How important is it to your vote that a candidate for elected office treats people with disabilities with dignity and respect—very important, somewhat important, a little important, not important at all, or does it not make a difference?</a:t>
            </a:r>
            <a:endParaRPr lang="en-US" b="1" dirty="0"/>
          </a:p>
        </p:txBody>
      </p:sp>
      <p:graphicFrame>
        <p:nvGraphicFramePr>
          <p:cNvPr id="9" name="Chart 8" descr="Non-Person with Disabilities 89% stated that it was total important. 6% stated that it was totally not important.&#10;All People with Disabilities 92% stated that it was total important. 4% stated that it was totally not important.&#10;Self-identified with Disabilities 92% stated that it was total important. 1% stated that it was totally not important.&#10;Family member is disabled 92% stated that it was total important. 4% stated that it was totally not important.&#10;Friend is disabled 93% stated that it was total important. 4% stated that it was totally not important.&#10;" title="Believes it is very important that a candidate treat people with disabilities with dignity and respect"/>
          <p:cNvGraphicFramePr/>
          <p:nvPr>
            <p:extLst>
              <p:ext uri="{D42A27DB-BD31-4B8C-83A1-F6EECF244321}">
                <p14:modId xmlns:p14="http://schemas.microsoft.com/office/powerpoint/2010/main" val="637010622"/>
              </p:ext>
            </p:extLst>
          </p:nvPr>
        </p:nvGraphicFramePr>
        <p:xfrm>
          <a:off x="3693781" y="2111931"/>
          <a:ext cx="5346979" cy="42799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78% believes it is very important &#10;12% believes it is somewhat important&#10;3% believes it is a little important&#10;2% believe it is not important at all&#10;5% are indifference&#10;" title="Believes it is very important that a candidate treat people with disabilities with dignity and respect"/>
          <p:cNvGraphicFramePr/>
          <p:nvPr>
            <p:extLst>
              <p:ext uri="{D42A27DB-BD31-4B8C-83A1-F6EECF244321}">
                <p14:modId xmlns:p14="http://schemas.microsoft.com/office/powerpoint/2010/main" val="1197232568"/>
              </p:ext>
            </p:extLst>
          </p:nvPr>
        </p:nvGraphicFramePr>
        <p:xfrm>
          <a:off x="499327" y="1809709"/>
          <a:ext cx="3214811" cy="488711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descr="All Voters: 78 percent believe it is very imporant, 12 percent believe it is somewhat important, 3 percent believe it is a little important, 2 percent believe it is not important at all, 5 percent believe theres no difference &#10;&#10;Non PwD: 89 percent believe it is totally important, while 6 percent believe it is totally not important &#10;&#10;All PwD:  92 percent believe it is totally important, while 4 percent believe it is totally not important &#10;&#10;Self:  92 percent believe it is totally important, while 1 percent believe it is totally not important &#10;&#10;Family: 92 percent believe it is totally important, while 4 percent believe it is totally not important &#10;&#10;Friend: 93 percent believe it is totally important, while 4  percent believe it is totally not important " title="Voters believe it is very important that a candidate treat PWDs with dignity and respect "/>
          <p:cNvCxnSpPr/>
          <p:nvPr/>
        </p:nvCxnSpPr>
        <p:spPr bwMode="auto">
          <a:xfrm>
            <a:off x="4852219" y="2215167"/>
            <a:ext cx="0" cy="365760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78971" y="2279878"/>
            <a:ext cx="3214811" cy="365760"/>
          </a:xfrm>
          <a:prstGeom prst="rect">
            <a:avLst/>
          </a:prstGeom>
          <a:solidFill>
            <a:schemeClr val="bg1">
              <a:lumMod val="85000"/>
            </a:schemeClr>
          </a:solidFill>
        </p:spPr>
        <p:txBody>
          <a:bodyPr wrap="square" rtlCol="0" anchor="ctr">
            <a:noAutofit/>
          </a:bodyPr>
          <a:lstStyle/>
          <a:p>
            <a:pPr algn="ctr"/>
            <a:r>
              <a:rPr lang="en-US" sz="1400" b="1" dirty="0"/>
              <a:t>All Voters</a:t>
            </a:r>
            <a:endParaRPr lang="en-US" b="1" dirty="0"/>
          </a:p>
        </p:txBody>
      </p:sp>
      <p:sp>
        <p:nvSpPr>
          <p:cNvPr id="14" name="Title 1"/>
          <p:cNvSpPr>
            <a:spLocks noGrp="1"/>
          </p:cNvSpPr>
          <p:nvPr>
            <p:ph type="title"/>
          </p:nvPr>
        </p:nvSpPr>
        <p:spPr>
          <a:xfrm>
            <a:off x="677863" y="228600"/>
            <a:ext cx="8466137" cy="1058863"/>
          </a:xfrm>
        </p:spPr>
        <p:txBody>
          <a:bodyPr/>
          <a:lstStyle/>
          <a:p>
            <a:r>
              <a:rPr lang="en-US" sz="2400" b="1" dirty="0"/>
              <a:t>89 percent of voters believe it is very important that a candidate treat people with disabilities with dignity and respect. </a:t>
            </a:r>
          </a:p>
        </p:txBody>
      </p:sp>
    </p:spTree>
    <p:extLst>
      <p:ext uri="{BB962C8B-B14F-4D97-AF65-F5344CB8AC3E}">
        <p14:creationId xmlns:p14="http://schemas.microsoft.com/office/powerpoint/2010/main" val="66711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23</a:t>
            </a:fld>
            <a:endParaRPr lang="en-US"/>
          </a:p>
        </p:txBody>
      </p:sp>
      <p:sp>
        <p:nvSpPr>
          <p:cNvPr id="7" name="TextBox 6"/>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b="1" dirty="0"/>
              <a:t>How important is it to your vote that a candidate for elected office treats people with disabilities with dignity and respect—very important, somewhat important, a little important, not important at all, or does it not make a difference?</a:t>
            </a:r>
            <a:endParaRPr lang="en-US" sz="1100" b="1" dirty="0"/>
          </a:p>
        </p:txBody>
      </p:sp>
      <p:graphicFrame>
        <p:nvGraphicFramePr>
          <p:cNvPr id="9" name="Content Placeholder 4" descr="Very important: &#10;Women: 84% &#10;African American: 92%&#10;Latinos: 89%&#10;Clinton: 94 %&#10;&#10;Important&#10;African American: 97% &#10;&#10;Not important&#10;Trump: 9 %" title="Candidate treats people with disabilities  with dignity and respect "/>
          <p:cNvGraphicFramePr>
            <a:graphicFrameLocks/>
          </p:cNvGraphicFramePr>
          <p:nvPr>
            <p:extLst>
              <p:ext uri="{D42A27DB-BD31-4B8C-83A1-F6EECF244321}">
                <p14:modId xmlns:p14="http://schemas.microsoft.com/office/powerpoint/2010/main" val="1492145005"/>
              </p:ext>
            </p:extLst>
          </p:nvPr>
        </p:nvGraphicFramePr>
        <p:xfrm>
          <a:off x="478969" y="2097261"/>
          <a:ext cx="8229601" cy="2342213"/>
        </p:xfrm>
        <a:graphic>
          <a:graphicData uri="http://schemas.openxmlformats.org/drawingml/2006/table">
            <a:tbl>
              <a:tblPr firstRow="1">
                <a:tableStyleId>{5C22544A-7EE6-4342-B048-85BDC9FD1C3A}</a:tableStyleId>
              </a:tblPr>
              <a:tblGrid>
                <a:gridCol w="1753032">
                  <a:extLst>
                    <a:ext uri="{9D8B030D-6E8A-4147-A177-3AD203B41FA5}">
                      <a16:colId xmlns:a16="http://schemas.microsoft.com/office/drawing/2014/main" xmlns="" val="20000"/>
                    </a:ext>
                  </a:extLst>
                </a:gridCol>
                <a:gridCol w="488607">
                  <a:extLst>
                    <a:ext uri="{9D8B030D-6E8A-4147-A177-3AD203B41FA5}">
                      <a16:colId xmlns:a16="http://schemas.microsoft.com/office/drawing/2014/main" xmlns="" val="20001"/>
                    </a:ext>
                  </a:extLst>
                </a:gridCol>
                <a:gridCol w="399292">
                  <a:extLst>
                    <a:ext uri="{9D8B030D-6E8A-4147-A177-3AD203B41FA5}">
                      <a16:colId xmlns:a16="http://schemas.microsoft.com/office/drawing/2014/main" xmlns="" val="20002"/>
                    </a:ext>
                  </a:extLst>
                </a:gridCol>
                <a:gridCol w="371271">
                  <a:extLst>
                    <a:ext uri="{9D8B030D-6E8A-4147-A177-3AD203B41FA5}">
                      <a16:colId xmlns:a16="http://schemas.microsoft.com/office/drawing/2014/main" xmlns="" val="20003"/>
                    </a:ext>
                  </a:extLst>
                </a:gridCol>
                <a:gridCol w="322235">
                  <a:extLst>
                    <a:ext uri="{9D8B030D-6E8A-4147-A177-3AD203B41FA5}">
                      <a16:colId xmlns:a16="http://schemas.microsoft.com/office/drawing/2014/main" xmlns="" val="20004"/>
                    </a:ext>
                  </a:extLst>
                </a:gridCol>
                <a:gridCol w="385281">
                  <a:extLst>
                    <a:ext uri="{9D8B030D-6E8A-4147-A177-3AD203B41FA5}">
                      <a16:colId xmlns:a16="http://schemas.microsoft.com/office/drawing/2014/main" xmlns="" val="20005"/>
                    </a:ext>
                  </a:extLst>
                </a:gridCol>
                <a:gridCol w="455333">
                  <a:extLst>
                    <a:ext uri="{9D8B030D-6E8A-4147-A177-3AD203B41FA5}">
                      <a16:colId xmlns:a16="http://schemas.microsoft.com/office/drawing/2014/main" xmlns="" val="20006"/>
                    </a:ext>
                  </a:extLst>
                </a:gridCol>
                <a:gridCol w="441323">
                  <a:extLst>
                    <a:ext uri="{9D8B030D-6E8A-4147-A177-3AD203B41FA5}">
                      <a16:colId xmlns:a16="http://schemas.microsoft.com/office/drawing/2014/main" xmlns="" val="20007"/>
                    </a:ext>
                  </a:extLst>
                </a:gridCol>
                <a:gridCol w="315230">
                  <a:extLst>
                    <a:ext uri="{9D8B030D-6E8A-4147-A177-3AD203B41FA5}">
                      <a16:colId xmlns:a16="http://schemas.microsoft.com/office/drawing/2014/main" xmlns="" val="20008"/>
                    </a:ext>
                  </a:extLst>
                </a:gridCol>
                <a:gridCol w="308225">
                  <a:extLst>
                    <a:ext uri="{9D8B030D-6E8A-4147-A177-3AD203B41FA5}">
                      <a16:colId xmlns:a16="http://schemas.microsoft.com/office/drawing/2014/main" xmlns="" val="20009"/>
                    </a:ext>
                  </a:extLst>
                </a:gridCol>
                <a:gridCol w="301221">
                  <a:extLst>
                    <a:ext uri="{9D8B030D-6E8A-4147-A177-3AD203B41FA5}">
                      <a16:colId xmlns:a16="http://schemas.microsoft.com/office/drawing/2014/main" xmlns="" val="20010"/>
                    </a:ext>
                  </a:extLst>
                </a:gridCol>
                <a:gridCol w="280205">
                  <a:extLst>
                    <a:ext uri="{9D8B030D-6E8A-4147-A177-3AD203B41FA5}">
                      <a16:colId xmlns:a16="http://schemas.microsoft.com/office/drawing/2014/main" xmlns="" val="20011"/>
                    </a:ext>
                  </a:extLst>
                </a:gridCol>
                <a:gridCol w="280205">
                  <a:extLst>
                    <a:ext uri="{9D8B030D-6E8A-4147-A177-3AD203B41FA5}">
                      <a16:colId xmlns:a16="http://schemas.microsoft.com/office/drawing/2014/main" xmlns="" val="710635873"/>
                    </a:ext>
                  </a:extLst>
                </a:gridCol>
                <a:gridCol w="479590">
                  <a:extLst>
                    <a:ext uri="{9D8B030D-6E8A-4147-A177-3AD203B41FA5}">
                      <a16:colId xmlns:a16="http://schemas.microsoft.com/office/drawing/2014/main" xmlns="" val="3265607976"/>
                    </a:ext>
                  </a:extLst>
                </a:gridCol>
                <a:gridCol w="446567">
                  <a:extLst>
                    <a:ext uri="{9D8B030D-6E8A-4147-A177-3AD203B41FA5}">
                      <a16:colId xmlns:a16="http://schemas.microsoft.com/office/drawing/2014/main" xmlns="" val="1436687585"/>
                    </a:ext>
                  </a:extLst>
                </a:gridCol>
                <a:gridCol w="287079">
                  <a:extLst>
                    <a:ext uri="{9D8B030D-6E8A-4147-A177-3AD203B41FA5}">
                      <a16:colId xmlns:a16="http://schemas.microsoft.com/office/drawing/2014/main" xmlns="" val="3281287296"/>
                    </a:ext>
                  </a:extLst>
                </a:gridCol>
                <a:gridCol w="446568">
                  <a:extLst>
                    <a:ext uri="{9D8B030D-6E8A-4147-A177-3AD203B41FA5}">
                      <a16:colId xmlns:a16="http://schemas.microsoft.com/office/drawing/2014/main" xmlns="" val="20013"/>
                    </a:ext>
                  </a:extLst>
                </a:gridCol>
                <a:gridCol w="468337">
                  <a:extLst>
                    <a:ext uri="{9D8B030D-6E8A-4147-A177-3AD203B41FA5}">
                      <a16:colId xmlns:a16="http://schemas.microsoft.com/office/drawing/2014/main" xmlns="" val="20014"/>
                    </a:ext>
                  </a:extLst>
                </a:gridCol>
              </a:tblGrid>
              <a:tr h="91440">
                <a:tc rowSpan="2">
                  <a:txBody>
                    <a:bodyPr/>
                    <a:lstStyle/>
                    <a:p>
                      <a:pPr algn="ctr"/>
                      <a:endParaRPr lang="en-US" sz="1400" b="1" dirty="0">
                        <a:solidFill>
                          <a:schemeClr val="bg1"/>
                        </a:solidFill>
                      </a:endParaRPr>
                    </a:p>
                  </a:txBody>
                  <a:tcPr marL="5247" marR="5247" marT="5247" marB="0" anchor="ctr">
                    <a:solidFill>
                      <a:srgbClr val="0070C0"/>
                    </a:solidFill>
                  </a:tcPr>
                </a:tc>
                <a:tc rowSpan="2">
                  <a:txBody>
                    <a:bodyPr/>
                    <a:lstStyle/>
                    <a:p>
                      <a:pPr algn="ctr" fontAlgn="b"/>
                      <a:r>
                        <a:rPr lang="en-US" sz="1400" b="1" u="none" strike="noStrike" dirty="0">
                          <a:solidFill>
                            <a:schemeClr val="bg1"/>
                          </a:solidFill>
                          <a:effectLst/>
                          <a:latin typeface="+mn-lt"/>
                        </a:rPr>
                        <a:t>Total</a:t>
                      </a:r>
                      <a:endParaRPr lang="en-US" sz="1400" b="1" i="0" u="none" strike="noStrike" dirty="0">
                        <a:solidFill>
                          <a:schemeClr val="bg1"/>
                        </a:solidFill>
                        <a:effectLst/>
                        <a:latin typeface="+mn-lt"/>
                      </a:endParaRPr>
                    </a:p>
                  </a:txBody>
                  <a:tcPr marL="5247" marR="5247" marT="5247" marB="0" anchor="ctr">
                    <a:solidFill>
                      <a:srgbClr val="0070C0"/>
                    </a:solidFill>
                  </a:tcPr>
                </a:tc>
                <a:tc gridSpan="2">
                  <a:txBody>
                    <a:bodyPr/>
                    <a:lstStyle/>
                    <a:p>
                      <a:pPr algn="ctr" fontAlgn="b"/>
                      <a:r>
                        <a:rPr lang="en-US" sz="1400" b="1" u="none" strike="noStrike" dirty="0">
                          <a:solidFill>
                            <a:schemeClr val="bg1"/>
                          </a:solidFill>
                          <a:effectLst/>
                          <a:latin typeface="+mn-lt"/>
                        </a:rPr>
                        <a:t>Gender</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gridSpan="5">
                  <a:txBody>
                    <a:bodyPr/>
                    <a:lstStyle/>
                    <a:p>
                      <a:pPr algn="ctr" fontAlgn="b"/>
                      <a:r>
                        <a:rPr lang="en-US" sz="1400" b="1" i="0" u="none" strike="noStrike" dirty="0">
                          <a:solidFill>
                            <a:schemeClr val="bg1"/>
                          </a:solidFill>
                          <a:effectLst/>
                          <a:latin typeface="+mn-lt"/>
                        </a:rPr>
                        <a:t>Age</a:t>
                      </a: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gridSpan="3">
                  <a:txBody>
                    <a:bodyPr/>
                    <a:lstStyle/>
                    <a:p>
                      <a:pPr algn="ctr" fontAlgn="b"/>
                      <a:r>
                        <a:rPr lang="en-US" sz="1400" b="1" u="none" strike="noStrike" dirty="0">
                          <a:solidFill>
                            <a:schemeClr val="bg1"/>
                          </a:solidFill>
                          <a:effectLst/>
                          <a:latin typeface="+mn-lt"/>
                        </a:rPr>
                        <a:t>Race</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endParaRPr lang="en-US"/>
                    </a:p>
                  </a:txBody>
                  <a:tcPr/>
                </a:tc>
                <a:tc gridSpan="4">
                  <a:txBody>
                    <a:bodyPr/>
                    <a:lstStyle/>
                    <a:p>
                      <a:pPr algn="ctr" fontAlgn="b"/>
                      <a:r>
                        <a:rPr lang="en-US" sz="1400" b="1" u="none" strike="noStrike" dirty="0">
                          <a:solidFill>
                            <a:schemeClr val="bg1"/>
                          </a:solidFill>
                          <a:effectLst/>
                          <a:latin typeface="+mn-lt"/>
                        </a:rPr>
                        <a:t>Disability</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gridSpan="2">
                  <a:txBody>
                    <a:bodyPr/>
                    <a:lstStyle/>
                    <a:p>
                      <a:pPr algn="ctr" fontAlgn="b"/>
                      <a:r>
                        <a:rPr lang="en-US" sz="1400" b="1" u="none" strike="noStrike" dirty="0">
                          <a:solidFill>
                            <a:schemeClr val="bg1"/>
                          </a:solidFill>
                          <a:effectLst/>
                          <a:latin typeface="+mn-lt"/>
                        </a:rPr>
                        <a:t>Pres. Vote</a:t>
                      </a:r>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extLst>
                  <a:ext uri="{0D108BD9-81ED-4DB2-BD59-A6C34878D82A}">
                    <a16:rowId xmlns:a16="http://schemas.microsoft.com/office/drawing/2014/main" xmlns="" val="10000"/>
                  </a:ext>
                </a:extLst>
              </a:tr>
              <a:tr h="91440">
                <a:tc vMerge="1">
                  <a:txBody>
                    <a:bodyPr/>
                    <a:lstStyle/>
                    <a:p>
                      <a:endParaRPr lang="en-US"/>
                    </a:p>
                  </a:txBody>
                  <a:tcPr/>
                </a:tc>
                <a:tc vMerge="1">
                  <a:txBody>
                    <a:bodyPr/>
                    <a:lstStyle/>
                    <a:p>
                      <a:endParaRPr lang="en-US"/>
                    </a:p>
                  </a:txBody>
                  <a:tcPr/>
                </a:tc>
                <a:tc>
                  <a:txBody>
                    <a:bodyPr/>
                    <a:lstStyle/>
                    <a:p>
                      <a:pPr algn="ctr" fontAlgn="b"/>
                      <a:r>
                        <a:rPr lang="en-US" sz="1200" b="1" u="none" strike="noStrike" dirty="0">
                          <a:solidFill>
                            <a:schemeClr val="bg1"/>
                          </a:solidFill>
                          <a:effectLst/>
                          <a:latin typeface="+mn-lt"/>
                        </a:rPr>
                        <a:t>M</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W</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&lt;30</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30-39</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40-49</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50-64</a:t>
                      </a: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65+</a:t>
                      </a:r>
                    </a:p>
                  </a:txBody>
                  <a:tcPr marL="5247" marR="5247" marT="5247" marB="0" anchor="ctr">
                    <a:solidFill>
                      <a:srgbClr val="0070C0"/>
                    </a:solidFill>
                  </a:tcPr>
                </a:tc>
                <a:tc>
                  <a:txBody>
                    <a:bodyPr/>
                    <a:lstStyle/>
                    <a:p>
                      <a:pPr algn="ctr" fontAlgn="b"/>
                      <a:r>
                        <a:rPr lang="en-US" sz="1200" b="1" u="none" strike="noStrike" dirty="0" err="1">
                          <a:solidFill>
                            <a:schemeClr val="bg1"/>
                          </a:solidFill>
                          <a:effectLst/>
                          <a:latin typeface="+mn-lt"/>
                        </a:rPr>
                        <a:t>Wh</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AA</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err="1">
                          <a:solidFill>
                            <a:schemeClr val="bg1"/>
                          </a:solidFill>
                          <a:effectLst/>
                          <a:latin typeface="+mn-lt"/>
                        </a:rPr>
                        <a:t>Lat</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spcBef>
                          <a:spcPts val="0"/>
                        </a:spcBef>
                      </a:pPr>
                      <a:r>
                        <a:rPr lang="en-US" sz="1050" b="1" i="0" u="none" strike="noStrike" dirty="0">
                          <a:solidFill>
                            <a:schemeClr val="bg1"/>
                          </a:solidFill>
                          <a:effectLst/>
                          <a:latin typeface="+mn-lt"/>
                        </a:rPr>
                        <a:t>Self</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Family</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Close friend</a:t>
                      </a:r>
                    </a:p>
                  </a:txBody>
                  <a:tcPr marL="5247" marR="5247" marT="5247" marB="0" anchor="ctr">
                    <a:solidFill>
                      <a:srgbClr val="0070C0"/>
                    </a:solidFill>
                  </a:tcPr>
                </a:tc>
                <a:tc>
                  <a:txBody>
                    <a:bodyPr/>
                    <a:lstStyle/>
                    <a:p>
                      <a:pPr algn="ctr" fontAlgn="b">
                        <a:spcBef>
                          <a:spcPts val="0"/>
                        </a:spcBef>
                      </a:pPr>
                      <a:r>
                        <a:rPr lang="en-US" sz="1100" b="1" i="0" u="none" strike="noStrike" dirty="0">
                          <a:solidFill>
                            <a:schemeClr val="bg1"/>
                          </a:solidFill>
                          <a:effectLst/>
                          <a:latin typeface="+mn-lt"/>
                        </a:rPr>
                        <a:t>All, yes</a:t>
                      </a:r>
                    </a:p>
                  </a:txBody>
                  <a:tcPr marL="5247" marR="5247" marT="5247" marB="0" anchor="ctr">
                    <a:solidFill>
                      <a:srgbClr val="0070C0"/>
                    </a:solidFill>
                  </a:tcPr>
                </a:tc>
                <a:tc>
                  <a:txBody>
                    <a:bodyPr/>
                    <a:lstStyle/>
                    <a:p>
                      <a:pPr algn="ctr" fontAlgn="b"/>
                      <a:r>
                        <a:rPr lang="en-US" sz="1050" b="1" i="0" u="none" strike="noStrike" dirty="0">
                          <a:solidFill>
                            <a:schemeClr val="bg1"/>
                          </a:solidFill>
                          <a:effectLst/>
                          <a:latin typeface="+mn-lt"/>
                        </a:rPr>
                        <a:t>Clinton</a:t>
                      </a:r>
                    </a:p>
                  </a:txBody>
                  <a:tcPr marL="5247" marR="5247" marT="5247" marB="0" anchor="ctr">
                    <a:solidFill>
                      <a:srgbClr val="0070C0"/>
                    </a:solidFill>
                  </a:tcPr>
                </a:tc>
                <a:tc>
                  <a:txBody>
                    <a:bodyPr/>
                    <a:lstStyle/>
                    <a:p>
                      <a:pPr algn="ctr" fontAlgn="b"/>
                      <a:r>
                        <a:rPr lang="en-US" sz="1100" b="1" i="0" u="none" strike="noStrike" dirty="0">
                          <a:solidFill>
                            <a:schemeClr val="bg1"/>
                          </a:solidFill>
                          <a:effectLst/>
                          <a:latin typeface="+mn-lt"/>
                        </a:rPr>
                        <a:t>Trump</a:t>
                      </a:r>
                    </a:p>
                  </a:txBody>
                  <a:tcPr marL="5247" marR="5247" marT="5247" marB="0" anchor="ctr">
                    <a:solidFill>
                      <a:srgbClr val="0070C0"/>
                    </a:solidFill>
                  </a:tcPr>
                </a:tc>
                <a:extLst>
                  <a:ext uri="{0D108BD9-81ED-4DB2-BD59-A6C34878D82A}">
                    <a16:rowId xmlns:a16="http://schemas.microsoft.com/office/drawing/2014/main" xmlns="" val="10001"/>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Very important</a:t>
                      </a:r>
                    </a:p>
                  </a:txBody>
                  <a:tcPr marL="9525" marR="9525" marT="9525" marB="0" anchor="ctr">
                    <a:solidFill>
                      <a:srgbClr val="0070C0">
                        <a:alpha val="25000"/>
                      </a:srgbClr>
                    </a:solidFill>
                  </a:tcPr>
                </a:tc>
                <a:tc>
                  <a:txBody>
                    <a:bodyPr/>
                    <a:lstStyle/>
                    <a:p>
                      <a:pPr algn="ctr"/>
                      <a:r>
                        <a:rPr lang="en-US" sz="1400" b="1" dirty="0"/>
                        <a:t>78</a:t>
                      </a:r>
                    </a:p>
                  </a:txBody>
                  <a:tcPr marL="9525" marR="9525" marT="9525" marB="0" anchor="ctr">
                    <a:solidFill>
                      <a:srgbClr val="0070C0">
                        <a:alpha val="25000"/>
                      </a:srgbClr>
                    </a:solidFill>
                  </a:tcPr>
                </a:tc>
                <a:tc>
                  <a:txBody>
                    <a:bodyPr/>
                    <a:lstStyle/>
                    <a:p>
                      <a:pPr algn="ctr"/>
                      <a:r>
                        <a:rPr lang="en-US" sz="1400" b="1" dirty="0"/>
                        <a:t>71</a:t>
                      </a:r>
                    </a:p>
                  </a:txBody>
                  <a:tcPr marL="5247" marR="5247" marT="5247" marB="0" anchor="ctr">
                    <a:solidFill>
                      <a:srgbClr val="0070C0">
                        <a:alpha val="25000"/>
                      </a:srgbClr>
                    </a:solidFill>
                  </a:tcPr>
                </a:tc>
                <a:tc>
                  <a:txBody>
                    <a:bodyPr/>
                    <a:lstStyle/>
                    <a:p>
                      <a:pPr algn="ctr"/>
                      <a:r>
                        <a:rPr lang="en-US" sz="1400" b="1" dirty="0"/>
                        <a:t>84</a:t>
                      </a:r>
                    </a:p>
                  </a:txBody>
                  <a:tcPr marL="5247" marR="5247" marT="5247" marB="0" anchor="ctr">
                    <a:solidFill>
                      <a:srgbClr val="0070C0">
                        <a:alpha val="25000"/>
                      </a:srgbClr>
                    </a:solidFill>
                  </a:tcPr>
                </a:tc>
                <a:tc>
                  <a:txBody>
                    <a:bodyPr/>
                    <a:lstStyle/>
                    <a:p>
                      <a:pPr algn="ctr"/>
                      <a:r>
                        <a:rPr lang="en-US" sz="1400" b="1" dirty="0"/>
                        <a:t>80</a:t>
                      </a:r>
                    </a:p>
                  </a:txBody>
                  <a:tcPr marL="5247" marR="5247" marT="5247" marB="0" anchor="ctr">
                    <a:solidFill>
                      <a:srgbClr val="0070C0">
                        <a:alpha val="25000"/>
                      </a:srgbClr>
                    </a:solidFill>
                  </a:tcPr>
                </a:tc>
                <a:tc>
                  <a:txBody>
                    <a:bodyPr/>
                    <a:lstStyle/>
                    <a:p>
                      <a:pPr algn="ctr"/>
                      <a:r>
                        <a:rPr lang="en-US" sz="1400" b="1" dirty="0"/>
                        <a:t>72</a:t>
                      </a:r>
                    </a:p>
                  </a:txBody>
                  <a:tcPr marL="5247" marR="5247" marT="5247" marB="0" anchor="ctr">
                    <a:solidFill>
                      <a:srgbClr val="0070C0">
                        <a:alpha val="25000"/>
                      </a:srgbClr>
                    </a:solidFill>
                  </a:tcPr>
                </a:tc>
                <a:tc>
                  <a:txBody>
                    <a:bodyPr/>
                    <a:lstStyle/>
                    <a:p>
                      <a:pPr algn="ctr"/>
                      <a:r>
                        <a:rPr lang="en-US" sz="1400" b="1" dirty="0"/>
                        <a:t>79</a:t>
                      </a:r>
                    </a:p>
                  </a:txBody>
                  <a:tcPr marL="5247" marR="5247" marT="5247" marB="0" anchor="ctr">
                    <a:solidFill>
                      <a:srgbClr val="0070C0">
                        <a:alpha val="25000"/>
                      </a:srgbClr>
                    </a:solidFill>
                  </a:tcPr>
                </a:tc>
                <a:tc>
                  <a:txBody>
                    <a:bodyPr/>
                    <a:lstStyle/>
                    <a:p>
                      <a:pPr algn="ctr"/>
                      <a:r>
                        <a:rPr lang="en-US" sz="1400" b="1" dirty="0"/>
                        <a:t>78</a:t>
                      </a:r>
                    </a:p>
                  </a:txBody>
                  <a:tcPr marL="5247" marR="5247" marT="5247" marB="0" anchor="ctr">
                    <a:solidFill>
                      <a:srgbClr val="0070C0">
                        <a:alpha val="25000"/>
                      </a:srgbClr>
                    </a:solidFill>
                  </a:tcPr>
                </a:tc>
                <a:tc>
                  <a:txBody>
                    <a:bodyPr/>
                    <a:lstStyle/>
                    <a:p>
                      <a:pPr algn="ctr"/>
                      <a:r>
                        <a:rPr lang="en-US" sz="1400" b="1" dirty="0"/>
                        <a:t>79</a:t>
                      </a:r>
                    </a:p>
                  </a:txBody>
                  <a:tcPr marL="5247" marR="5247" marT="5247" marB="0" anchor="ctr">
                    <a:solidFill>
                      <a:srgbClr val="0070C0">
                        <a:alpha val="25000"/>
                      </a:srgbClr>
                    </a:solidFill>
                  </a:tcPr>
                </a:tc>
                <a:tc>
                  <a:txBody>
                    <a:bodyPr/>
                    <a:lstStyle/>
                    <a:p>
                      <a:pPr algn="ctr"/>
                      <a:r>
                        <a:rPr lang="en-US" sz="1400" b="1" dirty="0"/>
                        <a:t>73</a:t>
                      </a:r>
                    </a:p>
                  </a:txBody>
                  <a:tcPr marL="5247" marR="5247" marT="5247" marB="0" anchor="ctr">
                    <a:solidFill>
                      <a:srgbClr val="0070C0">
                        <a:alpha val="25000"/>
                      </a:srgbClr>
                    </a:solidFill>
                  </a:tcPr>
                </a:tc>
                <a:tc>
                  <a:txBody>
                    <a:bodyPr/>
                    <a:lstStyle/>
                    <a:p>
                      <a:pPr algn="ctr"/>
                      <a:r>
                        <a:rPr lang="en-US" sz="1400" b="1" dirty="0"/>
                        <a:t>92</a:t>
                      </a:r>
                    </a:p>
                  </a:txBody>
                  <a:tcPr marL="5247" marR="5247" marT="5247" marB="0" anchor="ctr">
                    <a:solidFill>
                      <a:srgbClr val="0070C0">
                        <a:alpha val="25000"/>
                      </a:srgbClr>
                    </a:solidFill>
                  </a:tcPr>
                </a:tc>
                <a:tc>
                  <a:txBody>
                    <a:bodyPr/>
                    <a:lstStyle/>
                    <a:p>
                      <a:pPr algn="ctr"/>
                      <a:r>
                        <a:rPr lang="en-US" sz="1400" b="1" dirty="0"/>
                        <a:t>89</a:t>
                      </a:r>
                    </a:p>
                  </a:txBody>
                  <a:tcPr marL="5247" marR="5247" marT="5247" marB="0" anchor="ctr">
                    <a:solidFill>
                      <a:srgbClr val="0070C0">
                        <a:alpha val="25000"/>
                      </a:srgbClr>
                    </a:solidFill>
                  </a:tcPr>
                </a:tc>
                <a:tc>
                  <a:txBody>
                    <a:bodyPr/>
                    <a:lstStyle/>
                    <a:p>
                      <a:pPr algn="ctr"/>
                      <a:r>
                        <a:rPr lang="en-US" sz="1400" b="1" dirty="0"/>
                        <a:t>79</a:t>
                      </a:r>
                    </a:p>
                  </a:txBody>
                  <a:tcPr marL="5247" marR="5247" marT="5247" marB="0" anchor="ctr">
                    <a:solidFill>
                      <a:srgbClr val="0070C0">
                        <a:alpha val="25000"/>
                      </a:srgbClr>
                    </a:solidFill>
                  </a:tcPr>
                </a:tc>
                <a:tc>
                  <a:txBody>
                    <a:bodyPr/>
                    <a:lstStyle/>
                    <a:p>
                      <a:pPr algn="ctr"/>
                      <a:r>
                        <a:rPr lang="en-US" sz="1400" b="1" dirty="0"/>
                        <a:t>79</a:t>
                      </a:r>
                    </a:p>
                  </a:txBody>
                  <a:tcPr marL="5247" marR="5247" marT="5247" marB="0" anchor="ctr">
                    <a:solidFill>
                      <a:srgbClr val="0070C0">
                        <a:alpha val="25000"/>
                      </a:srgbClr>
                    </a:solidFill>
                  </a:tcPr>
                </a:tc>
                <a:tc>
                  <a:txBody>
                    <a:bodyPr/>
                    <a:lstStyle/>
                    <a:p>
                      <a:pPr algn="ctr"/>
                      <a:r>
                        <a:rPr lang="en-US" sz="1400" b="1" dirty="0"/>
                        <a:t>82</a:t>
                      </a:r>
                    </a:p>
                  </a:txBody>
                  <a:tcPr marL="5247" marR="5247" marT="5247" marB="0" anchor="ctr">
                    <a:solidFill>
                      <a:srgbClr val="0070C0">
                        <a:alpha val="25000"/>
                      </a:srgbClr>
                    </a:solidFill>
                  </a:tcPr>
                </a:tc>
                <a:tc>
                  <a:txBody>
                    <a:bodyPr/>
                    <a:lstStyle/>
                    <a:p>
                      <a:pPr algn="ctr"/>
                      <a:r>
                        <a:rPr lang="en-US" sz="1400" b="1" dirty="0"/>
                        <a:t>79</a:t>
                      </a:r>
                    </a:p>
                  </a:txBody>
                  <a:tcPr marL="5247" marR="5247" marT="5247" marB="0" anchor="ctr">
                    <a:solidFill>
                      <a:srgbClr val="0070C0">
                        <a:alpha val="25000"/>
                      </a:srgbClr>
                    </a:solidFill>
                  </a:tcPr>
                </a:tc>
                <a:tc>
                  <a:txBody>
                    <a:bodyPr/>
                    <a:lstStyle/>
                    <a:p>
                      <a:pPr algn="ctr"/>
                      <a:r>
                        <a:rPr lang="en-US" sz="1400" b="1" dirty="0"/>
                        <a:t>94</a:t>
                      </a:r>
                    </a:p>
                  </a:txBody>
                  <a:tcPr marL="5247" marR="5247" marT="5247" marB="0" anchor="ctr">
                    <a:solidFill>
                      <a:srgbClr val="0070C0">
                        <a:alpha val="25000"/>
                      </a:srgbClr>
                    </a:solidFill>
                  </a:tcPr>
                </a:tc>
                <a:tc>
                  <a:txBody>
                    <a:bodyPr/>
                    <a:lstStyle/>
                    <a:p>
                      <a:pPr algn="ctr"/>
                      <a:r>
                        <a:rPr lang="en-US" sz="1400" b="1" dirty="0"/>
                        <a:t>61</a:t>
                      </a:r>
                    </a:p>
                  </a:txBody>
                  <a:tcPr marL="5247" marR="5247" marT="5247" marB="0" anchor="ctr">
                    <a:solidFill>
                      <a:srgbClr val="0070C0">
                        <a:alpha val="25000"/>
                      </a:srgbClr>
                    </a:solidFill>
                  </a:tcPr>
                </a:tc>
                <a:extLst>
                  <a:ext uri="{0D108BD9-81ED-4DB2-BD59-A6C34878D82A}">
                    <a16:rowId xmlns:a16="http://schemas.microsoft.com/office/drawing/2014/main" xmlns="" val="10003"/>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Somewhat important</a:t>
                      </a:r>
                    </a:p>
                  </a:txBody>
                  <a:tcPr marL="9525" marR="9525" marT="9525" marB="0" anchor="ctr">
                    <a:solidFill>
                      <a:srgbClr val="0070C0">
                        <a:alpha val="25000"/>
                      </a:srgbClr>
                    </a:solidFill>
                  </a:tcPr>
                </a:tc>
                <a:tc>
                  <a:txBody>
                    <a:bodyPr/>
                    <a:lstStyle/>
                    <a:p>
                      <a:pPr algn="ctr"/>
                      <a:r>
                        <a:rPr lang="en-US" sz="1400" b="1" dirty="0"/>
                        <a:t>12</a:t>
                      </a:r>
                    </a:p>
                  </a:txBody>
                  <a:tcPr marL="9525" marR="9525" marT="9525" marB="0" anchor="ctr">
                    <a:solidFill>
                      <a:srgbClr val="0070C0">
                        <a:alpha val="25000"/>
                      </a:srgbClr>
                    </a:solidFill>
                  </a:tcPr>
                </a:tc>
                <a:tc>
                  <a:txBody>
                    <a:bodyPr/>
                    <a:lstStyle/>
                    <a:p>
                      <a:pPr algn="ctr"/>
                      <a:r>
                        <a:rPr lang="en-US" sz="1400" b="1" dirty="0"/>
                        <a:t>16</a:t>
                      </a:r>
                    </a:p>
                  </a:txBody>
                  <a:tcPr marL="5247" marR="5247" marT="5247" marB="0" anchor="ctr">
                    <a:solidFill>
                      <a:srgbClr val="0070C0">
                        <a:alpha val="25000"/>
                      </a:srgbClr>
                    </a:solidFill>
                  </a:tcPr>
                </a:tc>
                <a:tc>
                  <a:txBody>
                    <a:bodyPr/>
                    <a:lstStyle/>
                    <a:p>
                      <a:pPr algn="ctr"/>
                      <a:r>
                        <a:rPr lang="en-US" sz="1400" b="1" dirty="0"/>
                        <a:t>9</a:t>
                      </a:r>
                    </a:p>
                  </a:txBody>
                  <a:tcPr marL="5247" marR="5247" marT="5247" marB="0" anchor="ctr">
                    <a:solidFill>
                      <a:srgbClr val="0070C0">
                        <a:alpha val="25000"/>
                      </a:srgbClr>
                    </a:solidFill>
                  </a:tcPr>
                </a:tc>
                <a:tc>
                  <a:txBody>
                    <a:bodyPr/>
                    <a:lstStyle/>
                    <a:p>
                      <a:pPr algn="ctr"/>
                      <a:r>
                        <a:rPr lang="en-US" sz="1400" b="1" dirty="0"/>
                        <a:t>10</a:t>
                      </a:r>
                    </a:p>
                  </a:txBody>
                  <a:tcPr marL="5247" marR="5247" marT="5247" marB="0" anchor="ctr">
                    <a:solidFill>
                      <a:srgbClr val="0070C0">
                        <a:alpha val="25000"/>
                      </a:srgbClr>
                    </a:solidFill>
                  </a:tcPr>
                </a:tc>
                <a:tc>
                  <a:txBody>
                    <a:bodyPr/>
                    <a:lstStyle/>
                    <a:p>
                      <a:pPr algn="ctr"/>
                      <a:r>
                        <a:rPr lang="en-US" sz="1400" b="1" dirty="0"/>
                        <a:t>12</a:t>
                      </a:r>
                    </a:p>
                  </a:txBody>
                  <a:tcPr marL="5247" marR="5247" marT="5247" marB="0" anchor="ctr">
                    <a:solidFill>
                      <a:srgbClr val="0070C0">
                        <a:alpha val="25000"/>
                      </a:srgbClr>
                    </a:solidFill>
                  </a:tcPr>
                </a:tc>
                <a:tc>
                  <a:txBody>
                    <a:bodyPr/>
                    <a:lstStyle/>
                    <a:p>
                      <a:pPr algn="ctr"/>
                      <a:r>
                        <a:rPr lang="en-US" sz="1400" b="1" dirty="0"/>
                        <a:t>13</a:t>
                      </a:r>
                    </a:p>
                  </a:txBody>
                  <a:tcPr marL="5247" marR="5247" marT="5247" marB="0" anchor="ctr">
                    <a:solidFill>
                      <a:srgbClr val="0070C0">
                        <a:alpha val="25000"/>
                      </a:srgbClr>
                    </a:solidFill>
                  </a:tcPr>
                </a:tc>
                <a:tc>
                  <a:txBody>
                    <a:bodyPr/>
                    <a:lstStyle/>
                    <a:p>
                      <a:pPr algn="ctr"/>
                      <a:r>
                        <a:rPr lang="en-US" sz="1400" b="1" dirty="0"/>
                        <a:t>14</a:t>
                      </a:r>
                    </a:p>
                  </a:txBody>
                  <a:tcPr marL="5247" marR="5247" marT="5247" marB="0" anchor="ctr">
                    <a:solidFill>
                      <a:srgbClr val="0070C0">
                        <a:alpha val="25000"/>
                      </a:srgbClr>
                    </a:solidFill>
                  </a:tcPr>
                </a:tc>
                <a:tc>
                  <a:txBody>
                    <a:bodyPr/>
                    <a:lstStyle/>
                    <a:p>
                      <a:pPr algn="ctr"/>
                      <a:r>
                        <a:rPr lang="en-US" sz="1400" b="1" dirty="0"/>
                        <a:t>12</a:t>
                      </a:r>
                    </a:p>
                  </a:txBody>
                  <a:tcPr marL="5247" marR="5247" marT="5247" marB="0" anchor="ctr">
                    <a:solidFill>
                      <a:srgbClr val="0070C0">
                        <a:alpha val="25000"/>
                      </a:srgbClr>
                    </a:solidFill>
                  </a:tcPr>
                </a:tc>
                <a:tc>
                  <a:txBody>
                    <a:bodyPr/>
                    <a:lstStyle/>
                    <a:p>
                      <a:pPr algn="ctr"/>
                      <a:r>
                        <a:rPr lang="en-US" sz="1400" b="1" dirty="0"/>
                        <a:t>15</a:t>
                      </a:r>
                    </a:p>
                  </a:txBody>
                  <a:tcPr marL="5247" marR="5247" marT="5247" marB="0" anchor="ctr">
                    <a:solidFill>
                      <a:srgbClr val="0070C0">
                        <a:alpha val="25000"/>
                      </a:srgbClr>
                    </a:solidFill>
                  </a:tcPr>
                </a:tc>
                <a:tc>
                  <a:txBody>
                    <a:bodyPr/>
                    <a:lstStyle/>
                    <a:p>
                      <a:pPr algn="ctr"/>
                      <a:r>
                        <a:rPr lang="en-US" sz="1400" b="1" dirty="0"/>
                        <a:t>5</a:t>
                      </a:r>
                    </a:p>
                  </a:txBody>
                  <a:tcPr marL="5247" marR="5247" marT="5247" marB="0" anchor="ctr">
                    <a:solidFill>
                      <a:srgbClr val="0070C0">
                        <a:alpha val="25000"/>
                      </a:srgbClr>
                    </a:solidFill>
                  </a:tcPr>
                </a:tc>
                <a:tc>
                  <a:txBody>
                    <a:bodyPr/>
                    <a:lstStyle/>
                    <a:p>
                      <a:pPr algn="ctr"/>
                      <a:r>
                        <a:rPr lang="en-US" sz="1400" b="1" dirty="0"/>
                        <a:t>7</a:t>
                      </a:r>
                    </a:p>
                  </a:txBody>
                  <a:tcPr marL="5247" marR="5247" marT="5247" marB="0" anchor="ctr">
                    <a:solidFill>
                      <a:srgbClr val="0070C0">
                        <a:alpha val="25000"/>
                      </a:srgbClr>
                    </a:solidFill>
                  </a:tcPr>
                </a:tc>
                <a:tc>
                  <a:txBody>
                    <a:bodyPr/>
                    <a:lstStyle/>
                    <a:p>
                      <a:pPr algn="ctr"/>
                      <a:r>
                        <a:rPr lang="en-US" sz="1400" b="1" dirty="0"/>
                        <a:t>14</a:t>
                      </a:r>
                    </a:p>
                  </a:txBody>
                  <a:tcPr marL="5247" marR="5247" marT="5247" marB="0" anchor="ctr">
                    <a:solidFill>
                      <a:srgbClr val="0070C0">
                        <a:alpha val="25000"/>
                      </a:srgbClr>
                    </a:solidFill>
                  </a:tcPr>
                </a:tc>
                <a:tc>
                  <a:txBody>
                    <a:bodyPr/>
                    <a:lstStyle/>
                    <a:p>
                      <a:pPr algn="ctr"/>
                      <a:r>
                        <a:rPr lang="en-US" sz="1400" b="1" dirty="0"/>
                        <a:t>13</a:t>
                      </a:r>
                    </a:p>
                  </a:txBody>
                  <a:tcPr marL="5247" marR="5247" marT="5247" marB="0" anchor="ctr">
                    <a:solidFill>
                      <a:srgbClr val="0070C0">
                        <a:alpha val="25000"/>
                      </a:srgbClr>
                    </a:solidFill>
                  </a:tcPr>
                </a:tc>
                <a:tc>
                  <a:txBody>
                    <a:bodyPr/>
                    <a:lstStyle/>
                    <a:p>
                      <a:pPr algn="ctr"/>
                      <a:r>
                        <a:rPr lang="en-US" sz="1400" b="1" dirty="0"/>
                        <a:t>11</a:t>
                      </a:r>
                    </a:p>
                  </a:txBody>
                  <a:tcPr marL="5247" marR="5247" marT="5247" marB="0" anchor="ctr">
                    <a:solidFill>
                      <a:srgbClr val="0070C0">
                        <a:alpha val="25000"/>
                      </a:srgbClr>
                    </a:solidFill>
                  </a:tcPr>
                </a:tc>
                <a:tc>
                  <a:txBody>
                    <a:bodyPr/>
                    <a:lstStyle/>
                    <a:p>
                      <a:pPr algn="ctr"/>
                      <a:r>
                        <a:rPr lang="en-US" sz="1400" b="1" dirty="0"/>
                        <a:t>13</a:t>
                      </a:r>
                    </a:p>
                  </a:txBody>
                  <a:tcPr marL="5247" marR="5247" marT="5247" marB="0" anchor="ctr">
                    <a:solidFill>
                      <a:srgbClr val="0070C0">
                        <a:alpha val="25000"/>
                      </a:srgbClr>
                    </a:solidFill>
                  </a:tcPr>
                </a:tc>
                <a:tc>
                  <a:txBody>
                    <a:bodyPr/>
                    <a:lstStyle/>
                    <a:p>
                      <a:pPr algn="ctr"/>
                      <a:r>
                        <a:rPr lang="en-US" sz="1400" b="1" dirty="0"/>
                        <a:t>4</a:t>
                      </a:r>
                    </a:p>
                  </a:txBody>
                  <a:tcPr marL="5247" marR="5247" marT="5247" marB="0" anchor="ctr">
                    <a:solidFill>
                      <a:srgbClr val="0070C0">
                        <a:alpha val="25000"/>
                      </a:srgbClr>
                    </a:solidFill>
                  </a:tcPr>
                </a:tc>
                <a:tc>
                  <a:txBody>
                    <a:bodyPr/>
                    <a:lstStyle/>
                    <a:p>
                      <a:pPr algn="ctr"/>
                      <a:r>
                        <a:rPr lang="en-US" sz="1400" b="1" dirty="0"/>
                        <a:t>20</a:t>
                      </a:r>
                    </a:p>
                  </a:txBody>
                  <a:tcPr marL="5247" marR="5247" marT="5247" marB="0" anchor="ctr">
                    <a:solidFill>
                      <a:srgbClr val="0070C0">
                        <a:alpha val="25000"/>
                      </a:srgbClr>
                    </a:solidFill>
                  </a:tcPr>
                </a:tc>
                <a:extLst>
                  <a:ext uri="{0D108BD9-81ED-4DB2-BD59-A6C34878D82A}">
                    <a16:rowId xmlns:a16="http://schemas.microsoft.com/office/drawing/2014/main" xmlns="" val="10006"/>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 little important</a:t>
                      </a:r>
                    </a:p>
                  </a:txBody>
                  <a:tcPr marL="9525" marR="9525" marT="9525" marB="0" anchor="ctr">
                    <a:solidFill>
                      <a:srgbClr val="BFDBEF"/>
                    </a:solidFill>
                  </a:tcPr>
                </a:tc>
                <a:tc>
                  <a:txBody>
                    <a:bodyPr/>
                    <a:lstStyle/>
                    <a:p>
                      <a:pPr algn="ctr"/>
                      <a:r>
                        <a:rPr lang="en-US" sz="1400" b="1" dirty="0"/>
                        <a:t>3</a:t>
                      </a:r>
                    </a:p>
                  </a:txBody>
                  <a:tcPr marL="9525" marR="9525" marT="9525" marB="0" anchor="ctr">
                    <a:solidFill>
                      <a:srgbClr val="BFDBEF"/>
                    </a:solidFill>
                  </a:tcPr>
                </a:tc>
                <a:tc>
                  <a:txBody>
                    <a:bodyPr/>
                    <a:lstStyle/>
                    <a:p>
                      <a:pPr algn="ctr"/>
                      <a:r>
                        <a:rPr lang="en-US" sz="1400" b="1" dirty="0"/>
                        <a:t>5</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5</a:t>
                      </a:r>
                    </a:p>
                  </a:txBody>
                  <a:tcPr marL="5247" marR="5247" marT="5247" marB="0" anchor="ctr">
                    <a:solidFill>
                      <a:srgbClr val="BFDBEF"/>
                    </a:solidFill>
                  </a:tcPr>
                </a:tc>
                <a:tc>
                  <a:txBody>
                    <a:bodyPr/>
                    <a:lstStyle/>
                    <a:p>
                      <a:pPr algn="ctr"/>
                      <a:r>
                        <a:rPr lang="en-US" sz="1400" b="1" dirty="0"/>
                        <a:t>6</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3</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3</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5</a:t>
                      </a:r>
                    </a:p>
                  </a:txBody>
                  <a:tcPr marL="5247" marR="5247" marT="5247" marB="0" anchor="ctr">
                    <a:solidFill>
                      <a:srgbClr val="BFDBEF"/>
                    </a:solidFill>
                  </a:tcPr>
                </a:tc>
                <a:extLst>
                  <a:ext uri="{0D108BD9-81ED-4DB2-BD59-A6C34878D82A}">
                    <a16:rowId xmlns:a16="http://schemas.microsoft.com/office/drawing/2014/main" xmlns="" val="10009"/>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Not important at all</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2</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0</a:t>
                      </a:r>
                    </a:p>
                  </a:txBody>
                  <a:tcPr marL="5247" marR="5247" marT="5247" marB="0" anchor="ctr">
                    <a:solidFill>
                      <a:srgbClr val="BFDBEF"/>
                    </a:solidFill>
                  </a:tcPr>
                </a:tc>
                <a:tc>
                  <a:txBody>
                    <a:bodyPr/>
                    <a:lstStyle/>
                    <a:p>
                      <a:pPr algn="ctr"/>
                      <a:r>
                        <a:rPr lang="en-US" sz="1400" b="1" dirty="0"/>
                        <a:t>0</a:t>
                      </a:r>
                    </a:p>
                  </a:txBody>
                  <a:tcPr marL="5247" marR="5247" marT="5247" marB="0" anchor="ctr">
                    <a:solidFill>
                      <a:srgbClr val="BFDBEF"/>
                    </a:solidFill>
                  </a:tcPr>
                </a:tc>
                <a:tc>
                  <a:txBody>
                    <a:bodyPr/>
                    <a:lstStyle/>
                    <a:p>
                      <a:pPr algn="ctr"/>
                      <a:r>
                        <a:rPr lang="en-US" sz="1400" b="1" dirty="0"/>
                        <a:t>3</a:t>
                      </a:r>
                    </a:p>
                  </a:txBody>
                  <a:tcPr marL="5247" marR="5247" marT="5247" marB="0" anchor="ctr">
                    <a:solidFill>
                      <a:srgbClr val="BFDBEF"/>
                    </a:solidFill>
                  </a:tcPr>
                </a:tc>
                <a:tc>
                  <a:txBody>
                    <a:bodyPr/>
                    <a:lstStyle/>
                    <a:p>
                      <a:pPr algn="ctr"/>
                      <a:r>
                        <a:rPr lang="en-US" sz="1400" b="1" dirty="0"/>
                        <a:t>0</a:t>
                      </a:r>
                    </a:p>
                  </a:txBody>
                  <a:tcPr marL="5247" marR="5247" marT="5247" marB="0" anchor="ctr">
                    <a:solidFill>
                      <a:srgbClr val="BFDBEF"/>
                    </a:solidFill>
                  </a:tcPr>
                </a:tc>
                <a:tc>
                  <a:txBody>
                    <a:bodyPr/>
                    <a:lstStyle/>
                    <a:p>
                      <a:pPr algn="ctr"/>
                      <a:r>
                        <a:rPr lang="en-US" sz="1400" b="1" dirty="0"/>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extLst>
                  <a:ext uri="{0D108BD9-81ED-4DB2-BD59-A6C34878D82A}">
                    <a16:rowId xmlns:a16="http://schemas.microsoft.com/office/drawing/2014/main" xmlns="" val="3920828827"/>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400" b="1" i="0" u="none" strike="noStrike" dirty="0">
                        <a:solidFill>
                          <a:srgbClr val="000000"/>
                        </a:solidFill>
                        <a:effectLst/>
                        <a:latin typeface="+mn-lt"/>
                      </a:endParaRPr>
                    </a:p>
                  </a:txBody>
                  <a:tcPr marL="9525" marR="9525" marT="9525" marB="0" anchor="ctr">
                    <a:noFill/>
                  </a:tcPr>
                </a:tc>
                <a:tc>
                  <a:txBody>
                    <a:bodyPr/>
                    <a:lstStyle/>
                    <a:p>
                      <a:pPr algn="ctr" fontAlgn="ctr"/>
                      <a:endParaRPr lang="en-US" sz="1400" b="1" i="0" u="none" strike="noStrike" dirty="0">
                        <a:solidFill>
                          <a:srgbClr val="000000"/>
                        </a:solidFill>
                        <a:effectLst/>
                        <a:latin typeface="+mn-lt"/>
                      </a:endParaRPr>
                    </a:p>
                  </a:txBody>
                  <a:tcPr marL="5247" marR="5247" marT="5247" marB="0" anchor="ctr">
                    <a:noFill/>
                  </a:tcPr>
                </a:tc>
                <a:tc>
                  <a:txBody>
                    <a:bodyPr/>
                    <a:lstStyle/>
                    <a:p>
                      <a:pPr algn="ctr" fontAlgn="ctr"/>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a:endParaRPr lang="en-US" sz="1400" b="1"/>
                    </a:p>
                  </a:txBody>
                  <a:tcPr marL="5247" marR="5247" marT="5247" marB="0" anchor="ctr">
                    <a:noFill/>
                  </a:tcPr>
                </a:tc>
                <a:tc>
                  <a:txBody>
                    <a:bodyPr/>
                    <a:lstStyle/>
                    <a:p>
                      <a:pPr algn="ctr"/>
                      <a:endParaRPr lang="en-US" sz="1400" b="1"/>
                    </a:p>
                  </a:txBody>
                  <a:tcPr marL="5247" marR="5247" marT="5247" marB="0" anchor="ctr">
                    <a:noFill/>
                  </a:tcPr>
                </a:tc>
                <a:tc>
                  <a:txBody>
                    <a:bodyPr/>
                    <a:lstStyle/>
                    <a:p>
                      <a:pPr algn="ctr"/>
                      <a:endParaRPr lang="en-US" sz="1400" b="1"/>
                    </a:p>
                  </a:txBody>
                  <a:tcPr marL="5247" marR="5247" marT="5247" marB="0" anchor="ctr">
                    <a:noFill/>
                  </a:tcPr>
                </a:tc>
                <a:tc>
                  <a:txBody>
                    <a:bodyPr/>
                    <a:lstStyle/>
                    <a:p>
                      <a:pPr algn="ctr"/>
                      <a:endParaRPr lang="en-US" sz="1400" b="1"/>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tc>
                  <a:txBody>
                    <a:bodyPr/>
                    <a:lstStyle/>
                    <a:p>
                      <a:pPr algn="ctr" fontAlgn="b"/>
                      <a:endParaRPr lang="en-US" sz="1400" b="1" i="0" u="none" strike="noStrike" dirty="0">
                        <a:solidFill>
                          <a:srgbClr val="000000"/>
                        </a:solidFill>
                        <a:effectLst/>
                        <a:latin typeface="+mn-lt"/>
                      </a:endParaRPr>
                    </a:p>
                  </a:txBody>
                  <a:tcPr marL="5247" marR="5247" marT="5247" marB="0" anchor="ctr">
                    <a:noFill/>
                  </a:tcPr>
                </a:tc>
                <a:extLst>
                  <a:ext uri="{0D108BD9-81ED-4DB2-BD59-A6C34878D82A}">
                    <a16:rowId xmlns:a16="http://schemas.microsoft.com/office/drawing/2014/main" xmlns="" val="999579382"/>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Important</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90</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87</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93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91</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96</a:t>
                      </a:r>
                    </a:p>
                  </a:txBody>
                  <a:tcPr marL="5247" marR="5247" marT="5247" marB="0" anchor="ctr">
                    <a:solidFill>
                      <a:srgbClr val="BFDBEF"/>
                    </a:solidFill>
                  </a:tcPr>
                </a:tc>
                <a:tc>
                  <a:txBody>
                    <a:bodyPr/>
                    <a:lstStyle/>
                    <a:p>
                      <a:pPr algn="ctr"/>
                      <a:r>
                        <a:rPr lang="en-US" sz="1400" b="1" dirty="0"/>
                        <a:t>92</a:t>
                      </a:r>
                    </a:p>
                  </a:txBody>
                  <a:tcPr marL="5247" marR="5247" marT="5247" marB="0" anchor="ctr">
                    <a:solidFill>
                      <a:srgbClr val="BFDBEF"/>
                    </a:solidFill>
                  </a:tcPr>
                </a:tc>
                <a:tc>
                  <a:txBody>
                    <a:bodyPr/>
                    <a:lstStyle/>
                    <a:p>
                      <a:pPr algn="ctr"/>
                      <a:r>
                        <a:rPr lang="en-US" sz="1400" b="1" dirty="0"/>
                        <a:t>92</a:t>
                      </a:r>
                    </a:p>
                  </a:txBody>
                  <a:tcPr marL="5247" marR="5247" marT="5247" marB="0" anchor="ctr">
                    <a:solidFill>
                      <a:srgbClr val="BFDBEF"/>
                    </a:solidFill>
                  </a:tcPr>
                </a:tc>
                <a:tc>
                  <a:txBody>
                    <a:bodyPr/>
                    <a:lstStyle/>
                    <a:p>
                      <a:pPr algn="ctr"/>
                      <a:r>
                        <a:rPr lang="en-US" sz="1400" b="1" dirty="0"/>
                        <a:t>93</a:t>
                      </a:r>
                    </a:p>
                  </a:txBody>
                  <a:tcPr marL="5247" marR="5247" marT="5247" marB="0" anchor="ctr">
                    <a:solidFill>
                      <a:srgbClr val="BFDBEF"/>
                    </a:solidFill>
                  </a:tcPr>
                </a:tc>
                <a:tc>
                  <a:txBody>
                    <a:bodyPr/>
                    <a:lstStyle/>
                    <a:p>
                      <a:pPr algn="ctr"/>
                      <a:r>
                        <a:rPr lang="en-US" sz="1400" b="1" dirty="0"/>
                        <a:t>92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81</a:t>
                      </a:r>
                    </a:p>
                  </a:txBody>
                  <a:tcPr marL="5247" marR="5247" marT="5247" marB="0" anchor="ctr">
                    <a:solidFill>
                      <a:srgbClr val="BFDBEF"/>
                    </a:solidFill>
                  </a:tcPr>
                </a:tc>
                <a:extLst>
                  <a:ext uri="{0D108BD9-81ED-4DB2-BD59-A6C34878D82A}">
                    <a16:rowId xmlns:a16="http://schemas.microsoft.com/office/drawing/2014/main" xmlns="" val="3790290552"/>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Not important</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5</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7</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6</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1</a:t>
                      </a:r>
                    </a:p>
                  </a:txBody>
                  <a:tcPr marL="5247" marR="5247" marT="5247" marB="0" anchor="ctr">
                    <a:solidFill>
                      <a:srgbClr val="BFDBEF"/>
                    </a:solidFill>
                  </a:tcPr>
                </a:tc>
                <a:tc>
                  <a:txBody>
                    <a:bodyPr/>
                    <a:lstStyle/>
                    <a:p>
                      <a:pPr algn="ctr"/>
                      <a:r>
                        <a:rPr lang="en-US" sz="1400" b="1" dirty="0"/>
                        <a:t>1</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a:t>
                      </a:r>
                    </a:p>
                  </a:txBody>
                  <a:tcPr marL="5247" marR="5247" marT="5247" marB="0" anchor="ctr">
                    <a:solidFill>
                      <a:srgbClr val="BFDBEF"/>
                    </a:solidFill>
                  </a:tcPr>
                </a:tc>
                <a:extLst>
                  <a:ext uri="{0D108BD9-81ED-4DB2-BD59-A6C34878D82A}">
                    <a16:rowId xmlns:a16="http://schemas.microsoft.com/office/drawing/2014/main" xmlns="" val="1680599206"/>
                  </a:ext>
                </a:extLst>
              </a:tr>
              <a:tr h="209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 difference</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4</a:t>
                      </a:r>
                    </a:p>
                  </a:txBody>
                  <a:tcPr marL="9525" marR="9525" marT="9525" marB="0" anchor="ctr">
                    <a:solidFill>
                      <a:srgbClr val="BFDBEF"/>
                    </a:solidFill>
                  </a:tcPr>
                </a:tc>
                <a:tc>
                  <a:txBody>
                    <a:bodyPr/>
                    <a:lstStyle/>
                    <a:p>
                      <a:pPr algn="ctr" fontAlgn="ctr"/>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ctr"/>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2</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8</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5</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3</a:t>
                      </a:r>
                    </a:p>
                  </a:txBody>
                  <a:tcPr marL="5247" marR="5247" marT="5247" marB="0" anchor="ctr">
                    <a:solidFill>
                      <a:srgbClr val="BFDBEF"/>
                    </a:solidFill>
                  </a:tcPr>
                </a:tc>
                <a:tc>
                  <a:txBody>
                    <a:bodyPr/>
                    <a:lstStyle/>
                    <a:p>
                      <a:pPr algn="ctr"/>
                      <a:r>
                        <a:rPr lang="en-US" sz="1400" b="1" dirty="0"/>
                        <a:t>5</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a:r>
                        <a:rPr lang="en-US" sz="1400" b="1" dirty="0"/>
                        <a:t>3</a:t>
                      </a:r>
                    </a:p>
                  </a:txBody>
                  <a:tcPr marL="5247" marR="5247" marT="5247" marB="0" anchor="ctr">
                    <a:solidFill>
                      <a:srgbClr val="BFDBEF"/>
                    </a:solidFill>
                  </a:tcPr>
                </a:tc>
                <a:tc>
                  <a:txBody>
                    <a:bodyPr/>
                    <a:lstStyle/>
                    <a:p>
                      <a:pPr algn="ctr"/>
                      <a:r>
                        <a:rPr lang="en-US" sz="1400" b="1" dirty="0"/>
                        <a:t>4</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0</a:t>
                      </a:r>
                    </a:p>
                  </a:txBody>
                  <a:tcPr marL="5247" marR="5247" marT="5247" marB="0" anchor="ctr">
                    <a:solidFill>
                      <a:srgbClr val="BFDBEF"/>
                    </a:solidFill>
                  </a:tcPr>
                </a:tc>
                <a:tc>
                  <a:txBody>
                    <a:bodyPr/>
                    <a:lstStyle/>
                    <a:p>
                      <a:pPr algn="ctr" fontAlgn="b"/>
                      <a:r>
                        <a:rPr lang="en-US" sz="1400" b="1" i="0" u="none" strike="noStrike" dirty="0">
                          <a:solidFill>
                            <a:srgbClr val="000000"/>
                          </a:solidFill>
                          <a:effectLst/>
                          <a:latin typeface="+mn-lt"/>
                        </a:rPr>
                        <a:t>9</a:t>
                      </a:r>
                    </a:p>
                  </a:txBody>
                  <a:tcPr marL="5247" marR="5247" marT="5247" marB="0" anchor="ctr">
                    <a:solidFill>
                      <a:srgbClr val="BFDBEF"/>
                    </a:solidFill>
                  </a:tcPr>
                </a:tc>
                <a:extLst>
                  <a:ext uri="{0D108BD9-81ED-4DB2-BD59-A6C34878D82A}">
                    <a16:rowId xmlns:a16="http://schemas.microsoft.com/office/drawing/2014/main" xmlns="" val="1555985807"/>
                  </a:ext>
                </a:extLst>
              </a:tr>
            </a:tbl>
          </a:graphicData>
        </a:graphic>
      </p:graphicFrame>
      <p:sp>
        <p:nvSpPr>
          <p:cNvPr id="8" name="Donut 7"/>
          <p:cNvSpPr/>
          <p:nvPr/>
        </p:nvSpPr>
        <p:spPr bwMode="auto">
          <a:xfrm>
            <a:off x="5645059" y="3750687"/>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0" name="Donut 9"/>
          <p:cNvSpPr/>
          <p:nvPr/>
        </p:nvSpPr>
        <p:spPr bwMode="auto">
          <a:xfrm>
            <a:off x="5645059" y="2669276"/>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1" name="Donut 10"/>
          <p:cNvSpPr/>
          <p:nvPr/>
        </p:nvSpPr>
        <p:spPr bwMode="auto">
          <a:xfrm>
            <a:off x="8273301" y="395540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2" name="Donut 11"/>
          <p:cNvSpPr/>
          <p:nvPr/>
        </p:nvSpPr>
        <p:spPr bwMode="auto">
          <a:xfrm>
            <a:off x="3084502" y="2698562"/>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3" name="Donut 12"/>
          <p:cNvSpPr/>
          <p:nvPr/>
        </p:nvSpPr>
        <p:spPr bwMode="auto">
          <a:xfrm>
            <a:off x="6022172" y="267780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4" name="Donut 13"/>
          <p:cNvSpPr/>
          <p:nvPr/>
        </p:nvSpPr>
        <p:spPr bwMode="auto">
          <a:xfrm>
            <a:off x="7819942" y="2667168"/>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 name="Rectangle 2"/>
          <p:cNvSpPr>
            <a:spLocks noGrp="1" noChangeArrowheads="1"/>
          </p:cNvSpPr>
          <p:nvPr>
            <p:ph type="title"/>
          </p:nvPr>
        </p:nvSpPr>
        <p:spPr>
          <a:xfrm>
            <a:off x="677863" y="368300"/>
            <a:ext cx="8245526" cy="1058863"/>
          </a:xfrm>
        </p:spPr>
        <p:txBody>
          <a:bodyPr/>
          <a:lstStyle/>
          <a:p>
            <a:pPr eaLnBrk="1" hangingPunct="1"/>
            <a:r>
              <a:rPr lang="en-US" sz="1800" b="1" dirty="0"/>
              <a:t>Voters universally agree that it is important that a candidate for elected office treats people with disabilities with dignity and respect. We see the greatest intensity of support among women, African Americans, Latinos and Clinton voters.</a:t>
            </a:r>
            <a:endParaRPr lang="en-US" sz="1800" b="1" dirty="0">
              <a:latin typeface="Calibri" charset="0"/>
            </a:endParaRPr>
          </a:p>
        </p:txBody>
      </p:sp>
    </p:spTree>
    <p:extLst>
      <p:ext uri="{BB962C8B-B14F-4D97-AF65-F5344CB8AC3E}">
        <p14:creationId xmlns:p14="http://schemas.microsoft.com/office/powerpoint/2010/main" val="379762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24</a:t>
            </a:fld>
            <a:endParaRPr lang="en-US"/>
          </a:p>
        </p:txBody>
      </p:sp>
      <p:sp>
        <p:nvSpPr>
          <p:cNvPr id="7" name="TextBox 6"/>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b="1" dirty="0"/>
              <a:t>Do you, a family member, or a close friend have a disability, such as a physical, mental health, sensory, learning, cognitive or other disability that impacts daily living?</a:t>
            </a:r>
          </a:p>
        </p:txBody>
      </p:sp>
      <p:graphicFrame>
        <p:nvGraphicFramePr>
          <p:cNvPr id="9" name="Content Placeholder 4" descr="Party ID&#10;Democrat: 41% &#10;&#10;Choice Stance&#10;Extreme circumstances: 38% &#10;&#10;Choice Stance&#10;Anti-choice: 47% " title="Voters with disabilities are more likely to be Democrats than Republicans, they are more anti-choice than the non-disabled voting population. "/>
          <p:cNvGraphicFramePr>
            <a:graphicFrameLocks/>
          </p:cNvGraphicFramePr>
          <p:nvPr>
            <p:extLst>
              <p:ext uri="{D42A27DB-BD31-4B8C-83A1-F6EECF244321}">
                <p14:modId xmlns:p14="http://schemas.microsoft.com/office/powerpoint/2010/main" val="346033490"/>
              </p:ext>
            </p:extLst>
          </p:nvPr>
        </p:nvGraphicFramePr>
        <p:xfrm>
          <a:off x="478970" y="1974012"/>
          <a:ext cx="8229604" cy="2636405"/>
        </p:xfrm>
        <a:graphic>
          <a:graphicData uri="http://schemas.openxmlformats.org/drawingml/2006/table">
            <a:tbl>
              <a:tblPr firstRow="1">
                <a:tableStyleId>{5C22544A-7EE6-4342-B048-85BDC9FD1C3A}</a:tableStyleId>
              </a:tblPr>
              <a:tblGrid>
                <a:gridCol w="1171599">
                  <a:extLst>
                    <a:ext uri="{9D8B030D-6E8A-4147-A177-3AD203B41FA5}">
                      <a16:colId xmlns:a16="http://schemas.microsoft.com/office/drawing/2014/main" xmlns="" val="1558852276"/>
                    </a:ext>
                  </a:extLst>
                </a:gridCol>
                <a:gridCol w="1805553">
                  <a:extLst>
                    <a:ext uri="{9D8B030D-6E8A-4147-A177-3AD203B41FA5}">
                      <a16:colId xmlns:a16="http://schemas.microsoft.com/office/drawing/2014/main" xmlns="" val="20000"/>
                    </a:ext>
                  </a:extLst>
                </a:gridCol>
                <a:gridCol w="984142">
                  <a:extLst>
                    <a:ext uri="{9D8B030D-6E8A-4147-A177-3AD203B41FA5}">
                      <a16:colId xmlns:a16="http://schemas.microsoft.com/office/drawing/2014/main" xmlns="" val="20002"/>
                    </a:ext>
                  </a:extLst>
                </a:gridCol>
                <a:gridCol w="1061634">
                  <a:extLst>
                    <a:ext uri="{9D8B030D-6E8A-4147-A177-3AD203B41FA5}">
                      <a16:colId xmlns:a16="http://schemas.microsoft.com/office/drawing/2014/main" xmlns="" val="20003"/>
                    </a:ext>
                  </a:extLst>
                </a:gridCol>
                <a:gridCol w="1069383">
                  <a:extLst>
                    <a:ext uri="{9D8B030D-6E8A-4147-A177-3AD203B41FA5}">
                      <a16:colId xmlns:a16="http://schemas.microsoft.com/office/drawing/2014/main" xmlns="" val="20009"/>
                    </a:ext>
                  </a:extLst>
                </a:gridCol>
                <a:gridCol w="1084882">
                  <a:extLst>
                    <a:ext uri="{9D8B030D-6E8A-4147-A177-3AD203B41FA5}">
                      <a16:colId xmlns:a16="http://schemas.microsoft.com/office/drawing/2014/main" xmlns="" val="20010"/>
                    </a:ext>
                  </a:extLst>
                </a:gridCol>
                <a:gridCol w="1052411">
                  <a:extLst>
                    <a:ext uri="{9D8B030D-6E8A-4147-A177-3AD203B41FA5}">
                      <a16:colId xmlns:a16="http://schemas.microsoft.com/office/drawing/2014/main" xmlns="" val="20011"/>
                    </a:ext>
                  </a:extLst>
                </a:gridCol>
              </a:tblGrid>
              <a:tr h="205240">
                <a:tc rowSpan="2" gridSpan="2">
                  <a:txBody>
                    <a:bodyPr/>
                    <a:lstStyle/>
                    <a:p>
                      <a:pPr algn="ctr"/>
                      <a:endParaRPr lang="en-US" sz="1400" b="1" dirty="0">
                        <a:solidFill>
                          <a:schemeClr val="bg1"/>
                        </a:solidFill>
                      </a:endParaRPr>
                    </a:p>
                  </a:txBody>
                  <a:tcPr marL="5247" marR="5247" marT="5247" marB="0" anchor="ctr">
                    <a:solidFill>
                      <a:srgbClr val="0070C0"/>
                    </a:solidFill>
                  </a:tcPr>
                </a:tc>
                <a:tc rowSpan="2" hMerge="1">
                  <a:txBody>
                    <a:bodyPr/>
                    <a:lstStyle/>
                    <a:p>
                      <a:pPr algn="ctr"/>
                      <a:endParaRPr lang="en-US" sz="1400" b="1" dirty="0">
                        <a:solidFill>
                          <a:schemeClr val="bg1"/>
                        </a:solidFill>
                      </a:endParaRPr>
                    </a:p>
                  </a:txBody>
                  <a:tcPr marL="5247" marR="5247" marT="5247" marB="0" anchor="ctr">
                    <a:solidFill>
                      <a:srgbClr val="0070C0"/>
                    </a:solidFill>
                  </a:tcPr>
                </a:tc>
                <a:tc gridSpan="4">
                  <a:txBody>
                    <a:bodyPr/>
                    <a:lstStyle/>
                    <a:p>
                      <a:pPr algn="ctr" fontAlgn="b"/>
                      <a:r>
                        <a:rPr lang="en-US" sz="1400" b="1" i="0" u="none" strike="noStrike" dirty="0">
                          <a:solidFill>
                            <a:schemeClr val="bg1"/>
                          </a:solidFill>
                          <a:effectLst/>
                          <a:latin typeface="+mn-lt"/>
                        </a:rPr>
                        <a:t>Disabled</a:t>
                      </a:r>
                    </a:p>
                  </a:txBody>
                  <a:tcPr marL="5247" marR="5247" marT="5247" marB="0" anchor="b">
                    <a:solidFill>
                      <a:srgbClr val="0070C0"/>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a:txBody>
                    <a:bodyPr/>
                    <a:lstStyle/>
                    <a:p>
                      <a:pPr algn="ctr"/>
                      <a:r>
                        <a:rPr lang="en-US" sz="1400" b="1" dirty="0">
                          <a:solidFill>
                            <a:schemeClr val="bg1"/>
                          </a:solidFill>
                        </a:rPr>
                        <a:t>Not disabled</a:t>
                      </a:r>
                    </a:p>
                  </a:txBody>
                  <a:tcPr marL="5247" marR="5247" marT="5247" marB="0" anchor="b">
                    <a:solidFill>
                      <a:srgbClr val="0070C0"/>
                    </a:solidFill>
                  </a:tcPr>
                </a:tc>
                <a:extLst>
                  <a:ext uri="{0D108BD9-81ED-4DB2-BD59-A6C34878D82A}">
                    <a16:rowId xmlns:a16="http://schemas.microsoft.com/office/drawing/2014/main" xmlns="" val="10000"/>
                  </a:ext>
                </a:extLst>
              </a:tr>
              <a:tr h="411834">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dirty="0">
                          <a:solidFill>
                            <a:schemeClr val="bg1"/>
                          </a:solidFill>
                          <a:effectLst/>
                          <a:latin typeface="+mn-lt"/>
                        </a:rPr>
                        <a:t>Yes,</a:t>
                      </a:r>
                      <a:r>
                        <a:rPr lang="en-US" sz="1200" b="1" i="0" u="none" strike="noStrike" baseline="0" dirty="0">
                          <a:solidFill>
                            <a:schemeClr val="bg1"/>
                          </a:solidFill>
                          <a:effectLst/>
                          <a:latin typeface="+mn-lt"/>
                        </a:rPr>
                        <a:t> myself</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Yes,</a:t>
                      </a:r>
                      <a:r>
                        <a:rPr lang="en-US" sz="1200" b="1" i="0" u="none" strike="noStrike" baseline="0" dirty="0">
                          <a:solidFill>
                            <a:schemeClr val="bg1"/>
                          </a:solidFill>
                          <a:effectLst/>
                          <a:latin typeface="+mn-lt"/>
                        </a:rPr>
                        <a:t> family member</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Yes,</a:t>
                      </a:r>
                      <a:r>
                        <a:rPr lang="en-US" sz="1200" b="1" u="none" strike="noStrike" baseline="0" dirty="0">
                          <a:solidFill>
                            <a:schemeClr val="bg1"/>
                          </a:solidFill>
                          <a:effectLst/>
                          <a:latin typeface="+mn-lt"/>
                        </a:rPr>
                        <a:t> friend</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All</a:t>
                      </a:r>
                      <a:r>
                        <a:rPr lang="en-US" sz="1200" b="1" i="0" u="none" strike="noStrike" baseline="0" dirty="0">
                          <a:solidFill>
                            <a:schemeClr val="bg1"/>
                          </a:solidFill>
                          <a:effectLst/>
                          <a:latin typeface="+mn-lt"/>
                        </a:rPr>
                        <a:t> yes</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No</a:t>
                      </a:r>
                      <a:endParaRPr lang="en-US" sz="1200" b="1" i="0" u="none" strike="noStrike" dirty="0">
                        <a:solidFill>
                          <a:schemeClr val="bg1"/>
                        </a:solidFill>
                        <a:effectLst/>
                        <a:latin typeface="+mn-lt"/>
                      </a:endParaRPr>
                    </a:p>
                  </a:txBody>
                  <a:tcPr marL="5247" marR="5247" marT="5247" marB="0" anchor="ctr">
                    <a:solidFill>
                      <a:srgbClr val="0070C0"/>
                    </a:solidFill>
                  </a:tcPr>
                </a:tc>
                <a:extLst>
                  <a:ext uri="{0D108BD9-81ED-4DB2-BD59-A6C34878D82A}">
                    <a16:rowId xmlns:a16="http://schemas.microsoft.com/office/drawing/2014/main" xmlns="" val="10001"/>
                  </a:ext>
                </a:extLst>
              </a:tr>
              <a:tr h="209256">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Party</a:t>
                      </a:r>
                      <a:r>
                        <a:rPr lang="en-US" sz="1400" b="1" i="0" u="none" strike="noStrike" baseline="0" dirty="0">
                          <a:solidFill>
                            <a:srgbClr val="000000"/>
                          </a:solidFill>
                          <a:effectLst/>
                          <a:latin typeface="+mn-lt"/>
                        </a:rPr>
                        <a:t> ID</a:t>
                      </a:r>
                      <a:endParaRPr lang="en-US" sz="1400" b="1" i="0" u="none" strike="noStrike" dirty="0">
                        <a:solidFill>
                          <a:srgbClr val="000000"/>
                        </a:solidFill>
                        <a:effectLst/>
                        <a:latin typeface="+mn-lt"/>
                      </a:endParaRPr>
                    </a:p>
                  </a:txBody>
                  <a:tcPr marL="9525" marR="9525" marT="9525" marB="0" anchor="ctr">
                    <a:solidFill>
                      <a:srgbClr val="0070C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Democrat</a:t>
                      </a:r>
                    </a:p>
                  </a:txBody>
                  <a:tcPr marL="9525" marR="9525" marT="9525" marB="0" anchor="ctr">
                    <a:solidFill>
                      <a:srgbClr val="0070C0">
                        <a:alpha val="25000"/>
                      </a:srgbClr>
                    </a:solidFill>
                  </a:tcPr>
                </a:tc>
                <a:tc>
                  <a:txBody>
                    <a:bodyPr/>
                    <a:lstStyle/>
                    <a:p>
                      <a:pPr algn="ctr"/>
                      <a:r>
                        <a:rPr lang="en-US" sz="1400" b="1" dirty="0"/>
                        <a:t>41</a:t>
                      </a:r>
                    </a:p>
                  </a:txBody>
                  <a:tcPr marL="5247" marR="5247" marT="5247" marB="0" anchor="ctr">
                    <a:solidFill>
                      <a:srgbClr val="0070C0">
                        <a:alpha val="25000"/>
                      </a:srgbClr>
                    </a:solidFill>
                  </a:tcPr>
                </a:tc>
                <a:tc>
                  <a:txBody>
                    <a:bodyPr/>
                    <a:lstStyle/>
                    <a:p>
                      <a:pPr algn="ctr"/>
                      <a:r>
                        <a:rPr lang="en-US" sz="1400" b="1" dirty="0"/>
                        <a:t>38</a:t>
                      </a:r>
                    </a:p>
                  </a:txBody>
                  <a:tcPr marL="5247" marR="5247" marT="5247" marB="0" anchor="ctr">
                    <a:solidFill>
                      <a:srgbClr val="0070C0">
                        <a:alpha val="25000"/>
                      </a:srgbClr>
                    </a:solidFill>
                  </a:tcPr>
                </a:tc>
                <a:tc>
                  <a:txBody>
                    <a:bodyPr/>
                    <a:lstStyle/>
                    <a:p>
                      <a:pPr algn="ctr"/>
                      <a:r>
                        <a:rPr lang="en-US" sz="1400" b="1" dirty="0"/>
                        <a:t>35</a:t>
                      </a:r>
                    </a:p>
                  </a:txBody>
                  <a:tcPr marL="5247" marR="5247" marT="5247" marB="0" anchor="ctr">
                    <a:solidFill>
                      <a:srgbClr val="0070C0">
                        <a:alpha val="25000"/>
                      </a:srgbClr>
                    </a:solidFill>
                  </a:tcPr>
                </a:tc>
                <a:tc>
                  <a:txBody>
                    <a:bodyPr/>
                    <a:lstStyle/>
                    <a:p>
                      <a:pPr algn="ctr"/>
                      <a:r>
                        <a:rPr lang="en-US" sz="1400" b="1" dirty="0"/>
                        <a:t>38</a:t>
                      </a:r>
                    </a:p>
                  </a:txBody>
                  <a:tcPr marL="5247" marR="5247" marT="5247" marB="0" anchor="ctr">
                    <a:solidFill>
                      <a:srgbClr val="0070C0">
                        <a:alpha val="25000"/>
                      </a:srgbClr>
                    </a:solidFill>
                  </a:tcPr>
                </a:tc>
                <a:tc>
                  <a:txBody>
                    <a:bodyPr/>
                    <a:lstStyle/>
                    <a:p>
                      <a:pPr algn="ctr"/>
                      <a:r>
                        <a:rPr lang="en-US" sz="1400" b="1" dirty="0"/>
                        <a:t>36</a:t>
                      </a:r>
                    </a:p>
                  </a:txBody>
                  <a:tcPr marL="5247" marR="5247" marT="5247" marB="0" anchor="ctr">
                    <a:solidFill>
                      <a:srgbClr val="0070C0">
                        <a:alpha val="25000"/>
                      </a:srgbClr>
                    </a:solidFill>
                  </a:tcPr>
                </a:tc>
                <a:extLst>
                  <a:ext uri="{0D108BD9-81ED-4DB2-BD59-A6C34878D82A}">
                    <a16:rowId xmlns:a16="http://schemas.microsoft.com/office/drawing/2014/main" xmlns="" val="10003"/>
                  </a:ext>
                </a:extLst>
              </a:tr>
              <a:tr h="209256">
                <a:tc vMerge="1">
                  <a:txBody>
                    <a:bodyPr/>
                    <a:lstStyle/>
                    <a:p>
                      <a:endParaRPr lang="en-US" sz="1400" b="1" dirty="0"/>
                    </a:p>
                  </a:txBody>
                  <a:tcPr marL="9525" marR="9525" marT="9525" marB="0" anchor="ctr">
                    <a:solidFill>
                      <a:srgbClr val="0070C0">
                        <a:alpha val="25000"/>
                      </a:srgbClr>
                    </a:solidFill>
                  </a:tcPr>
                </a:tc>
                <a:tc>
                  <a:txBody>
                    <a:bodyPr/>
                    <a:lstStyle/>
                    <a:p>
                      <a:r>
                        <a:rPr lang="en-US" sz="1400" b="1" dirty="0"/>
                        <a:t>Independent</a:t>
                      </a:r>
                    </a:p>
                  </a:txBody>
                  <a:tcPr marL="9525" marR="9525" marT="9525" marB="0" anchor="ctr">
                    <a:solidFill>
                      <a:srgbClr val="0070C0">
                        <a:alpha val="25000"/>
                      </a:srgbClr>
                    </a:solidFill>
                  </a:tcPr>
                </a:tc>
                <a:tc>
                  <a:txBody>
                    <a:bodyPr/>
                    <a:lstStyle/>
                    <a:p>
                      <a:pPr algn="ctr"/>
                      <a:r>
                        <a:rPr lang="en-US" sz="1400" b="1" dirty="0"/>
                        <a:t>21</a:t>
                      </a:r>
                    </a:p>
                  </a:txBody>
                  <a:tcPr marL="5247" marR="5247" marT="5247" marB="0" anchor="ctr">
                    <a:solidFill>
                      <a:srgbClr val="0070C0">
                        <a:alpha val="25000"/>
                      </a:srgbClr>
                    </a:solidFill>
                  </a:tcPr>
                </a:tc>
                <a:tc>
                  <a:txBody>
                    <a:bodyPr/>
                    <a:lstStyle/>
                    <a:p>
                      <a:pPr algn="ctr"/>
                      <a:r>
                        <a:rPr lang="en-US" sz="1400" b="1" dirty="0"/>
                        <a:t>24</a:t>
                      </a:r>
                    </a:p>
                  </a:txBody>
                  <a:tcPr marL="5247" marR="5247" marT="5247" marB="0" anchor="ctr">
                    <a:solidFill>
                      <a:srgbClr val="0070C0">
                        <a:alpha val="25000"/>
                      </a:srgbClr>
                    </a:solidFill>
                  </a:tcPr>
                </a:tc>
                <a:tc>
                  <a:txBody>
                    <a:bodyPr/>
                    <a:lstStyle/>
                    <a:p>
                      <a:pPr algn="ctr"/>
                      <a:r>
                        <a:rPr lang="en-US" sz="1400" b="1" dirty="0"/>
                        <a:t>24</a:t>
                      </a:r>
                    </a:p>
                  </a:txBody>
                  <a:tcPr marL="5247" marR="5247" marT="5247" marB="0" anchor="ctr">
                    <a:solidFill>
                      <a:srgbClr val="0070C0">
                        <a:alpha val="25000"/>
                      </a:srgbClr>
                    </a:solidFill>
                  </a:tcPr>
                </a:tc>
                <a:tc>
                  <a:txBody>
                    <a:bodyPr/>
                    <a:lstStyle/>
                    <a:p>
                      <a:pPr algn="ctr"/>
                      <a:r>
                        <a:rPr lang="en-US" sz="1400" b="1" dirty="0"/>
                        <a:t>23</a:t>
                      </a:r>
                    </a:p>
                  </a:txBody>
                  <a:tcPr marL="5247" marR="5247" marT="5247" marB="0" anchor="ctr">
                    <a:solidFill>
                      <a:srgbClr val="0070C0">
                        <a:alpha val="25000"/>
                      </a:srgbClr>
                    </a:solidFill>
                  </a:tcPr>
                </a:tc>
                <a:tc>
                  <a:txBody>
                    <a:bodyPr/>
                    <a:lstStyle/>
                    <a:p>
                      <a:pPr algn="ctr"/>
                      <a:r>
                        <a:rPr lang="en-US" sz="1400" b="1" dirty="0"/>
                        <a:t>24</a:t>
                      </a:r>
                    </a:p>
                  </a:txBody>
                  <a:tcPr marL="5247" marR="5247" marT="5247" marB="0" anchor="ctr">
                    <a:solidFill>
                      <a:srgbClr val="0070C0">
                        <a:alpha val="25000"/>
                      </a:srgbClr>
                    </a:solidFill>
                  </a:tcPr>
                </a:tc>
                <a:extLst>
                  <a:ext uri="{0D108BD9-81ED-4DB2-BD59-A6C34878D82A}">
                    <a16:rowId xmlns:a16="http://schemas.microsoft.com/office/drawing/2014/main" xmlns="" val="10006"/>
                  </a:ext>
                </a:extLst>
              </a:tr>
              <a:tr h="209256">
                <a:tc vMerge="1">
                  <a:txBody>
                    <a:bodyPr/>
                    <a:lstStyle/>
                    <a:p>
                      <a:endParaRPr lang="en-US" sz="1400" b="1" dirty="0"/>
                    </a:p>
                  </a:txBody>
                  <a:tcPr marL="9525" marR="9525" marT="9525" marB="0" anchor="ctr">
                    <a:solidFill>
                      <a:srgbClr val="BFDBEF"/>
                    </a:solidFill>
                  </a:tcPr>
                </a:tc>
                <a:tc>
                  <a:txBody>
                    <a:bodyPr/>
                    <a:lstStyle/>
                    <a:p>
                      <a:r>
                        <a:rPr lang="en-US" sz="1400" b="1" dirty="0"/>
                        <a:t>Republican</a:t>
                      </a:r>
                    </a:p>
                  </a:txBody>
                  <a:tcPr marL="9525" marR="9525" marT="9525" marB="0" anchor="ctr">
                    <a:solidFill>
                      <a:srgbClr val="BFDBEF"/>
                    </a:solidFill>
                  </a:tcPr>
                </a:tc>
                <a:tc>
                  <a:txBody>
                    <a:bodyPr/>
                    <a:lstStyle/>
                    <a:p>
                      <a:pPr algn="ctr"/>
                      <a:r>
                        <a:rPr lang="en-US" sz="1400" b="1" dirty="0"/>
                        <a:t>30</a:t>
                      </a:r>
                    </a:p>
                  </a:txBody>
                  <a:tcPr marL="5247" marR="5247" marT="5247" marB="0" anchor="ctr">
                    <a:solidFill>
                      <a:srgbClr val="BFDBEF"/>
                    </a:solidFill>
                  </a:tcPr>
                </a:tc>
                <a:tc>
                  <a:txBody>
                    <a:bodyPr/>
                    <a:lstStyle/>
                    <a:p>
                      <a:pPr algn="ctr"/>
                      <a:r>
                        <a:rPr lang="en-US" sz="1400" b="1" dirty="0"/>
                        <a:t>34</a:t>
                      </a:r>
                    </a:p>
                  </a:txBody>
                  <a:tcPr marL="5247" marR="5247" marT="5247" marB="0" anchor="ctr">
                    <a:solidFill>
                      <a:srgbClr val="BFDBEF"/>
                    </a:solidFill>
                  </a:tcPr>
                </a:tc>
                <a:tc>
                  <a:txBody>
                    <a:bodyPr/>
                    <a:lstStyle/>
                    <a:p>
                      <a:pPr algn="ctr"/>
                      <a:r>
                        <a:rPr lang="en-US" sz="1400" b="1" dirty="0"/>
                        <a:t>34</a:t>
                      </a:r>
                    </a:p>
                  </a:txBody>
                  <a:tcPr marL="5247" marR="5247" marT="5247" marB="0" anchor="ctr">
                    <a:solidFill>
                      <a:srgbClr val="BFDBEF"/>
                    </a:solidFill>
                  </a:tcPr>
                </a:tc>
                <a:tc>
                  <a:txBody>
                    <a:bodyPr/>
                    <a:lstStyle/>
                    <a:p>
                      <a:pPr algn="ctr"/>
                      <a:r>
                        <a:rPr lang="en-US" sz="1400" b="1" dirty="0"/>
                        <a:t>33</a:t>
                      </a:r>
                    </a:p>
                  </a:txBody>
                  <a:tcPr marL="5247" marR="5247" marT="5247" marB="0" anchor="ctr">
                    <a:solidFill>
                      <a:srgbClr val="BFDBEF"/>
                    </a:solidFill>
                  </a:tcPr>
                </a:tc>
                <a:tc>
                  <a:txBody>
                    <a:bodyPr/>
                    <a:lstStyle/>
                    <a:p>
                      <a:pPr algn="ctr"/>
                      <a:r>
                        <a:rPr lang="en-US" sz="1400" b="1" dirty="0"/>
                        <a:t>32</a:t>
                      </a:r>
                    </a:p>
                  </a:txBody>
                  <a:tcPr marL="5247" marR="5247" marT="5247" marB="0" anchor="ctr">
                    <a:solidFill>
                      <a:srgbClr val="BFDBEF"/>
                    </a:solidFill>
                  </a:tcPr>
                </a:tc>
                <a:extLst>
                  <a:ext uri="{0D108BD9-81ED-4DB2-BD59-A6C34878D82A}">
                    <a16:rowId xmlns:a16="http://schemas.microsoft.com/office/drawing/2014/main" xmlns="" val="10009"/>
                  </a:ext>
                </a:extLst>
              </a:tr>
              <a:tr h="209256">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Choice</a:t>
                      </a:r>
                      <a:r>
                        <a:rPr lang="en-US" sz="1400" b="1" i="0" u="none" strike="noStrike" baseline="0" dirty="0">
                          <a:solidFill>
                            <a:srgbClr val="000000"/>
                          </a:solidFill>
                          <a:effectLst/>
                          <a:latin typeface="+mn-lt"/>
                        </a:rPr>
                        <a:t> Stance</a:t>
                      </a: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Generally available</a:t>
                      </a:r>
                    </a:p>
                  </a:txBody>
                  <a:tcPr marL="9525" marR="9525" marT="9525" marB="0" anchor="ctr">
                    <a:solidFill>
                      <a:srgbClr val="BFDBEF"/>
                    </a:solidFill>
                  </a:tcPr>
                </a:tc>
                <a:tc>
                  <a:txBody>
                    <a:bodyPr/>
                    <a:lstStyle/>
                    <a:p>
                      <a:pPr algn="ctr"/>
                      <a:r>
                        <a:rPr lang="en-US" sz="1400" b="1" dirty="0"/>
                        <a:t>24</a:t>
                      </a:r>
                    </a:p>
                  </a:txBody>
                  <a:tcPr marL="5247" marR="5247" marT="5247" marB="0" anchor="ctr">
                    <a:solidFill>
                      <a:srgbClr val="BFDBEF"/>
                    </a:solidFill>
                  </a:tcPr>
                </a:tc>
                <a:tc>
                  <a:txBody>
                    <a:bodyPr/>
                    <a:lstStyle/>
                    <a:p>
                      <a:pPr algn="ctr"/>
                      <a:r>
                        <a:rPr lang="en-US" sz="1400" b="1" dirty="0"/>
                        <a:t>30</a:t>
                      </a:r>
                    </a:p>
                  </a:txBody>
                  <a:tcPr marL="5247" marR="5247" marT="5247" marB="0" anchor="ctr">
                    <a:solidFill>
                      <a:srgbClr val="BFDBEF"/>
                    </a:solidFill>
                  </a:tcPr>
                </a:tc>
                <a:tc>
                  <a:txBody>
                    <a:bodyPr/>
                    <a:lstStyle/>
                    <a:p>
                      <a:pPr algn="ctr"/>
                      <a:r>
                        <a:rPr lang="en-US" sz="1400" b="1" dirty="0"/>
                        <a:t>35</a:t>
                      </a:r>
                    </a:p>
                  </a:txBody>
                  <a:tcPr marL="5247" marR="5247" marT="5247" marB="0" anchor="ctr">
                    <a:solidFill>
                      <a:srgbClr val="BFDBEF"/>
                    </a:solidFill>
                  </a:tcPr>
                </a:tc>
                <a:tc>
                  <a:txBody>
                    <a:bodyPr/>
                    <a:lstStyle/>
                    <a:p>
                      <a:pPr algn="ctr"/>
                      <a:r>
                        <a:rPr lang="en-US" sz="1400" b="1" dirty="0"/>
                        <a:t>29</a:t>
                      </a:r>
                    </a:p>
                  </a:txBody>
                  <a:tcPr marL="5247" marR="5247" marT="5247" marB="0" anchor="ctr">
                    <a:solidFill>
                      <a:srgbClr val="BFDBEF"/>
                    </a:solidFill>
                  </a:tcPr>
                </a:tc>
                <a:tc>
                  <a:txBody>
                    <a:bodyPr/>
                    <a:lstStyle/>
                    <a:p>
                      <a:pPr algn="ctr"/>
                      <a:r>
                        <a:rPr lang="en-US" sz="1400" b="1" dirty="0"/>
                        <a:t>29</a:t>
                      </a:r>
                    </a:p>
                  </a:txBody>
                  <a:tcPr marL="5247" marR="5247" marT="5247" marB="0" anchor="ctr">
                    <a:solidFill>
                      <a:srgbClr val="BFDBEF"/>
                    </a:solidFill>
                  </a:tcPr>
                </a:tc>
                <a:extLst>
                  <a:ext uri="{0D108BD9-81ED-4DB2-BD59-A6C34878D82A}">
                    <a16:rowId xmlns:a16="http://schemas.microsoft.com/office/drawing/2014/main" xmlns="" val="1353845547"/>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Regulation necessary</a:t>
                      </a:r>
                    </a:p>
                  </a:txBody>
                  <a:tcPr marL="9525" marR="9525" marT="9525" marB="0" anchor="ctr">
                    <a:solidFill>
                      <a:srgbClr val="BFDBEF"/>
                    </a:solidFill>
                  </a:tcPr>
                </a:tc>
                <a:tc>
                  <a:txBody>
                    <a:bodyPr/>
                    <a:lstStyle/>
                    <a:p>
                      <a:pPr algn="ctr"/>
                      <a:r>
                        <a:rPr lang="en-US" sz="1400" b="1" dirty="0"/>
                        <a:t>19</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extLst>
                  <a:ext uri="{0D108BD9-81ED-4DB2-BD59-A6C34878D82A}">
                    <a16:rowId xmlns:a16="http://schemas.microsoft.com/office/drawing/2014/main" xmlns="" val="31222241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Extreme circumstances</a:t>
                      </a:r>
                    </a:p>
                  </a:txBody>
                  <a:tcPr marL="9525" marR="9525" marT="9525" marB="0" anchor="ctr">
                    <a:solidFill>
                      <a:srgbClr val="BFDBEF"/>
                    </a:solidFill>
                  </a:tcPr>
                </a:tc>
                <a:tc>
                  <a:txBody>
                    <a:bodyPr/>
                    <a:lstStyle/>
                    <a:p>
                      <a:pPr algn="ctr"/>
                      <a:r>
                        <a:rPr lang="en-US" sz="1400" b="1" dirty="0"/>
                        <a:t>38</a:t>
                      </a:r>
                    </a:p>
                  </a:txBody>
                  <a:tcPr marL="5247" marR="5247" marT="5247" marB="0" anchor="ctr">
                    <a:solidFill>
                      <a:srgbClr val="BFDBEF"/>
                    </a:solidFill>
                  </a:tcPr>
                </a:tc>
                <a:tc>
                  <a:txBody>
                    <a:bodyPr/>
                    <a:lstStyle/>
                    <a:p>
                      <a:pPr algn="ctr"/>
                      <a:r>
                        <a:rPr lang="en-US" sz="1400" b="1" dirty="0"/>
                        <a:t>33</a:t>
                      </a:r>
                    </a:p>
                  </a:txBody>
                  <a:tcPr marL="5247" marR="5247" marT="5247" marB="0" anchor="ctr">
                    <a:solidFill>
                      <a:srgbClr val="BFDBEF"/>
                    </a:solidFill>
                  </a:tcPr>
                </a:tc>
                <a:tc>
                  <a:txBody>
                    <a:bodyPr/>
                    <a:lstStyle/>
                    <a:p>
                      <a:pPr algn="ctr"/>
                      <a:r>
                        <a:rPr lang="en-US" sz="1400" b="1" dirty="0"/>
                        <a:t>28</a:t>
                      </a:r>
                    </a:p>
                  </a:txBody>
                  <a:tcPr marL="5247" marR="5247" marT="5247" marB="0" anchor="ctr">
                    <a:solidFill>
                      <a:srgbClr val="BFDBEF"/>
                    </a:solidFill>
                  </a:tcPr>
                </a:tc>
                <a:tc>
                  <a:txBody>
                    <a:bodyPr/>
                    <a:lstStyle/>
                    <a:p>
                      <a:pPr algn="ctr"/>
                      <a:r>
                        <a:rPr lang="en-US" sz="1400" b="1" dirty="0"/>
                        <a:t>33</a:t>
                      </a:r>
                    </a:p>
                  </a:txBody>
                  <a:tcPr marL="5247" marR="5247" marT="5247" marB="0" anchor="ctr">
                    <a:solidFill>
                      <a:srgbClr val="BFDBEF"/>
                    </a:solidFill>
                  </a:tcPr>
                </a:tc>
                <a:tc>
                  <a:txBody>
                    <a:bodyPr/>
                    <a:lstStyle/>
                    <a:p>
                      <a:pPr algn="ctr"/>
                      <a:r>
                        <a:rPr lang="en-US" sz="1400" b="1" dirty="0"/>
                        <a:t>31</a:t>
                      </a:r>
                    </a:p>
                  </a:txBody>
                  <a:tcPr marL="5247" marR="5247" marT="5247" marB="0" anchor="ctr">
                    <a:solidFill>
                      <a:srgbClr val="BFDBEF"/>
                    </a:solidFill>
                  </a:tcPr>
                </a:tc>
                <a:extLst>
                  <a:ext uri="{0D108BD9-81ED-4DB2-BD59-A6C34878D82A}">
                    <a16:rowId xmlns:a16="http://schemas.microsoft.com/office/drawing/2014/main" xmlns="" val="130370982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Always illegal</a:t>
                      </a:r>
                    </a:p>
                  </a:txBody>
                  <a:tcPr marL="9525" marR="9525" marT="9525" marB="0" anchor="ctr">
                    <a:solidFill>
                      <a:srgbClr val="BFDBEF"/>
                    </a:solidFill>
                  </a:tcPr>
                </a:tc>
                <a:tc>
                  <a:txBody>
                    <a:bodyPr/>
                    <a:lstStyle/>
                    <a:p>
                      <a:pPr algn="ctr"/>
                      <a:r>
                        <a:rPr lang="en-US" sz="1400" b="1" dirty="0"/>
                        <a:t>9</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9</a:t>
                      </a:r>
                    </a:p>
                  </a:txBody>
                  <a:tcPr marL="5247" marR="5247" marT="5247" marB="0" anchor="ctr">
                    <a:solidFill>
                      <a:srgbClr val="BFDBEF"/>
                    </a:solidFill>
                  </a:tcPr>
                </a:tc>
                <a:extLst>
                  <a:ext uri="{0D108BD9-81ED-4DB2-BD59-A6C34878D82A}">
                    <a16:rowId xmlns:a16="http://schemas.microsoft.com/office/drawing/2014/main" xmlns="" val="4011512877"/>
                  </a:ext>
                </a:extLst>
              </a:tr>
              <a:tr h="20925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Choice Stance</a:t>
                      </a: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Pro-choice</a:t>
                      </a:r>
                    </a:p>
                  </a:txBody>
                  <a:tcPr marL="9525" marR="9525" marT="9525" marB="0" anchor="ctr">
                    <a:solidFill>
                      <a:srgbClr val="BFDBEF"/>
                    </a:solidFill>
                  </a:tcPr>
                </a:tc>
                <a:tc>
                  <a:txBody>
                    <a:bodyPr/>
                    <a:lstStyle/>
                    <a:p>
                      <a:pPr algn="ctr"/>
                      <a:r>
                        <a:rPr lang="en-US" sz="1400" b="1" dirty="0"/>
                        <a:t>43</a:t>
                      </a:r>
                    </a:p>
                  </a:txBody>
                  <a:tcPr marL="5247" marR="5247" marT="5247" marB="0" anchor="ctr">
                    <a:solidFill>
                      <a:srgbClr val="BFDBEF"/>
                    </a:solidFill>
                  </a:tcPr>
                </a:tc>
                <a:tc>
                  <a:txBody>
                    <a:bodyPr/>
                    <a:lstStyle/>
                    <a:p>
                      <a:pPr algn="ctr"/>
                      <a:r>
                        <a:rPr lang="en-US" sz="1400" b="1" dirty="0"/>
                        <a:t>50</a:t>
                      </a:r>
                    </a:p>
                  </a:txBody>
                  <a:tcPr marL="5247" marR="5247" marT="5247" marB="0" anchor="ctr">
                    <a:solidFill>
                      <a:srgbClr val="BFDBEF"/>
                    </a:solidFill>
                  </a:tcPr>
                </a:tc>
                <a:tc>
                  <a:txBody>
                    <a:bodyPr/>
                    <a:lstStyle/>
                    <a:p>
                      <a:pPr algn="ctr"/>
                      <a:r>
                        <a:rPr lang="en-US" sz="1400" b="1" dirty="0"/>
                        <a:t>56</a:t>
                      </a:r>
                    </a:p>
                  </a:txBody>
                  <a:tcPr marL="5247" marR="5247" marT="5247" marB="0" anchor="ctr">
                    <a:solidFill>
                      <a:srgbClr val="BFDBEF"/>
                    </a:solidFill>
                  </a:tcPr>
                </a:tc>
                <a:tc>
                  <a:txBody>
                    <a:bodyPr/>
                    <a:lstStyle/>
                    <a:p>
                      <a:pPr algn="ctr"/>
                      <a:r>
                        <a:rPr lang="en-US" sz="1400" b="1" dirty="0"/>
                        <a:t>49</a:t>
                      </a:r>
                    </a:p>
                  </a:txBody>
                  <a:tcPr marL="5247" marR="5247" marT="5247" marB="0" anchor="ctr">
                    <a:solidFill>
                      <a:srgbClr val="BFDBEF"/>
                    </a:solidFill>
                  </a:tcPr>
                </a:tc>
                <a:tc>
                  <a:txBody>
                    <a:bodyPr/>
                    <a:lstStyle/>
                    <a:p>
                      <a:pPr algn="ctr"/>
                      <a:r>
                        <a:rPr lang="en-US" sz="1400" b="1" dirty="0"/>
                        <a:t>50</a:t>
                      </a:r>
                    </a:p>
                  </a:txBody>
                  <a:tcPr marL="5247" marR="5247" marT="5247" marB="0" anchor="ctr">
                    <a:solidFill>
                      <a:srgbClr val="BFDBEF"/>
                    </a:solidFill>
                  </a:tcPr>
                </a:tc>
                <a:extLst>
                  <a:ext uri="{0D108BD9-81ED-4DB2-BD59-A6C34878D82A}">
                    <a16:rowId xmlns:a16="http://schemas.microsoft.com/office/drawing/2014/main" xmlns="" val="3850962842"/>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Anti-choice</a:t>
                      </a:r>
                    </a:p>
                  </a:txBody>
                  <a:tcPr marL="9525" marR="9525" marT="9525" marB="0" anchor="ctr">
                    <a:solidFill>
                      <a:srgbClr val="BFDBEF"/>
                    </a:solidFill>
                  </a:tcPr>
                </a:tc>
                <a:tc>
                  <a:txBody>
                    <a:bodyPr/>
                    <a:lstStyle/>
                    <a:p>
                      <a:pPr algn="ctr"/>
                      <a:r>
                        <a:rPr lang="en-US" sz="1400" b="1" dirty="0"/>
                        <a:t>47</a:t>
                      </a:r>
                    </a:p>
                  </a:txBody>
                  <a:tcPr marL="5247" marR="5247" marT="5247" marB="0" anchor="ctr">
                    <a:solidFill>
                      <a:srgbClr val="BFDBEF"/>
                    </a:solidFill>
                  </a:tcPr>
                </a:tc>
                <a:tc>
                  <a:txBody>
                    <a:bodyPr/>
                    <a:lstStyle/>
                    <a:p>
                      <a:pPr algn="ctr"/>
                      <a:r>
                        <a:rPr lang="en-US" sz="1400" b="1" dirty="0"/>
                        <a:t>43</a:t>
                      </a:r>
                    </a:p>
                  </a:txBody>
                  <a:tcPr marL="5247" marR="5247" marT="5247" marB="0" anchor="ctr">
                    <a:solidFill>
                      <a:srgbClr val="BFDBEF"/>
                    </a:solidFill>
                  </a:tcPr>
                </a:tc>
                <a:tc>
                  <a:txBody>
                    <a:bodyPr/>
                    <a:lstStyle/>
                    <a:p>
                      <a:pPr algn="ctr"/>
                      <a:r>
                        <a:rPr lang="en-US" sz="1400" b="1" dirty="0"/>
                        <a:t>39</a:t>
                      </a:r>
                    </a:p>
                  </a:txBody>
                  <a:tcPr marL="5247" marR="5247" marT="5247" marB="0" anchor="ctr">
                    <a:solidFill>
                      <a:srgbClr val="BFDBEF"/>
                    </a:solidFill>
                  </a:tcPr>
                </a:tc>
                <a:tc>
                  <a:txBody>
                    <a:bodyPr/>
                    <a:lstStyle/>
                    <a:p>
                      <a:pPr algn="ctr"/>
                      <a:r>
                        <a:rPr lang="en-US" sz="1400" b="1" dirty="0"/>
                        <a:t>44</a:t>
                      </a:r>
                    </a:p>
                  </a:txBody>
                  <a:tcPr marL="5247" marR="5247" marT="5247" marB="0" anchor="ctr">
                    <a:solidFill>
                      <a:srgbClr val="BFDBEF"/>
                    </a:solidFill>
                  </a:tcPr>
                </a:tc>
                <a:tc>
                  <a:txBody>
                    <a:bodyPr/>
                    <a:lstStyle/>
                    <a:p>
                      <a:pPr algn="ctr"/>
                      <a:r>
                        <a:rPr lang="en-US" sz="1400" b="1" dirty="0"/>
                        <a:t>40</a:t>
                      </a:r>
                    </a:p>
                  </a:txBody>
                  <a:tcPr marL="5247" marR="5247" marT="5247" marB="0" anchor="ctr">
                    <a:solidFill>
                      <a:srgbClr val="BFDBEF"/>
                    </a:solidFill>
                  </a:tcPr>
                </a:tc>
                <a:extLst>
                  <a:ext uri="{0D108BD9-81ED-4DB2-BD59-A6C34878D82A}">
                    <a16:rowId xmlns:a16="http://schemas.microsoft.com/office/drawing/2014/main" xmlns="" val="427599990"/>
                  </a:ext>
                </a:extLst>
              </a:tr>
            </a:tbl>
          </a:graphicData>
        </a:graphic>
      </p:graphicFrame>
      <p:sp>
        <p:nvSpPr>
          <p:cNvPr id="10" name="Donut 9"/>
          <p:cNvSpPr/>
          <p:nvPr/>
        </p:nvSpPr>
        <p:spPr bwMode="auto">
          <a:xfrm>
            <a:off x="8000721" y="371393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1" name="Donut 10"/>
          <p:cNvSpPr/>
          <p:nvPr/>
        </p:nvSpPr>
        <p:spPr bwMode="auto">
          <a:xfrm>
            <a:off x="3748335" y="371393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2" name="Donut 11"/>
          <p:cNvSpPr/>
          <p:nvPr/>
        </p:nvSpPr>
        <p:spPr bwMode="auto">
          <a:xfrm>
            <a:off x="3748335" y="2639254"/>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3" name="Donut 12"/>
          <p:cNvSpPr/>
          <p:nvPr/>
        </p:nvSpPr>
        <p:spPr bwMode="auto">
          <a:xfrm>
            <a:off x="8000721" y="440444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4" name="Donut 13"/>
          <p:cNvSpPr/>
          <p:nvPr/>
        </p:nvSpPr>
        <p:spPr bwMode="auto">
          <a:xfrm>
            <a:off x="3748335" y="440570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cs typeface="Times New Roman" pitchFamily="18" charset="0"/>
            </a:endParaRPr>
          </a:p>
        </p:txBody>
      </p:sp>
      <p:sp>
        <p:nvSpPr>
          <p:cNvPr id="15" name="Rectangle 2"/>
          <p:cNvSpPr>
            <a:spLocks noGrp="1" noChangeArrowheads="1"/>
          </p:cNvSpPr>
          <p:nvPr>
            <p:ph type="title"/>
          </p:nvPr>
        </p:nvSpPr>
        <p:spPr>
          <a:xfrm>
            <a:off x="677863" y="368300"/>
            <a:ext cx="8229032" cy="1058863"/>
          </a:xfrm>
        </p:spPr>
        <p:txBody>
          <a:bodyPr/>
          <a:lstStyle/>
          <a:p>
            <a:pPr eaLnBrk="1" hangingPunct="1"/>
            <a:r>
              <a:rPr lang="en-US" sz="1800" b="1" dirty="0">
                <a:latin typeface="Calibri" charset="0"/>
              </a:rPr>
              <a:t>While voters with disabilities are more likely to be Democrats than Republicans, they are more anti-choice than the non-disabled voting population. Nearly two out of five disabled voters think abortion should be legal only in extreme circumstances.</a:t>
            </a:r>
          </a:p>
        </p:txBody>
      </p:sp>
    </p:spTree>
    <p:extLst>
      <p:ext uri="{BB962C8B-B14F-4D97-AF65-F5344CB8AC3E}">
        <p14:creationId xmlns:p14="http://schemas.microsoft.com/office/powerpoint/2010/main" val="26200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descr="A  bar chart identifying that the disability community has a high interest in voting. &#10;&#10;71 percent of people has no disability connection but they are extremely interested in voting. &#10;&#10;70 percent of people have disabilites are extemely interested in voting.  &#10;&#10;73 percent of people have a disability connection are extremely interested in voting.  " title="Disability community has high interest in voting"/>
          <p:cNvCxnSpPr/>
          <p:nvPr/>
        </p:nvCxnSpPr>
        <p:spPr>
          <a:xfrm>
            <a:off x="6019800" y="1935711"/>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1000" y="526011"/>
            <a:ext cx="8229600" cy="1143000"/>
          </a:xfrm>
        </p:spPr>
        <p:txBody>
          <a:bodyPr/>
          <a:lstStyle/>
          <a:p>
            <a:r>
              <a:rPr lang="en-US" sz="2400" b="1" kern="0" dirty="0">
                <a:solidFill>
                  <a:srgbClr val="0085B4"/>
                </a:solidFill>
              </a:rPr>
              <a:t>Disability community has high interest in voting.</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25</a:t>
            </a:fld>
            <a:endParaRPr lang="en-US" dirty="0">
              <a:solidFill>
                <a:srgbClr val="EEECE1"/>
              </a:solidFill>
            </a:endParaRPr>
          </a:p>
        </p:txBody>
      </p:sp>
      <p:graphicFrame>
        <p:nvGraphicFramePr>
          <p:cNvPr id="12" name="Chart 11" descr="This chart is several percentage of people who are extremely interested in voting in the November Presidential elections. &#10;&#10;71 percent of people who have no disability connection are extremely interested in voting. &#10;&#10;70 percent of people who have disabilities are extremely interested in voting.   &#10;&#10;73 percent of people who have family member disability connection are extremely interested in voting.&#10;" title="Disability community has high interest in voting "/>
          <p:cNvGraphicFramePr/>
          <p:nvPr>
            <p:extLst>
              <p:ext uri="{D42A27DB-BD31-4B8C-83A1-F6EECF244321}">
                <p14:modId xmlns:p14="http://schemas.microsoft.com/office/powerpoint/2010/main" val="2353382114"/>
              </p:ext>
            </p:extLst>
          </p:nvPr>
        </p:nvGraphicFramePr>
        <p:xfrm>
          <a:off x="228600" y="1524000"/>
          <a:ext cx="8458200" cy="393007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descr="A  bar chart identifying that the disability community has a high interest in voting. &#10;&#10;71 percent of people has no disability connection but they are extremely interested in voting. &#10;&#10;70 percent of people have disabilites are extemely interested in voting.  &#10;&#10;73 percent of people have a disability connection are extremely interested in voting.  " title="Disability community has high interest in voting"/>
          <p:cNvCxnSpPr/>
          <p:nvPr/>
        </p:nvCxnSpPr>
        <p:spPr>
          <a:xfrm>
            <a:off x="3321390" y="1828800"/>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2400" y="990600"/>
            <a:ext cx="8686800" cy="62437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How interested are you in the November elections for President, U.S. Congress and other state and local offices? Please rate your interest from one to ten, with one meaning that you have no interest in this election and ten meaning that you are extremely interested. </a:t>
            </a:r>
          </a:p>
        </p:txBody>
      </p:sp>
      <p:sp>
        <p:nvSpPr>
          <p:cNvPr id="6" name="Rectangle 5"/>
          <p:cNvSpPr/>
          <p:nvPr/>
        </p:nvSpPr>
        <p:spPr>
          <a:xfrm>
            <a:off x="2445224" y="1752600"/>
            <a:ext cx="43434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10 – Extremely interested</a:t>
            </a:r>
          </a:p>
        </p:txBody>
      </p:sp>
      <p:sp>
        <p:nvSpPr>
          <p:cNvPr id="23" name="TextBox 22"/>
          <p:cNvSpPr txBox="1"/>
          <p:nvPr/>
        </p:nvSpPr>
        <p:spPr>
          <a:xfrm>
            <a:off x="222038" y="5035659"/>
            <a:ext cx="8769561" cy="907941"/>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How interested are you in the November elections for President, U.S. Congress and other state and local offices? Please rate your interest from one to ten, with one meaning that you have no interest in this election and ten meaning that you are extremely interested.” </a:t>
            </a:r>
          </a:p>
          <a:p>
            <a:endParaRPr lang="en-US" sz="500" i="1" kern="0" dirty="0">
              <a:solidFill>
                <a:srgbClr val="000000"/>
              </a:solidFill>
            </a:endParaRPr>
          </a:p>
          <a:p>
            <a:r>
              <a:rPr lang="en-US" sz="1200" b="1" kern="0" dirty="0">
                <a:solidFill>
                  <a:srgbClr val="000000"/>
                </a:solidFill>
              </a:rPr>
              <a:t>No disability connection</a:t>
            </a:r>
            <a:r>
              <a:rPr lang="en-US" sz="1200" kern="0" dirty="0">
                <a:solidFill>
                  <a:srgbClr val="000000"/>
                </a:solidFill>
              </a:rPr>
              <a:t>, 71 percent extremely interested. </a:t>
            </a:r>
            <a:r>
              <a:rPr lang="en-US" sz="1200" b="1" kern="0" dirty="0">
                <a:solidFill>
                  <a:srgbClr val="000000"/>
                </a:solidFill>
              </a:rPr>
              <a:t>People with disabilities,</a:t>
            </a:r>
            <a:r>
              <a:rPr lang="en-US" sz="1200" kern="0" dirty="0">
                <a:solidFill>
                  <a:srgbClr val="000000"/>
                </a:solidFill>
              </a:rPr>
              <a:t> 70 percent extremely interested.</a:t>
            </a:r>
            <a:r>
              <a:rPr lang="en-US" sz="1200" dirty="0">
                <a:solidFill>
                  <a:prstClr val="black"/>
                </a:solidFill>
              </a:rPr>
              <a:t> </a:t>
            </a:r>
            <a:r>
              <a:rPr lang="en-US" sz="1200" b="1" dirty="0">
                <a:solidFill>
                  <a:prstClr val="black"/>
                </a:solidFill>
              </a:rPr>
              <a:t>Disability connection</a:t>
            </a:r>
            <a:r>
              <a:rPr lang="en-US" sz="1200" dirty="0">
                <a:solidFill>
                  <a:prstClr val="black"/>
                </a:solidFill>
              </a:rPr>
              <a:t>, 73 percent extremely interested.</a:t>
            </a:r>
            <a:r>
              <a:rPr lang="en-US" sz="1200" b="1" kern="0" dirty="0">
                <a:solidFill>
                  <a:srgbClr val="000000"/>
                </a:solidFill>
              </a:rPr>
              <a:t> </a:t>
            </a:r>
            <a:endParaRPr lang="en-US" sz="1200" dirty="0">
              <a:solidFill>
                <a:prstClr val="black"/>
              </a:solidFill>
            </a:endParaRPr>
          </a:p>
        </p:txBody>
      </p:sp>
    </p:spTree>
    <p:extLst>
      <p:ext uri="{BB962C8B-B14F-4D97-AF65-F5344CB8AC3E}">
        <p14:creationId xmlns:p14="http://schemas.microsoft.com/office/powerpoint/2010/main" val="135736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417" y="533400"/>
            <a:ext cx="8593667" cy="1143000"/>
          </a:xfrm>
        </p:spPr>
        <p:txBody>
          <a:bodyPr/>
          <a:lstStyle/>
          <a:p>
            <a:r>
              <a:rPr lang="en-US" sz="2400" b="1" kern="0" dirty="0">
                <a:solidFill>
                  <a:srgbClr val="0085B4"/>
                </a:solidFill>
              </a:rPr>
              <a:t>Disability community more likely to say country on wrong track.</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26</a:t>
            </a:fld>
            <a:endParaRPr lang="en-US" dirty="0">
              <a:solidFill>
                <a:srgbClr val="EEECE1"/>
              </a:solidFill>
            </a:endParaRPr>
          </a:p>
        </p:txBody>
      </p:sp>
      <p:graphicFrame>
        <p:nvGraphicFramePr>
          <p:cNvPr id="12" name="Chart 11" descr="The image shows a red and blue bar graph reflecting voter answers to the question of: “Generally speaking, do you think that things in this country are going in the right direction, or do you feel things have gotten pretty seriously off on the wrong track?” No disability connection, right track, 40 percent, wrong track 54 percent. People with disabilities, right track 33 percent, wrong track 59 percent. Disability connection, right track, 32 percent, wrong track 62 percent. " title="Disability community more likely to say on wrong track "/>
          <p:cNvGraphicFramePr/>
          <p:nvPr>
            <p:extLst>
              <p:ext uri="{D42A27DB-BD31-4B8C-83A1-F6EECF244321}">
                <p14:modId xmlns:p14="http://schemas.microsoft.com/office/powerpoint/2010/main" val="138943999"/>
              </p:ext>
            </p:extLst>
          </p:nvPr>
        </p:nvGraphicFramePr>
        <p:xfrm>
          <a:off x="12963" y="1524000"/>
          <a:ext cx="8929048" cy="3244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4648200"/>
            <a:ext cx="2514600" cy="369332"/>
          </a:xfrm>
          <a:prstGeom prst="rect">
            <a:avLst/>
          </a:prstGeom>
          <a:noFill/>
          <a:ln>
            <a:solidFill>
              <a:schemeClr val="tx1"/>
            </a:solidFill>
          </a:ln>
        </p:spPr>
        <p:txBody>
          <a:bodyPr wrap="square" rtlCol="0">
            <a:spAutoFit/>
          </a:bodyPr>
          <a:lstStyle/>
          <a:p>
            <a:pPr algn="ctr"/>
            <a:r>
              <a:rPr lang="en-US" b="1" dirty="0"/>
              <a:t>No disability connection</a:t>
            </a:r>
          </a:p>
        </p:txBody>
      </p:sp>
      <p:sp>
        <p:nvSpPr>
          <p:cNvPr id="8" name="TextBox 7"/>
          <p:cNvSpPr txBox="1"/>
          <p:nvPr/>
        </p:nvSpPr>
        <p:spPr>
          <a:xfrm>
            <a:off x="3429000" y="4648200"/>
            <a:ext cx="2455298" cy="369332"/>
          </a:xfrm>
          <a:prstGeom prst="rect">
            <a:avLst/>
          </a:prstGeom>
          <a:noFill/>
          <a:ln>
            <a:solidFill>
              <a:schemeClr val="tx1"/>
            </a:solidFill>
          </a:ln>
        </p:spPr>
        <p:txBody>
          <a:bodyPr wrap="square" rtlCol="0">
            <a:spAutoFit/>
          </a:bodyPr>
          <a:lstStyle/>
          <a:p>
            <a:pPr algn="ctr"/>
            <a:r>
              <a:rPr lang="en-US" b="1" dirty="0"/>
              <a:t>People with disabilities</a:t>
            </a:r>
          </a:p>
        </p:txBody>
      </p:sp>
      <p:sp>
        <p:nvSpPr>
          <p:cNvPr id="9" name="TextBox 8"/>
          <p:cNvSpPr txBox="1"/>
          <p:nvPr/>
        </p:nvSpPr>
        <p:spPr>
          <a:xfrm>
            <a:off x="6324600" y="4648200"/>
            <a:ext cx="2286000" cy="369332"/>
          </a:xfrm>
          <a:prstGeom prst="rect">
            <a:avLst/>
          </a:prstGeom>
          <a:noFill/>
          <a:ln>
            <a:solidFill>
              <a:schemeClr val="tx1"/>
            </a:solidFill>
          </a:ln>
        </p:spPr>
        <p:txBody>
          <a:bodyPr wrap="square" rtlCol="0">
            <a:spAutoFit/>
          </a:bodyPr>
          <a:lstStyle/>
          <a:p>
            <a:pPr algn="ctr"/>
            <a:r>
              <a:rPr lang="en-US" b="1" dirty="0"/>
              <a:t>Disability connection</a:t>
            </a:r>
          </a:p>
        </p:txBody>
      </p:sp>
      <p:cxnSp>
        <p:nvCxnSpPr>
          <p:cNvPr id="15" name="Straight Connector 14" descr="This is a graph showing how the different disability connections were on the right or wrong track. &#10;&#10;No disability connection, right track is at 40 percent, and wrong track is at 54 percent.  There is a 14 percentage gap between right track and wrong track. &#10;&#10;People with disabilities, right track is at 33 percent, and wrong track is at 59 percent. There is a 26 percentage gap between right track and wrong track. &#10;&#10;Disability connection, right track is at 32 percent and wrong track is at 62 percent. There is a 30 percentage gap between right track and wrong track. &#10;&#10;The disability community are more likely to say that the country is going in the wrong track " title="Disability community more likely to say on wrong tack. "/>
          <p:cNvCxnSpPr/>
          <p:nvPr/>
        </p:nvCxnSpPr>
        <p:spPr>
          <a:xfrm>
            <a:off x="3272507" y="1307068"/>
            <a:ext cx="0" cy="288393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228600" y="1045538"/>
            <a:ext cx="868680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Generally speaking, do you think that things in this country are going in the right direction, or do you feel things have gotten pretty seriously off on the wrong track?</a:t>
            </a:r>
          </a:p>
        </p:txBody>
      </p:sp>
      <p:sp>
        <p:nvSpPr>
          <p:cNvPr id="7" name="Rounded Rectangle 6"/>
          <p:cNvSpPr/>
          <p:nvPr/>
        </p:nvSpPr>
        <p:spPr>
          <a:xfrm>
            <a:off x="1524000" y="1676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+14</a:t>
            </a:r>
          </a:p>
        </p:txBody>
      </p:sp>
      <p:sp>
        <p:nvSpPr>
          <p:cNvPr id="17" name="Rounded Rectangle 16"/>
          <p:cNvSpPr/>
          <p:nvPr/>
        </p:nvSpPr>
        <p:spPr>
          <a:xfrm>
            <a:off x="4327451" y="1676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+26</a:t>
            </a:r>
          </a:p>
        </p:txBody>
      </p:sp>
      <p:sp>
        <p:nvSpPr>
          <p:cNvPr id="18" name="Rounded Rectangle 17"/>
          <p:cNvSpPr/>
          <p:nvPr/>
        </p:nvSpPr>
        <p:spPr>
          <a:xfrm>
            <a:off x="7086600" y="1676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+30</a:t>
            </a:r>
          </a:p>
        </p:txBody>
      </p:sp>
      <p:sp>
        <p:nvSpPr>
          <p:cNvPr id="23" name="TextBox 22"/>
          <p:cNvSpPr txBox="1"/>
          <p:nvPr/>
        </p:nvSpPr>
        <p:spPr>
          <a:xfrm>
            <a:off x="152400" y="5105400"/>
            <a:ext cx="8763000" cy="907941"/>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Generally speaking, do you think that things in this country are going in the right direction, or do you feel things have gotten pretty seriously off on the wrong track?”</a:t>
            </a:r>
          </a:p>
          <a:p>
            <a:endParaRPr lang="en-US" sz="500" i="1" kern="0" dirty="0">
              <a:solidFill>
                <a:srgbClr val="000000"/>
              </a:solidFill>
            </a:endParaRPr>
          </a:p>
          <a:p>
            <a:r>
              <a:rPr lang="en-US" sz="1200" b="1" kern="0" dirty="0">
                <a:solidFill>
                  <a:srgbClr val="000000"/>
                </a:solidFill>
              </a:rPr>
              <a:t>No disability connection</a:t>
            </a:r>
            <a:r>
              <a:rPr lang="en-US" sz="1200" kern="0" dirty="0">
                <a:solidFill>
                  <a:srgbClr val="000000"/>
                </a:solidFill>
              </a:rPr>
              <a:t>, right track, 40 percent, wrong track 54 percent.</a:t>
            </a:r>
            <a:r>
              <a:rPr lang="en-US" sz="1200" b="1" kern="0" dirty="0">
                <a:solidFill>
                  <a:srgbClr val="000000"/>
                </a:solidFill>
              </a:rPr>
              <a:t> People with disabilities,</a:t>
            </a:r>
            <a:r>
              <a:rPr lang="en-US" sz="1200" kern="0" dirty="0">
                <a:solidFill>
                  <a:srgbClr val="000000"/>
                </a:solidFill>
              </a:rPr>
              <a:t> right track 33 percent, wrong track 59 percent. </a:t>
            </a:r>
            <a:r>
              <a:rPr lang="en-US" sz="1200" b="1" dirty="0">
                <a:solidFill>
                  <a:prstClr val="black"/>
                </a:solidFill>
              </a:rPr>
              <a:t>Disability connection</a:t>
            </a:r>
            <a:r>
              <a:rPr lang="en-US" sz="1200" dirty="0">
                <a:solidFill>
                  <a:prstClr val="black"/>
                </a:solidFill>
              </a:rPr>
              <a:t>, right track, 32 percent, wrong track 62 percent. </a:t>
            </a:r>
          </a:p>
        </p:txBody>
      </p:sp>
      <p:cxnSp>
        <p:nvCxnSpPr>
          <p:cNvPr id="19" name="Straight Connector 18" descr="This is a graph showing how the different disability connections were on the right or wrong track. &#10;&#10;No disability connection, right track is at 40 percent, and wrong track is at 54 percent.  There is a 14 percentage gap between right track and wrong track. &#10;&#10;People with disabilities, right track is at 33 percent, and wrong track is at 59 percent. There is a 26 percentage gap between right track and wrong track. &#10;&#10;Disability connection, right track is at 32 percent and wrong track is at 62 percent. There is a 30 percentage gap between right track and wrong track. &#10;&#10;The disability community are more likely to say that the country is going in the wrong track " title="Disability community more likely to say on wrong tack. "/>
          <p:cNvCxnSpPr/>
          <p:nvPr/>
        </p:nvCxnSpPr>
        <p:spPr>
          <a:xfrm>
            <a:off x="6096000" y="1447800"/>
            <a:ext cx="0" cy="288393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2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descr="This graph shows the percentage of people who now approve of President Obama.&#10;&#10;No disability connection, 59 percent of people approve of Obama while 38 percent of people disapprove. There is a 21 percent gap between those who approve and disapprove. &#10;&#10;People with disabilities, 56 percent of people approve of Obama, while 40 percent of people disapprove. There is a 16 percentage gap between those who approve and disapprove. &#10;&#10;Disability connection, 52 percent of people approve of Obama, while 46 percent of people disapprove. There is a 6 percentage gap betwwen those who approve and disapprove. " title="Percentage of people approve of President Obama "/>
          <p:cNvCxnSpPr/>
          <p:nvPr/>
        </p:nvCxnSpPr>
        <p:spPr>
          <a:xfrm>
            <a:off x="6096000" y="1257300"/>
            <a:ext cx="0" cy="309348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216118" y="482024"/>
            <a:ext cx="11745533" cy="584776"/>
          </a:xfrm>
        </p:spPr>
        <p:txBody>
          <a:bodyPr/>
          <a:lstStyle/>
          <a:p>
            <a:r>
              <a:rPr lang="en-US" sz="2300" b="1" kern="0" dirty="0">
                <a:solidFill>
                  <a:srgbClr val="0085B4"/>
                </a:solidFill>
              </a:rPr>
              <a:t>Voters with disability connection less likely to approve of Obama than</a:t>
            </a:r>
            <a:br>
              <a:rPr lang="en-US" sz="2300" b="1" kern="0" dirty="0">
                <a:solidFill>
                  <a:srgbClr val="0085B4"/>
                </a:solidFill>
              </a:rPr>
            </a:br>
            <a:r>
              <a:rPr lang="en-US" sz="2300" b="1" kern="0" dirty="0">
                <a:solidFill>
                  <a:srgbClr val="0085B4"/>
                </a:solidFill>
              </a:rPr>
              <a:t>non-</a:t>
            </a:r>
            <a:r>
              <a:rPr lang="en-US" sz="2300" b="1" kern="0" dirty="0" err="1">
                <a:solidFill>
                  <a:srgbClr val="0085B4"/>
                </a:solidFill>
              </a:rPr>
              <a:t>PwDs</a:t>
            </a:r>
            <a:r>
              <a:rPr lang="en-US" sz="2300" b="1" kern="0" dirty="0">
                <a:solidFill>
                  <a:srgbClr val="0085B4"/>
                </a:solidFill>
              </a:rPr>
              <a:t>.</a:t>
            </a:r>
            <a:endParaRPr lang="en-US" sz="23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27</a:t>
            </a:fld>
            <a:endParaRPr lang="en-US" dirty="0">
              <a:solidFill>
                <a:srgbClr val="EEECE1"/>
              </a:solidFill>
            </a:endParaRPr>
          </a:p>
        </p:txBody>
      </p:sp>
      <p:sp>
        <p:nvSpPr>
          <p:cNvPr id="23" name="TextBox 22"/>
          <p:cNvSpPr txBox="1"/>
          <p:nvPr/>
        </p:nvSpPr>
        <p:spPr>
          <a:xfrm>
            <a:off x="305326" y="5257800"/>
            <a:ext cx="8610074" cy="723275"/>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Do you approve or disapprove of the way Barack Obama is handling his job as president?”</a:t>
            </a:r>
          </a:p>
          <a:p>
            <a:endParaRPr lang="en-US" sz="500" i="1" kern="0" dirty="0">
              <a:solidFill>
                <a:srgbClr val="000000"/>
              </a:solidFill>
            </a:endParaRPr>
          </a:p>
          <a:p>
            <a:r>
              <a:rPr lang="en-US" sz="1200" b="1" kern="0" dirty="0">
                <a:solidFill>
                  <a:srgbClr val="000000"/>
                </a:solidFill>
              </a:rPr>
              <a:t>No disability connection</a:t>
            </a:r>
            <a:r>
              <a:rPr lang="en-US" sz="1200" kern="0" dirty="0">
                <a:solidFill>
                  <a:srgbClr val="000000"/>
                </a:solidFill>
              </a:rPr>
              <a:t>, approve, 59 percent, disapprove 38 percent.</a:t>
            </a:r>
            <a:r>
              <a:rPr lang="en-US" sz="1200" b="1" kern="0" dirty="0">
                <a:solidFill>
                  <a:srgbClr val="000000"/>
                </a:solidFill>
              </a:rPr>
              <a:t> People with disabilities,</a:t>
            </a:r>
            <a:r>
              <a:rPr lang="en-US" sz="1200" kern="0" dirty="0">
                <a:solidFill>
                  <a:srgbClr val="000000"/>
                </a:solidFill>
              </a:rPr>
              <a:t> approve, 56 percent, disapprove 40 percent. </a:t>
            </a:r>
            <a:r>
              <a:rPr lang="en-US" sz="1200" b="1" dirty="0">
                <a:solidFill>
                  <a:prstClr val="black"/>
                </a:solidFill>
              </a:rPr>
              <a:t>Disability connection</a:t>
            </a:r>
            <a:r>
              <a:rPr lang="en-US" sz="1200" dirty="0">
                <a:solidFill>
                  <a:prstClr val="black"/>
                </a:solidFill>
              </a:rPr>
              <a:t>, </a:t>
            </a:r>
            <a:r>
              <a:rPr lang="en-US" sz="1200" kern="0" dirty="0">
                <a:solidFill>
                  <a:srgbClr val="000000"/>
                </a:solidFill>
              </a:rPr>
              <a:t>approve, 52 percent, disapprove 46 percent</a:t>
            </a:r>
            <a:r>
              <a:rPr lang="en-US" sz="1200" dirty="0">
                <a:solidFill>
                  <a:prstClr val="black"/>
                </a:solidFill>
              </a:rPr>
              <a:t>. </a:t>
            </a:r>
          </a:p>
        </p:txBody>
      </p:sp>
      <p:graphicFrame>
        <p:nvGraphicFramePr>
          <p:cNvPr id="12" name="Chart 11" descr="This graph shows the percentage of people who now approve of President Obama.&#10;&#10;Disability connection, 52 percent of people approve of Obama while 46 percent of people disapprove. &#10;&#10;6 percentage gap between people who approves and disapproves." title="Percentage of People who approves of President Obama"/>
          <p:cNvGraphicFramePr/>
          <p:nvPr>
            <p:extLst>
              <p:ext uri="{D42A27DB-BD31-4B8C-83A1-F6EECF244321}">
                <p14:modId xmlns:p14="http://schemas.microsoft.com/office/powerpoint/2010/main" val="3412068849"/>
              </p:ext>
            </p:extLst>
          </p:nvPr>
        </p:nvGraphicFramePr>
        <p:xfrm>
          <a:off x="152400" y="1428750"/>
          <a:ext cx="8686800" cy="324427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descr="This graph shows the percentage of people who now approve of President Obama.&#10;&#10;No disability connection, 59 percent of people approve of Obama while 38 percent of people disapprove. There is a 21 percent gap between those who approve and disapprove. &#10;&#10;People with disabilities, 56 percent of people approve of Obama, while 40 percent of people disapprove. There is a 16 percentage gap between those who approve and disapprove. &#10;&#10;Disability connection, 52 percent of people approve of Obama, while 46 percent of people disapprove. There is a 6 percentage gap betwwen those who approve and disapprove. " title="Percentage of people approve of President Obama "/>
          <p:cNvCxnSpPr/>
          <p:nvPr/>
        </p:nvCxnSpPr>
        <p:spPr>
          <a:xfrm>
            <a:off x="3324445" y="1238250"/>
            <a:ext cx="0" cy="309348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228600" y="1181100"/>
            <a:ext cx="8686800" cy="1905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Do you approve or disapprove of the way Barack Obama is handling his job as president?</a:t>
            </a:r>
          </a:p>
        </p:txBody>
      </p:sp>
      <p:sp>
        <p:nvSpPr>
          <p:cNvPr id="19" name="TextBox 18"/>
          <p:cNvSpPr txBox="1"/>
          <p:nvPr/>
        </p:nvSpPr>
        <p:spPr>
          <a:xfrm>
            <a:off x="609600" y="4812268"/>
            <a:ext cx="2514600" cy="369332"/>
          </a:xfrm>
          <a:prstGeom prst="rect">
            <a:avLst/>
          </a:prstGeom>
          <a:noFill/>
          <a:ln>
            <a:solidFill>
              <a:schemeClr val="tx1"/>
            </a:solidFill>
          </a:ln>
        </p:spPr>
        <p:txBody>
          <a:bodyPr wrap="square" rtlCol="0">
            <a:spAutoFit/>
          </a:bodyPr>
          <a:lstStyle/>
          <a:p>
            <a:pPr algn="ctr"/>
            <a:r>
              <a:rPr lang="en-US" b="1" dirty="0"/>
              <a:t>No disability connection</a:t>
            </a:r>
          </a:p>
        </p:txBody>
      </p:sp>
      <p:sp>
        <p:nvSpPr>
          <p:cNvPr id="20" name="TextBox 19"/>
          <p:cNvSpPr txBox="1"/>
          <p:nvPr/>
        </p:nvSpPr>
        <p:spPr>
          <a:xfrm>
            <a:off x="3429000" y="4812268"/>
            <a:ext cx="2455298" cy="369332"/>
          </a:xfrm>
          <a:prstGeom prst="rect">
            <a:avLst/>
          </a:prstGeom>
          <a:noFill/>
          <a:ln>
            <a:solidFill>
              <a:schemeClr val="tx1"/>
            </a:solidFill>
          </a:ln>
        </p:spPr>
        <p:txBody>
          <a:bodyPr wrap="square" rtlCol="0">
            <a:spAutoFit/>
          </a:bodyPr>
          <a:lstStyle/>
          <a:p>
            <a:pPr algn="ctr"/>
            <a:r>
              <a:rPr lang="en-US" b="1" dirty="0"/>
              <a:t>People with disabilities</a:t>
            </a:r>
          </a:p>
        </p:txBody>
      </p:sp>
      <p:sp>
        <p:nvSpPr>
          <p:cNvPr id="21" name="TextBox 20"/>
          <p:cNvSpPr txBox="1"/>
          <p:nvPr/>
        </p:nvSpPr>
        <p:spPr>
          <a:xfrm>
            <a:off x="6324600" y="4812268"/>
            <a:ext cx="2286000" cy="369332"/>
          </a:xfrm>
          <a:prstGeom prst="rect">
            <a:avLst/>
          </a:prstGeom>
          <a:noFill/>
          <a:ln>
            <a:solidFill>
              <a:schemeClr val="tx1"/>
            </a:solidFill>
          </a:ln>
        </p:spPr>
        <p:txBody>
          <a:bodyPr wrap="square" rtlCol="0">
            <a:spAutoFit/>
          </a:bodyPr>
          <a:lstStyle/>
          <a:p>
            <a:pPr algn="ctr"/>
            <a:r>
              <a:rPr lang="en-US" b="1" dirty="0"/>
              <a:t>Disability connection</a:t>
            </a:r>
          </a:p>
        </p:txBody>
      </p:sp>
      <p:sp>
        <p:nvSpPr>
          <p:cNvPr id="22" name="Rounded Rectangle 21"/>
          <p:cNvSpPr/>
          <p:nvPr/>
        </p:nvSpPr>
        <p:spPr>
          <a:xfrm>
            <a:off x="1524000" y="1676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+21</a:t>
            </a:r>
          </a:p>
        </p:txBody>
      </p:sp>
      <p:sp>
        <p:nvSpPr>
          <p:cNvPr id="24" name="Rounded Rectangle 23"/>
          <p:cNvSpPr/>
          <p:nvPr/>
        </p:nvSpPr>
        <p:spPr>
          <a:xfrm>
            <a:off x="4327451" y="1676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+16</a:t>
            </a:r>
          </a:p>
        </p:txBody>
      </p:sp>
      <p:sp>
        <p:nvSpPr>
          <p:cNvPr id="25" name="Rounded Rectangle 24"/>
          <p:cNvSpPr/>
          <p:nvPr/>
        </p:nvSpPr>
        <p:spPr>
          <a:xfrm>
            <a:off x="7086600" y="1676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351645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400" b="1" dirty="0"/>
              <a:t>Policies</a:t>
            </a:r>
            <a:endParaRPr lang="en-US" sz="4400" dirty="0"/>
          </a:p>
        </p:txBody>
      </p:sp>
      <p:pic>
        <p:nvPicPr>
          <p:cNvPr id="3" name="Picture 2" descr="Image of a U.S Flag polling box with a paper ballot being put in" title="US Flag Polling Box"/>
          <p:cNvPicPr>
            <a:picLocks noChangeAspect="1"/>
          </p:cNvPicPr>
          <p:nvPr/>
        </p:nvPicPr>
        <p:blipFill>
          <a:blip r:embed="rId2">
            <a:clrChange>
              <a:clrFrom>
                <a:srgbClr val="000000"/>
              </a:clrFrom>
              <a:clrTo>
                <a:srgbClr val="000000">
                  <a:alpha val="0"/>
                </a:srgbClr>
              </a:clrTo>
            </a:clrChange>
          </a:blip>
          <a:stretch>
            <a:fillRect/>
          </a:stretch>
        </p:blipFill>
        <p:spPr>
          <a:xfrm>
            <a:off x="4865781" y="877849"/>
            <a:ext cx="2857500" cy="2857500"/>
          </a:xfrm>
          <a:prstGeom prst="rect">
            <a:avLst/>
          </a:prstGeom>
        </p:spPr>
      </p:pic>
    </p:spTree>
    <p:extLst>
      <p:ext uri="{BB962C8B-B14F-4D97-AF65-F5344CB8AC3E}">
        <p14:creationId xmlns:p14="http://schemas.microsoft.com/office/powerpoint/2010/main" val="288654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492" y="564243"/>
            <a:ext cx="9530366" cy="1143000"/>
          </a:xfrm>
        </p:spPr>
        <p:txBody>
          <a:bodyPr/>
          <a:lstStyle/>
          <a:p>
            <a:r>
              <a:rPr lang="en-US" sz="2400" b="1" kern="0" dirty="0">
                <a:solidFill>
                  <a:srgbClr val="0085B4"/>
                </a:solidFill>
              </a:rPr>
              <a:t>Voters more likely to support candidates advocating disability policies</a:t>
            </a: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29</a:t>
            </a:fld>
            <a:endParaRPr lang="en-US" dirty="0">
              <a:solidFill>
                <a:srgbClr val="EEECE1"/>
              </a:solidFill>
            </a:endParaRPr>
          </a:p>
        </p:txBody>
      </p:sp>
      <p:graphicFrame>
        <p:nvGraphicFramePr>
          <p:cNvPr id="4" name="Chart 3" descr="The graph represents the percentage of people supporting candidates that advocates for disability policies. &#10;&#10;67 percent of people were much likely to vote for a candidate that wants to end rape and assault of children and adults with disabilities, while 87 percent were somewhat more likely to do so.&#10;&#10;61 percent of people were much likely to vote for a candidate that ensures that children with disabilities get the education and training they need to succeed, while 82 percent were somewhat more likely to do so.&#10;&#10;59 percent of people were much likely to vote for a candidate that expands job and career opportunities for people with disabilities, while 84 percent were somewhat more likely to do so.&#10;" title="Voters more likely to support candidates advocating for disability policies "/>
          <p:cNvGraphicFramePr/>
          <p:nvPr>
            <p:extLst>
              <p:ext uri="{D42A27DB-BD31-4B8C-83A1-F6EECF244321}">
                <p14:modId xmlns:p14="http://schemas.microsoft.com/office/powerpoint/2010/main" val="974919873"/>
              </p:ext>
            </p:extLst>
          </p:nvPr>
        </p:nvGraphicFramePr>
        <p:xfrm>
          <a:off x="4800600" y="1905000"/>
          <a:ext cx="4280848"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143000"/>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latin typeface="+mj-lt"/>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endParaRPr lang="en-US" sz="1400" b="0" i="1" dirty="0">
              <a:solidFill>
                <a:srgbClr val="000000"/>
              </a:solidFill>
              <a:latin typeface="+mj-lt"/>
            </a:endParaRPr>
          </a:p>
        </p:txBody>
      </p:sp>
      <p:sp>
        <p:nvSpPr>
          <p:cNvPr id="15" name="TextBox 1"/>
          <p:cNvSpPr txBox="1"/>
          <p:nvPr/>
        </p:nvSpPr>
        <p:spPr>
          <a:xfrm>
            <a:off x="83938" y="2362200"/>
            <a:ext cx="6545869" cy="609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Ending rape and assault of children and adults with disabilities</a:t>
            </a:r>
            <a:endParaRPr lang="en-US" sz="1600" b="1" i="0" dirty="0">
              <a:solidFill>
                <a:srgbClr val="000000"/>
              </a:solidFill>
            </a:endParaRPr>
          </a:p>
        </p:txBody>
      </p:sp>
      <p:sp>
        <p:nvSpPr>
          <p:cNvPr id="16" name="TextBox 1"/>
          <p:cNvSpPr txBox="1"/>
          <p:nvPr/>
        </p:nvSpPr>
        <p:spPr>
          <a:xfrm>
            <a:off x="83531" y="3886200"/>
            <a:ext cx="6541962" cy="5334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Expanding job and career opportunities for people with disabilities, so they can succeed just like anyone else.</a:t>
            </a:r>
          </a:p>
        </p:txBody>
      </p:sp>
      <p:sp>
        <p:nvSpPr>
          <p:cNvPr id="24" name="TextBox 1"/>
          <p:cNvSpPr txBox="1"/>
          <p:nvPr/>
        </p:nvSpPr>
        <p:spPr>
          <a:xfrm>
            <a:off x="83531" y="3124200"/>
            <a:ext cx="6545869" cy="54791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Ensuring that children with disabilities get the education and training they need to succeed</a:t>
            </a:r>
            <a:endParaRPr lang="en-US" sz="1600" b="1" i="0" dirty="0">
              <a:solidFill>
                <a:srgbClr val="000000"/>
              </a:solidFill>
            </a:endParaRPr>
          </a:p>
        </p:txBody>
      </p:sp>
      <p:sp>
        <p:nvSpPr>
          <p:cNvPr id="23" name="TextBox 22"/>
          <p:cNvSpPr txBox="1"/>
          <p:nvPr/>
        </p:nvSpPr>
        <p:spPr>
          <a:xfrm>
            <a:off x="143782" y="4648200"/>
            <a:ext cx="8847818" cy="1292662"/>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 </a:t>
            </a:r>
          </a:p>
          <a:p>
            <a:endParaRPr lang="en-US" sz="600" b="1" i="1" kern="0" dirty="0">
              <a:solidFill>
                <a:srgbClr val="000000"/>
              </a:solidFill>
            </a:endParaRPr>
          </a:p>
          <a:p>
            <a:r>
              <a:rPr lang="en-US" sz="1200" b="1" kern="0" dirty="0">
                <a:solidFill>
                  <a:srgbClr val="000000"/>
                </a:solidFill>
              </a:rPr>
              <a:t>Among all 2016 likely voters: </a:t>
            </a:r>
            <a:r>
              <a:rPr lang="en-US" sz="1200" kern="0" dirty="0">
                <a:solidFill>
                  <a:srgbClr val="000000"/>
                </a:solidFill>
              </a:rPr>
              <a:t>Ending rape and assault of children and adults with disabilities, 67 percent much more likely. </a:t>
            </a:r>
            <a:r>
              <a:rPr lang="en-US" sz="1200" dirty="0">
                <a:solidFill>
                  <a:prstClr val="black"/>
                </a:solidFill>
              </a:rPr>
              <a:t>Ensuring that children with disabilities get the education and training they need to succeed</a:t>
            </a:r>
            <a:r>
              <a:rPr lang="en-US" sz="1200" kern="0" dirty="0">
                <a:solidFill>
                  <a:srgbClr val="000000"/>
                </a:solidFill>
              </a:rPr>
              <a:t>, 61 percent much more likely. </a:t>
            </a:r>
            <a:r>
              <a:rPr lang="en-US" sz="1200" dirty="0">
                <a:solidFill>
                  <a:prstClr val="black"/>
                </a:solidFill>
              </a:rPr>
              <a:t>Expanding job and career opportunities for people with disabilities, so they can succeed just like anyone else, 59 percent much more likely. </a:t>
            </a:r>
          </a:p>
        </p:txBody>
      </p:sp>
      <p:sp>
        <p:nvSpPr>
          <p:cNvPr id="17" name="TextBox 16"/>
          <p:cNvSpPr txBox="1"/>
          <p:nvPr/>
        </p:nvSpPr>
        <p:spPr>
          <a:xfrm>
            <a:off x="838200" y="1905000"/>
            <a:ext cx="4800600" cy="369332"/>
          </a:xfrm>
          <a:prstGeom prst="rect">
            <a:avLst/>
          </a:prstGeom>
          <a:noFill/>
          <a:ln>
            <a:solidFill>
              <a:schemeClr val="tx1"/>
            </a:solidFill>
          </a:ln>
        </p:spPr>
        <p:txBody>
          <a:bodyPr wrap="square" rtlCol="0">
            <a:spAutoFit/>
          </a:bodyPr>
          <a:lstStyle/>
          <a:p>
            <a:pPr algn="ctr"/>
            <a:r>
              <a:rPr lang="en-US" b="1" dirty="0"/>
              <a:t>ALL 2016 LIKELY VOTERS</a:t>
            </a:r>
          </a:p>
        </p:txBody>
      </p:sp>
    </p:spTree>
    <p:extLst>
      <p:ext uri="{BB962C8B-B14F-4D97-AF65-F5344CB8AC3E}">
        <p14:creationId xmlns:p14="http://schemas.microsoft.com/office/powerpoint/2010/main" val="151216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863" y="228600"/>
            <a:ext cx="7966075" cy="1058863"/>
          </a:xfrm>
        </p:spPr>
        <p:txBody>
          <a:bodyPr/>
          <a:lstStyle/>
          <a:p>
            <a:r>
              <a:rPr lang="en-US" altLang="en-US" sz="2400" b="1" dirty="0"/>
              <a:t>Lake Research Partners &amp; The Terrance Group</a:t>
            </a:r>
            <a:br>
              <a:rPr lang="en-US" altLang="en-US" sz="2400" b="1" dirty="0"/>
            </a:br>
            <a:r>
              <a:rPr lang="en-US" altLang="en-US" sz="2400" b="1" dirty="0"/>
              <a:t>November 6-8, 2016: Methodology</a:t>
            </a:r>
          </a:p>
        </p:txBody>
      </p:sp>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3</a:t>
            </a:fld>
            <a:endParaRPr lang="en-US" altLang="en-US" sz="900"/>
          </a:p>
        </p:txBody>
      </p:sp>
      <p:sp>
        <p:nvSpPr>
          <p:cNvPr id="6" name="Rectangle 3"/>
          <p:cNvSpPr txBox="1">
            <a:spLocks noChangeArrowheads="1"/>
          </p:cNvSpPr>
          <p:nvPr/>
        </p:nvSpPr>
        <p:spPr bwMode="auto">
          <a:xfrm>
            <a:off x="681809" y="1118536"/>
            <a:ext cx="7962129"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New Roman"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a:solidFill>
                  <a:schemeClr val="tx1"/>
                </a:solidFill>
                <a:latin typeface="+mn-lt"/>
              </a:defRPr>
            </a:lvl3pPr>
            <a:lvl4pPr marL="1600200" indent="-228600" algn="l" rtl="0" eaLnBrk="0" fontAlgn="base" hangingPunct="0">
              <a:spcBef>
                <a:spcPct val="20000"/>
              </a:spcBef>
              <a:spcAft>
                <a:spcPct val="0"/>
              </a:spcAft>
              <a:buClr>
                <a:schemeClr val="tx2"/>
              </a:buClr>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Char char="»"/>
              <a:defRPr sz="1600">
                <a:solidFill>
                  <a:schemeClr val="tx1"/>
                </a:solidFill>
                <a:latin typeface="+mn-lt"/>
              </a:defRPr>
            </a:lvl5pPr>
            <a:lvl6pPr marL="2514600" indent="-228600" algn="l" rtl="0" fontAlgn="base">
              <a:spcBef>
                <a:spcPct val="20000"/>
              </a:spcBef>
              <a:spcAft>
                <a:spcPct val="0"/>
              </a:spcAft>
              <a:buClr>
                <a:schemeClr val="tx2"/>
              </a:buClr>
              <a:buChar char="»"/>
              <a:defRPr sz="1600">
                <a:solidFill>
                  <a:schemeClr val="tx1"/>
                </a:solidFill>
                <a:latin typeface="+mn-lt"/>
              </a:defRPr>
            </a:lvl6pPr>
            <a:lvl7pPr marL="2971800" indent="-228600" algn="l" rtl="0" fontAlgn="base">
              <a:spcBef>
                <a:spcPct val="20000"/>
              </a:spcBef>
              <a:spcAft>
                <a:spcPct val="0"/>
              </a:spcAft>
              <a:buClr>
                <a:schemeClr val="tx2"/>
              </a:buClr>
              <a:buChar char="»"/>
              <a:defRPr sz="1600">
                <a:solidFill>
                  <a:schemeClr val="tx1"/>
                </a:solidFill>
                <a:latin typeface="+mn-lt"/>
              </a:defRPr>
            </a:lvl7pPr>
            <a:lvl8pPr marL="3429000" indent="-228600" algn="l" rtl="0" fontAlgn="base">
              <a:spcBef>
                <a:spcPct val="20000"/>
              </a:spcBef>
              <a:spcAft>
                <a:spcPct val="0"/>
              </a:spcAft>
              <a:buClr>
                <a:schemeClr val="tx2"/>
              </a:buClr>
              <a:buChar char="»"/>
              <a:defRPr sz="1600">
                <a:solidFill>
                  <a:schemeClr val="tx1"/>
                </a:solidFill>
                <a:latin typeface="+mn-lt"/>
              </a:defRPr>
            </a:lvl8pPr>
            <a:lvl9pPr marL="3886200" indent="-228600" algn="l" rtl="0" fontAlgn="base">
              <a:spcBef>
                <a:spcPct val="20000"/>
              </a:spcBef>
              <a:spcAft>
                <a:spcPct val="0"/>
              </a:spcAft>
              <a:buClr>
                <a:schemeClr val="tx2"/>
              </a:buClr>
              <a:buChar char="»"/>
              <a:defRPr sz="1600">
                <a:solidFill>
                  <a:schemeClr val="tx1"/>
                </a:solidFill>
                <a:latin typeface="+mn-lt"/>
              </a:defRPr>
            </a:lvl9pPr>
          </a:lstStyle>
          <a:p>
            <a:pPr>
              <a:defRPr/>
            </a:pPr>
            <a:r>
              <a:rPr lang="en-US" sz="1800" dirty="0"/>
              <a:t>Lake Research Partners and The Tarrance Group designed and administered this pre-election and election night omnibus survey, which was conducted by phone using professional interviewers.  </a:t>
            </a:r>
            <a:r>
              <a:rPr lang="en-US" sz="1800" b="1" dirty="0"/>
              <a:t>The survey reached a total of 2,400 likely voters nationwide.  The sample consisted of 1401 interviews among voters who were reached on cell phones and 999 interviews among voters reached on landlines. Issue questions reached a total of 1,200 likely voters nationwide who voted in the 2016 elections (margin of error of +/-2.8%). </a:t>
            </a:r>
            <a:r>
              <a:rPr lang="en-US" sz="1800" dirty="0"/>
              <a:t>The survey was conducted November 6 through November 8, 2016.</a:t>
            </a:r>
          </a:p>
          <a:p>
            <a:pPr>
              <a:defRPr/>
            </a:pPr>
            <a:r>
              <a:rPr lang="en-US" sz="1800" dirty="0"/>
              <a:t>Telephone numbers were drawn from the </a:t>
            </a:r>
            <a:r>
              <a:rPr lang="en-US" sz="1800" dirty="0" err="1"/>
              <a:t>Catalist</a:t>
            </a:r>
            <a:r>
              <a:rPr lang="en-US" sz="1800" dirty="0"/>
              <a:t> voter file. The sample was stratified geographically based on the proportion of likely voters in each region. The data were weighted to reflect the aggregated Presidential vote as reported in the 2016 exit polls, as well as by gender, age, race, party identification, education, marital status, union household, and census region to reflect the actual proportions of the electorate. The survey has a margin of error of ±2.0% at the 95% confidence interval.</a:t>
            </a:r>
          </a:p>
          <a:p>
            <a:pPr>
              <a:defRPr/>
            </a:pPr>
            <a:r>
              <a:rPr lang="en-US" sz="1800" dirty="0"/>
              <a:t>Due to rounding, some of the numbers in the presentation will not always add to 100 percent.</a:t>
            </a:r>
          </a:p>
          <a:p>
            <a:pPr marL="339725" indent="-339725" eaLnBrk="1" hangingPunct="1">
              <a:lnSpc>
                <a:spcPct val="80000"/>
              </a:lnSpc>
              <a:defRPr/>
            </a:pPr>
            <a:endParaRPr lang="en-US" sz="1800" dirty="0"/>
          </a:p>
        </p:txBody>
      </p:sp>
    </p:spTree>
    <p:extLst>
      <p:ext uri="{BB962C8B-B14F-4D97-AF65-F5344CB8AC3E}">
        <p14:creationId xmlns:p14="http://schemas.microsoft.com/office/powerpoint/2010/main" val="27818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47539"/>
            <a:ext cx="8229600" cy="1143000"/>
          </a:xfrm>
        </p:spPr>
        <p:txBody>
          <a:bodyPr/>
          <a:lstStyle/>
          <a:p>
            <a:r>
              <a:rPr lang="en-US" sz="2400" b="1" kern="0" dirty="0">
                <a:solidFill>
                  <a:srgbClr val="0085B4"/>
                </a:solidFill>
              </a:rPr>
              <a:t>Other policies receive strong support as well</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30</a:t>
            </a:fld>
            <a:endParaRPr lang="en-US" dirty="0">
              <a:solidFill>
                <a:srgbClr val="EEECE1"/>
              </a:solidFill>
            </a:endParaRPr>
          </a:p>
        </p:txBody>
      </p:sp>
      <p:graphicFrame>
        <p:nvGraphicFramePr>
          <p:cNvPr id="4" name="Chart 3" descr=" TThe graph represents the percentage of people supporting candidates that advocates for disability policies. &#10;&#10;39 percent of people were much more likely to vote for a candidate that will stand up against Hollywood bigotry and negative portrayals of people with disabilities, while 65 percent were somewhat likely to vote.&#10;&#10;30 percent of people were much more likely to vote for a candidate that will ensure criminal justice reform specifically addresses the issues of people with disabilities incarcerated in America, while 58 percent were somewhat more likely to vote. &#10;&#10;30 percent of people were much more likely to vote for a candidate that promotes positive media portrays of people with disabilities in TV, Hollywood movies and books, while 58 percent were somewhat more likely to vote.&#10;&#10;" title="Other policies receive strong support as well "/>
          <p:cNvGraphicFramePr/>
          <p:nvPr>
            <p:extLst>
              <p:ext uri="{D42A27DB-BD31-4B8C-83A1-F6EECF244321}">
                <p14:modId xmlns:p14="http://schemas.microsoft.com/office/powerpoint/2010/main" val="3210492950"/>
              </p:ext>
            </p:extLst>
          </p:nvPr>
        </p:nvGraphicFramePr>
        <p:xfrm>
          <a:off x="4863152" y="1676400"/>
          <a:ext cx="4280848"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990600"/>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11238" y="2285999"/>
            <a:ext cx="6618162" cy="5334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Standing up against Hollywood bigotry and negative portrayals of people with disabilities.</a:t>
            </a:r>
          </a:p>
        </p:txBody>
      </p:sp>
      <p:sp>
        <p:nvSpPr>
          <p:cNvPr id="18" name="TextBox 1"/>
          <p:cNvSpPr txBox="1"/>
          <p:nvPr/>
        </p:nvSpPr>
        <p:spPr>
          <a:xfrm>
            <a:off x="0" y="3733799"/>
            <a:ext cx="6541963" cy="5334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Promoting positive media portrayals of people with disabilities in TV, Hollywood movies, and books</a:t>
            </a:r>
          </a:p>
        </p:txBody>
      </p:sp>
      <p:sp>
        <p:nvSpPr>
          <p:cNvPr id="25" name="TextBox 1"/>
          <p:cNvSpPr txBox="1"/>
          <p:nvPr/>
        </p:nvSpPr>
        <p:spPr>
          <a:xfrm>
            <a:off x="-5851" y="2974769"/>
            <a:ext cx="6697862" cy="5334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rPr>
              <a:t>Ensuring that criminal justice reform specifically addresses the issues of the 750,000 people with disabilities incarcerated in America</a:t>
            </a:r>
          </a:p>
        </p:txBody>
      </p:sp>
      <p:sp>
        <p:nvSpPr>
          <p:cNvPr id="22" name="TextBox 21"/>
          <p:cNvSpPr txBox="1"/>
          <p:nvPr/>
        </p:nvSpPr>
        <p:spPr>
          <a:xfrm>
            <a:off x="152400" y="4481661"/>
            <a:ext cx="8839200" cy="1461939"/>
          </a:xfrm>
          <a:prstGeom prst="rect">
            <a:avLst/>
          </a:prstGeom>
          <a:solidFill>
            <a:srgbClr val="FFFFFF">
              <a:lumMod val="85000"/>
            </a:srgbClr>
          </a:solidFill>
          <a:ln>
            <a:solidFill>
              <a:srgbClr val="000000"/>
            </a:solidFill>
          </a:ln>
        </p:spPr>
        <p:txBody>
          <a:bodyPr wrap="square" rtlCol="0">
            <a:spAutoFit/>
          </a:bodyPr>
          <a:lstStyle/>
          <a:p>
            <a:r>
              <a:rPr kumimoji="0" lang="en-US" sz="1200" b="0" i="0" u="none" strike="noStrike" kern="0" cap="none" spc="0" normalizeH="0" baseline="0" noProof="0" dirty="0">
                <a:ln>
                  <a:noFill/>
                </a:ln>
                <a:solidFill>
                  <a:srgbClr val="000000"/>
                </a:solidFill>
                <a:effectLst/>
                <a:uLnTx/>
                <a:uFillTx/>
              </a:rPr>
              <a:t>“</a:t>
            </a:r>
            <a:r>
              <a:rPr lang="en-US" sz="12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r>
              <a:rPr kumimoji="0" lang="en-US" sz="1200" b="0" i="1" u="none" strike="noStrike" kern="0" cap="none" spc="0" normalizeH="0" baseline="0" noProof="0" dirty="0">
                <a:ln>
                  <a:noFill/>
                </a:ln>
                <a:solidFill>
                  <a:srgbClr val="000000"/>
                </a:solidFill>
                <a:effectLst/>
                <a:uLnTx/>
                <a:uFillTx/>
              </a:rPr>
              <a:t>” </a:t>
            </a:r>
          </a:p>
          <a:p>
            <a:endParaRPr lang="en-US" sz="500" i="1" kern="0" dirty="0">
              <a:solidFill>
                <a:srgbClr val="000000"/>
              </a:solidFill>
            </a:endParaRPr>
          </a:p>
          <a:p>
            <a:r>
              <a:rPr lang="en-US" sz="1200" b="1" dirty="0">
                <a:solidFill>
                  <a:prstClr val="black"/>
                </a:solidFill>
              </a:rPr>
              <a:t>Among all 2016 likely voters: </a:t>
            </a:r>
            <a:r>
              <a:rPr lang="en-US" sz="1200" dirty="0">
                <a:solidFill>
                  <a:prstClr val="black"/>
                </a:solidFill>
              </a:rPr>
              <a:t>Standing up against Hollywood bigotry and negative portrayals of people with disabilities, 39 percent much more likely. Ensuring that criminal justice reform specifically addresses the issues of the 750,000 people with disabilities incarcerated in America, 30 percent much more likely. Promoting positive media portrayals of people with disabilities in TV, Hollywood movies, and books, 30 percent much more likely. </a:t>
            </a:r>
          </a:p>
        </p:txBody>
      </p:sp>
      <p:sp>
        <p:nvSpPr>
          <p:cNvPr id="15" name="TextBox 14"/>
          <p:cNvSpPr txBox="1"/>
          <p:nvPr/>
        </p:nvSpPr>
        <p:spPr>
          <a:xfrm>
            <a:off x="838200" y="1752600"/>
            <a:ext cx="4800600" cy="369332"/>
          </a:xfrm>
          <a:prstGeom prst="rect">
            <a:avLst/>
          </a:prstGeom>
          <a:noFill/>
          <a:ln>
            <a:solidFill>
              <a:schemeClr val="tx1"/>
            </a:solidFill>
          </a:ln>
        </p:spPr>
        <p:txBody>
          <a:bodyPr wrap="square" rtlCol="0">
            <a:spAutoFit/>
          </a:bodyPr>
          <a:lstStyle/>
          <a:p>
            <a:pPr algn="ctr"/>
            <a:r>
              <a:rPr lang="en-US" b="1" dirty="0"/>
              <a:t>ALL 2016 LIKELY VOTERS</a:t>
            </a:r>
          </a:p>
        </p:txBody>
      </p:sp>
    </p:spTree>
    <p:extLst>
      <p:ext uri="{BB962C8B-B14F-4D97-AF65-F5344CB8AC3E}">
        <p14:creationId xmlns:p14="http://schemas.microsoft.com/office/powerpoint/2010/main" val="235833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819" y="489462"/>
            <a:ext cx="8229600" cy="1143000"/>
          </a:xfrm>
        </p:spPr>
        <p:txBody>
          <a:bodyPr/>
          <a:lstStyle/>
          <a:p>
            <a:r>
              <a:rPr lang="en-US" sz="2400" b="1" kern="0" dirty="0">
                <a:solidFill>
                  <a:srgbClr val="0085B4"/>
                </a:solidFill>
              </a:rPr>
              <a:t>These policies are important to Democrats</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31</a:t>
            </a:fld>
            <a:endParaRPr lang="en-US" dirty="0">
              <a:solidFill>
                <a:srgbClr val="EEECE1"/>
              </a:solidFill>
            </a:endParaRPr>
          </a:p>
        </p:txBody>
      </p:sp>
      <p:graphicFrame>
        <p:nvGraphicFramePr>
          <p:cNvPr id="4" name="Chart 3" descr="This image is of a dark blue and light blue bar chart reflecting respondents’ answers to the question of: Please tell me if this stand would make you much more likely, somewhat more, a little more or no more likely to support a candidate for elected office who makes this a priority.”&#10;Among Democrats and Democratic leaning independents: Ensuring that children with disabilities get the education and training they need, 77 percent much more likely. Ending rape and assault of children and adults with disabilities, 72 percent much more likely. Expanding job and career opportunities for people with disabilities, 67 percent much more likely. Ensuring that criminal justice reform specifically addresses the people with disabilities, 46 percent much more likely. Standing up against Hollywood bigotry, 45 percent much more likely. Promoting positive media portrayals, 40 percent much more likely." title="These policies are important to Democrats"/>
          <p:cNvGraphicFramePr/>
          <p:nvPr>
            <p:extLst>
              <p:ext uri="{D42A27DB-BD31-4B8C-83A1-F6EECF244321}">
                <p14:modId xmlns:p14="http://schemas.microsoft.com/office/powerpoint/2010/main" val="3229921482"/>
              </p:ext>
            </p:extLst>
          </p:nvPr>
        </p:nvGraphicFramePr>
        <p:xfrm>
          <a:off x="3048000" y="1600200"/>
          <a:ext cx="6033448" cy="2853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9906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0" y="2395954"/>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Ending rape and assault of children and adults with disabilities.</a:t>
            </a:r>
          </a:p>
        </p:txBody>
      </p:sp>
      <p:sp>
        <p:nvSpPr>
          <p:cNvPr id="18" name="TextBox 1"/>
          <p:cNvSpPr txBox="1"/>
          <p:nvPr/>
        </p:nvSpPr>
        <p:spPr>
          <a:xfrm>
            <a:off x="0" y="3615154"/>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Standing up against Hollywood bigotry</a:t>
            </a:r>
          </a:p>
        </p:txBody>
      </p:sp>
      <p:sp>
        <p:nvSpPr>
          <p:cNvPr id="25" name="TextBox 1"/>
          <p:cNvSpPr txBox="1"/>
          <p:nvPr/>
        </p:nvSpPr>
        <p:spPr>
          <a:xfrm>
            <a:off x="19050" y="3962400"/>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Promoting positive media portrayals</a:t>
            </a:r>
          </a:p>
        </p:txBody>
      </p:sp>
      <p:sp>
        <p:nvSpPr>
          <p:cNvPr id="22" name="TextBox 21" descr="This image is of a dark blue and light blue bar chart reflecting respondents’ answers to the question of: Please tell me if this stand would make you much more likely, somewhat more, a little more or no more likely to support a candidate for elected office who makes this a priority.”&#10;&#10;Among Democrats and Democratic leaning independents: Ensuring that children with disabilities get the education and training they need, 77 percent much more likely. Ending rape and assault of children and adults with disabilities, 72 percent much more likely. Expanding job and career opportunities for people with disabilities, 67 percent much more likely. Ensuring that criminal justice reform specifically addresses the people with disabilities, 46 percent much more likely. Standing up against Hollywood bigotry, 45 percent much more likely. Promoting positive media portrayals, 40 percent much more likely.&#10;" title="These policies are important to Democrats"/>
          <p:cNvSpPr txBox="1"/>
          <p:nvPr/>
        </p:nvSpPr>
        <p:spPr>
          <a:xfrm>
            <a:off x="163638" y="4481661"/>
            <a:ext cx="8827962" cy="1461939"/>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b="1" dirty="0">
                <a:solidFill>
                  <a:prstClr val="black"/>
                </a:solidFill>
              </a:rPr>
              <a:t>Among Democrats and Democratic leaning independents: </a:t>
            </a:r>
            <a:r>
              <a:rPr lang="en-US" sz="1200" dirty="0">
                <a:solidFill>
                  <a:prstClr val="black"/>
                </a:solidFill>
              </a:rPr>
              <a:t>Ensuring that children with disabilities get the education and training they need</a:t>
            </a:r>
            <a:r>
              <a:rPr lang="en-US" sz="1200" kern="0" dirty="0">
                <a:solidFill>
                  <a:srgbClr val="000000"/>
                </a:solidFill>
              </a:rPr>
              <a:t>, 77 percent much more likely. </a:t>
            </a:r>
            <a:r>
              <a:rPr lang="en-US" sz="1200" dirty="0">
                <a:solidFill>
                  <a:prstClr val="black"/>
                </a:solidFill>
              </a:rPr>
              <a:t>Ending rape and assault of children and adults with disabilities</a:t>
            </a:r>
            <a:r>
              <a:rPr lang="en-US" sz="1200" kern="0" dirty="0">
                <a:solidFill>
                  <a:srgbClr val="000000"/>
                </a:solidFill>
              </a:rPr>
              <a:t>, 72 percent much more likely. </a:t>
            </a:r>
            <a:r>
              <a:rPr lang="en-US" sz="1200" dirty="0">
                <a:solidFill>
                  <a:prstClr val="black"/>
                </a:solidFill>
              </a:rPr>
              <a:t>Expanding job and career opportunities for people with disabilities, 67 percent much more likely. </a:t>
            </a:r>
            <a:r>
              <a:rPr lang="en-US" sz="1200" kern="0" dirty="0">
                <a:solidFill>
                  <a:srgbClr val="000000"/>
                </a:solidFill>
              </a:rPr>
              <a:t>Ensuring that criminal justice reform specifically addresses the people with disabilities, 46 percent much more likely. </a:t>
            </a:r>
            <a:r>
              <a:rPr lang="en-US" sz="1200" dirty="0">
                <a:solidFill>
                  <a:prstClr val="black"/>
                </a:solidFill>
              </a:rPr>
              <a:t>Standing up against Hollywood bigotry</a:t>
            </a:r>
            <a:r>
              <a:rPr lang="en-US" sz="1200" kern="0" dirty="0">
                <a:solidFill>
                  <a:srgbClr val="000000"/>
                </a:solidFill>
              </a:rPr>
              <a:t>, 45 percent much more likely. </a:t>
            </a:r>
            <a:r>
              <a:rPr lang="en-US" sz="1200" dirty="0">
                <a:solidFill>
                  <a:prstClr val="black"/>
                </a:solidFill>
              </a:rPr>
              <a:t>Promoting positive media portrayals, 40 percent much more likely.</a:t>
            </a:r>
          </a:p>
        </p:txBody>
      </p:sp>
      <p:sp>
        <p:nvSpPr>
          <p:cNvPr id="12" name="TextBox 1"/>
          <p:cNvSpPr txBox="1"/>
          <p:nvPr/>
        </p:nvSpPr>
        <p:spPr>
          <a:xfrm>
            <a:off x="0" y="2895600"/>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criminal justice reform specifically addresses the people with disabilities</a:t>
            </a:r>
          </a:p>
        </p:txBody>
      </p:sp>
      <p:sp>
        <p:nvSpPr>
          <p:cNvPr id="13" name="TextBox 1"/>
          <p:cNvSpPr txBox="1"/>
          <p:nvPr/>
        </p:nvSpPr>
        <p:spPr>
          <a:xfrm>
            <a:off x="18284" y="2815054"/>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Expanding job and career opportunities for people with disabilities</a:t>
            </a:r>
          </a:p>
        </p:txBody>
      </p:sp>
      <p:sp>
        <p:nvSpPr>
          <p:cNvPr id="15" name="TextBox 1"/>
          <p:cNvSpPr txBox="1"/>
          <p:nvPr/>
        </p:nvSpPr>
        <p:spPr>
          <a:xfrm>
            <a:off x="0" y="2024190"/>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children with disabilities get the education and training they need</a:t>
            </a:r>
          </a:p>
        </p:txBody>
      </p:sp>
      <p:sp>
        <p:nvSpPr>
          <p:cNvPr id="20" name="TextBox 19"/>
          <p:cNvSpPr txBox="1"/>
          <p:nvPr/>
        </p:nvSpPr>
        <p:spPr>
          <a:xfrm>
            <a:off x="152400" y="1524000"/>
            <a:ext cx="5246562" cy="338554"/>
          </a:xfrm>
          <a:prstGeom prst="rect">
            <a:avLst/>
          </a:prstGeom>
          <a:noFill/>
          <a:ln>
            <a:solidFill>
              <a:schemeClr val="tx1"/>
            </a:solidFill>
          </a:ln>
        </p:spPr>
        <p:txBody>
          <a:bodyPr wrap="square" rtlCol="0">
            <a:spAutoFit/>
          </a:bodyPr>
          <a:lstStyle/>
          <a:p>
            <a:pPr algn="ctr"/>
            <a:r>
              <a:rPr lang="en-US" sz="1600" b="1" dirty="0"/>
              <a:t>DEMOCRATS &amp; DEMOCRATIC LEANING INDEPENDENTS</a:t>
            </a:r>
          </a:p>
        </p:txBody>
      </p:sp>
    </p:spTree>
    <p:extLst>
      <p:ext uri="{BB962C8B-B14F-4D97-AF65-F5344CB8AC3E}">
        <p14:creationId xmlns:p14="http://schemas.microsoft.com/office/powerpoint/2010/main" val="289471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819" y="500342"/>
            <a:ext cx="8229600" cy="1143000"/>
          </a:xfrm>
        </p:spPr>
        <p:txBody>
          <a:bodyPr/>
          <a:lstStyle/>
          <a:p>
            <a:r>
              <a:rPr lang="en-US" sz="2400" b="1" kern="0" dirty="0">
                <a:solidFill>
                  <a:srgbClr val="0085B4"/>
                </a:solidFill>
              </a:rPr>
              <a:t>These policies are important to Republicans</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32</a:t>
            </a:fld>
            <a:endParaRPr lang="en-US" dirty="0">
              <a:solidFill>
                <a:srgbClr val="EEECE1"/>
              </a:solidFill>
            </a:endParaRPr>
          </a:p>
        </p:txBody>
      </p:sp>
      <p:graphicFrame>
        <p:nvGraphicFramePr>
          <p:cNvPr id="4" name="Chart 3" descr="This image is of a dark blue and light blue bar chart reflecting respondents’ answers to the question of: “Please tell me if this stand would make you much more likely, somewhat more, a little more or no more likely to support a candidate for elected office who makes this a priority.”&#10;Among Republicans and Republican leaning independents: Ending rape and assault of children and adults with disabilities, 63 percent much more likely. Expanding job and career opportunities for people with disabilities, 49 percent much more likely. Ensuring that children with disabilities get the education and training they need, 42 percent much more likely. Standing up against Hollywood bigotry, 34 percent much more likely. Promoting positive media portrayals, 19 percent much more likely. Ensuring that criminal justice reform specifically addresses the people with disabilities, 12 percent much more likely." title="Disability policies important to Republicans"/>
          <p:cNvGraphicFramePr/>
          <p:nvPr>
            <p:extLst>
              <p:ext uri="{D42A27DB-BD31-4B8C-83A1-F6EECF244321}">
                <p14:modId xmlns:p14="http://schemas.microsoft.com/office/powerpoint/2010/main" val="1081012428"/>
              </p:ext>
            </p:extLst>
          </p:nvPr>
        </p:nvGraphicFramePr>
        <p:xfrm>
          <a:off x="3048000" y="1524000"/>
          <a:ext cx="6033448" cy="2871158"/>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9906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descr=" The graph represents the percentage of people supporting Republican candidates that advocates for disability policies. &#10;&#10;63  percent of people were much more likely to vote for a Republican candidate that would end rape and assualt of children and adults with disabilities, while 84 percent were somewhat more likely to vote. "/>
          <p:cNvSpPr txBox="1"/>
          <p:nvPr/>
        </p:nvSpPr>
        <p:spPr>
          <a:xfrm>
            <a:off x="0" y="1981200"/>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Ending rape and assault of children and adults with disabilities.</a:t>
            </a:r>
          </a:p>
        </p:txBody>
      </p:sp>
      <p:sp>
        <p:nvSpPr>
          <p:cNvPr id="18" name="TextBox 1" descr=" The graph represents the percentage of people supporting Republican candidates that advocates for disability policies. &#10;&#10;34 percent of people were much more likely to vote for a Republican candidate that would stand up against Hollywood bigotry, while 59 percent were somewhat more likely to vote."/>
          <p:cNvSpPr txBox="1"/>
          <p:nvPr/>
        </p:nvSpPr>
        <p:spPr>
          <a:xfrm>
            <a:off x="0" y="3200400"/>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Standing up against Hollywood bigotry</a:t>
            </a:r>
          </a:p>
        </p:txBody>
      </p:sp>
      <p:cxnSp>
        <p:nvCxnSpPr>
          <p:cNvPr id="21" name="Straight Connector 20" descr="The graph represents the percentage of people supporting Republican candidates that advocates for disability policies. &#10;&#10;63  percent of people were much more likely to vote for a Republican candidate that would end rape and assault of children and adults with disabilities, while 84 percent were somewhat more likely to vote. &#10;&#10;49 percent of people were much more likely to vote for a Republican&#10;candidate that would expand job and career opportunities for people with disabilities, while 76 percent were somewhat more likely to vote. &#10;&#10;42  percent of people were much more likely to vote for a Republican  candidate that would ensure that children with disabilities get education and training they need, while 76  percent were somewhat more likely to vote. &#10;&#10;34 percent of people were much more likely to vote for a Republican candidate that would stand up against Hollywood bigotry, while 59 percent were somewhat more likely to vote. &#10;&#10;19 percent of people were much more likely to vote for a Republican candidate that would promote positive media portrayals while 42 percent were somewhat more likely to vote. &#10;&#10;12 percent of people were much more likely to vote for a Republican candidate that would ensure that criminal justice reform specifically addresses the people with disabilities, while 39  percent were somewhat more likely to vote.&#10;&#10;&#10;" title="Disability policies important to Republicians "/>
          <p:cNvCxnSpPr/>
          <p:nvPr/>
        </p:nvCxnSpPr>
        <p:spPr bwMode="auto">
          <a:xfrm>
            <a:off x="0" y="2286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1" descr=" The graph represents the percentage of people supporting Republican candidates that advocates for disability policies. &#10;&#10;19 percent of people were much more likely to vote for a Republican candidate that would promote positive media portrayals while 42 percent were somewhat more likely to vote. "/>
          <p:cNvSpPr txBox="1"/>
          <p:nvPr/>
        </p:nvSpPr>
        <p:spPr>
          <a:xfrm>
            <a:off x="0" y="3581400"/>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Promoting positive media portrayals</a:t>
            </a:r>
          </a:p>
        </p:txBody>
      </p:sp>
      <p:sp>
        <p:nvSpPr>
          <p:cNvPr id="22" name="TextBox 21"/>
          <p:cNvSpPr txBox="1"/>
          <p:nvPr/>
        </p:nvSpPr>
        <p:spPr>
          <a:xfrm>
            <a:off x="163638" y="4495800"/>
            <a:ext cx="8827962" cy="1461939"/>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b="1" kern="0" dirty="0">
                <a:solidFill>
                  <a:srgbClr val="000000"/>
                </a:solidFill>
              </a:rPr>
              <a:t>Among Republicans and Republican leaning independents: </a:t>
            </a:r>
            <a:r>
              <a:rPr lang="en-US" sz="1200" kern="0" dirty="0">
                <a:solidFill>
                  <a:srgbClr val="000000"/>
                </a:solidFill>
              </a:rPr>
              <a:t>Ending rape and assault of children and adults with disabilities, 63 percent much more likely. </a:t>
            </a:r>
            <a:r>
              <a:rPr lang="en-US" sz="1200" dirty="0">
                <a:solidFill>
                  <a:prstClr val="black"/>
                </a:solidFill>
              </a:rPr>
              <a:t>Expanding job and career opportunities for people with disabilities</a:t>
            </a:r>
            <a:r>
              <a:rPr lang="en-US" sz="1200" kern="0" dirty="0">
                <a:solidFill>
                  <a:srgbClr val="000000"/>
                </a:solidFill>
              </a:rPr>
              <a:t>, 49 percent much more likely. </a:t>
            </a:r>
            <a:r>
              <a:rPr lang="en-US" sz="1200" dirty="0">
                <a:solidFill>
                  <a:prstClr val="black"/>
                </a:solidFill>
              </a:rPr>
              <a:t>Ensuring that children with disabilities get the education and training they need, 42 percent much more likely. </a:t>
            </a:r>
            <a:r>
              <a:rPr lang="en-US" sz="1200" kern="0" dirty="0">
                <a:solidFill>
                  <a:srgbClr val="000000"/>
                </a:solidFill>
              </a:rPr>
              <a:t>Standing up against Hollywood bigotry, 34 percent much more likely. </a:t>
            </a:r>
            <a:r>
              <a:rPr lang="en-US" sz="1200" dirty="0">
                <a:solidFill>
                  <a:prstClr val="black"/>
                </a:solidFill>
              </a:rPr>
              <a:t>Promoting positive media portrayals</a:t>
            </a:r>
            <a:r>
              <a:rPr lang="en-US" sz="1200" kern="0" dirty="0">
                <a:solidFill>
                  <a:srgbClr val="000000"/>
                </a:solidFill>
              </a:rPr>
              <a:t>, 19 percent much more likely. </a:t>
            </a:r>
            <a:r>
              <a:rPr lang="en-US" sz="1200" dirty="0">
                <a:solidFill>
                  <a:prstClr val="black"/>
                </a:solidFill>
              </a:rPr>
              <a:t>Ensuring that criminal justice reform specifically addresses the people with disabilities, 12 percent much more likely.</a:t>
            </a:r>
          </a:p>
        </p:txBody>
      </p:sp>
      <p:sp>
        <p:nvSpPr>
          <p:cNvPr id="12" name="TextBox 1" descr=" The graph represents the percentage of people supporting Republican candidates that advocates for disability policies. &#10;&#10;12 percent of people were much more likely to vote for a Republican candidate that would ensure that criminal justice reform specifically addresses the people with disabilities, while 39  percent were somewhat more likely to vote. &#10;"/>
          <p:cNvSpPr txBox="1"/>
          <p:nvPr/>
        </p:nvSpPr>
        <p:spPr>
          <a:xfrm>
            <a:off x="0" y="3962400"/>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criminal justice reform specifically addresses the people with disabilities</a:t>
            </a:r>
          </a:p>
        </p:txBody>
      </p:sp>
      <p:sp>
        <p:nvSpPr>
          <p:cNvPr id="13" name="TextBox 1" descr=" The graph represents the percentage of people supporting Republican candidates that advocates for disability policies. &#10;&#10;49 percent of people were much more likely to vote for a Republican&#10;candidate that would expand job and career opportunities for people with disabilities, while 76 percent were somewhat more likely to vote. &#10;&#10;"/>
          <p:cNvSpPr txBox="1"/>
          <p:nvPr/>
        </p:nvSpPr>
        <p:spPr>
          <a:xfrm>
            <a:off x="0" y="2362200"/>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Expanding job and career opportunities for people with disabilities</a:t>
            </a:r>
          </a:p>
        </p:txBody>
      </p:sp>
      <p:sp>
        <p:nvSpPr>
          <p:cNvPr id="15" name="TextBox 1" descr=" The graph represents the percentage of people supporting Republican candidates that advocates for disability policies. &#10;&#10;42  percent of people were much more likely to vote for a Republican  candidate that would ensure that children with disabilities get education and training they need, while 76  percent were somewhat more likely to vote. &#10;"/>
          <p:cNvSpPr txBox="1"/>
          <p:nvPr/>
        </p:nvSpPr>
        <p:spPr>
          <a:xfrm>
            <a:off x="0" y="2819400"/>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children with disabilities get the education and training they need</a:t>
            </a:r>
          </a:p>
        </p:txBody>
      </p:sp>
      <p:sp>
        <p:nvSpPr>
          <p:cNvPr id="20" name="TextBox 19"/>
          <p:cNvSpPr txBox="1"/>
          <p:nvPr/>
        </p:nvSpPr>
        <p:spPr>
          <a:xfrm>
            <a:off x="163638" y="1600200"/>
            <a:ext cx="5246562" cy="338554"/>
          </a:xfrm>
          <a:prstGeom prst="rect">
            <a:avLst/>
          </a:prstGeom>
          <a:noFill/>
          <a:ln>
            <a:solidFill>
              <a:schemeClr val="tx1"/>
            </a:solidFill>
          </a:ln>
        </p:spPr>
        <p:txBody>
          <a:bodyPr wrap="square" rtlCol="0">
            <a:spAutoFit/>
          </a:bodyPr>
          <a:lstStyle/>
          <a:p>
            <a:pPr algn="ctr"/>
            <a:r>
              <a:rPr lang="en-US" sz="1600" b="1" dirty="0"/>
              <a:t>REPUBLICANS &amp; REPUBLICAN LEANING INDEPENDENTS</a:t>
            </a:r>
          </a:p>
        </p:txBody>
      </p:sp>
    </p:spTree>
    <p:extLst>
      <p:ext uri="{BB962C8B-B14F-4D97-AF65-F5344CB8AC3E}">
        <p14:creationId xmlns:p14="http://schemas.microsoft.com/office/powerpoint/2010/main" val="127914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This image is of a dark blue and light blue bar chart reflecting respondents’ answers to the question of: “Please tell me if this stand would make you much more likely, somewhat more, a little more or no more likely to support a candidate for elected office who makes this a priority.”&#10;Among undecided voters in the congressional ballot: Ending rape and assault of children and adults with disabilities, 64 percent much more likely. Ensuring that children with disabilities get the education and training they need, 63 percent much more likely. Expanding job and career opportunities for people with disabilities, 61 percent much more likely. Standing up against Hollywood bigotry, 36 percent much more likely. Ensuring that criminal justice reform specifically addresses the people with disabilities, 36 percent much more likely. Promoting positive media portrayals, 27 percent much more likely." title="Electorally important to undecided voters in congressional race"/>
          <p:cNvGraphicFramePr/>
          <p:nvPr>
            <p:extLst>
              <p:ext uri="{D42A27DB-BD31-4B8C-83A1-F6EECF244321}">
                <p14:modId xmlns:p14="http://schemas.microsoft.com/office/powerpoint/2010/main" val="1847881161"/>
              </p:ext>
            </p:extLst>
          </p:nvPr>
        </p:nvGraphicFramePr>
        <p:xfrm>
          <a:off x="3048000" y="1600200"/>
          <a:ext cx="6033448" cy="289387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33</a:t>
            </a:fld>
            <a:endParaRPr lang="en-US" dirty="0">
              <a:solidFill>
                <a:srgbClr val="EEECE1"/>
              </a:solidFill>
            </a:endParaRPr>
          </a:p>
        </p:txBody>
      </p:sp>
      <p:sp>
        <p:nvSpPr>
          <p:cNvPr id="14" name="AutoShape 4"/>
          <p:cNvSpPr>
            <a:spLocks noChangeArrowheads="1"/>
          </p:cNvSpPr>
          <p:nvPr/>
        </p:nvSpPr>
        <p:spPr bwMode="auto">
          <a:xfrm>
            <a:off x="152400" y="9906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descr="The graph represents the percentage of undecided voters supporting candidates that advocates for disability policies. &#10;&#10;64 percent of people were much more likely to vote for a candidate that would end rape and assualt of children and adults with disabilities, while 86 percent were somewhat more likely to vote. "/>
          <p:cNvSpPr txBox="1"/>
          <p:nvPr/>
        </p:nvSpPr>
        <p:spPr>
          <a:xfrm>
            <a:off x="0" y="2014954"/>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Ending rape and assault of children and adults with disabilities.</a:t>
            </a:r>
          </a:p>
        </p:txBody>
      </p:sp>
      <p:sp>
        <p:nvSpPr>
          <p:cNvPr id="18" name="TextBox 1" descr="The graph represents the percentage of undecided voters supporting candidates that advocates for disability policies. &#10;&#10;36 percent of people were much more likely to vote for a candidate that would stand up against Hollywood bigotry, while 67 percent were somewhat more likely to vote. &#10;"/>
          <p:cNvSpPr txBox="1"/>
          <p:nvPr/>
        </p:nvSpPr>
        <p:spPr>
          <a:xfrm>
            <a:off x="0" y="3234154"/>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Standing up against Hollywood bigotry</a:t>
            </a:r>
          </a:p>
        </p:txBody>
      </p:sp>
      <p:sp>
        <p:nvSpPr>
          <p:cNvPr id="25" name="TextBox 1" descr="The graph represents the percentage of undecided voters supporting candidates that advocates for disability policies. &#10;&#10;27 percent of people were much more likely to vote for a candidate that would promote positive media portrayals while 59  percent were somewhat more likely to vote. "/>
          <p:cNvSpPr txBox="1"/>
          <p:nvPr/>
        </p:nvSpPr>
        <p:spPr>
          <a:xfrm>
            <a:off x="0" y="4072354"/>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Promoting positive media portrayals</a:t>
            </a:r>
          </a:p>
        </p:txBody>
      </p:sp>
      <p:sp>
        <p:nvSpPr>
          <p:cNvPr id="22" name="TextBox 21"/>
          <p:cNvSpPr txBox="1"/>
          <p:nvPr/>
        </p:nvSpPr>
        <p:spPr>
          <a:xfrm>
            <a:off x="163638" y="4495800"/>
            <a:ext cx="8827962" cy="1461939"/>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b="1" dirty="0">
                <a:solidFill>
                  <a:prstClr val="black"/>
                </a:solidFill>
              </a:rPr>
              <a:t>Among undecided voters in the congressional ballot: </a:t>
            </a:r>
            <a:r>
              <a:rPr lang="en-US" sz="1200" dirty="0">
                <a:solidFill>
                  <a:prstClr val="black"/>
                </a:solidFill>
              </a:rPr>
              <a:t>Ending rape and assault of children and adults with disabilities</a:t>
            </a:r>
            <a:r>
              <a:rPr lang="en-US" sz="1200" kern="0" dirty="0">
                <a:solidFill>
                  <a:srgbClr val="000000"/>
                </a:solidFill>
              </a:rPr>
              <a:t>, 64 percent much more likely. </a:t>
            </a:r>
            <a:r>
              <a:rPr lang="en-US" sz="1200" dirty="0">
                <a:solidFill>
                  <a:prstClr val="black"/>
                </a:solidFill>
              </a:rPr>
              <a:t>Ensuring that children with disabilities get the education and training they need</a:t>
            </a:r>
            <a:r>
              <a:rPr lang="en-US" sz="1200" kern="0" dirty="0">
                <a:solidFill>
                  <a:srgbClr val="000000"/>
                </a:solidFill>
              </a:rPr>
              <a:t>, 63 percent much more likely. </a:t>
            </a:r>
            <a:r>
              <a:rPr lang="en-US" sz="1200" dirty="0">
                <a:solidFill>
                  <a:prstClr val="black"/>
                </a:solidFill>
              </a:rPr>
              <a:t>Expanding job and career opportunities for people with disabilities, 61 percent much more likely. </a:t>
            </a:r>
            <a:r>
              <a:rPr lang="en-US" sz="1200" kern="0" dirty="0">
                <a:solidFill>
                  <a:srgbClr val="000000"/>
                </a:solidFill>
              </a:rPr>
              <a:t>Standing up against Hollywood bigotry, 36 percent much more likely. </a:t>
            </a:r>
            <a:r>
              <a:rPr lang="en-US" sz="1200" dirty="0">
                <a:solidFill>
                  <a:prstClr val="black"/>
                </a:solidFill>
              </a:rPr>
              <a:t>Ensuring that criminal justice reform specifically addresses the people with disabilities</a:t>
            </a:r>
            <a:r>
              <a:rPr lang="en-US" sz="1200" kern="0" dirty="0">
                <a:solidFill>
                  <a:srgbClr val="000000"/>
                </a:solidFill>
              </a:rPr>
              <a:t>, 36 percent much more likely. </a:t>
            </a:r>
            <a:r>
              <a:rPr lang="en-US" sz="1200" dirty="0">
                <a:solidFill>
                  <a:prstClr val="black"/>
                </a:solidFill>
              </a:rPr>
              <a:t>Promoting positive media portrayals, 27 percent much more likely.</a:t>
            </a:r>
          </a:p>
        </p:txBody>
      </p:sp>
      <p:sp>
        <p:nvSpPr>
          <p:cNvPr id="12" name="TextBox 1" descr="The graph represents the percentage of undecided voters supporting candidates that advocates for disability policies. &#10;&#10;36  percent of people were much more likely to vote for a candidate that would ensure that criminal justice reform specifically addresses the people with disabilities, while 58  percent were somewhat more likely to vote. &#10;"/>
          <p:cNvSpPr txBox="1"/>
          <p:nvPr/>
        </p:nvSpPr>
        <p:spPr>
          <a:xfrm>
            <a:off x="0" y="3615154"/>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criminal justice reform specifically addresses the people with disabilities</a:t>
            </a:r>
          </a:p>
        </p:txBody>
      </p:sp>
      <p:sp>
        <p:nvSpPr>
          <p:cNvPr id="13" name="TextBox 1" descr="The graph represents the percentage of undecided voters supporting candidates that advocates for disability policies. &#10;&#10;61 percent of people were much more likely to vote for a &#10;candidate that would expand job and career opportunities for people with disabilities, while 86 percent were somewhat more likely to vote. &#10;"/>
          <p:cNvSpPr txBox="1"/>
          <p:nvPr/>
        </p:nvSpPr>
        <p:spPr>
          <a:xfrm>
            <a:off x="0" y="2853154"/>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Expanding job and career opportunities for people with disabilities</a:t>
            </a:r>
          </a:p>
        </p:txBody>
      </p:sp>
      <p:sp>
        <p:nvSpPr>
          <p:cNvPr id="15" name="TextBox 1" descr="The graph represents the percentage of undecided voters supporting candidates that advocates for disability policies. &#10;&#10;63 percent of people were much more likely to vote for a candidate that would ensure that children with disabilities get education and training they need, while 86 percent were somewhat more likely to vote. &#10;&#10;"/>
          <p:cNvSpPr txBox="1"/>
          <p:nvPr/>
        </p:nvSpPr>
        <p:spPr>
          <a:xfrm>
            <a:off x="0" y="2395954"/>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Ensuring that children with disabilities get the education and training they need</a:t>
            </a:r>
          </a:p>
        </p:txBody>
      </p:sp>
      <p:sp>
        <p:nvSpPr>
          <p:cNvPr id="20" name="TextBox 19"/>
          <p:cNvSpPr txBox="1"/>
          <p:nvPr/>
        </p:nvSpPr>
        <p:spPr>
          <a:xfrm>
            <a:off x="163638" y="1600200"/>
            <a:ext cx="5246562" cy="338554"/>
          </a:xfrm>
          <a:prstGeom prst="rect">
            <a:avLst/>
          </a:prstGeom>
          <a:noFill/>
          <a:ln>
            <a:solidFill>
              <a:schemeClr val="tx1"/>
            </a:solidFill>
          </a:ln>
        </p:spPr>
        <p:txBody>
          <a:bodyPr wrap="square" rtlCol="0">
            <a:spAutoFit/>
          </a:bodyPr>
          <a:lstStyle/>
          <a:p>
            <a:pPr algn="ctr"/>
            <a:r>
              <a:rPr lang="en-US" sz="1600" b="1" dirty="0"/>
              <a:t>UNDECIDED IN CONGRESSIONAL BALLOT</a:t>
            </a:r>
          </a:p>
        </p:txBody>
      </p:sp>
      <p:sp>
        <p:nvSpPr>
          <p:cNvPr id="19" name="Title 1"/>
          <p:cNvSpPr txBox="1">
            <a:spLocks noGrp="1"/>
          </p:cNvSpPr>
          <p:nvPr>
            <p:ph type="title"/>
          </p:nvPr>
        </p:nvSpPr>
        <p:spPr bwMode="auto">
          <a:xfrm>
            <a:off x="462819" y="17362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85B4"/>
                </a:solidFill>
                <a:latin typeface="+mj-lt"/>
                <a:ea typeface="+mj-ea"/>
                <a:cs typeface="+mj-cs"/>
              </a:defRPr>
            </a:lvl1pPr>
            <a:lvl2pPr algn="l" rtl="0" eaLnBrk="0" fontAlgn="base" hangingPunct="0">
              <a:spcBef>
                <a:spcPct val="0"/>
              </a:spcBef>
              <a:spcAft>
                <a:spcPct val="0"/>
              </a:spcAft>
              <a:defRPr sz="2800">
                <a:solidFill>
                  <a:srgbClr val="0085B4"/>
                </a:solidFill>
                <a:latin typeface="Calibri" pitchFamily="34" charset="0"/>
              </a:defRPr>
            </a:lvl2pPr>
            <a:lvl3pPr algn="l" rtl="0" eaLnBrk="0" fontAlgn="base" hangingPunct="0">
              <a:spcBef>
                <a:spcPct val="0"/>
              </a:spcBef>
              <a:spcAft>
                <a:spcPct val="0"/>
              </a:spcAft>
              <a:defRPr sz="2800">
                <a:solidFill>
                  <a:srgbClr val="0085B4"/>
                </a:solidFill>
                <a:latin typeface="Calibri" pitchFamily="34" charset="0"/>
              </a:defRPr>
            </a:lvl3pPr>
            <a:lvl4pPr algn="l" rtl="0" eaLnBrk="0" fontAlgn="base" hangingPunct="0">
              <a:spcBef>
                <a:spcPct val="0"/>
              </a:spcBef>
              <a:spcAft>
                <a:spcPct val="0"/>
              </a:spcAft>
              <a:defRPr sz="2800">
                <a:solidFill>
                  <a:srgbClr val="0085B4"/>
                </a:solidFill>
                <a:latin typeface="Calibri" pitchFamily="34" charset="0"/>
              </a:defRPr>
            </a:lvl4pPr>
            <a:lvl5pPr algn="l" rtl="0" eaLnBrk="0" fontAlgn="base" hangingPunct="0">
              <a:spcBef>
                <a:spcPct val="0"/>
              </a:spcBef>
              <a:spcAft>
                <a:spcPct val="0"/>
              </a:spcAft>
              <a:defRPr sz="2800">
                <a:solidFill>
                  <a:srgbClr val="0085B4"/>
                </a:solidFill>
                <a:latin typeface="Calibri" pitchFamily="34" charset="0"/>
              </a:defRPr>
            </a:lvl5pPr>
            <a:lvl6pPr marL="457200" algn="l" rtl="0" fontAlgn="base">
              <a:spcBef>
                <a:spcPct val="0"/>
              </a:spcBef>
              <a:spcAft>
                <a:spcPct val="0"/>
              </a:spcAft>
              <a:defRPr sz="2800">
                <a:solidFill>
                  <a:srgbClr val="0085B4"/>
                </a:solidFill>
                <a:latin typeface="Calibri" pitchFamily="34" charset="0"/>
              </a:defRPr>
            </a:lvl6pPr>
            <a:lvl7pPr marL="914400" algn="l" rtl="0" fontAlgn="base">
              <a:spcBef>
                <a:spcPct val="0"/>
              </a:spcBef>
              <a:spcAft>
                <a:spcPct val="0"/>
              </a:spcAft>
              <a:defRPr sz="2800">
                <a:solidFill>
                  <a:srgbClr val="0085B4"/>
                </a:solidFill>
                <a:latin typeface="Calibri" pitchFamily="34" charset="0"/>
              </a:defRPr>
            </a:lvl7pPr>
            <a:lvl8pPr marL="1371600" algn="l" rtl="0" fontAlgn="base">
              <a:spcBef>
                <a:spcPct val="0"/>
              </a:spcBef>
              <a:spcAft>
                <a:spcPct val="0"/>
              </a:spcAft>
              <a:defRPr sz="2800">
                <a:solidFill>
                  <a:srgbClr val="0085B4"/>
                </a:solidFill>
                <a:latin typeface="Calibri" pitchFamily="34" charset="0"/>
              </a:defRPr>
            </a:lvl8pPr>
            <a:lvl9pPr marL="1828800" algn="l" rtl="0" fontAlgn="base">
              <a:spcBef>
                <a:spcPct val="0"/>
              </a:spcBef>
              <a:spcAft>
                <a:spcPct val="0"/>
              </a:spcAft>
              <a:defRPr sz="2800">
                <a:solidFill>
                  <a:srgbClr val="0085B4"/>
                </a:solidFill>
                <a:latin typeface="Calibri" pitchFamily="34" charset="0"/>
              </a:defRPr>
            </a:lvl9pPr>
          </a:lstStyle>
          <a:p>
            <a:pPr lvl="0"/>
            <a:r>
              <a:rPr lang="en-US" sz="2300" b="1" kern="0" dirty="0"/>
              <a:t>Electorally important to undecided voters in congressional race</a:t>
            </a:r>
          </a:p>
        </p:txBody>
      </p:sp>
    </p:spTree>
    <p:extLst>
      <p:ext uri="{BB962C8B-B14F-4D97-AF65-F5344CB8AC3E}">
        <p14:creationId xmlns:p14="http://schemas.microsoft.com/office/powerpoint/2010/main" val="209338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425" y="495300"/>
            <a:ext cx="9311425" cy="1143000"/>
          </a:xfrm>
        </p:spPr>
        <p:txBody>
          <a:bodyPr/>
          <a:lstStyle/>
          <a:p>
            <a:r>
              <a:rPr lang="en-US" sz="2400" b="1" kern="0" dirty="0">
                <a:solidFill>
                  <a:srgbClr val="0085B4"/>
                </a:solidFill>
              </a:rPr>
              <a:t>People call to protect people with disabilities from rape, assault</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34</a:t>
            </a:fld>
            <a:endParaRPr lang="en-US" dirty="0">
              <a:solidFill>
                <a:srgbClr val="EEECE1"/>
              </a:solidFill>
            </a:endParaRPr>
          </a:p>
        </p:txBody>
      </p:sp>
      <p:graphicFrame>
        <p:nvGraphicFramePr>
          <p:cNvPr id="12" name="Chart 11" descr="Ending rape and assault of children and adults with disabilities&#10;No disability connection&#10;68 much more likely&#10;90  somewhat more likely&#10;People with Disabilities&#10;62 much more likely&#10;83 somewhat more likely&#10;&#10;Disability Connection&#10;69 much more likely&#10;84 somewhat more likely &#10;" title="Would ending rape and assault of children and adults with disabilities be a reason why you would vote for a particular candidate"/>
          <p:cNvGraphicFramePr/>
          <p:nvPr>
            <p:extLst>
              <p:ext uri="{D42A27DB-BD31-4B8C-83A1-F6EECF244321}">
                <p14:modId xmlns:p14="http://schemas.microsoft.com/office/powerpoint/2010/main" val="2940154515"/>
              </p:ext>
            </p:extLst>
          </p:nvPr>
        </p:nvGraphicFramePr>
        <p:xfrm>
          <a:off x="0" y="1480126"/>
          <a:ext cx="9081448" cy="393007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descr="This graph represents people who are involved in the disability connection who want to vote for a candidate that is willing to end rape and assault of children and adults with disabilities. &#10;&#10;62 percent of people with disabilities  stated that they were much more likely to vote for a candidate that is willing to make this a priority. &#10;&#10;"/>
          <p:cNvCxnSpPr/>
          <p:nvPr/>
        </p:nvCxnSpPr>
        <p:spPr>
          <a:xfrm>
            <a:off x="6076208" y="1977656"/>
            <a:ext cx="0" cy="25908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This graph represents people who are involved in the disability connection who want to vote for a candidate that is willing to end rape and assault of children and adults with disabilities. &#10;&#10;68 percent of people in the no disability connection group stated that they were much more likely to vote for a candidate that is willing to make this a priority. &#10;&#10;62 percent of people with disabilities  stated that they were much more likely to vote for a candidate that is willing to make this a priority. &#10;&#10;69 percent of people with disability connection stated that they were much more likely to vote for a canddiate that is willing to make this a priority. " title="Across communities, people call to protect PWD's "/>
          <p:cNvCxnSpPr/>
          <p:nvPr/>
        </p:nvCxnSpPr>
        <p:spPr>
          <a:xfrm>
            <a:off x="3303905" y="1977656"/>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2400" y="1066800"/>
            <a:ext cx="8686800" cy="62437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6" name="Rectangle 5"/>
          <p:cNvSpPr/>
          <p:nvPr/>
        </p:nvSpPr>
        <p:spPr>
          <a:xfrm>
            <a:off x="1905000" y="1752600"/>
            <a:ext cx="53340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Ending rape and assault of children and adults with disabilities</a:t>
            </a:r>
          </a:p>
        </p:txBody>
      </p:sp>
      <p:sp>
        <p:nvSpPr>
          <p:cNvPr id="23" name="TextBox 22" descr="In this blue and white, horizontal bar graph, respondent answers to the question: “Please tell me if this stand would make you much more likely, somewhat more, a little more or no more likely to support a candidate for elected office who makes this a priority.”&#10;&#10;From left to right in three bars: Ending rape and assault of children and adults with disabilities: No disability connection, 68 percent much more likely. People with disabilities, 62 percent much more likely. Disability connection, 69 percent much more likely.&#10;" title="Ending rape and assault of children and adults with disabilities"/>
          <p:cNvSpPr txBox="1"/>
          <p:nvPr/>
        </p:nvSpPr>
        <p:spPr>
          <a:xfrm>
            <a:off x="152400" y="5029200"/>
            <a:ext cx="8929048" cy="907941"/>
          </a:xfrm>
          <a:prstGeom prst="rect">
            <a:avLst/>
          </a:prstGeom>
          <a:solidFill>
            <a:srgbClr val="FFFFFF">
              <a:lumMod val="85000"/>
            </a:srgbClr>
          </a:solidFill>
          <a:ln>
            <a:solidFill>
              <a:srgbClr val="000000"/>
            </a:solidFill>
          </a:ln>
        </p:spPr>
        <p:txBody>
          <a:bodyPr wrap="square" rtlCol="0">
            <a:spAutoFit/>
          </a:bodyPr>
          <a:lstStyle/>
          <a:p>
            <a:pPr>
              <a:defRPr/>
            </a:pPr>
            <a:r>
              <a:rPr lang="en-US" sz="1200" i="1"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dirty="0">
                <a:solidFill>
                  <a:prstClr val="black"/>
                </a:solidFill>
              </a:rPr>
              <a:t>Ending rape and assault of children and adults with disabilities</a:t>
            </a:r>
            <a:r>
              <a:rPr lang="en-US" sz="1200" kern="0" dirty="0">
                <a:solidFill>
                  <a:srgbClr val="000000"/>
                </a:solidFill>
              </a:rPr>
              <a:t>: </a:t>
            </a:r>
            <a:r>
              <a:rPr lang="en-US" sz="1200" b="1" kern="0" dirty="0">
                <a:solidFill>
                  <a:srgbClr val="000000"/>
                </a:solidFill>
              </a:rPr>
              <a:t>No disability connection</a:t>
            </a:r>
            <a:r>
              <a:rPr lang="en-US" sz="1200" kern="0" dirty="0">
                <a:solidFill>
                  <a:srgbClr val="000000"/>
                </a:solidFill>
              </a:rPr>
              <a:t>, 68 percent much more likely. </a:t>
            </a:r>
            <a:r>
              <a:rPr lang="en-US" sz="1200" b="1" kern="0" dirty="0">
                <a:solidFill>
                  <a:srgbClr val="000000"/>
                </a:solidFill>
              </a:rPr>
              <a:t>People with disabilities</a:t>
            </a:r>
            <a:r>
              <a:rPr lang="en-US" sz="1200" kern="0" dirty="0">
                <a:solidFill>
                  <a:srgbClr val="000000"/>
                </a:solidFill>
              </a:rPr>
              <a:t>, 62 percent much more likely. </a:t>
            </a:r>
            <a:r>
              <a:rPr lang="en-US" sz="1200" b="1" dirty="0">
                <a:solidFill>
                  <a:prstClr val="black"/>
                </a:solidFill>
              </a:rPr>
              <a:t>Disability connection, </a:t>
            </a:r>
            <a:r>
              <a:rPr lang="en-US" sz="1200" dirty="0">
                <a:solidFill>
                  <a:prstClr val="black"/>
                </a:solidFill>
              </a:rPr>
              <a:t>69 percent much more likely.</a:t>
            </a:r>
          </a:p>
        </p:txBody>
      </p:sp>
    </p:spTree>
    <p:extLst>
      <p:ext uri="{BB962C8B-B14F-4D97-AF65-F5344CB8AC3E}">
        <p14:creationId xmlns:p14="http://schemas.microsoft.com/office/powerpoint/2010/main" val="400655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932" y="495300"/>
            <a:ext cx="8970135" cy="1143000"/>
          </a:xfrm>
        </p:spPr>
        <p:txBody>
          <a:bodyPr/>
          <a:lstStyle/>
          <a:p>
            <a:r>
              <a:rPr lang="en-US" sz="2400" b="1" kern="0" dirty="0">
                <a:solidFill>
                  <a:srgbClr val="0085B4"/>
                </a:solidFill>
              </a:rPr>
              <a:t>People with disabilities most likely to reward education policies</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35</a:t>
            </a:fld>
            <a:endParaRPr lang="en-US" dirty="0">
              <a:solidFill>
                <a:srgbClr val="EEECE1"/>
              </a:solidFill>
            </a:endParaRPr>
          </a:p>
        </p:txBody>
      </p:sp>
      <p:graphicFrame>
        <p:nvGraphicFramePr>
          <p:cNvPr id="12" name="Chart 11" descr="In this blue and white, horizontal bar graph, respondents answer the question of : “Please tell me if this stand would make you much more likely, somewhat more, a little more or no more likely to support a candidate for elected office who makes this a priority.”&#10;From left to right: Ensuring that children with disabilities get the education and training they need to succeed: No disability connection, 57 percent much more likely. People with disabilities, 78 percent much more likely. Disability connection, 63 percent much more likely.&#10;" title="Ensuring that children with disabilities get the education and training they need to succeed"/>
          <p:cNvGraphicFramePr/>
          <p:nvPr>
            <p:extLst>
              <p:ext uri="{D42A27DB-BD31-4B8C-83A1-F6EECF244321}">
                <p14:modId xmlns:p14="http://schemas.microsoft.com/office/powerpoint/2010/main" val="1679861897"/>
              </p:ext>
            </p:extLst>
          </p:nvPr>
        </p:nvGraphicFramePr>
        <p:xfrm>
          <a:off x="0" y="1524000"/>
          <a:ext cx="9081448" cy="3930074"/>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228600" y="990600"/>
            <a:ext cx="8686800" cy="62437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23" name="TextBox 22"/>
          <p:cNvSpPr txBox="1"/>
          <p:nvPr/>
        </p:nvSpPr>
        <p:spPr>
          <a:xfrm>
            <a:off x="152400" y="5029200"/>
            <a:ext cx="8929048" cy="907941"/>
          </a:xfrm>
          <a:prstGeom prst="rect">
            <a:avLst/>
          </a:prstGeom>
          <a:solidFill>
            <a:srgbClr val="FFFFFF">
              <a:lumMod val="85000"/>
            </a:srgbClr>
          </a:solidFill>
          <a:ln>
            <a:solidFill>
              <a:srgbClr val="000000"/>
            </a:solidFill>
          </a:ln>
        </p:spPr>
        <p:txBody>
          <a:bodyPr wrap="square" rtlCol="0">
            <a:spAutoFit/>
          </a:bodyPr>
          <a:lstStyle/>
          <a:p>
            <a:pPr>
              <a:defRPr/>
            </a:pPr>
            <a:r>
              <a:rPr lang="en-US" sz="1200" i="1"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dirty="0">
                <a:solidFill>
                  <a:prstClr val="black"/>
                </a:solidFill>
              </a:rPr>
              <a:t>Ensuring that children with disabilities get the education and training they need to succeed</a:t>
            </a:r>
            <a:r>
              <a:rPr lang="en-US" sz="1200" kern="0" dirty="0">
                <a:solidFill>
                  <a:srgbClr val="000000"/>
                </a:solidFill>
              </a:rPr>
              <a:t>: </a:t>
            </a:r>
            <a:r>
              <a:rPr lang="en-US" sz="1200" b="1" kern="0" dirty="0">
                <a:solidFill>
                  <a:srgbClr val="000000"/>
                </a:solidFill>
              </a:rPr>
              <a:t>No disability connection</a:t>
            </a:r>
            <a:r>
              <a:rPr lang="en-US" sz="1200" kern="0" dirty="0">
                <a:solidFill>
                  <a:srgbClr val="000000"/>
                </a:solidFill>
              </a:rPr>
              <a:t>, 57 percent much more likely. </a:t>
            </a:r>
            <a:r>
              <a:rPr lang="en-US" sz="1200" b="1" kern="0" dirty="0">
                <a:solidFill>
                  <a:srgbClr val="000000"/>
                </a:solidFill>
              </a:rPr>
              <a:t>People with disabilities</a:t>
            </a:r>
            <a:r>
              <a:rPr lang="en-US" sz="1200" kern="0" dirty="0">
                <a:solidFill>
                  <a:srgbClr val="000000"/>
                </a:solidFill>
              </a:rPr>
              <a:t>, 78 percent much more likely. </a:t>
            </a:r>
            <a:r>
              <a:rPr lang="en-US" sz="1200" b="1" dirty="0">
                <a:solidFill>
                  <a:prstClr val="black"/>
                </a:solidFill>
              </a:rPr>
              <a:t>Disability connection, </a:t>
            </a:r>
            <a:r>
              <a:rPr lang="en-US" sz="1200" dirty="0">
                <a:solidFill>
                  <a:prstClr val="black"/>
                </a:solidFill>
              </a:rPr>
              <a:t>63 percent much more likely.</a:t>
            </a:r>
          </a:p>
        </p:txBody>
      </p:sp>
      <p:cxnSp>
        <p:nvCxnSpPr>
          <p:cNvPr id="7" name="Straight Connector 6" descr="This graph represents people who are involved in the disability connection who want to vote for a candidate that is willing to make education and training a priority so individuals with disabilities can succeed. &#10;&#10;78 percent of people with disabilities  stated that they were much more likely to vote for a candidate that is willing to make this a priority, while 84 percent were somewhat more likely to vote. &#10;"/>
          <p:cNvCxnSpPr/>
          <p:nvPr/>
        </p:nvCxnSpPr>
        <p:spPr>
          <a:xfrm>
            <a:off x="5987180" y="1905000"/>
            <a:ext cx="0" cy="25908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This graph represents people who are involved in the disability connection who want to vote for a candidate that is willing to make education and training a priority so individuals with disabilities can succeed. &#10;&#10;57 percent of people in the no disability connection group stated that they were much more likely to vote for a candidate that is willing to make this a priority while 86 percent were somewhat more likely to vote. &#10;&#10;78 percent of people with disabilities  stated that they were much more likely to vote for a candidate that is willing to make this a priority, while 84 percent were somewhat more likely to vote. &#10;&#10;63 percent of people with disability connection stated that they were much more likely to vote for a canddiate that is willing to make this a priority, while 79 percent were somewhat more likely to vote. " title="People with disabilities reward education "/>
          <p:cNvCxnSpPr/>
          <p:nvPr/>
        </p:nvCxnSpPr>
        <p:spPr>
          <a:xfrm>
            <a:off x="3295482" y="1981200"/>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81200" y="1691178"/>
            <a:ext cx="5334000" cy="5186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Ensuring that children with disabilities get the education and training they need to succeed</a:t>
            </a:r>
          </a:p>
        </p:txBody>
      </p:sp>
    </p:spTree>
    <p:extLst>
      <p:ext uri="{BB962C8B-B14F-4D97-AF65-F5344CB8AC3E}">
        <p14:creationId xmlns:p14="http://schemas.microsoft.com/office/powerpoint/2010/main" val="1161626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descr="This graph represents people who are involved in the disability connection who want to vote for a candidate that is willing to make employment and careeer opportunites a priority. &#10;&#10;55 percent of people in the no disability connection group stated that they were much more likely to vote for a candidate that is willing to make this a priority while 81 percent were somewhat more likely to vote. &#10;&#10;66 percent of people with disabilities  stated that they were much more likely to vote for a candidate that is willing to make this a priority, while 93 percent were somewhat more likely to vote. &#10;&#10;62 percent of people with disability connection stated that they were much more likely to vote for a canddiate that is willing to make this a priority, while 86 percent were somewhat more likely to vote.&#10;" title="Disability community very concerned with job opportunities "/>
          <p:cNvCxnSpPr/>
          <p:nvPr/>
        </p:nvCxnSpPr>
        <p:spPr>
          <a:xfrm>
            <a:off x="6172200" y="1960685"/>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57200" y="532403"/>
            <a:ext cx="8229600" cy="1143000"/>
          </a:xfrm>
        </p:spPr>
        <p:txBody>
          <a:bodyPr/>
          <a:lstStyle/>
          <a:p>
            <a:r>
              <a:rPr lang="en-US" sz="2400" b="1" kern="0" dirty="0">
                <a:solidFill>
                  <a:srgbClr val="0085B4"/>
                </a:solidFill>
              </a:rPr>
              <a:t>Community very concerned with job opportunities</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36</a:t>
            </a:fld>
            <a:endParaRPr lang="en-US" dirty="0">
              <a:solidFill>
                <a:srgbClr val="EEECE1"/>
              </a:solidFill>
            </a:endParaRPr>
          </a:p>
        </p:txBody>
      </p:sp>
      <p:graphicFrame>
        <p:nvGraphicFramePr>
          <p:cNvPr id="12" name="Chart 11" descr="In this blue and white, horizontal bar graph, respondents answer the question of : “Please tell me if this stand would make you much more likely, somewhat more, a little more or no more likely to support a candidate for elected office who makes this a priority.”&#10;From left to right: Expanding job and career opportunities for people with disabilities, so they can succeed just like anyone else: No disability connection, 55 percent much more likely. People with disabilities, 66 percent much more likely. Disability connection, 62 percent much more likely.&#10;" title="Expanding job and career opportunities for people with disabilities, so they can succeed just like anyone else."/>
          <p:cNvGraphicFramePr/>
          <p:nvPr>
            <p:extLst>
              <p:ext uri="{D42A27DB-BD31-4B8C-83A1-F6EECF244321}">
                <p14:modId xmlns:p14="http://schemas.microsoft.com/office/powerpoint/2010/main" val="2911815463"/>
              </p:ext>
            </p:extLst>
          </p:nvPr>
        </p:nvGraphicFramePr>
        <p:xfrm>
          <a:off x="0" y="1524000"/>
          <a:ext cx="9144000" cy="393007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descr="This graph represents people who are involved in the disability connection who want to vote for a candidate that is willing to make employment and careeer opportunites a priority. &#10;&#10;55 percent of people in the no disability connection group stated that they were much more likely to vote for a candidate that is willing to make this a priority while 81 percent were somewhat more likely to vote. &#10;&#10;66 percent of people with disabilities  stated that they were much more likely to vote for a candidate that is willing to make this a priority, while 93 percent were somewhat more likely to vote. &#10;&#10;62 percent of people with disability connection stated that they were much more likely to vote for a canddiate that is willing to make this a priority, while 86 percent were somewhat more likely to vote.&#10;" title="Disability community very concerned with job opportunities "/>
          <p:cNvCxnSpPr/>
          <p:nvPr/>
        </p:nvCxnSpPr>
        <p:spPr>
          <a:xfrm>
            <a:off x="3251860" y="1905000"/>
            <a:ext cx="0" cy="259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228600" y="990600"/>
            <a:ext cx="8686800" cy="62437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6" name="Rectangle 5"/>
          <p:cNvSpPr/>
          <p:nvPr/>
        </p:nvSpPr>
        <p:spPr>
          <a:xfrm>
            <a:off x="1752600" y="1676400"/>
            <a:ext cx="5715000" cy="5186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Expanding job and career opportunities for people with disabilities, so they can succeed just like anyone else.</a:t>
            </a:r>
          </a:p>
        </p:txBody>
      </p:sp>
      <p:sp>
        <p:nvSpPr>
          <p:cNvPr id="23" name="TextBox 22"/>
          <p:cNvSpPr txBox="1"/>
          <p:nvPr/>
        </p:nvSpPr>
        <p:spPr>
          <a:xfrm>
            <a:off x="138752" y="4954994"/>
            <a:ext cx="8929048" cy="907941"/>
          </a:xfrm>
          <a:prstGeom prst="rect">
            <a:avLst/>
          </a:prstGeom>
          <a:solidFill>
            <a:srgbClr val="FFFFFF">
              <a:lumMod val="85000"/>
            </a:srgbClr>
          </a:solidFill>
          <a:ln>
            <a:solidFill>
              <a:srgbClr val="000000"/>
            </a:solidFill>
          </a:ln>
        </p:spPr>
        <p:txBody>
          <a:bodyPr wrap="square" rtlCol="0">
            <a:spAutoFit/>
          </a:bodyPr>
          <a:lstStyle/>
          <a:p>
            <a:pPr>
              <a:defRPr/>
            </a:pPr>
            <a:r>
              <a:rPr lang="en-US" sz="1200" i="1" dirty="0">
                <a:solidFill>
                  <a:srgbClr val="000000"/>
                </a:solidFill>
              </a:rPr>
              <a:t>“Please tell me if this stand would make you much more likely, somewhat more, a little more or no more likely to support a candidate for elected office who makes this a priority.”</a:t>
            </a:r>
          </a:p>
          <a:p>
            <a:endParaRPr lang="en-US" sz="500" i="1" kern="0" dirty="0">
              <a:solidFill>
                <a:srgbClr val="000000"/>
              </a:solidFill>
            </a:endParaRPr>
          </a:p>
          <a:p>
            <a:r>
              <a:rPr lang="en-US" sz="1200" dirty="0">
                <a:solidFill>
                  <a:prstClr val="black"/>
                </a:solidFill>
              </a:rPr>
              <a:t>Expanding job and career opportunities for people with disabilities, so they can succeed just like anyone else</a:t>
            </a:r>
            <a:r>
              <a:rPr lang="en-US" sz="1200" kern="0" dirty="0">
                <a:solidFill>
                  <a:srgbClr val="000000"/>
                </a:solidFill>
              </a:rPr>
              <a:t>: </a:t>
            </a:r>
            <a:r>
              <a:rPr lang="en-US" sz="1200" b="1" kern="0" dirty="0">
                <a:solidFill>
                  <a:srgbClr val="000000"/>
                </a:solidFill>
              </a:rPr>
              <a:t>No disability connection</a:t>
            </a:r>
            <a:r>
              <a:rPr lang="en-US" sz="1200" kern="0" dirty="0">
                <a:solidFill>
                  <a:srgbClr val="000000"/>
                </a:solidFill>
              </a:rPr>
              <a:t>, 55 percent much more likely. </a:t>
            </a:r>
            <a:r>
              <a:rPr lang="en-US" sz="1200" b="1" kern="0" dirty="0">
                <a:solidFill>
                  <a:srgbClr val="000000"/>
                </a:solidFill>
              </a:rPr>
              <a:t>People with disabilities</a:t>
            </a:r>
            <a:r>
              <a:rPr lang="en-US" sz="1200" kern="0" dirty="0">
                <a:solidFill>
                  <a:srgbClr val="000000"/>
                </a:solidFill>
              </a:rPr>
              <a:t>, 66 percent much more likely. </a:t>
            </a:r>
            <a:r>
              <a:rPr lang="en-US" sz="1200" b="1" dirty="0">
                <a:solidFill>
                  <a:prstClr val="black"/>
                </a:solidFill>
              </a:rPr>
              <a:t>Disability connection, </a:t>
            </a:r>
            <a:r>
              <a:rPr lang="en-US" sz="1200" dirty="0">
                <a:solidFill>
                  <a:prstClr val="black"/>
                </a:solidFill>
              </a:rPr>
              <a:t>62 percent much more likely.</a:t>
            </a:r>
          </a:p>
        </p:txBody>
      </p:sp>
    </p:spTree>
    <p:extLst>
      <p:ext uri="{BB962C8B-B14F-4D97-AF65-F5344CB8AC3E}">
        <p14:creationId xmlns:p14="http://schemas.microsoft.com/office/powerpoint/2010/main" val="69848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639" y="528657"/>
            <a:ext cx="8229600" cy="1143000"/>
          </a:xfrm>
        </p:spPr>
        <p:txBody>
          <a:bodyPr/>
          <a:lstStyle/>
          <a:p>
            <a:r>
              <a:rPr lang="en-US" sz="2400" b="1" kern="0" dirty="0">
                <a:solidFill>
                  <a:srgbClr val="0085B4"/>
                </a:solidFill>
              </a:rPr>
              <a:t>Strong response to argument for employing disabled</a:t>
            </a:r>
            <a:br>
              <a:rPr lang="en-US" sz="2400" b="1" kern="0" dirty="0">
                <a:solidFill>
                  <a:srgbClr val="0085B4"/>
                </a:solidFill>
              </a:rPr>
            </a:b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DAD9D-3630-4C04-8207-D2EF7D23B384}" type="slidenum">
              <a:rPr kumimoji="0" lang="en-US" sz="1800" b="0" i="0" u="none" strike="noStrike" kern="0" cap="none" spc="0" normalizeH="0" baseline="0" noProof="0" smtClean="0">
                <a:ln>
                  <a:noFill/>
                </a:ln>
                <a:solidFill>
                  <a:srgbClr val="EEECE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rgbClr val="EEECE1"/>
              </a:solidFill>
              <a:effectLst/>
              <a:uLnTx/>
              <a:uFillTx/>
            </a:endParaRPr>
          </a:p>
        </p:txBody>
      </p:sp>
      <p:graphicFrame>
        <p:nvGraphicFramePr>
          <p:cNvPr id="4" name="Chart 3" descr="Our nation was founded on the principle that anyone who works hard should be able to get ahead in life. People with disabilities deserve the opportunity to earn an income and achieve independence, just like anyone else. 61% believe it is very convincing while 92% believe it is somewhat convincing.&#10;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 51% believe it is very convincing while 90% believe it is somewhat convincing.&#10;&#10;Companies including Amazon, Starbucks, Pepsi and others have shown that employees with disabilities are loyal, successful and help them make more money. If we find the right jobs for the right people it can and does increase the bottom line of companies. 51% believe it is very convincing while 88% believe it is somewhat convincing. &#10;" title="Which argument elicited a strong response for employing people with disabilities "/>
          <p:cNvGraphicFramePr/>
          <p:nvPr>
            <p:extLst>
              <p:ext uri="{D42A27DB-BD31-4B8C-83A1-F6EECF244321}">
                <p14:modId xmlns:p14="http://schemas.microsoft.com/office/powerpoint/2010/main" val="4035246336"/>
              </p:ext>
            </p:extLst>
          </p:nvPr>
        </p:nvGraphicFramePr>
        <p:xfrm>
          <a:off x="4800600" y="1777334"/>
          <a:ext cx="4280848"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093515"/>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mn-lt"/>
                <a:ea typeface="+mn-ea"/>
                <a:cs typeface="+mn-cs"/>
              </a:rPr>
              <a:t>Now I am going to read you statements from people who want political and business leaders to make employment for people with disabilities a national priority. After each statement I read, please tell me if you find it to be a very convincing, somewhat convincing, not very convincing or not at all convincing reason to make increasing levels of employment among people with disabilities more of a national priority.</a:t>
            </a:r>
          </a:p>
        </p:txBody>
      </p:sp>
      <p:sp>
        <p:nvSpPr>
          <p:cNvPr id="15" name="TextBox 1"/>
          <p:cNvSpPr txBox="1"/>
          <p:nvPr/>
        </p:nvSpPr>
        <p:spPr>
          <a:xfrm>
            <a:off x="83938" y="1981200"/>
            <a:ext cx="6545869"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Our nation was founded on the principle that anyone who works hard should be able to get ahead in life. People with disabilities deserve the opportunity to earn an income and achieve independence, just like anyone else</a:t>
            </a:r>
          </a:p>
        </p:txBody>
      </p:sp>
      <p:sp>
        <p:nvSpPr>
          <p:cNvPr id="16" name="TextBox 1"/>
          <p:cNvSpPr txBox="1"/>
          <p:nvPr/>
        </p:nvSpPr>
        <p:spPr>
          <a:xfrm>
            <a:off x="87438" y="3352800"/>
            <a:ext cx="6541962"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Companies including Amazon, Starbucks, Pepsi and others have shown that employees with disabilities are loyal, successful and help them make more money. If we find the right jobs for the right people it can and does increase the bottom line of companies</a:t>
            </a:r>
          </a:p>
        </p:txBody>
      </p:sp>
      <p:cxnSp>
        <p:nvCxnSpPr>
          <p:cNvPr id="21" name="Straight Connector 20"/>
          <p:cNvCxnSpPr/>
          <p:nvPr/>
        </p:nvCxnSpPr>
        <p:spPr bwMode="auto">
          <a:xfrm>
            <a:off x="0" y="2667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0" y="3429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TextBox 1"/>
          <p:cNvSpPr txBox="1"/>
          <p:nvPr/>
        </p:nvSpPr>
        <p:spPr>
          <a:xfrm>
            <a:off x="83531" y="2743200"/>
            <a:ext cx="6545869" cy="62411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a:t>
            </a:r>
          </a:p>
        </p:txBody>
      </p:sp>
      <p:sp>
        <p:nvSpPr>
          <p:cNvPr id="22" name="TextBox 21"/>
          <p:cNvSpPr txBox="1"/>
          <p:nvPr/>
        </p:nvSpPr>
        <p:spPr>
          <a:xfrm>
            <a:off x="139278" y="4038600"/>
            <a:ext cx="8852322" cy="2308324"/>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t>
            </a:r>
            <a:r>
              <a:rPr kumimoji="0" lang="en-US" sz="1200" b="0" i="1" u="none" strike="noStrike" kern="0" cap="none" spc="0" normalizeH="0" baseline="0" noProof="0" dirty="0">
                <a:ln>
                  <a:noFill/>
                </a:ln>
                <a:solidFill>
                  <a:srgbClr val="000000"/>
                </a:solidFill>
                <a:effectLst/>
                <a:uLnTx/>
                <a:uFillTx/>
              </a:rPr>
              <a:t>Now I am going to read you statements from people who want political and business leaders to make employment for people with disabilities a national priority. After each statement I read, please tell me if you find it to be a very convincing, somewhat convincing, not very convincing or not at all convincing reason to make increasing levels of employment among people with disabilities more of a national priority.”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Our nation was founded on the principle that anyone who works hard should be able to get ahead in life. People with disabilities deserve the opportunity to earn an income and achieve independence, just like anyone else, 61 percent very convinced. </a:t>
            </a:r>
            <a:r>
              <a:rPr kumimoji="0" lang="en-US" sz="1200" b="0" i="0" u="none" strike="noStrike" kern="0" cap="none" spc="0" normalizeH="0" baseline="0" noProof="0" dirty="0">
                <a:ln>
                  <a:noFill/>
                </a:ln>
                <a:solidFill>
                  <a:prstClr val="black"/>
                </a:solidFill>
                <a:effectLst/>
                <a:uLnTx/>
                <a:uFillTx/>
              </a:rPr>
              <a:t>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a:t>
            </a:r>
            <a:r>
              <a:rPr kumimoji="0" lang="en-US" sz="1200" b="0" i="0" u="none" strike="noStrike" kern="0" cap="none" spc="0" normalizeH="0" baseline="0" noProof="0" dirty="0">
                <a:ln>
                  <a:noFill/>
                </a:ln>
                <a:solidFill>
                  <a:srgbClr val="000000"/>
                </a:solidFill>
                <a:effectLst/>
                <a:uLnTx/>
                <a:uFillTx/>
              </a:rPr>
              <a:t>, 51 percent very convinced. </a:t>
            </a:r>
            <a:r>
              <a:rPr kumimoji="0" lang="en-US" sz="1200" b="0" i="0" u="none" strike="noStrike" kern="0" cap="none" spc="0" normalizeH="0" baseline="0" noProof="0" dirty="0">
                <a:ln>
                  <a:noFill/>
                </a:ln>
                <a:solidFill>
                  <a:prstClr val="black"/>
                </a:solidFill>
                <a:effectLst/>
                <a:uLnTx/>
                <a:uFillTx/>
              </a:rPr>
              <a:t>Companies including Amazon, Starbucks, Pepsi and others have shown that employees with disabilities are loyal, successful and help them make more money. If we find the right jobs for the right people it can and does increase the bottom line of companies, 51 percent very convinced. </a:t>
            </a:r>
          </a:p>
        </p:txBody>
      </p:sp>
    </p:spTree>
    <p:extLst>
      <p:ext uri="{BB962C8B-B14F-4D97-AF65-F5344CB8AC3E}">
        <p14:creationId xmlns:p14="http://schemas.microsoft.com/office/powerpoint/2010/main" val="4086608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38" y="563807"/>
            <a:ext cx="10142113" cy="541093"/>
          </a:xfrm>
        </p:spPr>
        <p:txBody>
          <a:bodyPr/>
          <a:lstStyle/>
          <a:p>
            <a:pPr algn="l"/>
            <a:r>
              <a:rPr lang="en-US" sz="2400" b="1" kern="0" dirty="0">
                <a:solidFill>
                  <a:srgbClr val="0085B4"/>
                </a:solidFill>
              </a:rPr>
              <a:t>Strong response to argument for employing disabled  Continued.</a:t>
            </a:r>
            <a:endParaRPr lang="en-US" sz="2400" dirty="0">
              <a:solidFill>
                <a:srgbClr val="0085B4"/>
              </a:solidFill>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5DAD9D-3630-4C04-8207-D2EF7D23B384}" type="slidenum">
              <a:rPr kumimoji="0" lang="en-US" sz="1800" b="0" i="0" u="none" strike="noStrike" kern="0" cap="none" spc="0" normalizeH="0" baseline="0" noProof="0" smtClean="0">
                <a:ln>
                  <a:noFill/>
                </a:ln>
                <a:solidFill>
                  <a:srgbClr val="EEECE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rgbClr val="EEECE1"/>
              </a:solidFill>
              <a:effectLst/>
              <a:uLnTx/>
              <a:uFillTx/>
            </a:endParaRPr>
          </a:p>
        </p:txBody>
      </p:sp>
      <p:graphicFrame>
        <p:nvGraphicFramePr>
          <p:cNvPr id="4" name="Chart 3" descr="America is more diverse than ever before. Women and minorities, including talented people with disabilities, should have the same job and career opportunities as anyone else. 48% believe it is very convincing while 83% believe it is somewhat convincing. &#10;&#10;Even though most want to work, only 1-in-3 people with disabilities has a job and they are the poorest of the poor in America. Government policies that help people with disabilities get and keep jobs allows them the dignity and financial benefits of work, while also growing our economy and saving taxpayer money. 41% believe it is very convincing while 86% believe it is somewhat convincing.&#10;&#10;Our current benefit system costs taxpayers 350 billion dollars a year and actually discourages 10 million Americans with disabilities from working- most of whom are able and want to work. We need changes that make smart sense for individuals and smart economic sense for the country. 36% believe it is very convincing while 81% believe it is somewhat convincing. &#10;" title="Which argument elicited a strong response for employing people with disabilities "/>
          <p:cNvGraphicFramePr/>
          <p:nvPr>
            <p:extLst>
              <p:ext uri="{D42A27DB-BD31-4B8C-83A1-F6EECF244321}">
                <p14:modId xmlns:p14="http://schemas.microsoft.com/office/powerpoint/2010/main" val="4089067893"/>
              </p:ext>
            </p:extLst>
          </p:nvPr>
        </p:nvGraphicFramePr>
        <p:xfrm>
          <a:off x="4800600" y="1828800"/>
          <a:ext cx="4280848"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143000"/>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mn-lt"/>
                <a:ea typeface="+mn-ea"/>
                <a:cs typeface="+mn-cs"/>
              </a:rPr>
              <a:t>Now I am going to read you statements from people who want political and business leaders to make employment for people with disabilities a national priority. After each statement I read, please tell me if you find it to be a very convincing, somewhat convincing, not very convincing or not at all convincing reason to make increasing levels of employment among people with disabilities more of a national priority.</a:t>
            </a:r>
          </a:p>
        </p:txBody>
      </p:sp>
      <p:sp>
        <p:nvSpPr>
          <p:cNvPr id="17" name="TextBox 1"/>
          <p:cNvSpPr txBox="1"/>
          <p:nvPr/>
        </p:nvSpPr>
        <p:spPr>
          <a:xfrm>
            <a:off x="87438" y="1981200"/>
            <a:ext cx="6541962"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America is more diverse than ever before. Women and minorities, including talented people with disabilities, should have the same job and career opportunities as anyone else .</a:t>
            </a:r>
          </a:p>
        </p:txBody>
      </p:sp>
      <p:sp>
        <p:nvSpPr>
          <p:cNvPr id="18" name="TextBox 1"/>
          <p:cNvSpPr txBox="1"/>
          <p:nvPr/>
        </p:nvSpPr>
        <p:spPr>
          <a:xfrm>
            <a:off x="87440" y="3429000"/>
            <a:ext cx="6541963"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Our current benefit system costs taxpayers 350 billion dollars a year and actually discourages 10 million Americans with disabilities from working- most of whom are able and want to work. We need changes that make smart sense for individuals and smart economic sense for the country .</a:t>
            </a:r>
          </a:p>
        </p:txBody>
      </p:sp>
      <p:cxnSp>
        <p:nvCxnSpPr>
          <p:cNvPr id="21" name="Straight Connector 20"/>
          <p:cNvCxnSpPr/>
          <p:nvPr/>
        </p:nvCxnSpPr>
        <p:spPr bwMode="auto">
          <a:xfrm>
            <a:off x="0" y="2667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0" y="3505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1"/>
          <p:cNvSpPr txBox="1"/>
          <p:nvPr/>
        </p:nvSpPr>
        <p:spPr>
          <a:xfrm>
            <a:off x="83938" y="2819400"/>
            <a:ext cx="6545869" cy="609601"/>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rPr>
              <a:t>Even though most want to work, only 1-in-3 people with disabilities has a job and they are the poorest of the poor in America. Government policies that help people with disabilities get and keep jobs allows them the dignity and financial benefits of work, while also growing our economy and saving taxpayer money</a:t>
            </a:r>
          </a:p>
        </p:txBody>
      </p:sp>
      <p:sp>
        <p:nvSpPr>
          <p:cNvPr id="22" name="TextBox 21"/>
          <p:cNvSpPr txBox="1"/>
          <p:nvPr/>
        </p:nvSpPr>
        <p:spPr>
          <a:xfrm>
            <a:off x="87438" y="4114800"/>
            <a:ext cx="8827962" cy="2308324"/>
          </a:xfrm>
          <a:prstGeom prst="rect">
            <a:avLst/>
          </a:prstGeom>
          <a:solidFill>
            <a:srgbClr val="FFFFFF">
              <a:lumMod val="8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t>
            </a:r>
            <a:r>
              <a:rPr kumimoji="0" lang="en-US" sz="1200" b="0" i="1" u="none" strike="noStrike" kern="0" cap="none" spc="0" normalizeH="0" baseline="0" noProof="0" dirty="0">
                <a:ln>
                  <a:noFill/>
                </a:ln>
                <a:solidFill>
                  <a:srgbClr val="000000"/>
                </a:solidFill>
                <a:effectLst/>
                <a:uLnTx/>
                <a:uFillTx/>
              </a:rPr>
              <a:t>Now I am going to read you statements from people who want political and business leaders to make employment for people with disabilities a national priority. After each statement I read, please tell me if you find it to be a very convincing, somewhat convincing, not very convincing or not at all convincing reason to make increasing levels of employment among people with disabilities more of a national priority.”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America is more diverse than ever before. Women and minorities, including talented people with disabilities, should have the same job and career opportunities as anyone else, 48 percent very convinced. Even though most want to work, only 1-in-3 people with disabilities has a job and they are the poorest of the poor in America. Government policies that help people with disabilities get and keep jobs allows them the dignity and financial benefits of work, while also growing our economy and saving taxpayer money, 41 percent very convinced. Our current benefit system costs taxpayers 350 billion dollars a year and actually discourages 10 million Americans with disabilities from working- most of whom are able and want to work. We need changes that make smart sense for individuals and smart economic sense for the country, 36 percent very convinced. </a:t>
            </a:r>
          </a:p>
        </p:txBody>
      </p:sp>
    </p:spTree>
    <p:extLst>
      <p:ext uri="{BB962C8B-B14F-4D97-AF65-F5344CB8AC3E}">
        <p14:creationId xmlns:p14="http://schemas.microsoft.com/office/powerpoint/2010/main" val="119666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400" dirty="0"/>
              <a:t>Demographics</a:t>
            </a:r>
          </a:p>
        </p:txBody>
      </p:sp>
      <p:pic>
        <p:nvPicPr>
          <p:cNvPr id="4" name="Picture 3" descr="In two rows, 6 people are clearly seen. There are men and women of different race and designs.&#10;&#10;Left to Right&#10;Top Row&#10;White man has a red shirt, glasses, and brown hair.&#10;White woman has a red shirt and long blonde hair.&#10;African American Man with short black hair and green shirt.&#10;&#10;Bottom Row&#10;White woman with green shirt and brown hair in a ponytail. &#10;Woman with glasses and brown hair in a purple shirt.&#10;White man with short brown hair and a blue shirt.&#10;" title="People"/>
          <p:cNvPicPr>
            <a:picLocks noChangeAspect="1"/>
          </p:cNvPicPr>
          <p:nvPr/>
        </p:nvPicPr>
        <p:blipFill>
          <a:blip r:embed="rId2">
            <a:clrChange>
              <a:clrFrom>
                <a:srgbClr val="FFFFFF"/>
              </a:clrFrom>
              <a:clrTo>
                <a:srgbClr val="FFFFFF">
                  <a:alpha val="0"/>
                </a:srgbClr>
              </a:clrTo>
            </a:clrChange>
          </a:blip>
          <a:stretch>
            <a:fillRect/>
          </a:stretch>
        </p:blipFill>
        <p:spPr>
          <a:xfrm>
            <a:off x="4506686" y="925739"/>
            <a:ext cx="3432401" cy="2574301"/>
          </a:xfrm>
          <a:prstGeom prst="rect">
            <a:avLst/>
          </a:prstGeom>
        </p:spPr>
      </p:pic>
    </p:spTree>
    <p:extLst>
      <p:ext uri="{BB962C8B-B14F-4D97-AF65-F5344CB8AC3E}">
        <p14:creationId xmlns:p14="http://schemas.microsoft.com/office/powerpoint/2010/main" val="345351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800100" y="2133599"/>
            <a:ext cx="7772400" cy="733425"/>
          </a:xfrm>
        </p:spPr>
        <p:txBody>
          <a:bodyPr/>
          <a:lstStyle/>
          <a:p>
            <a:pPr eaLnBrk="1" hangingPunct="1">
              <a:defRPr/>
            </a:pPr>
            <a:r>
              <a:rPr lang="en-US" sz="4400" b="1" dirty="0"/>
              <a:t>Key Findings</a:t>
            </a:r>
          </a:p>
        </p:txBody>
      </p:sp>
      <p:pic>
        <p:nvPicPr>
          <p:cNvPr id="3" name="Picture 2" descr="Image of magnifying glass with black handle and a large len." title="Magnifying Glass"/>
          <p:cNvPicPr>
            <a:picLocks noChangeAspect="1"/>
          </p:cNvPicPr>
          <p:nvPr/>
        </p:nvPicPr>
        <p:blipFill>
          <a:blip r:embed="rId2">
            <a:clrChange>
              <a:clrFrom>
                <a:srgbClr val="FFFFFF"/>
              </a:clrFrom>
              <a:clrTo>
                <a:srgbClr val="FFFFFF">
                  <a:alpha val="0"/>
                </a:srgbClr>
              </a:clrTo>
            </a:clrChange>
          </a:blip>
          <a:stretch>
            <a:fillRect/>
          </a:stretch>
        </p:blipFill>
        <p:spPr>
          <a:xfrm>
            <a:off x="4686300" y="850710"/>
            <a:ext cx="3421038" cy="2565779"/>
          </a:xfrm>
          <a:prstGeom prst="rect">
            <a:avLst/>
          </a:prstGeom>
        </p:spPr>
      </p:pic>
    </p:spTree>
    <p:extLst>
      <p:ext uri="{BB962C8B-B14F-4D97-AF65-F5344CB8AC3E}">
        <p14:creationId xmlns:p14="http://schemas.microsoft.com/office/powerpoint/2010/main" val="948494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563" y="612464"/>
            <a:ext cx="8229600" cy="1143000"/>
          </a:xfrm>
        </p:spPr>
        <p:txBody>
          <a:bodyPr/>
          <a:lstStyle/>
          <a:p>
            <a:r>
              <a:rPr lang="en-US" sz="2400" b="1" dirty="0">
                <a:solidFill>
                  <a:srgbClr val="0085B4"/>
                </a:solidFill>
                <a:latin typeface="Calibri" charset="0"/>
              </a:rPr>
              <a:t>October Poll: Half of electorate in disability community</a:t>
            </a:r>
            <a:br>
              <a:rPr lang="en-US" sz="2400" b="1" dirty="0">
                <a:solidFill>
                  <a:srgbClr val="0085B4"/>
                </a:solidFill>
                <a:latin typeface="Calibri" charset="0"/>
              </a:rPr>
            </a:br>
            <a:endParaRPr lang="en-US" sz="2400" dirty="0">
              <a:solidFill>
                <a:srgbClr val="0085B4"/>
              </a:solidFill>
            </a:endParaRPr>
          </a:p>
        </p:txBody>
      </p:sp>
      <p:sp>
        <p:nvSpPr>
          <p:cNvPr id="20"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40</a:t>
            </a:fld>
            <a:endParaRPr lang="en-US" dirty="0">
              <a:solidFill>
                <a:srgbClr val="EEECE1"/>
              </a:solidFill>
            </a:endParaRPr>
          </a:p>
        </p:txBody>
      </p:sp>
      <p:sp>
        <p:nvSpPr>
          <p:cNvPr id="8" name="AutoShape 4"/>
          <p:cNvSpPr>
            <a:spLocks noChangeArrowheads="1"/>
          </p:cNvSpPr>
          <p:nvPr/>
        </p:nvSpPr>
        <p:spPr bwMode="auto">
          <a:xfrm>
            <a:off x="152400" y="1218520"/>
            <a:ext cx="8686800" cy="4572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Do you, a family member, or a close friend have a disability, such as a physical, mental health, sensory, learning, cognitive or other disability that impacts daily living?</a:t>
            </a:r>
          </a:p>
        </p:txBody>
      </p:sp>
      <p:graphicFrame>
        <p:nvGraphicFramePr>
          <p:cNvPr id="9" name="Chart 8" descr="A pie chart describing the percentage of people who either have a disability connection or do not have a disability connection. &#10;&#10;16 percent of people have disabilities.   &#10;&#10;33 percent of people have family members with disabilities. &#10;&#10;10 percent of people have close friends with disabilities. &#10;&#10;49 percent of people do not have a disability connection.&#10;&#10;&#10;" title="Percentage of People who have or don't have connections to the disability population "/>
          <p:cNvGraphicFramePr/>
          <p:nvPr>
            <p:extLst>
              <p:ext uri="{D42A27DB-BD31-4B8C-83A1-F6EECF244321}">
                <p14:modId xmlns:p14="http://schemas.microsoft.com/office/powerpoint/2010/main" val="3257820423"/>
              </p:ext>
            </p:extLst>
          </p:nvPr>
        </p:nvGraphicFramePr>
        <p:xfrm>
          <a:off x="536947" y="1172105"/>
          <a:ext cx="8530853" cy="48154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descr="*50 percent of likely 2016 voters are in the disability community = people with disabilities, family member with a disability, close friend with a disability.&#10;&#10;*39 percent of likely 2016 voters have a disability connection = family member or close friend with a disability.&#10;"/>
          <p:cNvSpPr txBox="1"/>
          <p:nvPr/>
        </p:nvSpPr>
        <p:spPr>
          <a:xfrm>
            <a:off x="5867400" y="3352120"/>
            <a:ext cx="3200400" cy="1815882"/>
          </a:xfrm>
          <a:prstGeom prst="rect">
            <a:avLst/>
          </a:prstGeom>
          <a:solidFill>
            <a:schemeClr val="bg1">
              <a:lumMod val="85000"/>
            </a:schemeClr>
          </a:solidFill>
          <a:ln>
            <a:solidFill>
              <a:schemeClr val="tx1"/>
            </a:solidFill>
          </a:ln>
        </p:spPr>
        <p:txBody>
          <a:bodyPr wrap="square" rtlCol="0">
            <a:spAutoFit/>
          </a:bodyPr>
          <a:lstStyle/>
          <a:p>
            <a:r>
              <a:rPr lang="en-US" sz="1400" b="1" dirty="0">
                <a:solidFill>
                  <a:srgbClr val="000000"/>
                </a:solidFill>
              </a:rPr>
              <a:t>*50 percent of likely 2016 voters are in the disability community </a:t>
            </a:r>
            <a:r>
              <a:rPr lang="en-US" sz="1400" i="1" dirty="0">
                <a:solidFill>
                  <a:srgbClr val="000000"/>
                </a:solidFill>
              </a:rPr>
              <a:t>= people with disabilities, family member with a disability, close friend with a disability.</a:t>
            </a:r>
          </a:p>
          <a:p>
            <a:endParaRPr lang="en-US" sz="1400" i="1" dirty="0">
              <a:solidFill>
                <a:srgbClr val="000000"/>
              </a:solidFill>
            </a:endParaRPr>
          </a:p>
          <a:p>
            <a:r>
              <a:rPr lang="en-US" sz="1400" b="1" i="1" dirty="0">
                <a:solidFill>
                  <a:srgbClr val="000000"/>
                </a:solidFill>
              </a:rPr>
              <a:t>*39 percent of likely 2016 voters have a disability connection </a:t>
            </a:r>
            <a:r>
              <a:rPr lang="en-US" sz="1400" i="1" dirty="0">
                <a:solidFill>
                  <a:srgbClr val="000000"/>
                </a:solidFill>
              </a:rPr>
              <a:t>= family member or close friend with a disability.</a:t>
            </a:r>
          </a:p>
        </p:txBody>
      </p:sp>
      <p:sp>
        <p:nvSpPr>
          <p:cNvPr id="2" name="Rounded Rectangle 1" descr="50 Percent of people who are able to vote has a disability in their community. " title=" Percentage of people who has a disability in their community. "/>
          <p:cNvSpPr/>
          <p:nvPr/>
        </p:nvSpPr>
        <p:spPr>
          <a:xfrm>
            <a:off x="294167" y="3763842"/>
            <a:ext cx="1828800" cy="137160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50% in Disability Community</a:t>
            </a:r>
          </a:p>
        </p:txBody>
      </p:sp>
      <p:sp>
        <p:nvSpPr>
          <p:cNvPr id="11" name="Rounded Rectangle 10" descr="39 percent of people who are able to vote has  disability connection. " title="Percentage of Disability Connection "/>
          <p:cNvSpPr/>
          <p:nvPr/>
        </p:nvSpPr>
        <p:spPr>
          <a:xfrm>
            <a:off x="294167" y="2031248"/>
            <a:ext cx="1828800" cy="137160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39% with Disability Connection</a:t>
            </a:r>
          </a:p>
        </p:txBody>
      </p:sp>
      <p:sp>
        <p:nvSpPr>
          <p:cNvPr id="7" name="TextBox 6"/>
          <p:cNvSpPr txBox="1"/>
          <p:nvPr/>
        </p:nvSpPr>
        <p:spPr>
          <a:xfrm>
            <a:off x="41910" y="5453160"/>
            <a:ext cx="9067274" cy="646331"/>
          </a:xfrm>
          <a:prstGeom prst="rect">
            <a:avLst/>
          </a:prstGeom>
          <a:solidFill>
            <a:schemeClr val="bg1">
              <a:lumMod val="85000"/>
            </a:schemeClr>
          </a:solidFill>
          <a:ln>
            <a:solidFill>
              <a:schemeClr val="tx1"/>
            </a:solidFill>
          </a:ln>
        </p:spPr>
        <p:txBody>
          <a:bodyPr wrap="square" rtlCol="0">
            <a:spAutoFit/>
          </a:bodyPr>
          <a:lstStyle/>
          <a:p>
            <a:r>
              <a:rPr lang="en-US" sz="1200" dirty="0">
                <a:solidFill>
                  <a:srgbClr val="000000"/>
                </a:solidFill>
              </a:rPr>
              <a:t>“</a:t>
            </a:r>
            <a:r>
              <a:rPr lang="en-US" sz="1200" i="1" dirty="0">
                <a:solidFill>
                  <a:srgbClr val="000000"/>
                </a:solidFill>
              </a:rPr>
              <a:t>Do you, a family member, or a close friend have a disability, such as a physical, mental health, sensory, learning, cognitive or other disability that impacts daily living?</a:t>
            </a:r>
            <a:r>
              <a:rPr lang="en-US" sz="1200" dirty="0">
                <a:solidFill>
                  <a:srgbClr val="000000"/>
                </a:solidFill>
              </a:rPr>
              <a:t>” </a:t>
            </a:r>
            <a:r>
              <a:rPr lang="en-US" sz="1200" b="1" dirty="0">
                <a:solidFill>
                  <a:srgbClr val="000000"/>
                </a:solidFill>
              </a:rPr>
              <a:t>No disability connection. </a:t>
            </a:r>
            <a:r>
              <a:rPr lang="en-US" sz="1200" dirty="0">
                <a:solidFill>
                  <a:srgbClr val="000000"/>
                </a:solidFill>
              </a:rPr>
              <a:t>49 percent. </a:t>
            </a:r>
            <a:r>
              <a:rPr lang="en-US" sz="1200" b="1" dirty="0">
                <a:solidFill>
                  <a:srgbClr val="000000"/>
                </a:solidFill>
              </a:rPr>
              <a:t>People with disabilities</a:t>
            </a:r>
            <a:r>
              <a:rPr lang="en-US" sz="1200" dirty="0">
                <a:solidFill>
                  <a:srgbClr val="000000"/>
                </a:solidFill>
              </a:rPr>
              <a:t>, 16 percent</a:t>
            </a:r>
            <a:r>
              <a:rPr lang="en-US" sz="1200" b="1" dirty="0">
                <a:solidFill>
                  <a:srgbClr val="000000"/>
                </a:solidFill>
              </a:rPr>
              <a:t>.</a:t>
            </a:r>
            <a:r>
              <a:rPr lang="en-US" sz="1200" dirty="0">
                <a:solidFill>
                  <a:srgbClr val="000000"/>
                </a:solidFill>
              </a:rPr>
              <a:t> </a:t>
            </a:r>
            <a:r>
              <a:rPr lang="en-US" sz="1200" b="1" dirty="0">
                <a:solidFill>
                  <a:srgbClr val="000000"/>
                </a:solidFill>
              </a:rPr>
              <a:t>Family member with a disability</a:t>
            </a:r>
            <a:r>
              <a:rPr lang="en-US" sz="1200" dirty="0">
                <a:solidFill>
                  <a:srgbClr val="000000"/>
                </a:solidFill>
              </a:rPr>
              <a:t>, 33 percent.  </a:t>
            </a:r>
            <a:r>
              <a:rPr lang="en-US" sz="1200" b="1" dirty="0">
                <a:solidFill>
                  <a:srgbClr val="000000"/>
                </a:solidFill>
              </a:rPr>
              <a:t>Close friend with a disability</a:t>
            </a:r>
            <a:r>
              <a:rPr lang="en-US" sz="1200" dirty="0">
                <a:solidFill>
                  <a:srgbClr val="000000"/>
                </a:solidFill>
              </a:rPr>
              <a:t>,  10 percent.  </a:t>
            </a:r>
            <a:endParaRPr lang="en-US" sz="1200" i="1" dirty="0">
              <a:solidFill>
                <a:srgbClr val="000000"/>
              </a:solidFill>
            </a:endParaRPr>
          </a:p>
        </p:txBody>
      </p:sp>
    </p:spTree>
    <p:extLst>
      <p:ext uri="{BB962C8B-B14F-4D97-AF65-F5344CB8AC3E}">
        <p14:creationId xmlns:p14="http://schemas.microsoft.com/office/powerpoint/2010/main" val="1733723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solidFill>
                  <a:srgbClr val="000000"/>
                </a:solidFill>
              </a:rPr>
              <a:pPr>
                <a:defRPr/>
              </a:pPr>
              <a:t>41</a:t>
            </a:fld>
            <a:endParaRPr lang="en-US">
              <a:solidFill>
                <a:srgbClr val="000000"/>
              </a:solidFill>
            </a:endParaRPr>
          </a:p>
        </p:txBody>
      </p:sp>
      <p:sp>
        <p:nvSpPr>
          <p:cNvPr id="7" name="TextBox 6"/>
          <p:cNvSpPr txBox="1"/>
          <p:nvPr/>
        </p:nvSpPr>
        <p:spPr>
          <a:xfrm>
            <a:off x="478970" y="1480457"/>
            <a:ext cx="8229600" cy="457200"/>
          </a:xfrm>
          <a:prstGeom prst="rect">
            <a:avLst/>
          </a:prstGeom>
          <a:solidFill>
            <a:schemeClr val="bg1">
              <a:lumMod val="85000"/>
            </a:schemeClr>
          </a:solidFill>
        </p:spPr>
        <p:txBody>
          <a:bodyPr wrap="square" rtlCol="0" anchor="ctr">
            <a:noAutofit/>
          </a:bodyPr>
          <a:lstStyle/>
          <a:p>
            <a:pPr algn="ctr"/>
            <a:r>
              <a:rPr lang="en-US" sz="1400" b="1" dirty="0">
                <a:solidFill>
                  <a:srgbClr val="000000"/>
                </a:solidFill>
              </a:rPr>
              <a:t>Do you, a family member, or a close friend have a disability, such as a physical, mental health, sensory, learning, cognitive or other disability that impacts daily living?</a:t>
            </a:r>
            <a:endParaRPr lang="en-US" b="1" dirty="0">
              <a:solidFill>
                <a:srgbClr val="000000"/>
              </a:solidFill>
            </a:endParaRPr>
          </a:p>
        </p:txBody>
      </p:sp>
      <p:graphicFrame>
        <p:nvGraphicFramePr>
          <p:cNvPr id="8" name="Chart 7" descr="Nearly two out of five voters report having a disability and/or having  a family member or a close friend with a disability&#10;Non-Person with Disability 59%&#10;All People with Disability 39%&#10;Self 8%&#10;Family 27%&#10;Friend 7%&#10;" title="Nearly two out of five voters report having a disability and/or having  a family member or a close friend with a disability"/>
          <p:cNvGraphicFramePr/>
          <p:nvPr>
            <p:extLst>
              <p:ext uri="{D42A27DB-BD31-4B8C-83A1-F6EECF244321}">
                <p14:modId xmlns:p14="http://schemas.microsoft.com/office/powerpoint/2010/main" val="3880705698"/>
              </p:ext>
            </p:extLst>
          </p:nvPr>
        </p:nvGraphicFramePr>
        <p:xfrm>
          <a:off x="478971" y="1890707"/>
          <a:ext cx="8229599" cy="427990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2"/>
          <p:cNvSpPr>
            <a:spLocks noGrp="1" noChangeArrowheads="1"/>
          </p:cNvSpPr>
          <p:nvPr>
            <p:ph type="title"/>
          </p:nvPr>
        </p:nvSpPr>
        <p:spPr>
          <a:xfrm>
            <a:off x="669925" y="193284"/>
            <a:ext cx="8038645" cy="1058863"/>
          </a:xfrm>
        </p:spPr>
        <p:txBody>
          <a:bodyPr/>
          <a:lstStyle/>
          <a:p>
            <a:pPr eaLnBrk="1" hangingPunct="1"/>
            <a:r>
              <a:rPr lang="en-US" sz="2400" b="1" dirty="0">
                <a:latin typeface="Calibri" charset="0"/>
              </a:rPr>
              <a:t>November Poll: Nearly two out of five voters report having a disability and/or having a family member or a close friend with a disability.</a:t>
            </a:r>
          </a:p>
        </p:txBody>
      </p:sp>
    </p:spTree>
    <p:extLst>
      <p:ext uri="{BB962C8B-B14F-4D97-AF65-F5344CB8AC3E}">
        <p14:creationId xmlns:p14="http://schemas.microsoft.com/office/powerpoint/2010/main" val="1922435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solidFill>
                  <a:srgbClr val="000000"/>
                </a:solidFill>
              </a:rPr>
              <a:pPr>
                <a:defRPr/>
              </a:pPr>
              <a:t>42</a:t>
            </a:fld>
            <a:endParaRPr lang="en-US">
              <a:solidFill>
                <a:srgbClr val="000000"/>
              </a:solidFill>
            </a:endParaRPr>
          </a:p>
        </p:txBody>
      </p:sp>
      <p:sp>
        <p:nvSpPr>
          <p:cNvPr id="7" name="TextBox 6"/>
          <p:cNvSpPr txBox="1"/>
          <p:nvPr/>
        </p:nvSpPr>
        <p:spPr>
          <a:xfrm>
            <a:off x="478970" y="1480457"/>
            <a:ext cx="8229600" cy="365760"/>
          </a:xfrm>
          <a:prstGeom prst="rect">
            <a:avLst/>
          </a:prstGeom>
          <a:solidFill>
            <a:schemeClr val="bg1">
              <a:lumMod val="85000"/>
            </a:schemeClr>
          </a:solidFill>
        </p:spPr>
        <p:txBody>
          <a:bodyPr wrap="square" rtlCol="0" anchor="ctr">
            <a:noAutofit/>
          </a:bodyPr>
          <a:lstStyle/>
          <a:p>
            <a:pPr algn="ctr"/>
            <a:r>
              <a:rPr lang="en-US" b="1" dirty="0">
                <a:solidFill>
                  <a:srgbClr val="000000"/>
                </a:solidFill>
              </a:rPr>
              <a:t>Do you, a family member, or a close friend have a disability, such as a physical, mental health, sensory, learning, cognitive or other disability that impacts daily living?</a:t>
            </a:r>
          </a:p>
        </p:txBody>
      </p:sp>
      <p:graphicFrame>
        <p:nvGraphicFramePr>
          <p:cNvPr id="9" name="Content Placeholder 4" descr="Gender&#10;Women:  53% &#10;&#10;Age&#10;50-64: 44% &#10;&#10;Race: &#10;White: 73% &#10;&#10;Region&#10;South: 40% &#10;&#10;Pres. Vote&#10;Clinton : 49 % " title="Voters with disabilities skew female, older, white and are concentrated in the South "/>
          <p:cNvGraphicFramePr>
            <a:graphicFrameLocks/>
          </p:cNvGraphicFramePr>
          <p:nvPr>
            <p:extLst>
              <p:ext uri="{D42A27DB-BD31-4B8C-83A1-F6EECF244321}">
                <p14:modId xmlns:p14="http://schemas.microsoft.com/office/powerpoint/2010/main" val="2748499762"/>
              </p:ext>
            </p:extLst>
          </p:nvPr>
        </p:nvGraphicFramePr>
        <p:xfrm>
          <a:off x="478970" y="1974012"/>
          <a:ext cx="8229604" cy="4196600"/>
        </p:xfrm>
        <a:graphic>
          <a:graphicData uri="http://schemas.openxmlformats.org/drawingml/2006/table">
            <a:tbl>
              <a:tblPr firstRow="1">
                <a:tableStyleId>{5C22544A-7EE6-4342-B048-85BDC9FD1C3A}</a:tableStyleId>
              </a:tblPr>
              <a:tblGrid>
                <a:gridCol w="993373">
                  <a:extLst>
                    <a:ext uri="{9D8B030D-6E8A-4147-A177-3AD203B41FA5}">
                      <a16:colId xmlns:a16="http://schemas.microsoft.com/office/drawing/2014/main" xmlns="" val="1558852276"/>
                    </a:ext>
                  </a:extLst>
                </a:gridCol>
                <a:gridCol w="1449092">
                  <a:extLst>
                    <a:ext uri="{9D8B030D-6E8A-4147-A177-3AD203B41FA5}">
                      <a16:colId xmlns:a16="http://schemas.microsoft.com/office/drawing/2014/main" xmlns="" val="20000"/>
                    </a:ext>
                  </a:extLst>
                </a:gridCol>
                <a:gridCol w="1131376">
                  <a:extLst>
                    <a:ext uri="{9D8B030D-6E8A-4147-A177-3AD203B41FA5}">
                      <a16:colId xmlns:a16="http://schemas.microsoft.com/office/drawing/2014/main" xmlns="" val="20002"/>
                    </a:ext>
                  </a:extLst>
                </a:gridCol>
                <a:gridCol w="1100379">
                  <a:extLst>
                    <a:ext uri="{9D8B030D-6E8A-4147-A177-3AD203B41FA5}">
                      <a16:colId xmlns:a16="http://schemas.microsoft.com/office/drawing/2014/main" xmlns="" val="20003"/>
                    </a:ext>
                  </a:extLst>
                </a:gridCol>
                <a:gridCol w="1224367">
                  <a:extLst>
                    <a:ext uri="{9D8B030D-6E8A-4147-A177-3AD203B41FA5}">
                      <a16:colId xmlns:a16="http://schemas.microsoft.com/office/drawing/2014/main" xmlns="" val="20009"/>
                    </a:ext>
                  </a:extLst>
                </a:gridCol>
                <a:gridCol w="1108129">
                  <a:extLst>
                    <a:ext uri="{9D8B030D-6E8A-4147-A177-3AD203B41FA5}">
                      <a16:colId xmlns:a16="http://schemas.microsoft.com/office/drawing/2014/main" xmlns="" val="20010"/>
                    </a:ext>
                  </a:extLst>
                </a:gridCol>
                <a:gridCol w="1222888">
                  <a:extLst>
                    <a:ext uri="{9D8B030D-6E8A-4147-A177-3AD203B41FA5}">
                      <a16:colId xmlns:a16="http://schemas.microsoft.com/office/drawing/2014/main" xmlns="" val="20011"/>
                    </a:ext>
                  </a:extLst>
                </a:gridCol>
              </a:tblGrid>
              <a:tr h="205240">
                <a:tc rowSpan="2" gridSpan="2">
                  <a:txBody>
                    <a:bodyPr/>
                    <a:lstStyle/>
                    <a:p>
                      <a:pPr algn="ctr"/>
                      <a:endParaRPr lang="en-US" sz="1400" b="1" dirty="0">
                        <a:solidFill>
                          <a:schemeClr val="bg1"/>
                        </a:solidFill>
                      </a:endParaRPr>
                    </a:p>
                  </a:txBody>
                  <a:tcPr marL="5247" marR="5247" marT="5247" marB="0" anchor="ctr">
                    <a:solidFill>
                      <a:srgbClr val="0070C0"/>
                    </a:solidFill>
                  </a:tcPr>
                </a:tc>
                <a:tc rowSpan="2" hMerge="1">
                  <a:txBody>
                    <a:bodyPr/>
                    <a:lstStyle/>
                    <a:p>
                      <a:pPr algn="ctr"/>
                      <a:endParaRPr lang="en-US" sz="1400" b="1" dirty="0">
                        <a:solidFill>
                          <a:schemeClr val="bg1"/>
                        </a:solidFill>
                      </a:endParaRPr>
                    </a:p>
                  </a:txBody>
                  <a:tcPr marL="5247" marR="5247" marT="5247" marB="0" anchor="ctr">
                    <a:solidFill>
                      <a:srgbClr val="0070C0"/>
                    </a:solidFill>
                  </a:tcPr>
                </a:tc>
                <a:tc gridSpan="4">
                  <a:txBody>
                    <a:bodyPr/>
                    <a:lstStyle/>
                    <a:p>
                      <a:pPr algn="ctr" fontAlgn="b"/>
                      <a:r>
                        <a:rPr lang="en-US" sz="1400" b="1" i="0" u="none" strike="noStrike" dirty="0">
                          <a:solidFill>
                            <a:schemeClr val="bg1"/>
                          </a:solidFill>
                          <a:effectLst/>
                          <a:latin typeface="+mn-lt"/>
                        </a:rPr>
                        <a:t>Disabled</a:t>
                      </a:r>
                    </a:p>
                  </a:txBody>
                  <a:tcPr marL="5247" marR="5247" marT="5247" marB="0" anchor="b">
                    <a:solidFill>
                      <a:srgbClr val="0070C0"/>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a:txBody>
                    <a:bodyPr/>
                    <a:lstStyle/>
                    <a:p>
                      <a:pPr algn="ctr"/>
                      <a:r>
                        <a:rPr lang="en-US" sz="1400" b="1" dirty="0">
                          <a:solidFill>
                            <a:schemeClr val="bg1"/>
                          </a:solidFill>
                        </a:rPr>
                        <a:t>Not disabled</a:t>
                      </a:r>
                    </a:p>
                  </a:txBody>
                  <a:tcPr marL="5247" marR="5247" marT="5247" marB="0" anchor="b">
                    <a:solidFill>
                      <a:srgbClr val="0070C0"/>
                    </a:solidFill>
                  </a:tcPr>
                </a:tc>
                <a:extLst>
                  <a:ext uri="{0D108BD9-81ED-4DB2-BD59-A6C34878D82A}">
                    <a16:rowId xmlns:a16="http://schemas.microsoft.com/office/drawing/2014/main" xmlns="" val="10000"/>
                  </a:ext>
                </a:extLst>
              </a:tr>
              <a:tr h="411834">
                <a:tc gridSpan="2" vMerge="1">
                  <a:txBody>
                    <a:bodyPr/>
                    <a:lstStyle/>
                    <a:p>
                      <a:endParaRPr lang="en-US"/>
                    </a:p>
                  </a:txBody>
                  <a:tcPr/>
                </a:tc>
                <a:tc hMerge="1" vMerge="1">
                  <a:txBody>
                    <a:bodyPr/>
                    <a:lstStyle/>
                    <a:p>
                      <a:endParaRPr lang="en-US"/>
                    </a:p>
                  </a:txBody>
                  <a:tcPr/>
                </a:tc>
                <a:tc>
                  <a:txBody>
                    <a:bodyPr/>
                    <a:lstStyle/>
                    <a:p>
                      <a:pPr algn="ctr" fontAlgn="b"/>
                      <a:r>
                        <a:rPr lang="en-US" sz="1200" b="1" i="0" u="none" strike="noStrike" dirty="0">
                          <a:solidFill>
                            <a:schemeClr val="bg1"/>
                          </a:solidFill>
                          <a:effectLst/>
                          <a:latin typeface="+mn-lt"/>
                        </a:rPr>
                        <a:t>Yes,</a:t>
                      </a:r>
                      <a:r>
                        <a:rPr lang="en-US" sz="1200" b="1" i="0" u="none" strike="noStrike" baseline="0" dirty="0">
                          <a:solidFill>
                            <a:schemeClr val="bg1"/>
                          </a:solidFill>
                          <a:effectLst/>
                          <a:latin typeface="+mn-lt"/>
                        </a:rPr>
                        <a:t> myself</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Yes,</a:t>
                      </a:r>
                      <a:r>
                        <a:rPr lang="en-US" sz="1200" b="1" i="0" u="none" strike="noStrike" baseline="0" dirty="0">
                          <a:solidFill>
                            <a:schemeClr val="bg1"/>
                          </a:solidFill>
                          <a:effectLst/>
                          <a:latin typeface="+mn-lt"/>
                        </a:rPr>
                        <a:t> family member</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Yes,</a:t>
                      </a:r>
                      <a:r>
                        <a:rPr lang="en-US" sz="1200" b="1" u="none" strike="noStrike" baseline="0" dirty="0">
                          <a:solidFill>
                            <a:schemeClr val="bg1"/>
                          </a:solidFill>
                          <a:effectLst/>
                          <a:latin typeface="+mn-lt"/>
                        </a:rPr>
                        <a:t> friend</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i="0" u="none" strike="noStrike" dirty="0">
                          <a:solidFill>
                            <a:schemeClr val="bg1"/>
                          </a:solidFill>
                          <a:effectLst/>
                          <a:latin typeface="+mn-lt"/>
                        </a:rPr>
                        <a:t>All</a:t>
                      </a:r>
                      <a:r>
                        <a:rPr lang="en-US" sz="1200" b="1" i="0" u="none" strike="noStrike" baseline="0" dirty="0">
                          <a:solidFill>
                            <a:schemeClr val="bg1"/>
                          </a:solidFill>
                          <a:effectLst/>
                          <a:latin typeface="+mn-lt"/>
                        </a:rPr>
                        <a:t> yes</a:t>
                      </a:r>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200" b="1" u="none" strike="noStrike" dirty="0">
                          <a:solidFill>
                            <a:schemeClr val="bg1"/>
                          </a:solidFill>
                          <a:effectLst/>
                          <a:latin typeface="+mn-lt"/>
                        </a:rPr>
                        <a:t>No</a:t>
                      </a:r>
                      <a:endParaRPr lang="en-US" sz="1200" b="1" i="0" u="none" strike="noStrike" dirty="0">
                        <a:solidFill>
                          <a:schemeClr val="bg1"/>
                        </a:solidFill>
                        <a:effectLst/>
                        <a:latin typeface="+mn-lt"/>
                      </a:endParaRPr>
                    </a:p>
                  </a:txBody>
                  <a:tcPr marL="5247" marR="5247" marT="5247" marB="0" anchor="ctr">
                    <a:solidFill>
                      <a:srgbClr val="0070C0"/>
                    </a:solidFill>
                  </a:tcPr>
                </a:tc>
                <a:extLst>
                  <a:ext uri="{0D108BD9-81ED-4DB2-BD59-A6C34878D82A}">
                    <a16:rowId xmlns:a16="http://schemas.microsoft.com/office/drawing/2014/main" xmlns="" val="10001"/>
                  </a:ext>
                </a:extLst>
              </a:tr>
              <a:tr h="20925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Gender</a:t>
                      </a:r>
                    </a:p>
                  </a:txBody>
                  <a:tcPr marL="9525" marR="9525" marT="9525" marB="0" anchor="ctr">
                    <a:solidFill>
                      <a:srgbClr val="0070C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Men</a:t>
                      </a:r>
                    </a:p>
                  </a:txBody>
                  <a:tcPr marL="9525" marR="9525" marT="9525" marB="0" anchor="ctr">
                    <a:solidFill>
                      <a:srgbClr val="0070C0">
                        <a:alpha val="25000"/>
                      </a:srgbClr>
                    </a:solidFill>
                  </a:tcPr>
                </a:tc>
                <a:tc>
                  <a:txBody>
                    <a:bodyPr/>
                    <a:lstStyle/>
                    <a:p>
                      <a:pPr algn="ctr"/>
                      <a:r>
                        <a:rPr lang="en-US" sz="1400" b="1" dirty="0"/>
                        <a:t>47</a:t>
                      </a:r>
                    </a:p>
                  </a:txBody>
                  <a:tcPr marL="5247" marR="5247" marT="5247" marB="0" anchor="ctr">
                    <a:solidFill>
                      <a:srgbClr val="0070C0">
                        <a:alpha val="25000"/>
                      </a:srgbClr>
                    </a:solidFill>
                  </a:tcPr>
                </a:tc>
                <a:tc>
                  <a:txBody>
                    <a:bodyPr/>
                    <a:lstStyle/>
                    <a:p>
                      <a:pPr algn="ctr"/>
                      <a:r>
                        <a:rPr lang="en-US" sz="1400" b="1" dirty="0"/>
                        <a:t>43</a:t>
                      </a:r>
                    </a:p>
                  </a:txBody>
                  <a:tcPr marL="5247" marR="5247" marT="5247" marB="0" anchor="ctr">
                    <a:solidFill>
                      <a:srgbClr val="0070C0">
                        <a:alpha val="25000"/>
                      </a:srgbClr>
                    </a:solidFill>
                  </a:tcPr>
                </a:tc>
                <a:tc>
                  <a:txBody>
                    <a:bodyPr/>
                    <a:lstStyle/>
                    <a:p>
                      <a:pPr algn="ctr"/>
                      <a:r>
                        <a:rPr lang="en-US" sz="1400" b="1" dirty="0"/>
                        <a:t>39</a:t>
                      </a:r>
                    </a:p>
                  </a:txBody>
                  <a:tcPr marL="5247" marR="5247" marT="5247" marB="0" anchor="ctr">
                    <a:solidFill>
                      <a:srgbClr val="0070C0">
                        <a:alpha val="25000"/>
                      </a:srgbClr>
                    </a:solidFill>
                  </a:tcPr>
                </a:tc>
                <a:tc>
                  <a:txBody>
                    <a:bodyPr/>
                    <a:lstStyle/>
                    <a:p>
                      <a:pPr algn="ctr"/>
                      <a:r>
                        <a:rPr lang="en-US" sz="1400" b="1" dirty="0"/>
                        <a:t>44</a:t>
                      </a:r>
                    </a:p>
                  </a:txBody>
                  <a:tcPr marL="5247" marR="5247" marT="5247" marB="0" anchor="ctr">
                    <a:solidFill>
                      <a:srgbClr val="0070C0">
                        <a:alpha val="25000"/>
                      </a:srgbClr>
                    </a:solidFill>
                  </a:tcPr>
                </a:tc>
                <a:tc>
                  <a:txBody>
                    <a:bodyPr/>
                    <a:lstStyle/>
                    <a:p>
                      <a:pPr algn="ctr"/>
                      <a:r>
                        <a:rPr lang="en-US" sz="1400" b="1" dirty="0"/>
                        <a:t>50</a:t>
                      </a:r>
                    </a:p>
                  </a:txBody>
                  <a:tcPr marL="5247" marR="5247" marT="5247" marB="0" anchor="ctr">
                    <a:solidFill>
                      <a:srgbClr val="0070C0">
                        <a:alpha val="25000"/>
                      </a:srgbClr>
                    </a:solidFill>
                  </a:tcPr>
                </a:tc>
                <a:extLst>
                  <a:ext uri="{0D108BD9-81ED-4DB2-BD59-A6C34878D82A}">
                    <a16:rowId xmlns:a16="http://schemas.microsoft.com/office/drawing/2014/main" xmlns="" val="10003"/>
                  </a:ext>
                </a:extLst>
              </a:tr>
              <a:tr h="209256">
                <a:tc vMerge="1">
                  <a:txBody>
                    <a:bodyPr/>
                    <a:lstStyle/>
                    <a:p>
                      <a:endParaRPr lang="en-US" sz="1400" b="1" dirty="0"/>
                    </a:p>
                  </a:txBody>
                  <a:tcPr marL="9525" marR="9525" marT="9525" marB="0" anchor="ctr">
                    <a:solidFill>
                      <a:srgbClr val="0070C0">
                        <a:alpha val="25000"/>
                      </a:srgbClr>
                    </a:solidFill>
                  </a:tcPr>
                </a:tc>
                <a:tc>
                  <a:txBody>
                    <a:bodyPr/>
                    <a:lstStyle/>
                    <a:p>
                      <a:r>
                        <a:rPr lang="en-US" sz="1400" b="1" dirty="0"/>
                        <a:t>Women</a:t>
                      </a:r>
                    </a:p>
                  </a:txBody>
                  <a:tcPr marL="9525" marR="9525" marT="9525" marB="0" anchor="ctr">
                    <a:solidFill>
                      <a:srgbClr val="0070C0">
                        <a:alpha val="25000"/>
                      </a:srgbClr>
                    </a:solidFill>
                  </a:tcPr>
                </a:tc>
                <a:tc>
                  <a:txBody>
                    <a:bodyPr/>
                    <a:lstStyle/>
                    <a:p>
                      <a:pPr algn="ctr"/>
                      <a:r>
                        <a:rPr lang="en-US" sz="1400" b="1" dirty="0"/>
                        <a:t>53</a:t>
                      </a:r>
                    </a:p>
                  </a:txBody>
                  <a:tcPr marL="5247" marR="5247" marT="5247" marB="0" anchor="ctr">
                    <a:solidFill>
                      <a:srgbClr val="0070C0">
                        <a:alpha val="25000"/>
                      </a:srgbClr>
                    </a:solidFill>
                  </a:tcPr>
                </a:tc>
                <a:tc>
                  <a:txBody>
                    <a:bodyPr/>
                    <a:lstStyle/>
                    <a:p>
                      <a:pPr algn="ctr"/>
                      <a:r>
                        <a:rPr lang="en-US" sz="1400" b="1" dirty="0"/>
                        <a:t>57</a:t>
                      </a:r>
                    </a:p>
                  </a:txBody>
                  <a:tcPr marL="5247" marR="5247" marT="5247" marB="0" anchor="ctr">
                    <a:solidFill>
                      <a:srgbClr val="0070C0">
                        <a:alpha val="25000"/>
                      </a:srgbClr>
                    </a:solidFill>
                  </a:tcPr>
                </a:tc>
                <a:tc>
                  <a:txBody>
                    <a:bodyPr/>
                    <a:lstStyle/>
                    <a:p>
                      <a:pPr algn="ctr"/>
                      <a:r>
                        <a:rPr lang="en-US" sz="1400" b="1" dirty="0"/>
                        <a:t>61</a:t>
                      </a:r>
                    </a:p>
                  </a:txBody>
                  <a:tcPr marL="5247" marR="5247" marT="5247" marB="0" anchor="ctr">
                    <a:solidFill>
                      <a:srgbClr val="0070C0">
                        <a:alpha val="25000"/>
                      </a:srgbClr>
                    </a:solidFill>
                  </a:tcPr>
                </a:tc>
                <a:tc>
                  <a:txBody>
                    <a:bodyPr/>
                    <a:lstStyle/>
                    <a:p>
                      <a:pPr algn="ctr"/>
                      <a:r>
                        <a:rPr lang="en-US" sz="1400" b="1" dirty="0"/>
                        <a:t>56</a:t>
                      </a:r>
                    </a:p>
                  </a:txBody>
                  <a:tcPr marL="5247" marR="5247" marT="5247" marB="0" anchor="ctr">
                    <a:solidFill>
                      <a:srgbClr val="0070C0">
                        <a:alpha val="25000"/>
                      </a:srgbClr>
                    </a:solidFill>
                  </a:tcPr>
                </a:tc>
                <a:tc>
                  <a:txBody>
                    <a:bodyPr/>
                    <a:lstStyle/>
                    <a:p>
                      <a:pPr algn="ctr"/>
                      <a:r>
                        <a:rPr lang="en-US" sz="1400" b="1" dirty="0"/>
                        <a:t>50</a:t>
                      </a:r>
                    </a:p>
                  </a:txBody>
                  <a:tcPr marL="5247" marR="5247" marT="5247" marB="0" anchor="ctr">
                    <a:solidFill>
                      <a:srgbClr val="0070C0">
                        <a:alpha val="25000"/>
                      </a:srgbClr>
                    </a:solidFill>
                  </a:tcPr>
                </a:tc>
                <a:extLst>
                  <a:ext uri="{0D108BD9-81ED-4DB2-BD59-A6C34878D82A}">
                    <a16:rowId xmlns:a16="http://schemas.microsoft.com/office/drawing/2014/main" xmlns="" val="10006"/>
                  </a:ext>
                </a:extLst>
              </a:tr>
              <a:tr h="209256">
                <a:tc rowSpan="5">
                  <a:txBody>
                    <a:bodyPr/>
                    <a:lstStyle/>
                    <a:p>
                      <a:r>
                        <a:rPr lang="en-US" sz="1400" b="1" dirty="0"/>
                        <a:t>Age</a:t>
                      </a:r>
                    </a:p>
                  </a:txBody>
                  <a:tcPr marL="9525" marR="9525" marT="9525" marB="0" anchor="ctr">
                    <a:solidFill>
                      <a:srgbClr val="BFDBEF"/>
                    </a:solidFill>
                  </a:tcPr>
                </a:tc>
                <a:tc>
                  <a:txBody>
                    <a:bodyPr/>
                    <a:lstStyle/>
                    <a:p>
                      <a:r>
                        <a:rPr lang="en-US" sz="1400" b="1" dirty="0"/>
                        <a:t>&lt;30</a:t>
                      </a:r>
                    </a:p>
                  </a:txBody>
                  <a:tcPr marL="9525" marR="9525" marT="9525" marB="0" anchor="ctr">
                    <a:solidFill>
                      <a:srgbClr val="BFDBEF"/>
                    </a:solidFill>
                  </a:tcPr>
                </a:tc>
                <a:tc>
                  <a:txBody>
                    <a:bodyPr/>
                    <a:lstStyle/>
                    <a:p>
                      <a:pPr algn="ctr"/>
                      <a:r>
                        <a:rPr lang="en-US" sz="1400" b="1" dirty="0"/>
                        <a:t>14</a:t>
                      </a:r>
                    </a:p>
                  </a:txBody>
                  <a:tcPr marL="5247" marR="5247" marT="5247" marB="0" anchor="ctr">
                    <a:solidFill>
                      <a:srgbClr val="BFDBEF"/>
                    </a:solidFill>
                  </a:tcPr>
                </a:tc>
                <a:tc>
                  <a:txBody>
                    <a:bodyPr/>
                    <a:lstStyle/>
                    <a:p>
                      <a:pPr algn="ctr"/>
                      <a:r>
                        <a:rPr lang="en-US" sz="1400" b="1" dirty="0"/>
                        <a:t>23</a:t>
                      </a:r>
                    </a:p>
                  </a:txBody>
                  <a:tcPr marL="5247" marR="5247" marT="5247" marB="0" anchor="ctr">
                    <a:solidFill>
                      <a:srgbClr val="BFDBEF"/>
                    </a:solidFill>
                  </a:tcPr>
                </a:tc>
                <a:tc>
                  <a:txBody>
                    <a:bodyPr/>
                    <a:lstStyle/>
                    <a:p>
                      <a:pPr algn="ctr"/>
                      <a:r>
                        <a:rPr lang="en-US" sz="1400" b="1" dirty="0"/>
                        <a:t>27</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extLst>
                  <a:ext uri="{0D108BD9-81ED-4DB2-BD59-A6C34878D82A}">
                    <a16:rowId xmlns:a16="http://schemas.microsoft.com/office/drawing/2014/main" xmlns="" val="10009"/>
                  </a:ext>
                </a:extLst>
              </a:tr>
              <a:tr h="209256">
                <a:tc vMerge="1">
                  <a:txBody>
                    <a:bodyPr/>
                    <a:lstStyle/>
                    <a:p>
                      <a:endParaRPr lang="en-US" sz="1400" b="1" dirty="0"/>
                    </a:p>
                  </a:txBody>
                  <a:tcPr marL="9525" marR="9525" marT="9525" marB="0" anchor="ctr">
                    <a:solidFill>
                      <a:srgbClr val="BFDBEF"/>
                    </a:solidFill>
                  </a:tcPr>
                </a:tc>
                <a:tc>
                  <a:txBody>
                    <a:bodyPr/>
                    <a:lstStyle/>
                    <a:p>
                      <a:r>
                        <a:rPr lang="en-US" sz="1400" b="1" dirty="0"/>
                        <a:t>30-39</a:t>
                      </a:r>
                    </a:p>
                  </a:txBody>
                  <a:tcPr marL="9525" marR="9525" marT="9525" marB="0" anchor="ctr">
                    <a:solidFill>
                      <a:srgbClr val="BFDBEF"/>
                    </a:solidFill>
                  </a:tcPr>
                </a:tc>
                <a:tc>
                  <a:txBody>
                    <a:bodyPr/>
                    <a:lstStyle/>
                    <a:p>
                      <a:pPr algn="ctr"/>
                      <a:r>
                        <a:rPr lang="en-US" sz="1400" b="1" dirty="0"/>
                        <a:t>12</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18</a:t>
                      </a:r>
                    </a:p>
                  </a:txBody>
                  <a:tcPr marL="5247" marR="5247" marT="5247" marB="0" anchor="ctr">
                    <a:solidFill>
                      <a:srgbClr val="BFDBEF"/>
                    </a:solidFill>
                  </a:tcPr>
                </a:tc>
                <a:tc>
                  <a:txBody>
                    <a:bodyPr/>
                    <a:lstStyle/>
                    <a:p>
                      <a:pPr algn="ctr"/>
                      <a:r>
                        <a:rPr lang="en-US" sz="1400" b="1" dirty="0"/>
                        <a:t>17</a:t>
                      </a:r>
                    </a:p>
                  </a:txBody>
                  <a:tcPr marL="5247" marR="5247" marT="5247" marB="0" anchor="ctr">
                    <a:solidFill>
                      <a:srgbClr val="BFDBEF"/>
                    </a:solidFill>
                  </a:tcPr>
                </a:tc>
                <a:extLst>
                  <a:ext uri="{0D108BD9-81ED-4DB2-BD59-A6C34878D82A}">
                    <a16:rowId xmlns:a16="http://schemas.microsoft.com/office/drawing/2014/main" xmlns="" val="3790290552"/>
                  </a:ext>
                </a:extLst>
              </a:tr>
              <a:tr h="209256">
                <a:tc vMerge="1">
                  <a:txBody>
                    <a:bodyPr/>
                    <a:lstStyle/>
                    <a:p>
                      <a:endParaRPr lang="en-US" sz="1400" b="1" dirty="0"/>
                    </a:p>
                  </a:txBody>
                  <a:tcPr marL="9525" marR="9525" marT="9525" marB="0" anchor="ctr">
                    <a:solidFill>
                      <a:srgbClr val="BFDBEF"/>
                    </a:solidFill>
                  </a:tcPr>
                </a:tc>
                <a:tc>
                  <a:txBody>
                    <a:bodyPr/>
                    <a:lstStyle/>
                    <a:p>
                      <a:r>
                        <a:rPr lang="en-US" sz="1400" b="1" dirty="0"/>
                        <a:t>40-49</a:t>
                      </a:r>
                    </a:p>
                  </a:txBody>
                  <a:tcPr marL="9525" marR="9525" marT="9525" marB="0" anchor="ctr">
                    <a:solidFill>
                      <a:srgbClr val="BFDBEF"/>
                    </a:solidFill>
                  </a:tcPr>
                </a:tc>
                <a:tc>
                  <a:txBody>
                    <a:bodyPr/>
                    <a:lstStyle/>
                    <a:p>
                      <a:pPr algn="ctr"/>
                      <a:r>
                        <a:rPr lang="en-US" sz="1400" b="1" dirty="0"/>
                        <a:t>16</a:t>
                      </a:r>
                    </a:p>
                  </a:txBody>
                  <a:tcPr marL="5247" marR="5247" marT="5247" marB="0" anchor="ctr">
                    <a:solidFill>
                      <a:srgbClr val="BFDBEF"/>
                    </a:solidFill>
                  </a:tcPr>
                </a:tc>
                <a:tc>
                  <a:txBody>
                    <a:bodyPr/>
                    <a:lstStyle/>
                    <a:p>
                      <a:pPr algn="ctr"/>
                      <a:r>
                        <a:rPr lang="en-US" sz="1400" b="1" dirty="0"/>
                        <a:t>21</a:t>
                      </a:r>
                    </a:p>
                  </a:txBody>
                  <a:tcPr marL="5247" marR="5247" marT="5247" marB="0" anchor="ctr">
                    <a:solidFill>
                      <a:srgbClr val="BFDBEF"/>
                    </a:solidFill>
                  </a:tcPr>
                </a:tc>
                <a:tc>
                  <a:txBody>
                    <a:bodyPr/>
                    <a:lstStyle/>
                    <a:p>
                      <a:pPr algn="ctr"/>
                      <a:r>
                        <a:rPr lang="en-US" sz="1400" b="1" dirty="0"/>
                        <a:t>17</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19</a:t>
                      </a:r>
                    </a:p>
                  </a:txBody>
                  <a:tcPr marL="5247" marR="5247" marT="5247" marB="0" anchor="ctr">
                    <a:solidFill>
                      <a:srgbClr val="BFDBEF"/>
                    </a:solidFill>
                  </a:tcPr>
                </a:tc>
                <a:extLst>
                  <a:ext uri="{0D108BD9-81ED-4DB2-BD59-A6C34878D82A}">
                    <a16:rowId xmlns:a16="http://schemas.microsoft.com/office/drawing/2014/main" xmlns="" val="1680599206"/>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50-64</a:t>
                      </a:r>
                    </a:p>
                  </a:txBody>
                  <a:tcPr marL="9525" marR="9525" marT="9525" marB="0" anchor="ctr">
                    <a:solidFill>
                      <a:srgbClr val="BFDBEF"/>
                    </a:solidFill>
                  </a:tcPr>
                </a:tc>
                <a:tc>
                  <a:txBody>
                    <a:bodyPr/>
                    <a:lstStyle/>
                    <a:p>
                      <a:pPr algn="ctr"/>
                      <a:r>
                        <a:rPr lang="en-US" sz="1400" b="1" dirty="0"/>
                        <a:t>44</a:t>
                      </a:r>
                    </a:p>
                  </a:txBody>
                  <a:tcPr marL="5247" marR="5247" marT="5247" marB="0" anchor="ctr">
                    <a:solidFill>
                      <a:srgbClr val="BFDBEF"/>
                    </a:solidFill>
                  </a:tcPr>
                </a:tc>
                <a:tc>
                  <a:txBody>
                    <a:bodyPr/>
                    <a:lstStyle/>
                    <a:p>
                      <a:pPr algn="ctr"/>
                      <a:r>
                        <a:rPr lang="en-US" sz="1400" b="1" dirty="0"/>
                        <a:t>27</a:t>
                      </a:r>
                    </a:p>
                  </a:txBody>
                  <a:tcPr marL="5247" marR="5247" marT="5247" marB="0" anchor="ctr">
                    <a:solidFill>
                      <a:srgbClr val="BFDBEF"/>
                    </a:solidFill>
                  </a:tcPr>
                </a:tc>
                <a:tc>
                  <a:txBody>
                    <a:bodyPr/>
                    <a:lstStyle/>
                    <a:p>
                      <a:pPr algn="ctr"/>
                      <a:r>
                        <a:rPr lang="en-US" sz="1400" b="1" dirty="0"/>
                        <a:t>26</a:t>
                      </a:r>
                    </a:p>
                  </a:txBody>
                  <a:tcPr marL="5247" marR="5247" marT="5247" marB="0" anchor="ctr">
                    <a:solidFill>
                      <a:srgbClr val="BFDBEF"/>
                    </a:solidFill>
                  </a:tcPr>
                </a:tc>
                <a:tc>
                  <a:txBody>
                    <a:bodyPr/>
                    <a:lstStyle/>
                    <a:p>
                      <a:pPr algn="ctr"/>
                      <a:r>
                        <a:rPr lang="en-US" sz="1400" b="1" dirty="0"/>
                        <a:t>30</a:t>
                      </a:r>
                    </a:p>
                  </a:txBody>
                  <a:tcPr marL="5247" marR="5247" marT="5247" marB="0" anchor="ctr">
                    <a:solidFill>
                      <a:srgbClr val="BFDBEF"/>
                    </a:solidFill>
                  </a:tcPr>
                </a:tc>
                <a:tc>
                  <a:txBody>
                    <a:bodyPr/>
                    <a:lstStyle/>
                    <a:p>
                      <a:pPr algn="ctr"/>
                      <a:r>
                        <a:rPr lang="en-US" sz="1400" b="1" dirty="0"/>
                        <a:t>30</a:t>
                      </a:r>
                    </a:p>
                  </a:txBody>
                  <a:tcPr marL="5247" marR="5247" marT="5247" marB="0" anchor="ctr">
                    <a:solidFill>
                      <a:srgbClr val="BFDBEF"/>
                    </a:solidFill>
                  </a:tcPr>
                </a:tc>
                <a:extLst>
                  <a:ext uri="{0D108BD9-81ED-4DB2-BD59-A6C34878D82A}">
                    <a16:rowId xmlns:a16="http://schemas.microsoft.com/office/drawing/2014/main" xmlns="" val="1743972412"/>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65+</a:t>
                      </a:r>
                    </a:p>
                  </a:txBody>
                  <a:tcPr marL="9525" marR="9525" marT="9525" marB="0" anchor="ctr">
                    <a:solidFill>
                      <a:srgbClr val="BFDBEF"/>
                    </a:solidFill>
                  </a:tcPr>
                </a:tc>
                <a:tc>
                  <a:txBody>
                    <a:bodyPr/>
                    <a:lstStyle/>
                    <a:p>
                      <a:pPr algn="ctr"/>
                      <a:r>
                        <a:rPr lang="en-US" sz="1400" b="1" dirty="0"/>
                        <a:t>15</a:t>
                      </a:r>
                    </a:p>
                  </a:txBody>
                  <a:tcPr marL="5247" marR="5247" marT="5247" marB="0" anchor="ctr">
                    <a:solidFill>
                      <a:srgbClr val="BFDBEF"/>
                    </a:solidFill>
                  </a:tcPr>
                </a:tc>
                <a:tc>
                  <a:txBody>
                    <a:bodyPr/>
                    <a:lstStyle/>
                    <a:p>
                      <a:pPr algn="ctr"/>
                      <a:r>
                        <a:rPr lang="en-US" sz="1400" b="1" dirty="0"/>
                        <a:t>10</a:t>
                      </a:r>
                    </a:p>
                  </a:txBody>
                  <a:tcPr marL="5247" marR="5247" marT="5247" marB="0" anchor="ctr">
                    <a:solidFill>
                      <a:srgbClr val="BFDBEF"/>
                    </a:solidFill>
                  </a:tcPr>
                </a:tc>
                <a:tc>
                  <a:txBody>
                    <a:bodyPr/>
                    <a:lstStyle/>
                    <a:p>
                      <a:pPr algn="ctr"/>
                      <a:r>
                        <a:rPr lang="en-US" sz="1400" b="1" dirty="0"/>
                        <a:t>9</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14</a:t>
                      </a:r>
                    </a:p>
                  </a:txBody>
                  <a:tcPr marL="5247" marR="5247" marT="5247" marB="0" anchor="ctr">
                    <a:solidFill>
                      <a:srgbClr val="BFDBEF"/>
                    </a:solidFill>
                  </a:tcPr>
                </a:tc>
                <a:extLst>
                  <a:ext uri="{0D108BD9-81ED-4DB2-BD59-A6C34878D82A}">
                    <a16:rowId xmlns:a16="http://schemas.microsoft.com/office/drawing/2014/main" xmlns="" val="577878814"/>
                  </a:ext>
                </a:extLst>
              </a:tr>
              <a:tr h="209256">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Race</a:t>
                      </a: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White</a:t>
                      </a:r>
                    </a:p>
                  </a:txBody>
                  <a:tcPr marL="9525" marR="9525" marT="9525" marB="0" anchor="ctr">
                    <a:solidFill>
                      <a:srgbClr val="BFDBEF"/>
                    </a:solidFill>
                  </a:tcPr>
                </a:tc>
                <a:tc>
                  <a:txBody>
                    <a:bodyPr/>
                    <a:lstStyle/>
                    <a:p>
                      <a:pPr algn="ctr"/>
                      <a:r>
                        <a:rPr lang="en-US" sz="1400" b="1" dirty="0"/>
                        <a:t>73</a:t>
                      </a:r>
                    </a:p>
                  </a:txBody>
                  <a:tcPr marL="5247" marR="5247" marT="5247" marB="0" anchor="ctr">
                    <a:solidFill>
                      <a:srgbClr val="BFDBEF"/>
                    </a:solidFill>
                  </a:tcPr>
                </a:tc>
                <a:tc>
                  <a:txBody>
                    <a:bodyPr/>
                    <a:lstStyle/>
                    <a:p>
                      <a:pPr algn="ctr"/>
                      <a:r>
                        <a:rPr lang="en-US" sz="1400" b="1" dirty="0"/>
                        <a:t>71</a:t>
                      </a:r>
                    </a:p>
                  </a:txBody>
                  <a:tcPr marL="5247" marR="5247" marT="5247" marB="0" anchor="ctr">
                    <a:solidFill>
                      <a:srgbClr val="BFDBEF"/>
                    </a:solidFill>
                  </a:tcPr>
                </a:tc>
                <a:tc>
                  <a:txBody>
                    <a:bodyPr/>
                    <a:lstStyle/>
                    <a:p>
                      <a:pPr algn="ctr"/>
                      <a:r>
                        <a:rPr lang="en-US" sz="1400" b="1" dirty="0"/>
                        <a:t>66</a:t>
                      </a:r>
                    </a:p>
                  </a:txBody>
                  <a:tcPr marL="5247" marR="5247" marT="5247" marB="0" anchor="ctr">
                    <a:solidFill>
                      <a:srgbClr val="BFDBEF"/>
                    </a:solidFill>
                  </a:tcPr>
                </a:tc>
                <a:tc>
                  <a:txBody>
                    <a:bodyPr/>
                    <a:lstStyle/>
                    <a:p>
                      <a:pPr algn="ctr"/>
                      <a:r>
                        <a:rPr lang="en-US" sz="1400" b="1" dirty="0"/>
                        <a:t>71</a:t>
                      </a:r>
                    </a:p>
                  </a:txBody>
                  <a:tcPr marL="5247" marR="5247" marT="5247" marB="0" anchor="ctr">
                    <a:solidFill>
                      <a:srgbClr val="BFDBEF"/>
                    </a:solidFill>
                  </a:tcPr>
                </a:tc>
                <a:tc>
                  <a:txBody>
                    <a:bodyPr/>
                    <a:lstStyle/>
                    <a:p>
                      <a:pPr algn="ctr"/>
                      <a:r>
                        <a:rPr lang="en-US" sz="1400" b="1" dirty="0"/>
                        <a:t>70</a:t>
                      </a:r>
                    </a:p>
                  </a:txBody>
                  <a:tcPr marL="5247" marR="5247" marT="5247" marB="0" anchor="ctr">
                    <a:solidFill>
                      <a:srgbClr val="BFDBEF"/>
                    </a:solidFill>
                  </a:tcPr>
                </a:tc>
                <a:extLst>
                  <a:ext uri="{0D108BD9-81ED-4DB2-BD59-A6C34878D82A}">
                    <a16:rowId xmlns:a16="http://schemas.microsoft.com/office/drawing/2014/main" xmlns="" val="74135665"/>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African American</a:t>
                      </a:r>
                    </a:p>
                  </a:txBody>
                  <a:tcPr marL="9525" marR="9525" marT="9525" marB="0" anchor="ctr">
                    <a:solidFill>
                      <a:srgbClr val="BFDBEF"/>
                    </a:solidFill>
                  </a:tcPr>
                </a:tc>
                <a:tc>
                  <a:txBody>
                    <a:bodyPr/>
                    <a:lstStyle/>
                    <a:p>
                      <a:pPr algn="ctr"/>
                      <a:r>
                        <a:rPr lang="en-US" sz="1400" b="1" dirty="0"/>
                        <a:t>15</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7</a:t>
                      </a:r>
                    </a:p>
                  </a:txBody>
                  <a:tcPr marL="5247" marR="5247" marT="5247" marB="0" anchor="ctr">
                    <a:solidFill>
                      <a:srgbClr val="BFDBEF"/>
                    </a:solidFill>
                  </a:tcPr>
                </a:tc>
                <a:tc>
                  <a:txBody>
                    <a:bodyPr/>
                    <a:lstStyle/>
                    <a:p>
                      <a:pPr algn="ctr"/>
                      <a:r>
                        <a:rPr lang="en-US" sz="1400" b="1" dirty="0"/>
                        <a:t>12</a:t>
                      </a:r>
                    </a:p>
                  </a:txBody>
                  <a:tcPr marL="5247" marR="5247" marT="5247" marB="0" anchor="ctr">
                    <a:solidFill>
                      <a:srgbClr val="BFDBEF"/>
                    </a:solidFill>
                  </a:tcPr>
                </a:tc>
                <a:tc>
                  <a:txBody>
                    <a:bodyPr/>
                    <a:lstStyle/>
                    <a:p>
                      <a:pPr algn="ctr"/>
                      <a:r>
                        <a:rPr lang="en-US" sz="1400" b="1" dirty="0"/>
                        <a:t>12</a:t>
                      </a:r>
                    </a:p>
                  </a:txBody>
                  <a:tcPr marL="5247" marR="5247" marT="5247" marB="0" anchor="ctr">
                    <a:solidFill>
                      <a:srgbClr val="BFDBEF"/>
                    </a:solidFill>
                  </a:tcPr>
                </a:tc>
                <a:extLst>
                  <a:ext uri="{0D108BD9-81ED-4DB2-BD59-A6C34878D82A}">
                    <a16:rowId xmlns:a16="http://schemas.microsoft.com/office/drawing/2014/main" xmlns="" val="1991246865"/>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Latino</a:t>
                      </a:r>
                    </a:p>
                  </a:txBody>
                  <a:tcPr marL="9525" marR="9525" marT="9525" marB="0" anchor="ctr">
                    <a:solidFill>
                      <a:srgbClr val="BFDBEF"/>
                    </a:solidFill>
                  </a:tcPr>
                </a:tc>
                <a:tc>
                  <a:txBody>
                    <a:bodyPr/>
                    <a:lstStyle/>
                    <a:p>
                      <a:pPr algn="ctr"/>
                      <a:r>
                        <a:rPr lang="en-US" sz="1400" b="1" dirty="0"/>
                        <a:t>10</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15</a:t>
                      </a:r>
                    </a:p>
                  </a:txBody>
                  <a:tcPr marL="5247" marR="5247" marT="5247" marB="0" anchor="ctr">
                    <a:solidFill>
                      <a:srgbClr val="BFDBEF"/>
                    </a:solidFill>
                  </a:tcPr>
                </a:tc>
                <a:tc>
                  <a:txBody>
                    <a:bodyPr/>
                    <a:lstStyle/>
                    <a:p>
                      <a:pPr algn="ctr"/>
                      <a:r>
                        <a:rPr lang="en-US" sz="1400" b="1" dirty="0"/>
                        <a:t>11</a:t>
                      </a:r>
                    </a:p>
                  </a:txBody>
                  <a:tcPr marL="5247" marR="5247" marT="5247" marB="0" anchor="ctr">
                    <a:solidFill>
                      <a:srgbClr val="BFDBEF"/>
                    </a:solidFill>
                  </a:tcPr>
                </a:tc>
                <a:tc>
                  <a:txBody>
                    <a:bodyPr/>
                    <a:lstStyle/>
                    <a:p>
                      <a:pPr algn="ctr"/>
                      <a:r>
                        <a:rPr lang="en-US" sz="1400" b="1" dirty="0"/>
                        <a:t>12</a:t>
                      </a:r>
                    </a:p>
                  </a:txBody>
                  <a:tcPr marL="5247" marR="5247" marT="5247" marB="0" anchor="ctr">
                    <a:solidFill>
                      <a:srgbClr val="BFDBEF"/>
                    </a:solidFill>
                  </a:tcPr>
                </a:tc>
                <a:extLst>
                  <a:ext uri="{0D108BD9-81ED-4DB2-BD59-A6C34878D82A}">
                    <a16:rowId xmlns:a16="http://schemas.microsoft.com/office/drawing/2014/main" xmlns="" val="4216141428"/>
                  </a:ext>
                </a:extLst>
              </a:tr>
              <a:tr h="209256">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Region</a:t>
                      </a: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Northeast</a:t>
                      </a:r>
                    </a:p>
                  </a:txBody>
                  <a:tcPr marL="9525" marR="9525" marT="9525" marB="0" anchor="ctr">
                    <a:solidFill>
                      <a:srgbClr val="BFDBEF"/>
                    </a:solidFill>
                  </a:tcPr>
                </a:tc>
                <a:tc>
                  <a:txBody>
                    <a:bodyPr/>
                    <a:lstStyle/>
                    <a:p>
                      <a:pPr algn="ctr"/>
                      <a:r>
                        <a:rPr lang="en-US" sz="1400" b="1" dirty="0"/>
                        <a:t>18</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18</a:t>
                      </a:r>
                    </a:p>
                  </a:txBody>
                  <a:tcPr marL="5247" marR="5247" marT="5247" marB="0" anchor="ctr">
                    <a:solidFill>
                      <a:srgbClr val="BFDBEF"/>
                    </a:solidFill>
                  </a:tcPr>
                </a:tc>
                <a:tc>
                  <a:txBody>
                    <a:bodyPr/>
                    <a:lstStyle/>
                    <a:p>
                      <a:pPr algn="ctr"/>
                      <a:r>
                        <a:rPr lang="en-US" sz="1400" b="1" dirty="0"/>
                        <a:t>18</a:t>
                      </a:r>
                    </a:p>
                  </a:txBody>
                  <a:tcPr marL="5247" marR="5247" marT="5247" marB="0" anchor="ctr">
                    <a:solidFill>
                      <a:srgbClr val="BFDBEF"/>
                    </a:solidFill>
                  </a:tcPr>
                </a:tc>
                <a:tc>
                  <a:txBody>
                    <a:bodyPr/>
                    <a:lstStyle/>
                    <a:p>
                      <a:pPr algn="ctr"/>
                      <a:r>
                        <a:rPr lang="en-US" sz="1400" b="1" dirty="0"/>
                        <a:t>19</a:t>
                      </a:r>
                    </a:p>
                  </a:txBody>
                  <a:tcPr marL="5247" marR="5247" marT="5247" marB="0" anchor="ctr">
                    <a:solidFill>
                      <a:srgbClr val="BFDBEF"/>
                    </a:solidFill>
                  </a:tcPr>
                </a:tc>
                <a:extLst>
                  <a:ext uri="{0D108BD9-81ED-4DB2-BD59-A6C34878D82A}">
                    <a16:rowId xmlns:a16="http://schemas.microsoft.com/office/drawing/2014/main" xmlns="" val="1353845547"/>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Midwest</a:t>
                      </a:r>
                    </a:p>
                  </a:txBody>
                  <a:tcPr marL="9525" marR="9525" marT="9525" marB="0" anchor="ctr">
                    <a:solidFill>
                      <a:srgbClr val="BFDBEF"/>
                    </a:solidFill>
                  </a:tcPr>
                </a:tc>
                <a:tc>
                  <a:txBody>
                    <a:bodyPr/>
                    <a:lstStyle/>
                    <a:p>
                      <a:pPr algn="ctr"/>
                      <a:r>
                        <a:rPr lang="en-US" sz="1400" b="1" dirty="0"/>
                        <a:t>22</a:t>
                      </a:r>
                    </a:p>
                  </a:txBody>
                  <a:tcPr marL="5247" marR="5247" marT="5247" marB="0" anchor="ctr">
                    <a:solidFill>
                      <a:srgbClr val="BFDBEF"/>
                    </a:solidFill>
                  </a:tcPr>
                </a:tc>
                <a:tc>
                  <a:txBody>
                    <a:bodyPr/>
                    <a:lstStyle/>
                    <a:p>
                      <a:pPr algn="ctr"/>
                      <a:r>
                        <a:rPr lang="en-US" sz="1400" b="1" dirty="0"/>
                        <a:t>27</a:t>
                      </a:r>
                    </a:p>
                  </a:txBody>
                  <a:tcPr marL="5247" marR="5247" marT="5247" marB="0" anchor="ctr">
                    <a:solidFill>
                      <a:srgbClr val="BFDBEF"/>
                    </a:solidFill>
                  </a:tcPr>
                </a:tc>
                <a:tc>
                  <a:txBody>
                    <a:bodyPr/>
                    <a:lstStyle/>
                    <a:p>
                      <a:pPr algn="ctr"/>
                      <a:r>
                        <a:rPr lang="en-US" sz="1400" b="1" dirty="0"/>
                        <a:t>34</a:t>
                      </a:r>
                    </a:p>
                  </a:txBody>
                  <a:tcPr marL="5247" marR="5247" marT="5247" marB="0" anchor="ctr">
                    <a:solidFill>
                      <a:srgbClr val="BFDBEF"/>
                    </a:solidFill>
                  </a:tcPr>
                </a:tc>
                <a:tc>
                  <a:txBody>
                    <a:bodyPr/>
                    <a:lstStyle/>
                    <a:p>
                      <a:pPr algn="ctr"/>
                      <a:r>
                        <a:rPr lang="en-US" sz="1400" b="1" dirty="0"/>
                        <a:t>27</a:t>
                      </a:r>
                    </a:p>
                  </a:txBody>
                  <a:tcPr marL="5247" marR="5247" marT="5247" marB="0" anchor="ctr">
                    <a:solidFill>
                      <a:srgbClr val="BFDBEF"/>
                    </a:solidFill>
                  </a:tcPr>
                </a:tc>
                <a:tc>
                  <a:txBody>
                    <a:bodyPr/>
                    <a:lstStyle/>
                    <a:p>
                      <a:pPr algn="ctr"/>
                      <a:r>
                        <a:rPr lang="en-US" sz="1400" b="1" dirty="0"/>
                        <a:t>24</a:t>
                      </a:r>
                    </a:p>
                  </a:txBody>
                  <a:tcPr marL="5247" marR="5247" marT="5247" marB="0" anchor="ctr">
                    <a:solidFill>
                      <a:srgbClr val="BFDBEF"/>
                    </a:solidFill>
                  </a:tcPr>
                </a:tc>
                <a:extLst>
                  <a:ext uri="{0D108BD9-81ED-4DB2-BD59-A6C34878D82A}">
                    <a16:rowId xmlns:a16="http://schemas.microsoft.com/office/drawing/2014/main" xmlns="" val="31222241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South</a:t>
                      </a:r>
                    </a:p>
                  </a:txBody>
                  <a:tcPr marL="9525" marR="9525" marT="9525" marB="0" anchor="ctr">
                    <a:solidFill>
                      <a:srgbClr val="BFDBEF"/>
                    </a:solidFill>
                  </a:tcPr>
                </a:tc>
                <a:tc>
                  <a:txBody>
                    <a:bodyPr/>
                    <a:lstStyle/>
                    <a:p>
                      <a:pPr algn="ctr"/>
                      <a:r>
                        <a:rPr lang="en-US" sz="1400" b="1" dirty="0"/>
                        <a:t>40</a:t>
                      </a:r>
                    </a:p>
                  </a:txBody>
                  <a:tcPr marL="5247" marR="5247" marT="5247" marB="0" anchor="ctr">
                    <a:solidFill>
                      <a:srgbClr val="BFDBEF"/>
                    </a:solidFill>
                  </a:tcPr>
                </a:tc>
                <a:tc>
                  <a:txBody>
                    <a:bodyPr/>
                    <a:lstStyle/>
                    <a:p>
                      <a:pPr algn="ctr"/>
                      <a:r>
                        <a:rPr lang="en-US" sz="1400" b="1" dirty="0"/>
                        <a:t>33</a:t>
                      </a:r>
                    </a:p>
                  </a:txBody>
                  <a:tcPr marL="5247" marR="5247" marT="5247" marB="0" anchor="ctr">
                    <a:solidFill>
                      <a:srgbClr val="BFDBEF"/>
                    </a:solidFill>
                  </a:tcPr>
                </a:tc>
                <a:tc>
                  <a:txBody>
                    <a:bodyPr/>
                    <a:lstStyle/>
                    <a:p>
                      <a:pPr algn="ctr"/>
                      <a:r>
                        <a:rPr lang="en-US" sz="1400" b="1" dirty="0"/>
                        <a:t>30</a:t>
                      </a:r>
                    </a:p>
                  </a:txBody>
                  <a:tcPr marL="5247" marR="5247" marT="5247" marB="0" anchor="ctr">
                    <a:solidFill>
                      <a:srgbClr val="BFDBEF"/>
                    </a:solidFill>
                  </a:tcPr>
                </a:tc>
                <a:tc>
                  <a:txBody>
                    <a:bodyPr/>
                    <a:lstStyle/>
                    <a:p>
                      <a:pPr algn="ctr"/>
                      <a:r>
                        <a:rPr lang="en-US" sz="1400" b="1" dirty="0"/>
                        <a:t>35</a:t>
                      </a:r>
                    </a:p>
                  </a:txBody>
                  <a:tcPr marL="5247" marR="5247" marT="5247" marB="0" anchor="ctr">
                    <a:solidFill>
                      <a:srgbClr val="BFDBEF"/>
                    </a:solidFill>
                  </a:tcPr>
                </a:tc>
                <a:tc>
                  <a:txBody>
                    <a:bodyPr/>
                    <a:lstStyle/>
                    <a:p>
                      <a:pPr algn="ctr"/>
                      <a:r>
                        <a:rPr lang="en-US" sz="1400" b="1" dirty="0"/>
                        <a:t>42</a:t>
                      </a:r>
                    </a:p>
                  </a:txBody>
                  <a:tcPr marL="5247" marR="5247" marT="5247" marB="0" anchor="ctr">
                    <a:solidFill>
                      <a:srgbClr val="BFDBEF"/>
                    </a:solidFill>
                  </a:tcPr>
                </a:tc>
                <a:extLst>
                  <a:ext uri="{0D108BD9-81ED-4DB2-BD59-A6C34878D82A}">
                    <a16:rowId xmlns:a16="http://schemas.microsoft.com/office/drawing/2014/main" xmlns="" val="130370982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West</a:t>
                      </a:r>
                    </a:p>
                  </a:txBody>
                  <a:tcPr marL="9525" marR="9525" marT="9525"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18</a:t>
                      </a:r>
                    </a:p>
                  </a:txBody>
                  <a:tcPr marL="5247" marR="5247" marT="5247" marB="0" anchor="ctr">
                    <a:solidFill>
                      <a:srgbClr val="BFDBEF"/>
                    </a:solidFill>
                  </a:tcPr>
                </a:tc>
                <a:tc>
                  <a:txBody>
                    <a:bodyPr/>
                    <a:lstStyle/>
                    <a:p>
                      <a:pPr algn="ctr"/>
                      <a:r>
                        <a:rPr lang="en-US" sz="1400" b="1" dirty="0"/>
                        <a:t>20</a:t>
                      </a:r>
                    </a:p>
                  </a:txBody>
                  <a:tcPr marL="5247" marR="5247" marT="5247" marB="0" anchor="ctr">
                    <a:solidFill>
                      <a:srgbClr val="BFDBEF"/>
                    </a:solidFill>
                  </a:tcPr>
                </a:tc>
                <a:tc>
                  <a:txBody>
                    <a:bodyPr/>
                    <a:lstStyle/>
                    <a:p>
                      <a:pPr algn="ctr"/>
                      <a:r>
                        <a:rPr lang="en-US" sz="1400" b="1" dirty="0"/>
                        <a:t>15</a:t>
                      </a:r>
                    </a:p>
                  </a:txBody>
                  <a:tcPr marL="5247" marR="5247" marT="5247" marB="0" anchor="ctr">
                    <a:solidFill>
                      <a:srgbClr val="BFDBEF"/>
                    </a:solidFill>
                  </a:tcPr>
                </a:tc>
                <a:extLst>
                  <a:ext uri="{0D108BD9-81ED-4DB2-BD59-A6C34878D82A}">
                    <a16:rowId xmlns:a16="http://schemas.microsoft.com/office/drawing/2014/main" xmlns="" val="4011512877"/>
                  </a:ext>
                </a:extLst>
              </a:tr>
              <a:tr h="20925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Pres. Vote</a:t>
                      </a: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Clinton</a:t>
                      </a:r>
                    </a:p>
                  </a:txBody>
                  <a:tcPr marL="9525" marR="9525" marT="9525" marB="0" anchor="ctr">
                    <a:solidFill>
                      <a:srgbClr val="BFDBEF"/>
                    </a:solidFill>
                  </a:tcPr>
                </a:tc>
                <a:tc>
                  <a:txBody>
                    <a:bodyPr/>
                    <a:lstStyle/>
                    <a:p>
                      <a:pPr algn="ctr"/>
                      <a:r>
                        <a:rPr lang="en-US" sz="1400" b="1" dirty="0"/>
                        <a:t>49</a:t>
                      </a:r>
                    </a:p>
                  </a:txBody>
                  <a:tcPr marL="5247" marR="5247" marT="5247" marB="0" anchor="ctr">
                    <a:solidFill>
                      <a:srgbClr val="BFDBEF"/>
                    </a:solidFill>
                  </a:tcPr>
                </a:tc>
                <a:tc>
                  <a:txBody>
                    <a:bodyPr/>
                    <a:lstStyle/>
                    <a:p>
                      <a:pPr algn="ctr"/>
                      <a:r>
                        <a:rPr lang="en-US" sz="1400" b="1" dirty="0"/>
                        <a:t>47</a:t>
                      </a:r>
                    </a:p>
                  </a:txBody>
                  <a:tcPr marL="5247" marR="5247" marT="5247" marB="0" anchor="ctr">
                    <a:solidFill>
                      <a:srgbClr val="BFDBEF"/>
                    </a:solidFill>
                  </a:tcPr>
                </a:tc>
                <a:tc>
                  <a:txBody>
                    <a:bodyPr/>
                    <a:lstStyle/>
                    <a:p>
                      <a:pPr algn="ctr"/>
                      <a:r>
                        <a:rPr lang="en-US" sz="1400" b="1" dirty="0"/>
                        <a:t>54</a:t>
                      </a:r>
                    </a:p>
                  </a:txBody>
                  <a:tcPr marL="5247" marR="5247" marT="5247" marB="0" anchor="ctr">
                    <a:solidFill>
                      <a:srgbClr val="BFDBEF"/>
                    </a:solidFill>
                  </a:tcPr>
                </a:tc>
                <a:tc>
                  <a:txBody>
                    <a:bodyPr/>
                    <a:lstStyle/>
                    <a:p>
                      <a:pPr algn="ctr"/>
                      <a:r>
                        <a:rPr lang="en-US" sz="1400" b="1" dirty="0"/>
                        <a:t>47</a:t>
                      </a:r>
                    </a:p>
                  </a:txBody>
                  <a:tcPr marL="5247" marR="5247" marT="5247" marB="0" anchor="ctr">
                    <a:solidFill>
                      <a:srgbClr val="BFDBEF"/>
                    </a:solidFill>
                  </a:tcPr>
                </a:tc>
                <a:tc>
                  <a:txBody>
                    <a:bodyPr/>
                    <a:lstStyle/>
                    <a:p>
                      <a:pPr algn="ctr"/>
                      <a:r>
                        <a:rPr lang="en-US" sz="1400" b="1" dirty="0"/>
                        <a:t>46</a:t>
                      </a:r>
                    </a:p>
                  </a:txBody>
                  <a:tcPr marL="5247" marR="5247" marT="5247" marB="0" anchor="ctr">
                    <a:solidFill>
                      <a:srgbClr val="BFDBEF"/>
                    </a:solidFill>
                  </a:tcPr>
                </a:tc>
                <a:extLst>
                  <a:ext uri="{0D108BD9-81ED-4DB2-BD59-A6C34878D82A}">
                    <a16:rowId xmlns:a16="http://schemas.microsoft.com/office/drawing/2014/main" xmlns="" val="3850962842"/>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Trump</a:t>
                      </a:r>
                    </a:p>
                  </a:txBody>
                  <a:tcPr marL="9525" marR="9525" marT="9525" marB="0" anchor="ctr">
                    <a:solidFill>
                      <a:srgbClr val="BFDBEF"/>
                    </a:solidFill>
                  </a:tcPr>
                </a:tc>
                <a:tc>
                  <a:txBody>
                    <a:bodyPr/>
                    <a:lstStyle/>
                    <a:p>
                      <a:pPr algn="ctr"/>
                      <a:r>
                        <a:rPr lang="en-US" sz="1400" b="1" dirty="0"/>
                        <a:t>46</a:t>
                      </a:r>
                    </a:p>
                  </a:txBody>
                  <a:tcPr marL="5247" marR="5247" marT="5247" marB="0" anchor="ctr">
                    <a:solidFill>
                      <a:srgbClr val="BFDBEF"/>
                    </a:solidFill>
                  </a:tcPr>
                </a:tc>
                <a:tc>
                  <a:txBody>
                    <a:bodyPr/>
                    <a:lstStyle/>
                    <a:p>
                      <a:pPr algn="ctr"/>
                      <a:r>
                        <a:rPr lang="en-US" sz="1400" b="1" dirty="0"/>
                        <a:t>48</a:t>
                      </a:r>
                    </a:p>
                  </a:txBody>
                  <a:tcPr marL="5247" marR="5247" marT="5247" marB="0" anchor="ctr">
                    <a:solidFill>
                      <a:srgbClr val="BFDBEF"/>
                    </a:solidFill>
                  </a:tcPr>
                </a:tc>
                <a:tc>
                  <a:txBody>
                    <a:bodyPr/>
                    <a:lstStyle/>
                    <a:p>
                      <a:pPr algn="ctr"/>
                      <a:r>
                        <a:rPr lang="en-US" sz="1400" b="1" dirty="0"/>
                        <a:t>41</a:t>
                      </a:r>
                    </a:p>
                  </a:txBody>
                  <a:tcPr marL="5247" marR="5247" marT="5247" marB="0" anchor="ctr">
                    <a:solidFill>
                      <a:srgbClr val="BFDBEF"/>
                    </a:solidFill>
                  </a:tcPr>
                </a:tc>
                <a:tc>
                  <a:txBody>
                    <a:bodyPr/>
                    <a:lstStyle/>
                    <a:p>
                      <a:pPr algn="ctr"/>
                      <a:r>
                        <a:rPr lang="en-US" sz="1400" b="1" dirty="0"/>
                        <a:t>48</a:t>
                      </a:r>
                    </a:p>
                  </a:txBody>
                  <a:tcPr marL="5247" marR="5247" marT="5247" marB="0" anchor="ctr">
                    <a:solidFill>
                      <a:srgbClr val="BFDBEF"/>
                    </a:solidFill>
                  </a:tcPr>
                </a:tc>
                <a:tc>
                  <a:txBody>
                    <a:bodyPr/>
                    <a:lstStyle/>
                    <a:p>
                      <a:pPr algn="ctr"/>
                      <a:r>
                        <a:rPr lang="en-US" sz="1400" b="1" dirty="0"/>
                        <a:t>47</a:t>
                      </a:r>
                    </a:p>
                  </a:txBody>
                  <a:tcPr marL="5247" marR="5247" marT="5247" marB="0" anchor="ctr">
                    <a:solidFill>
                      <a:srgbClr val="BFDBEF"/>
                    </a:solidFill>
                  </a:tcPr>
                </a:tc>
                <a:extLst>
                  <a:ext uri="{0D108BD9-81ED-4DB2-BD59-A6C34878D82A}">
                    <a16:rowId xmlns:a16="http://schemas.microsoft.com/office/drawing/2014/main" xmlns="" val="427599990"/>
                  </a:ext>
                </a:extLst>
              </a:tr>
            </a:tbl>
          </a:graphicData>
        </a:graphic>
      </p:graphicFrame>
      <p:sp>
        <p:nvSpPr>
          <p:cNvPr id="10" name="Donut 9"/>
          <p:cNvSpPr/>
          <p:nvPr/>
        </p:nvSpPr>
        <p:spPr bwMode="auto">
          <a:xfrm>
            <a:off x="3304850" y="2835990"/>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1" name="Donut 10"/>
          <p:cNvSpPr/>
          <p:nvPr/>
        </p:nvSpPr>
        <p:spPr bwMode="auto">
          <a:xfrm>
            <a:off x="3304850" y="4179028"/>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2" name="Donut 11"/>
          <p:cNvSpPr/>
          <p:nvPr/>
        </p:nvSpPr>
        <p:spPr bwMode="auto">
          <a:xfrm>
            <a:off x="3304850" y="5284047"/>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3" name="Donut 12"/>
          <p:cNvSpPr/>
          <p:nvPr/>
        </p:nvSpPr>
        <p:spPr bwMode="auto">
          <a:xfrm>
            <a:off x="3304850" y="5741568"/>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4" name="Donut 13"/>
          <p:cNvSpPr/>
          <p:nvPr/>
        </p:nvSpPr>
        <p:spPr bwMode="auto">
          <a:xfrm>
            <a:off x="3304850" y="3704331"/>
            <a:ext cx="385674" cy="204717"/>
          </a:xfrm>
          <a:prstGeom prst="donut">
            <a:avLst>
              <a:gd name="adj" fmla="val 2778"/>
            </a:avLst>
          </a:prstGeom>
          <a:solidFill>
            <a:srgbClr val="EAEAEA"/>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spAutoFit/>
          </a:bodyPr>
          <a:lstStyle/>
          <a:p>
            <a:pPr algn="r" eaLnBrk="1" hangingPunct="1"/>
            <a:endParaRPr lang="en-US" dirty="0">
              <a:solidFill>
                <a:srgbClr val="000000"/>
              </a:solidFill>
            </a:endParaRPr>
          </a:p>
        </p:txBody>
      </p:sp>
      <p:sp>
        <p:nvSpPr>
          <p:cNvPr id="15" name="Rectangle 2"/>
          <p:cNvSpPr>
            <a:spLocks noGrp="1" noChangeArrowheads="1"/>
          </p:cNvSpPr>
          <p:nvPr>
            <p:ph type="title"/>
          </p:nvPr>
        </p:nvSpPr>
        <p:spPr>
          <a:xfrm>
            <a:off x="677863" y="368300"/>
            <a:ext cx="7788275" cy="1058863"/>
          </a:xfrm>
        </p:spPr>
        <p:txBody>
          <a:bodyPr/>
          <a:lstStyle/>
          <a:p>
            <a:pPr eaLnBrk="1" hangingPunct="1"/>
            <a:r>
              <a:rPr lang="en-US" sz="2000" b="1" dirty="0">
                <a:latin typeface="Calibri" charset="0"/>
              </a:rPr>
              <a:t>Voters with disabilities skew female, older, white and are concentrated in the South. A plurality of voters with disabilities voted for Clinton.</a:t>
            </a:r>
          </a:p>
        </p:txBody>
      </p:sp>
    </p:spTree>
    <p:extLst>
      <p:ext uri="{BB962C8B-B14F-4D97-AF65-F5344CB8AC3E}">
        <p14:creationId xmlns:p14="http://schemas.microsoft.com/office/powerpoint/2010/main" val="3628986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43</a:t>
            </a:fld>
            <a:endParaRPr lang="en-US"/>
          </a:p>
        </p:txBody>
      </p:sp>
      <p:graphicFrame>
        <p:nvGraphicFramePr>
          <p:cNvPr id="9" name="Content Placeholder 4" descr="Gender--&gt; &#10;Men:  47% &#10;Women: 53%&#10;&#10;Age--&gt;&#10;less than 30: 14 %&#10;30-39: 12%&#10;40-49: 16% &#10;50-64: 44%&#10;65+: 15 &#10;&#10;Race--&gt;&#10;White:  73%&#10;African American: 15%&#10;Latino :10%&#10;&#10;Region--&gt;&#10;Northeast:18 %&#10;Midwest: 22%&#10;South:  40%&#10;West:  20%&#10;&#10;Party ID--&gt; &#10;Democrat: 41 %&#10;Independent: 21%&#10;Republican: 30%&#10;&#10;Choice--&gt; &#10;Pro Choice: 43 %&#10;Anti Choice: 47 %" title="Demographic Profile of People with Disabilities "/>
          <p:cNvGraphicFramePr>
            <a:graphicFrameLocks/>
          </p:cNvGraphicFramePr>
          <p:nvPr>
            <p:extLst>
              <p:ext uri="{D42A27DB-BD31-4B8C-83A1-F6EECF244321}">
                <p14:modId xmlns:p14="http://schemas.microsoft.com/office/powerpoint/2010/main" val="2925276457"/>
              </p:ext>
            </p:extLst>
          </p:nvPr>
        </p:nvGraphicFramePr>
        <p:xfrm>
          <a:off x="677863" y="1045217"/>
          <a:ext cx="8108937" cy="4895735"/>
        </p:xfrm>
        <a:graphic>
          <a:graphicData uri="http://schemas.openxmlformats.org/drawingml/2006/table">
            <a:tbl>
              <a:tblPr firstRow="1">
                <a:tableStyleId>{5C22544A-7EE6-4342-B048-85BDC9FD1C3A}</a:tableStyleId>
              </a:tblPr>
              <a:tblGrid>
                <a:gridCol w="830103">
                  <a:extLst>
                    <a:ext uri="{9D8B030D-6E8A-4147-A177-3AD203B41FA5}">
                      <a16:colId xmlns:a16="http://schemas.microsoft.com/office/drawing/2014/main" xmlns="" val="1558852276"/>
                    </a:ext>
                  </a:extLst>
                </a:gridCol>
                <a:gridCol w="1554480">
                  <a:extLst>
                    <a:ext uri="{9D8B030D-6E8A-4147-A177-3AD203B41FA5}">
                      <a16:colId xmlns:a16="http://schemas.microsoft.com/office/drawing/2014/main" xmlns="" val="20000"/>
                    </a:ext>
                  </a:extLst>
                </a:gridCol>
                <a:gridCol w="945425">
                  <a:extLst>
                    <a:ext uri="{9D8B030D-6E8A-4147-A177-3AD203B41FA5}">
                      <a16:colId xmlns:a16="http://schemas.microsoft.com/office/drawing/2014/main" xmlns="" val="938100122"/>
                    </a:ext>
                  </a:extLst>
                </a:gridCol>
                <a:gridCol w="945425">
                  <a:extLst>
                    <a:ext uri="{9D8B030D-6E8A-4147-A177-3AD203B41FA5}">
                      <a16:colId xmlns:a16="http://schemas.microsoft.com/office/drawing/2014/main" xmlns="" val="527747451"/>
                    </a:ext>
                  </a:extLst>
                </a:gridCol>
                <a:gridCol w="945425">
                  <a:extLst>
                    <a:ext uri="{9D8B030D-6E8A-4147-A177-3AD203B41FA5}">
                      <a16:colId xmlns:a16="http://schemas.microsoft.com/office/drawing/2014/main" xmlns="" val="3909779049"/>
                    </a:ext>
                  </a:extLst>
                </a:gridCol>
                <a:gridCol w="945425">
                  <a:extLst>
                    <a:ext uri="{9D8B030D-6E8A-4147-A177-3AD203B41FA5}">
                      <a16:colId xmlns:a16="http://schemas.microsoft.com/office/drawing/2014/main" xmlns="" val="20002"/>
                    </a:ext>
                  </a:extLst>
                </a:gridCol>
                <a:gridCol w="919522">
                  <a:extLst>
                    <a:ext uri="{9D8B030D-6E8A-4147-A177-3AD203B41FA5}">
                      <a16:colId xmlns:a16="http://schemas.microsoft.com/office/drawing/2014/main" xmlns="" val="20003"/>
                    </a:ext>
                  </a:extLst>
                </a:gridCol>
                <a:gridCol w="1023132">
                  <a:extLst>
                    <a:ext uri="{9D8B030D-6E8A-4147-A177-3AD203B41FA5}">
                      <a16:colId xmlns:a16="http://schemas.microsoft.com/office/drawing/2014/main" xmlns="" val="20009"/>
                    </a:ext>
                  </a:extLst>
                </a:gridCol>
              </a:tblGrid>
              <a:tr h="205240">
                <a:tc rowSpan="2" gridSpan="2">
                  <a:txBody>
                    <a:bodyPr/>
                    <a:lstStyle/>
                    <a:p>
                      <a:pPr algn="ctr"/>
                      <a:endParaRPr lang="en-US" sz="1400" b="1" dirty="0">
                        <a:solidFill>
                          <a:schemeClr val="bg1"/>
                        </a:solidFill>
                      </a:endParaRPr>
                    </a:p>
                  </a:txBody>
                  <a:tcPr marL="5247" marR="5247" marT="5247" marB="0" anchor="ctr">
                    <a:solidFill>
                      <a:srgbClr val="002060"/>
                    </a:solidFill>
                  </a:tcPr>
                </a:tc>
                <a:tc rowSpan="2" hMerge="1">
                  <a:txBody>
                    <a:bodyPr/>
                    <a:lstStyle/>
                    <a:p>
                      <a:pPr algn="ctr"/>
                      <a:endParaRPr lang="en-US" sz="1400" b="1" dirty="0">
                        <a:solidFill>
                          <a:schemeClr val="bg1"/>
                        </a:solidFill>
                      </a:endParaRPr>
                    </a:p>
                  </a:txBody>
                  <a:tcPr marL="5247" marR="5247" marT="5247" marB="0" anchor="ctr">
                    <a:solidFill>
                      <a:srgbClr val="0070C0"/>
                    </a:solidFill>
                  </a:tcPr>
                </a:tc>
                <a:tc rowSpan="2">
                  <a:txBody>
                    <a:bodyPr/>
                    <a:lstStyle/>
                    <a:p>
                      <a:pPr algn="ctr" fontAlgn="b"/>
                      <a:r>
                        <a:rPr lang="en-US" sz="1600" b="1" i="0" u="none" strike="noStrike" dirty="0">
                          <a:solidFill>
                            <a:schemeClr val="bg1"/>
                          </a:solidFill>
                          <a:effectLst/>
                          <a:latin typeface="+mn-lt"/>
                        </a:rPr>
                        <a:t>All Voters</a:t>
                      </a:r>
                    </a:p>
                  </a:txBody>
                  <a:tcPr marL="5247" marR="5247" marT="5247" marB="0" anchor="ctr">
                    <a:solidFill>
                      <a:srgbClr val="002060"/>
                    </a:solidFill>
                  </a:tcPr>
                </a:tc>
                <a:tc rowSpan="2">
                  <a:txBody>
                    <a:bodyPr/>
                    <a:lstStyle/>
                    <a:p>
                      <a:pPr algn="ctr"/>
                      <a:r>
                        <a:rPr lang="en-US" sz="1600" b="1" dirty="0">
                          <a:solidFill>
                            <a:schemeClr val="bg1"/>
                          </a:solidFill>
                        </a:rPr>
                        <a:t>Non </a:t>
                      </a:r>
                      <a:r>
                        <a:rPr lang="en-US" sz="1600" b="1" dirty="0" err="1">
                          <a:solidFill>
                            <a:schemeClr val="bg1"/>
                          </a:solidFill>
                        </a:rPr>
                        <a:t>PwD</a:t>
                      </a:r>
                      <a:endParaRPr lang="en-US" sz="1400" b="1" i="0" u="none" strike="noStrike" dirty="0">
                        <a:solidFill>
                          <a:schemeClr val="bg1"/>
                        </a:solidFill>
                        <a:effectLst/>
                        <a:latin typeface="+mn-lt"/>
                      </a:endParaRPr>
                    </a:p>
                  </a:txBody>
                  <a:tcPr marL="5247" marR="5247" marT="5247" marB="0" anchor="ctr">
                    <a:solidFill>
                      <a:srgbClr val="002060"/>
                    </a:solidFill>
                  </a:tcPr>
                </a:tc>
                <a:tc gridSpan="4">
                  <a:txBody>
                    <a:bodyPr/>
                    <a:lstStyle/>
                    <a:p>
                      <a:pPr algn="ctr" fontAlgn="b"/>
                      <a:r>
                        <a:rPr lang="en-US" sz="1600" b="1" i="0" u="none" strike="noStrike" dirty="0" err="1">
                          <a:solidFill>
                            <a:schemeClr val="bg1"/>
                          </a:solidFill>
                          <a:effectLst/>
                          <a:latin typeface="+mn-lt"/>
                        </a:rPr>
                        <a:t>PwD</a:t>
                      </a:r>
                      <a:endParaRPr lang="en-US" sz="1600" b="1" i="0" u="none" strike="noStrike" dirty="0">
                        <a:solidFill>
                          <a:schemeClr val="bg1"/>
                        </a:solidFill>
                        <a:effectLst/>
                        <a:latin typeface="+mn-lt"/>
                      </a:endParaRPr>
                    </a:p>
                  </a:txBody>
                  <a:tcPr marL="5247" marR="5247" marT="5247" marB="0" anchor="b">
                    <a:solidFill>
                      <a:srgbClr val="00206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extLst>
                  <a:ext uri="{0D108BD9-81ED-4DB2-BD59-A6C34878D82A}">
                    <a16:rowId xmlns:a16="http://schemas.microsoft.com/office/drawing/2014/main" xmlns="" val="10000"/>
                  </a:ext>
                </a:extLst>
              </a:tr>
              <a:tr h="411834">
                <a:tc gridSpan="2" vMerge="1">
                  <a:txBody>
                    <a:bodyPr/>
                    <a:lstStyle/>
                    <a:p>
                      <a:endParaRPr lang="en-US"/>
                    </a:p>
                  </a:txBody>
                  <a:tcPr/>
                </a:tc>
                <a:tc hMerge="1" vMerge="1">
                  <a:txBody>
                    <a:bodyPr/>
                    <a:lstStyle/>
                    <a:p>
                      <a:endParaRPr lang="en-US"/>
                    </a:p>
                  </a:txBody>
                  <a:tcPr/>
                </a:tc>
                <a:tc vMerge="1">
                  <a:txBody>
                    <a:bodyPr/>
                    <a:lstStyle/>
                    <a:p>
                      <a:pPr algn="ctr" fontAlgn="b"/>
                      <a:endParaRPr lang="en-US" sz="1200" b="1" i="0" u="none" strike="noStrike" dirty="0">
                        <a:solidFill>
                          <a:schemeClr val="bg1"/>
                        </a:solidFill>
                        <a:effectLst/>
                        <a:latin typeface="+mn-lt"/>
                      </a:endParaRPr>
                    </a:p>
                  </a:txBody>
                  <a:tcPr marL="5247" marR="5247" marT="5247" marB="0" anchor="ctr">
                    <a:solidFill>
                      <a:srgbClr val="0070C0"/>
                    </a:solidFill>
                  </a:tcPr>
                </a:tc>
                <a:tc vMerge="1">
                  <a:txBody>
                    <a:bodyPr/>
                    <a:lstStyle/>
                    <a:p>
                      <a:pPr algn="ctr" fontAlgn="b"/>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All</a:t>
                      </a:r>
                      <a:r>
                        <a:rPr lang="en-US" sz="1600" b="1" i="0" u="none" strike="noStrike" baseline="0" dirty="0">
                          <a:solidFill>
                            <a:schemeClr val="bg1"/>
                          </a:solidFill>
                          <a:effectLst/>
                          <a:latin typeface="+mn-lt"/>
                        </a:rPr>
                        <a:t> yes</a:t>
                      </a:r>
                      <a:endParaRPr lang="en-US" sz="1600" b="1" i="0" u="none" strike="noStrike" dirty="0">
                        <a:solidFill>
                          <a:schemeClr val="bg1"/>
                        </a:solidFill>
                        <a:effectLst/>
                        <a:latin typeface="+mn-lt"/>
                      </a:endParaRPr>
                    </a:p>
                  </a:txBody>
                  <a:tcPr marL="5247" marR="5247" marT="5247" marB="0" anchor="ctr">
                    <a:solidFill>
                      <a:srgbClr val="002060"/>
                    </a:solidFill>
                  </a:tcPr>
                </a:tc>
                <a:tc>
                  <a:txBody>
                    <a:bodyPr/>
                    <a:lstStyle/>
                    <a:p>
                      <a:pPr algn="ctr" fontAlgn="b"/>
                      <a:r>
                        <a:rPr lang="en-US" sz="1600" b="1" i="0" u="none" strike="noStrike" dirty="0">
                          <a:solidFill>
                            <a:schemeClr val="bg1"/>
                          </a:solidFill>
                          <a:effectLst/>
                          <a:latin typeface="+mn-lt"/>
                        </a:rPr>
                        <a:t>Self</a:t>
                      </a:r>
                    </a:p>
                  </a:txBody>
                  <a:tcPr marL="5247" marR="5247" marT="5247" marB="0" anchor="ctr">
                    <a:solidFill>
                      <a:srgbClr val="002060"/>
                    </a:solidFill>
                  </a:tcPr>
                </a:tc>
                <a:tc>
                  <a:txBody>
                    <a:bodyPr/>
                    <a:lstStyle/>
                    <a:p>
                      <a:pPr algn="ctr" fontAlgn="b"/>
                      <a:r>
                        <a:rPr lang="en-US" sz="1600" b="1" i="0" u="none" strike="noStrike" dirty="0">
                          <a:solidFill>
                            <a:schemeClr val="bg1"/>
                          </a:solidFill>
                          <a:effectLst/>
                          <a:latin typeface="+mn-lt"/>
                        </a:rPr>
                        <a:t>Family</a:t>
                      </a:r>
                    </a:p>
                  </a:txBody>
                  <a:tcPr marL="5247" marR="5247" marT="5247" marB="0" anchor="ctr">
                    <a:solidFill>
                      <a:srgbClr val="002060"/>
                    </a:solidFill>
                  </a:tcPr>
                </a:tc>
                <a:tc>
                  <a:txBody>
                    <a:bodyPr/>
                    <a:lstStyle/>
                    <a:p>
                      <a:pPr algn="ctr" fontAlgn="b"/>
                      <a:r>
                        <a:rPr lang="en-US" sz="1600" b="1" u="none" strike="noStrike" dirty="0">
                          <a:solidFill>
                            <a:schemeClr val="bg1"/>
                          </a:solidFill>
                          <a:effectLst/>
                          <a:latin typeface="+mn-lt"/>
                        </a:rPr>
                        <a:t>Friend</a:t>
                      </a:r>
                      <a:endParaRPr lang="en-US" sz="1600" b="1" i="0" u="none" strike="noStrike" dirty="0">
                        <a:solidFill>
                          <a:schemeClr val="bg1"/>
                        </a:solidFill>
                        <a:effectLst/>
                        <a:latin typeface="+mn-lt"/>
                      </a:endParaRPr>
                    </a:p>
                  </a:txBody>
                  <a:tcPr marL="5247" marR="5247" marT="5247" marB="0" anchor="ctr">
                    <a:solidFill>
                      <a:srgbClr val="002060"/>
                    </a:solidFill>
                  </a:tcPr>
                </a:tc>
                <a:extLst>
                  <a:ext uri="{0D108BD9-81ED-4DB2-BD59-A6C34878D82A}">
                    <a16:rowId xmlns:a16="http://schemas.microsoft.com/office/drawing/2014/main" xmlns="" val="10001"/>
                  </a:ext>
                </a:extLst>
              </a:tr>
              <a:tr h="20925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Gender</a:t>
                      </a: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Men</a:t>
                      </a:r>
                    </a:p>
                  </a:txBody>
                  <a:tcPr marL="9525" marR="9525" marT="9525" marB="0" anchor="ctr">
                    <a:solidFill>
                      <a:srgbClr val="002060">
                        <a:alpha val="50000"/>
                      </a:srgbClr>
                    </a:solidFill>
                  </a:tcPr>
                </a:tc>
                <a:tc>
                  <a:txBody>
                    <a:bodyPr/>
                    <a:lstStyle/>
                    <a:p>
                      <a:pPr algn="ctr"/>
                      <a:r>
                        <a:rPr lang="en-US" sz="1400" b="1" dirty="0"/>
                        <a:t>47</a:t>
                      </a:r>
                    </a:p>
                  </a:txBody>
                  <a:tcPr marL="5247" marR="5247" marT="5247" marB="0" anchor="ctr">
                    <a:solidFill>
                      <a:srgbClr val="002060">
                        <a:alpha val="50000"/>
                      </a:srgbClr>
                    </a:solidFill>
                  </a:tcPr>
                </a:tc>
                <a:tc>
                  <a:txBody>
                    <a:bodyPr/>
                    <a:lstStyle/>
                    <a:p>
                      <a:pPr algn="ctr"/>
                      <a:r>
                        <a:rPr lang="en-US" sz="1400" b="1" dirty="0"/>
                        <a:t>50</a:t>
                      </a:r>
                    </a:p>
                  </a:txBody>
                  <a:tcPr marL="5247" marR="5247" marT="5247" marB="0" anchor="ctr">
                    <a:solidFill>
                      <a:srgbClr val="002060">
                        <a:alpha val="50000"/>
                      </a:srgbClr>
                    </a:solidFill>
                  </a:tcPr>
                </a:tc>
                <a:tc>
                  <a:txBody>
                    <a:bodyPr/>
                    <a:lstStyle/>
                    <a:p>
                      <a:pPr algn="ctr"/>
                      <a:r>
                        <a:rPr lang="en-US" sz="1400" b="1" dirty="0"/>
                        <a:t>44</a:t>
                      </a:r>
                    </a:p>
                  </a:txBody>
                  <a:tcPr marL="5247" marR="5247" marT="5247" marB="0" anchor="ctr">
                    <a:solidFill>
                      <a:srgbClr val="002060">
                        <a:alpha val="50000"/>
                      </a:srgbClr>
                    </a:solidFill>
                  </a:tcPr>
                </a:tc>
                <a:tc>
                  <a:txBody>
                    <a:bodyPr/>
                    <a:lstStyle/>
                    <a:p>
                      <a:pPr algn="ctr"/>
                      <a:r>
                        <a:rPr lang="en-US" sz="1400" b="1" dirty="0"/>
                        <a:t>47</a:t>
                      </a:r>
                    </a:p>
                  </a:txBody>
                  <a:tcPr marL="5247" marR="5247" marT="5247" marB="0" anchor="ctr">
                    <a:solidFill>
                      <a:srgbClr val="002060">
                        <a:alpha val="50000"/>
                      </a:srgbClr>
                    </a:solidFill>
                  </a:tcPr>
                </a:tc>
                <a:tc>
                  <a:txBody>
                    <a:bodyPr/>
                    <a:lstStyle/>
                    <a:p>
                      <a:pPr algn="ctr"/>
                      <a:r>
                        <a:rPr lang="en-US" sz="1400" b="1" dirty="0"/>
                        <a:t>43</a:t>
                      </a:r>
                    </a:p>
                  </a:txBody>
                  <a:tcPr marL="5247" marR="5247" marT="5247" marB="0" anchor="ctr">
                    <a:solidFill>
                      <a:srgbClr val="002060">
                        <a:alpha val="50000"/>
                      </a:srgbClr>
                    </a:solidFill>
                  </a:tcPr>
                </a:tc>
                <a:tc>
                  <a:txBody>
                    <a:bodyPr/>
                    <a:lstStyle/>
                    <a:p>
                      <a:pPr algn="ctr"/>
                      <a:r>
                        <a:rPr lang="en-US" sz="1400" b="1" dirty="0"/>
                        <a:t>39</a:t>
                      </a:r>
                    </a:p>
                  </a:txBody>
                  <a:tcPr marL="5247" marR="5247" marT="5247" marB="0" anchor="ctr">
                    <a:solidFill>
                      <a:srgbClr val="002060">
                        <a:alpha val="50000"/>
                      </a:srgbClr>
                    </a:solidFill>
                  </a:tcPr>
                </a:tc>
                <a:extLst>
                  <a:ext uri="{0D108BD9-81ED-4DB2-BD59-A6C34878D82A}">
                    <a16:rowId xmlns:a16="http://schemas.microsoft.com/office/drawing/2014/main" xmlns="" val="10003"/>
                  </a:ext>
                </a:extLst>
              </a:tr>
              <a:tr h="209256">
                <a:tc vMerge="1">
                  <a:txBody>
                    <a:bodyPr/>
                    <a:lstStyle/>
                    <a:p>
                      <a:endParaRPr lang="en-US" sz="1400" b="1" dirty="0"/>
                    </a:p>
                  </a:txBody>
                  <a:tcPr marL="9525" marR="9525" marT="9525" marB="0" anchor="ctr">
                    <a:solidFill>
                      <a:srgbClr val="0070C0">
                        <a:alpha val="25000"/>
                      </a:srgbClr>
                    </a:solidFill>
                  </a:tcPr>
                </a:tc>
                <a:tc>
                  <a:txBody>
                    <a:bodyPr/>
                    <a:lstStyle/>
                    <a:p>
                      <a:r>
                        <a:rPr lang="en-US" sz="1400" b="1" dirty="0"/>
                        <a:t>Women</a:t>
                      </a:r>
                    </a:p>
                  </a:txBody>
                  <a:tcPr marL="9525" marR="9525" marT="9525" marB="0" anchor="ctr">
                    <a:solidFill>
                      <a:srgbClr val="002060">
                        <a:alpha val="50000"/>
                      </a:srgbClr>
                    </a:solidFill>
                  </a:tcPr>
                </a:tc>
                <a:tc>
                  <a:txBody>
                    <a:bodyPr/>
                    <a:lstStyle/>
                    <a:p>
                      <a:pPr algn="ctr"/>
                      <a:r>
                        <a:rPr lang="en-US" sz="1400" b="1" dirty="0"/>
                        <a:t>53</a:t>
                      </a:r>
                    </a:p>
                  </a:txBody>
                  <a:tcPr marL="5247" marR="5247" marT="5247" marB="0" anchor="ctr">
                    <a:solidFill>
                      <a:srgbClr val="002060">
                        <a:alpha val="50000"/>
                      </a:srgbClr>
                    </a:solidFill>
                  </a:tcPr>
                </a:tc>
                <a:tc>
                  <a:txBody>
                    <a:bodyPr/>
                    <a:lstStyle/>
                    <a:p>
                      <a:pPr algn="ctr"/>
                      <a:r>
                        <a:rPr lang="en-US" sz="1400" b="1" dirty="0"/>
                        <a:t>50</a:t>
                      </a:r>
                    </a:p>
                  </a:txBody>
                  <a:tcPr marL="5247" marR="5247" marT="5247" marB="0" anchor="ctr">
                    <a:solidFill>
                      <a:srgbClr val="002060">
                        <a:alpha val="50000"/>
                      </a:srgbClr>
                    </a:solidFill>
                  </a:tcPr>
                </a:tc>
                <a:tc>
                  <a:txBody>
                    <a:bodyPr/>
                    <a:lstStyle/>
                    <a:p>
                      <a:pPr algn="ctr"/>
                      <a:r>
                        <a:rPr lang="en-US" sz="1400" b="1" dirty="0"/>
                        <a:t>56</a:t>
                      </a:r>
                    </a:p>
                  </a:txBody>
                  <a:tcPr marL="5247" marR="5247" marT="5247" marB="0" anchor="ctr">
                    <a:solidFill>
                      <a:srgbClr val="002060">
                        <a:alpha val="50000"/>
                      </a:srgbClr>
                    </a:solidFill>
                  </a:tcPr>
                </a:tc>
                <a:tc>
                  <a:txBody>
                    <a:bodyPr/>
                    <a:lstStyle/>
                    <a:p>
                      <a:pPr algn="ctr"/>
                      <a:r>
                        <a:rPr lang="en-US" sz="1400" b="1" dirty="0"/>
                        <a:t>53</a:t>
                      </a:r>
                    </a:p>
                  </a:txBody>
                  <a:tcPr marL="5247" marR="5247" marT="5247" marB="0" anchor="ctr">
                    <a:solidFill>
                      <a:srgbClr val="002060">
                        <a:alpha val="50000"/>
                      </a:srgbClr>
                    </a:solidFill>
                  </a:tcPr>
                </a:tc>
                <a:tc>
                  <a:txBody>
                    <a:bodyPr/>
                    <a:lstStyle/>
                    <a:p>
                      <a:pPr algn="ctr"/>
                      <a:r>
                        <a:rPr lang="en-US" sz="1400" b="1" dirty="0"/>
                        <a:t>57</a:t>
                      </a:r>
                    </a:p>
                  </a:txBody>
                  <a:tcPr marL="5247" marR="5247" marT="5247" marB="0" anchor="ctr">
                    <a:solidFill>
                      <a:srgbClr val="002060">
                        <a:alpha val="50000"/>
                      </a:srgbClr>
                    </a:solidFill>
                  </a:tcPr>
                </a:tc>
                <a:tc>
                  <a:txBody>
                    <a:bodyPr/>
                    <a:lstStyle/>
                    <a:p>
                      <a:pPr algn="ctr"/>
                      <a:r>
                        <a:rPr lang="en-US" sz="1400" b="1" dirty="0"/>
                        <a:t>61</a:t>
                      </a:r>
                    </a:p>
                  </a:txBody>
                  <a:tcPr marL="5247" marR="5247" marT="5247" marB="0" anchor="ctr">
                    <a:solidFill>
                      <a:srgbClr val="002060">
                        <a:alpha val="50000"/>
                      </a:srgbClr>
                    </a:solidFill>
                  </a:tcPr>
                </a:tc>
                <a:extLst>
                  <a:ext uri="{0D108BD9-81ED-4DB2-BD59-A6C34878D82A}">
                    <a16:rowId xmlns:a16="http://schemas.microsoft.com/office/drawing/2014/main" xmlns="" val="10006"/>
                  </a:ext>
                </a:extLst>
              </a:tr>
              <a:tr h="209256">
                <a:tc rowSpan="5">
                  <a:txBody>
                    <a:bodyPr/>
                    <a:lstStyle/>
                    <a:p>
                      <a:r>
                        <a:rPr lang="en-US" sz="1400" b="1" dirty="0"/>
                        <a:t>Age</a:t>
                      </a:r>
                    </a:p>
                  </a:txBody>
                  <a:tcPr marL="9525" marR="9525" marT="9525" marB="0" anchor="ctr">
                    <a:solidFill>
                      <a:srgbClr val="002060">
                        <a:alpha val="25000"/>
                      </a:srgbClr>
                    </a:solidFill>
                  </a:tcPr>
                </a:tc>
                <a:tc>
                  <a:txBody>
                    <a:bodyPr/>
                    <a:lstStyle/>
                    <a:p>
                      <a:r>
                        <a:rPr lang="en-US" sz="1400" b="1" dirty="0"/>
                        <a:t>&lt;30</a:t>
                      </a:r>
                    </a:p>
                  </a:txBody>
                  <a:tcPr marL="9525" marR="9525" marT="9525"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21</a:t>
                      </a:r>
                    </a:p>
                  </a:txBody>
                  <a:tcPr marL="5247" marR="5247" marT="5247" marB="0" anchor="ctr">
                    <a:solidFill>
                      <a:srgbClr val="002060">
                        <a:alpha val="25000"/>
                      </a:srgbClr>
                    </a:solidFill>
                  </a:tcPr>
                </a:tc>
                <a:tc>
                  <a:txBody>
                    <a:bodyPr/>
                    <a:lstStyle/>
                    <a:p>
                      <a:pPr algn="ctr"/>
                      <a:r>
                        <a:rPr lang="en-US" sz="1400" b="1" dirty="0"/>
                        <a:t>14</a:t>
                      </a:r>
                    </a:p>
                  </a:txBody>
                  <a:tcPr marL="5247" marR="5247" marT="5247" marB="0" anchor="ctr">
                    <a:solidFill>
                      <a:srgbClr val="002060">
                        <a:alpha val="25000"/>
                      </a:srgbClr>
                    </a:solidFill>
                  </a:tcPr>
                </a:tc>
                <a:tc>
                  <a:txBody>
                    <a:bodyPr/>
                    <a:lstStyle/>
                    <a:p>
                      <a:pPr algn="ctr"/>
                      <a:r>
                        <a:rPr lang="en-US" sz="1400" b="1" dirty="0"/>
                        <a:t>23</a:t>
                      </a:r>
                    </a:p>
                  </a:txBody>
                  <a:tcPr marL="5247" marR="5247" marT="5247" marB="0" anchor="ctr">
                    <a:solidFill>
                      <a:srgbClr val="002060">
                        <a:alpha val="25000"/>
                      </a:srgbClr>
                    </a:solidFill>
                  </a:tcPr>
                </a:tc>
                <a:tc>
                  <a:txBody>
                    <a:bodyPr/>
                    <a:lstStyle/>
                    <a:p>
                      <a:pPr algn="ctr"/>
                      <a:r>
                        <a:rPr lang="en-US" sz="1400" b="1" dirty="0"/>
                        <a:t>27</a:t>
                      </a:r>
                    </a:p>
                  </a:txBody>
                  <a:tcPr marL="5247" marR="5247" marT="5247" marB="0" anchor="ctr">
                    <a:solidFill>
                      <a:srgbClr val="002060">
                        <a:alpha val="25000"/>
                      </a:srgbClr>
                    </a:solidFill>
                  </a:tcPr>
                </a:tc>
                <a:extLst>
                  <a:ext uri="{0D108BD9-81ED-4DB2-BD59-A6C34878D82A}">
                    <a16:rowId xmlns:a16="http://schemas.microsoft.com/office/drawing/2014/main" xmlns="" val="10009"/>
                  </a:ext>
                </a:extLst>
              </a:tr>
              <a:tr h="209256">
                <a:tc vMerge="1">
                  <a:txBody>
                    <a:bodyPr/>
                    <a:lstStyle/>
                    <a:p>
                      <a:endParaRPr lang="en-US" sz="1400" b="1" dirty="0"/>
                    </a:p>
                  </a:txBody>
                  <a:tcPr marL="9525" marR="9525" marT="9525" marB="0" anchor="ctr">
                    <a:solidFill>
                      <a:srgbClr val="BFDBEF"/>
                    </a:solidFill>
                  </a:tcPr>
                </a:tc>
                <a:tc>
                  <a:txBody>
                    <a:bodyPr/>
                    <a:lstStyle/>
                    <a:p>
                      <a:r>
                        <a:rPr lang="en-US" sz="1400" b="1" dirty="0"/>
                        <a:t>30-39</a:t>
                      </a:r>
                    </a:p>
                  </a:txBody>
                  <a:tcPr marL="9525" marR="9525" marT="9525" marB="0" anchor="ctr">
                    <a:solidFill>
                      <a:srgbClr val="002060">
                        <a:alpha val="25000"/>
                      </a:srgbClr>
                    </a:solidFill>
                  </a:tcPr>
                </a:tc>
                <a:tc>
                  <a:txBody>
                    <a:bodyPr/>
                    <a:lstStyle/>
                    <a:p>
                      <a:pPr algn="ctr"/>
                      <a:r>
                        <a:rPr lang="en-US" sz="1400" b="1" dirty="0"/>
                        <a:t>17</a:t>
                      </a:r>
                    </a:p>
                  </a:txBody>
                  <a:tcPr marL="5247" marR="5247" marT="5247" marB="0" anchor="ctr">
                    <a:solidFill>
                      <a:srgbClr val="002060">
                        <a:alpha val="25000"/>
                      </a:srgbClr>
                    </a:solidFill>
                  </a:tcPr>
                </a:tc>
                <a:tc>
                  <a:txBody>
                    <a:bodyPr/>
                    <a:lstStyle/>
                    <a:p>
                      <a:pPr algn="ctr"/>
                      <a:r>
                        <a:rPr lang="en-US" sz="1400" b="1" dirty="0"/>
                        <a:t>17</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tc>
                  <a:txBody>
                    <a:bodyPr/>
                    <a:lstStyle/>
                    <a:p>
                      <a:pPr algn="ctr"/>
                      <a:r>
                        <a:rPr lang="en-US" sz="1400" b="1" dirty="0"/>
                        <a:t>12</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21</a:t>
                      </a:r>
                    </a:p>
                  </a:txBody>
                  <a:tcPr marL="5247" marR="5247" marT="5247" marB="0" anchor="ctr">
                    <a:solidFill>
                      <a:srgbClr val="002060">
                        <a:alpha val="25000"/>
                      </a:srgbClr>
                    </a:solidFill>
                  </a:tcPr>
                </a:tc>
                <a:extLst>
                  <a:ext uri="{0D108BD9-81ED-4DB2-BD59-A6C34878D82A}">
                    <a16:rowId xmlns:a16="http://schemas.microsoft.com/office/drawing/2014/main" xmlns="" val="3790290552"/>
                  </a:ext>
                </a:extLst>
              </a:tr>
              <a:tr h="209256">
                <a:tc vMerge="1">
                  <a:txBody>
                    <a:bodyPr/>
                    <a:lstStyle/>
                    <a:p>
                      <a:endParaRPr lang="en-US" sz="1400" b="1" dirty="0"/>
                    </a:p>
                  </a:txBody>
                  <a:tcPr marL="9525" marR="9525" marT="9525" marB="0" anchor="ctr">
                    <a:solidFill>
                      <a:srgbClr val="BFDBEF"/>
                    </a:solidFill>
                  </a:tcPr>
                </a:tc>
                <a:tc>
                  <a:txBody>
                    <a:bodyPr/>
                    <a:lstStyle/>
                    <a:p>
                      <a:r>
                        <a:rPr lang="en-US" sz="1400" b="1" dirty="0"/>
                        <a:t>40-49</a:t>
                      </a:r>
                    </a:p>
                  </a:txBody>
                  <a:tcPr marL="9525" marR="9525" marT="9525" marB="0" anchor="ctr">
                    <a:solidFill>
                      <a:srgbClr val="002060">
                        <a:alpha val="25000"/>
                      </a:srgbClr>
                    </a:solidFill>
                  </a:tcPr>
                </a:tc>
                <a:tc>
                  <a:txBody>
                    <a:bodyPr/>
                    <a:lstStyle/>
                    <a:p>
                      <a:pPr algn="ctr"/>
                      <a:r>
                        <a:rPr lang="en-US" sz="1400" b="1" dirty="0"/>
                        <a:t>19</a:t>
                      </a:r>
                    </a:p>
                  </a:txBody>
                  <a:tcPr marL="5247" marR="5247" marT="5247" marB="0" anchor="ctr">
                    <a:solidFill>
                      <a:srgbClr val="002060">
                        <a:alpha val="25000"/>
                      </a:srgbClr>
                    </a:solidFill>
                  </a:tcPr>
                </a:tc>
                <a:tc>
                  <a:txBody>
                    <a:bodyPr/>
                    <a:lstStyle/>
                    <a:p>
                      <a:pPr algn="ctr"/>
                      <a:r>
                        <a:rPr lang="en-US" sz="1400" b="1" dirty="0"/>
                        <a:t>19</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16</a:t>
                      </a:r>
                    </a:p>
                  </a:txBody>
                  <a:tcPr marL="5247" marR="5247" marT="5247" marB="0" anchor="ctr">
                    <a:solidFill>
                      <a:srgbClr val="002060">
                        <a:alpha val="25000"/>
                      </a:srgbClr>
                    </a:solidFill>
                  </a:tcPr>
                </a:tc>
                <a:tc>
                  <a:txBody>
                    <a:bodyPr/>
                    <a:lstStyle/>
                    <a:p>
                      <a:pPr algn="ctr"/>
                      <a:r>
                        <a:rPr lang="en-US" sz="1400" b="1" dirty="0"/>
                        <a:t>21</a:t>
                      </a:r>
                    </a:p>
                  </a:txBody>
                  <a:tcPr marL="5247" marR="5247" marT="5247" marB="0" anchor="ctr">
                    <a:solidFill>
                      <a:srgbClr val="002060">
                        <a:alpha val="25000"/>
                      </a:srgbClr>
                    </a:solidFill>
                  </a:tcPr>
                </a:tc>
                <a:tc>
                  <a:txBody>
                    <a:bodyPr/>
                    <a:lstStyle/>
                    <a:p>
                      <a:pPr algn="ctr"/>
                      <a:r>
                        <a:rPr lang="en-US" sz="1400" b="1" dirty="0"/>
                        <a:t>17</a:t>
                      </a:r>
                    </a:p>
                  </a:txBody>
                  <a:tcPr marL="5247" marR="5247" marT="5247" marB="0" anchor="ctr">
                    <a:solidFill>
                      <a:srgbClr val="002060">
                        <a:alpha val="25000"/>
                      </a:srgbClr>
                    </a:solidFill>
                  </a:tcPr>
                </a:tc>
                <a:extLst>
                  <a:ext uri="{0D108BD9-81ED-4DB2-BD59-A6C34878D82A}">
                    <a16:rowId xmlns:a16="http://schemas.microsoft.com/office/drawing/2014/main" xmlns="" val="1680599206"/>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50-64</a:t>
                      </a:r>
                    </a:p>
                  </a:txBody>
                  <a:tcPr marL="9525" marR="9525" marT="9525" marB="0" anchor="ctr">
                    <a:solidFill>
                      <a:srgbClr val="002060">
                        <a:alpha val="25000"/>
                      </a:srgbClr>
                    </a:solidFill>
                  </a:tcPr>
                </a:tc>
                <a:tc>
                  <a:txBody>
                    <a:bodyPr/>
                    <a:lstStyle/>
                    <a:p>
                      <a:pPr algn="ctr"/>
                      <a:r>
                        <a:rPr lang="en-US" sz="1400" b="1" dirty="0"/>
                        <a:t>30</a:t>
                      </a:r>
                    </a:p>
                  </a:txBody>
                  <a:tcPr marL="5247" marR="5247" marT="5247" marB="0" anchor="ctr">
                    <a:solidFill>
                      <a:srgbClr val="002060">
                        <a:alpha val="25000"/>
                      </a:srgbClr>
                    </a:solidFill>
                  </a:tcPr>
                </a:tc>
                <a:tc>
                  <a:txBody>
                    <a:bodyPr/>
                    <a:lstStyle/>
                    <a:p>
                      <a:pPr algn="ctr"/>
                      <a:r>
                        <a:rPr lang="en-US" sz="1400" b="1" dirty="0"/>
                        <a:t>30</a:t>
                      </a:r>
                    </a:p>
                  </a:txBody>
                  <a:tcPr marL="5247" marR="5247" marT="5247" marB="0" anchor="ctr">
                    <a:solidFill>
                      <a:srgbClr val="002060">
                        <a:alpha val="25000"/>
                      </a:srgbClr>
                    </a:solidFill>
                  </a:tcPr>
                </a:tc>
                <a:tc>
                  <a:txBody>
                    <a:bodyPr/>
                    <a:lstStyle/>
                    <a:p>
                      <a:pPr algn="ctr"/>
                      <a:r>
                        <a:rPr lang="en-US" sz="1400" b="1" dirty="0"/>
                        <a:t>30</a:t>
                      </a:r>
                    </a:p>
                  </a:txBody>
                  <a:tcPr marL="5247" marR="5247" marT="5247" marB="0" anchor="ctr">
                    <a:solidFill>
                      <a:srgbClr val="002060">
                        <a:alpha val="25000"/>
                      </a:srgbClr>
                    </a:solidFill>
                  </a:tcPr>
                </a:tc>
                <a:tc>
                  <a:txBody>
                    <a:bodyPr/>
                    <a:lstStyle/>
                    <a:p>
                      <a:pPr algn="ctr"/>
                      <a:r>
                        <a:rPr lang="en-US" sz="1400" b="1" dirty="0"/>
                        <a:t>44</a:t>
                      </a:r>
                    </a:p>
                  </a:txBody>
                  <a:tcPr marL="5247" marR="5247" marT="5247" marB="0" anchor="ctr">
                    <a:solidFill>
                      <a:srgbClr val="002060">
                        <a:alpha val="25000"/>
                      </a:srgbClr>
                    </a:solidFill>
                  </a:tcPr>
                </a:tc>
                <a:tc>
                  <a:txBody>
                    <a:bodyPr/>
                    <a:lstStyle/>
                    <a:p>
                      <a:pPr algn="ctr"/>
                      <a:r>
                        <a:rPr lang="en-US" sz="1400" b="1" dirty="0"/>
                        <a:t>27</a:t>
                      </a:r>
                    </a:p>
                  </a:txBody>
                  <a:tcPr marL="5247" marR="5247" marT="5247" marB="0" anchor="ctr">
                    <a:solidFill>
                      <a:srgbClr val="002060">
                        <a:alpha val="25000"/>
                      </a:srgbClr>
                    </a:solidFill>
                  </a:tcPr>
                </a:tc>
                <a:tc>
                  <a:txBody>
                    <a:bodyPr/>
                    <a:lstStyle/>
                    <a:p>
                      <a:pPr algn="ctr"/>
                      <a:r>
                        <a:rPr lang="en-US" sz="1400" b="1" dirty="0"/>
                        <a:t>26</a:t>
                      </a:r>
                    </a:p>
                  </a:txBody>
                  <a:tcPr marL="5247" marR="5247" marT="5247" marB="0" anchor="ctr">
                    <a:solidFill>
                      <a:srgbClr val="002060">
                        <a:alpha val="25000"/>
                      </a:srgbClr>
                    </a:solidFill>
                  </a:tcPr>
                </a:tc>
                <a:extLst>
                  <a:ext uri="{0D108BD9-81ED-4DB2-BD59-A6C34878D82A}">
                    <a16:rowId xmlns:a16="http://schemas.microsoft.com/office/drawing/2014/main" xmlns="" val="1743972412"/>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65+</a:t>
                      </a:r>
                    </a:p>
                  </a:txBody>
                  <a:tcPr marL="9525" marR="9525" marT="9525" marB="0" anchor="ctr">
                    <a:solidFill>
                      <a:srgbClr val="002060">
                        <a:alpha val="25000"/>
                      </a:srgbClr>
                    </a:solidFill>
                  </a:tcPr>
                </a:tc>
                <a:tc>
                  <a:txBody>
                    <a:bodyPr/>
                    <a:lstStyle/>
                    <a:p>
                      <a:pPr algn="ctr"/>
                      <a:r>
                        <a:rPr lang="en-US" sz="1400" b="1" dirty="0"/>
                        <a:t>13</a:t>
                      </a:r>
                    </a:p>
                  </a:txBody>
                  <a:tcPr marL="5247" marR="5247" marT="5247" marB="0" anchor="ctr">
                    <a:solidFill>
                      <a:srgbClr val="002060">
                        <a:alpha val="25000"/>
                      </a:srgbClr>
                    </a:solidFill>
                  </a:tcPr>
                </a:tc>
                <a:tc>
                  <a:txBody>
                    <a:bodyPr/>
                    <a:lstStyle/>
                    <a:p>
                      <a:pPr algn="ctr"/>
                      <a:r>
                        <a:rPr lang="en-US" sz="1400" b="1" dirty="0"/>
                        <a:t>14</a:t>
                      </a:r>
                    </a:p>
                  </a:txBody>
                  <a:tcPr marL="5247" marR="5247" marT="5247" marB="0" anchor="ctr">
                    <a:solidFill>
                      <a:srgbClr val="002060">
                        <a:alpha val="25000"/>
                      </a:srgbClr>
                    </a:solidFill>
                  </a:tcPr>
                </a:tc>
                <a:tc>
                  <a:txBody>
                    <a:bodyPr/>
                    <a:lstStyle/>
                    <a:p>
                      <a:pPr algn="ctr"/>
                      <a:r>
                        <a:rPr lang="en-US" sz="1400" b="1" dirty="0"/>
                        <a:t>11</a:t>
                      </a:r>
                    </a:p>
                  </a:txBody>
                  <a:tcPr marL="5247" marR="5247" marT="5247" marB="0" anchor="ctr">
                    <a:solidFill>
                      <a:srgbClr val="002060">
                        <a:alpha val="25000"/>
                      </a:srgbClr>
                    </a:solidFill>
                  </a:tcPr>
                </a:tc>
                <a:tc>
                  <a:txBody>
                    <a:bodyPr/>
                    <a:lstStyle/>
                    <a:p>
                      <a:pPr algn="ctr"/>
                      <a:r>
                        <a:rPr lang="en-US" sz="1400" b="1" dirty="0"/>
                        <a:t>15</a:t>
                      </a:r>
                    </a:p>
                  </a:txBody>
                  <a:tcPr marL="5247" marR="5247" marT="5247" marB="0" anchor="ctr">
                    <a:solidFill>
                      <a:srgbClr val="002060">
                        <a:alpha val="25000"/>
                      </a:srgbClr>
                    </a:solidFill>
                  </a:tcPr>
                </a:tc>
                <a:tc>
                  <a:txBody>
                    <a:bodyPr/>
                    <a:lstStyle/>
                    <a:p>
                      <a:pPr algn="ctr"/>
                      <a:r>
                        <a:rPr lang="en-US" sz="1400" b="1" dirty="0"/>
                        <a:t>10</a:t>
                      </a:r>
                    </a:p>
                  </a:txBody>
                  <a:tcPr marL="5247" marR="5247" marT="5247" marB="0" anchor="ctr">
                    <a:solidFill>
                      <a:srgbClr val="002060">
                        <a:alpha val="25000"/>
                      </a:srgbClr>
                    </a:solidFill>
                  </a:tcPr>
                </a:tc>
                <a:tc>
                  <a:txBody>
                    <a:bodyPr/>
                    <a:lstStyle/>
                    <a:p>
                      <a:pPr algn="ctr"/>
                      <a:r>
                        <a:rPr lang="en-US" sz="1400" b="1" dirty="0"/>
                        <a:t>9</a:t>
                      </a:r>
                    </a:p>
                  </a:txBody>
                  <a:tcPr marL="5247" marR="5247" marT="5247" marB="0" anchor="ctr">
                    <a:solidFill>
                      <a:srgbClr val="002060">
                        <a:alpha val="25000"/>
                      </a:srgbClr>
                    </a:solidFill>
                  </a:tcPr>
                </a:tc>
                <a:extLst>
                  <a:ext uri="{0D108BD9-81ED-4DB2-BD59-A6C34878D82A}">
                    <a16:rowId xmlns:a16="http://schemas.microsoft.com/office/drawing/2014/main" xmlns="" val="577878814"/>
                  </a:ext>
                </a:extLst>
              </a:tr>
              <a:tr h="209256">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Race</a:t>
                      </a: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White</a:t>
                      </a:r>
                    </a:p>
                  </a:txBody>
                  <a:tcPr marL="9525" marR="9525" marT="9525" marB="0" anchor="ctr">
                    <a:solidFill>
                      <a:srgbClr val="002060">
                        <a:alpha val="50000"/>
                      </a:srgbClr>
                    </a:solidFill>
                  </a:tcPr>
                </a:tc>
                <a:tc>
                  <a:txBody>
                    <a:bodyPr/>
                    <a:lstStyle/>
                    <a:p>
                      <a:pPr algn="ctr"/>
                      <a:r>
                        <a:rPr lang="en-US" sz="1400" b="1" dirty="0"/>
                        <a:t>70</a:t>
                      </a:r>
                    </a:p>
                  </a:txBody>
                  <a:tcPr marL="5247" marR="5247" marT="5247" marB="0" anchor="ctr">
                    <a:solidFill>
                      <a:srgbClr val="002060">
                        <a:alpha val="50000"/>
                      </a:srgbClr>
                    </a:solidFill>
                  </a:tcPr>
                </a:tc>
                <a:tc>
                  <a:txBody>
                    <a:bodyPr/>
                    <a:lstStyle/>
                    <a:p>
                      <a:pPr algn="ctr"/>
                      <a:r>
                        <a:rPr lang="en-US" sz="1400" b="1" dirty="0"/>
                        <a:t>70</a:t>
                      </a:r>
                    </a:p>
                  </a:txBody>
                  <a:tcPr marL="5247" marR="5247" marT="5247" marB="0" anchor="ctr">
                    <a:solidFill>
                      <a:srgbClr val="002060">
                        <a:alpha val="50000"/>
                      </a:srgbClr>
                    </a:solidFill>
                  </a:tcPr>
                </a:tc>
                <a:tc>
                  <a:txBody>
                    <a:bodyPr/>
                    <a:lstStyle/>
                    <a:p>
                      <a:pPr algn="ctr"/>
                      <a:r>
                        <a:rPr lang="en-US" sz="1400" b="1" dirty="0"/>
                        <a:t>71</a:t>
                      </a:r>
                    </a:p>
                  </a:txBody>
                  <a:tcPr marL="5247" marR="5247" marT="5247" marB="0" anchor="ctr">
                    <a:solidFill>
                      <a:srgbClr val="002060">
                        <a:alpha val="50000"/>
                      </a:srgbClr>
                    </a:solidFill>
                  </a:tcPr>
                </a:tc>
                <a:tc>
                  <a:txBody>
                    <a:bodyPr/>
                    <a:lstStyle/>
                    <a:p>
                      <a:pPr algn="ctr"/>
                      <a:r>
                        <a:rPr lang="en-US" sz="1400" b="1" dirty="0"/>
                        <a:t>73</a:t>
                      </a:r>
                    </a:p>
                  </a:txBody>
                  <a:tcPr marL="5247" marR="5247" marT="5247" marB="0" anchor="ctr">
                    <a:solidFill>
                      <a:srgbClr val="002060">
                        <a:alpha val="50000"/>
                      </a:srgbClr>
                    </a:solidFill>
                  </a:tcPr>
                </a:tc>
                <a:tc>
                  <a:txBody>
                    <a:bodyPr/>
                    <a:lstStyle/>
                    <a:p>
                      <a:pPr algn="ctr"/>
                      <a:r>
                        <a:rPr lang="en-US" sz="1400" b="1" dirty="0"/>
                        <a:t>71</a:t>
                      </a:r>
                    </a:p>
                  </a:txBody>
                  <a:tcPr marL="5247" marR="5247" marT="5247" marB="0" anchor="ctr">
                    <a:solidFill>
                      <a:srgbClr val="002060">
                        <a:alpha val="50000"/>
                      </a:srgbClr>
                    </a:solidFill>
                  </a:tcPr>
                </a:tc>
                <a:tc>
                  <a:txBody>
                    <a:bodyPr/>
                    <a:lstStyle/>
                    <a:p>
                      <a:pPr algn="ctr"/>
                      <a:r>
                        <a:rPr lang="en-US" sz="1400" b="1" dirty="0"/>
                        <a:t>66</a:t>
                      </a:r>
                    </a:p>
                  </a:txBody>
                  <a:tcPr marL="5247" marR="5247" marT="5247" marB="0" anchor="ctr">
                    <a:solidFill>
                      <a:srgbClr val="002060">
                        <a:alpha val="50000"/>
                      </a:srgbClr>
                    </a:solidFill>
                  </a:tcPr>
                </a:tc>
                <a:extLst>
                  <a:ext uri="{0D108BD9-81ED-4DB2-BD59-A6C34878D82A}">
                    <a16:rowId xmlns:a16="http://schemas.microsoft.com/office/drawing/2014/main" xmlns="" val="74135665"/>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African American</a:t>
                      </a:r>
                    </a:p>
                  </a:txBody>
                  <a:tcPr marL="9525" marR="9525" marT="9525" marB="0" anchor="ctr">
                    <a:solidFill>
                      <a:srgbClr val="002060">
                        <a:alpha val="50000"/>
                      </a:srgbClr>
                    </a:solidFill>
                  </a:tcPr>
                </a:tc>
                <a:tc>
                  <a:txBody>
                    <a:bodyPr/>
                    <a:lstStyle/>
                    <a:p>
                      <a:pPr algn="ctr"/>
                      <a:r>
                        <a:rPr lang="en-US" sz="1400" b="1" dirty="0"/>
                        <a:t>12</a:t>
                      </a:r>
                    </a:p>
                  </a:txBody>
                  <a:tcPr marL="5247" marR="5247" marT="5247" marB="0" anchor="ctr">
                    <a:solidFill>
                      <a:srgbClr val="002060">
                        <a:alpha val="50000"/>
                      </a:srgbClr>
                    </a:solidFill>
                  </a:tcPr>
                </a:tc>
                <a:tc>
                  <a:txBody>
                    <a:bodyPr/>
                    <a:lstStyle/>
                    <a:p>
                      <a:pPr algn="ctr"/>
                      <a:r>
                        <a:rPr lang="en-US" sz="1400" b="1" dirty="0"/>
                        <a:t>12</a:t>
                      </a:r>
                    </a:p>
                  </a:txBody>
                  <a:tcPr marL="5247" marR="5247" marT="5247" marB="0" anchor="ctr">
                    <a:solidFill>
                      <a:srgbClr val="002060">
                        <a:alpha val="50000"/>
                      </a:srgbClr>
                    </a:solidFill>
                  </a:tcPr>
                </a:tc>
                <a:tc>
                  <a:txBody>
                    <a:bodyPr/>
                    <a:lstStyle/>
                    <a:p>
                      <a:pPr algn="ctr"/>
                      <a:r>
                        <a:rPr lang="en-US" sz="1400" b="1" dirty="0"/>
                        <a:t>12</a:t>
                      </a:r>
                    </a:p>
                  </a:txBody>
                  <a:tcPr marL="5247" marR="5247" marT="5247" marB="0" anchor="ctr">
                    <a:solidFill>
                      <a:srgbClr val="002060">
                        <a:alpha val="50000"/>
                      </a:srgbClr>
                    </a:solidFill>
                  </a:tcPr>
                </a:tc>
                <a:tc>
                  <a:txBody>
                    <a:bodyPr/>
                    <a:lstStyle/>
                    <a:p>
                      <a:pPr algn="ctr"/>
                      <a:r>
                        <a:rPr lang="en-US" sz="1400" b="1" dirty="0"/>
                        <a:t>15</a:t>
                      </a:r>
                    </a:p>
                  </a:txBody>
                  <a:tcPr marL="5247" marR="5247" marT="5247" marB="0" anchor="ctr">
                    <a:solidFill>
                      <a:srgbClr val="002060">
                        <a:alpha val="50000"/>
                      </a:srgbClr>
                    </a:solidFill>
                  </a:tcPr>
                </a:tc>
                <a:tc>
                  <a:txBody>
                    <a:bodyPr/>
                    <a:lstStyle/>
                    <a:p>
                      <a:pPr algn="ctr"/>
                      <a:r>
                        <a:rPr lang="en-US" sz="1400" b="1" dirty="0"/>
                        <a:t>11</a:t>
                      </a:r>
                    </a:p>
                  </a:txBody>
                  <a:tcPr marL="5247" marR="5247" marT="5247" marB="0" anchor="ctr">
                    <a:solidFill>
                      <a:srgbClr val="002060">
                        <a:alpha val="50000"/>
                      </a:srgbClr>
                    </a:solidFill>
                  </a:tcPr>
                </a:tc>
                <a:tc>
                  <a:txBody>
                    <a:bodyPr/>
                    <a:lstStyle/>
                    <a:p>
                      <a:pPr algn="ctr"/>
                      <a:r>
                        <a:rPr lang="en-US" sz="1400" b="1" dirty="0"/>
                        <a:t>7</a:t>
                      </a:r>
                    </a:p>
                  </a:txBody>
                  <a:tcPr marL="5247" marR="5247" marT="5247" marB="0" anchor="ctr">
                    <a:solidFill>
                      <a:srgbClr val="002060">
                        <a:alpha val="50000"/>
                      </a:srgbClr>
                    </a:solidFill>
                  </a:tcPr>
                </a:tc>
                <a:extLst>
                  <a:ext uri="{0D108BD9-81ED-4DB2-BD59-A6C34878D82A}">
                    <a16:rowId xmlns:a16="http://schemas.microsoft.com/office/drawing/2014/main" xmlns="" val="1991246865"/>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Latino</a:t>
                      </a:r>
                    </a:p>
                  </a:txBody>
                  <a:tcPr marL="9525" marR="9525" marT="9525" marB="0" anchor="ctr">
                    <a:solidFill>
                      <a:srgbClr val="002060">
                        <a:alpha val="50000"/>
                      </a:srgbClr>
                    </a:solidFill>
                  </a:tcPr>
                </a:tc>
                <a:tc>
                  <a:txBody>
                    <a:bodyPr/>
                    <a:lstStyle/>
                    <a:p>
                      <a:pPr algn="ctr"/>
                      <a:r>
                        <a:rPr lang="en-US" sz="1400" b="1" dirty="0"/>
                        <a:t>11</a:t>
                      </a:r>
                    </a:p>
                  </a:txBody>
                  <a:tcPr marL="5247" marR="5247" marT="5247" marB="0" anchor="ctr">
                    <a:solidFill>
                      <a:srgbClr val="002060">
                        <a:alpha val="50000"/>
                      </a:srgbClr>
                    </a:solidFill>
                  </a:tcPr>
                </a:tc>
                <a:tc>
                  <a:txBody>
                    <a:bodyPr/>
                    <a:lstStyle/>
                    <a:p>
                      <a:pPr algn="ctr"/>
                      <a:r>
                        <a:rPr lang="en-US" sz="1400" b="1" dirty="0"/>
                        <a:t>12</a:t>
                      </a:r>
                    </a:p>
                  </a:txBody>
                  <a:tcPr marL="5247" marR="5247" marT="5247" marB="0" anchor="ctr">
                    <a:solidFill>
                      <a:srgbClr val="002060">
                        <a:alpha val="50000"/>
                      </a:srgbClr>
                    </a:solidFill>
                  </a:tcPr>
                </a:tc>
                <a:tc>
                  <a:txBody>
                    <a:bodyPr/>
                    <a:lstStyle/>
                    <a:p>
                      <a:pPr algn="ctr"/>
                      <a:r>
                        <a:rPr lang="en-US" sz="1400" b="1" dirty="0"/>
                        <a:t>11</a:t>
                      </a:r>
                    </a:p>
                  </a:txBody>
                  <a:tcPr marL="5247" marR="5247" marT="5247" marB="0" anchor="ctr">
                    <a:solidFill>
                      <a:srgbClr val="002060">
                        <a:alpha val="50000"/>
                      </a:srgbClr>
                    </a:solidFill>
                  </a:tcPr>
                </a:tc>
                <a:tc>
                  <a:txBody>
                    <a:bodyPr/>
                    <a:lstStyle/>
                    <a:p>
                      <a:pPr algn="ctr"/>
                      <a:r>
                        <a:rPr lang="en-US" sz="1400" b="1" dirty="0"/>
                        <a:t>10</a:t>
                      </a:r>
                    </a:p>
                  </a:txBody>
                  <a:tcPr marL="5247" marR="5247" marT="5247" marB="0" anchor="ctr">
                    <a:solidFill>
                      <a:srgbClr val="002060">
                        <a:alpha val="50000"/>
                      </a:srgbClr>
                    </a:solidFill>
                  </a:tcPr>
                </a:tc>
                <a:tc>
                  <a:txBody>
                    <a:bodyPr/>
                    <a:lstStyle/>
                    <a:p>
                      <a:pPr algn="ctr"/>
                      <a:r>
                        <a:rPr lang="en-US" sz="1400" b="1" dirty="0"/>
                        <a:t>11</a:t>
                      </a:r>
                    </a:p>
                  </a:txBody>
                  <a:tcPr marL="5247" marR="5247" marT="5247" marB="0" anchor="ctr">
                    <a:solidFill>
                      <a:srgbClr val="002060">
                        <a:alpha val="50000"/>
                      </a:srgbClr>
                    </a:solidFill>
                  </a:tcPr>
                </a:tc>
                <a:tc>
                  <a:txBody>
                    <a:bodyPr/>
                    <a:lstStyle/>
                    <a:p>
                      <a:pPr algn="ctr"/>
                      <a:r>
                        <a:rPr lang="en-US" sz="1400" b="1" dirty="0"/>
                        <a:t>15</a:t>
                      </a:r>
                    </a:p>
                  </a:txBody>
                  <a:tcPr marL="5247" marR="5247" marT="5247" marB="0" anchor="ctr">
                    <a:solidFill>
                      <a:srgbClr val="002060">
                        <a:alpha val="50000"/>
                      </a:srgbClr>
                    </a:solidFill>
                  </a:tcPr>
                </a:tc>
                <a:extLst>
                  <a:ext uri="{0D108BD9-81ED-4DB2-BD59-A6C34878D82A}">
                    <a16:rowId xmlns:a16="http://schemas.microsoft.com/office/drawing/2014/main" xmlns="" val="4216141428"/>
                  </a:ext>
                </a:extLst>
              </a:tr>
              <a:tr h="209256">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Region</a:t>
                      </a: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Northeast</a:t>
                      </a:r>
                    </a:p>
                  </a:txBody>
                  <a:tcPr marL="9525" marR="9525" marT="9525" marB="0" anchor="ctr">
                    <a:solidFill>
                      <a:srgbClr val="002060">
                        <a:alpha val="25000"/>
                      </a:srgbClr>
                    </a:solidFill>
                  </a:tcPr>
                </a:tc>
                <a:tc>
                  <a:txBody>
                    <a:bodyPr/>
                    <a:lstStyle/>
                    <a:p>
                      <a:pPr algn="ctr"/>
                      <a:r>
                        <a:rPr lang="en-US" sz="1400" b="1" dirty="0"/>
                        <a:t>19</a:t>
                      </a:r>
                    </a:p>
                  </a:txBody>
                  <a:tcPr marL="5247" marR="5247" marT="5247" marB="0" anchor="ctr">
                    <a:solidFill>
                      <a:srgbClr val="002060">
                        <a:alpha val="25000"/>
                      </a:srgbClr>
                    </a:solidFill>
                  </a:tcPr>
                </a:tc>
                <a:tc>
                  <a:txBody>
                    <a:bodyPr/>
                    <a:lstStyle/>
                    <a:p>
                      <a:pPr algn="ctr"/>
                      <a:r>
                        <a:rPr lang="en-US" sz="1400" b="1" dirty="0"/>
                        <a:t>19</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extLst>
                  <a:ext uri="{0D108BD9-81ED-4DB2-BD59-A6C34878D82A}">
                    <a16:rowId xmlns:a16="http://schemas.microsoft.com/office/drawing/2014/main" xmlns="" val="1353845547"/>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Midwest</a:t>
                      </a:r>
                    </a:p>
                  </a:txBody>
                  <a:tcPr marL="9525" marR="9525" marT="9525" marB="0" anchor="ctr">
                    <a:solidFill>
                      <a:srgbClr val="002060">
                        <a:alpha val="25000"/>
                      </a:srgbClr>
                    </a:solidFill>
                  </a:tcPr>
                </a:tc>
                <a:tc>
                  <a:txBody>
                    <a:bodyPr/>
                    <a:lstStyle/>
                    <a:p>
                      <a:pPr algn="ctr"/>
                      <a:r>
                        <a:rPr lang="en-US" sz="1400" b="1" dirty="0"/>
                        <a:t>25</a:t>
                      </a:r>
                    </a:p>
                  </a:txBody>
                  <a:tcPr marL="5247" marR="5247" marT="5247" marB="0" anchor="ctr">
                    <a:solidFill>
                      <a:srgbClr val="002060">
                        <a:alpha val="25000"/>
                      </a:srgbClr>
                    </a:solidFill>
                  </a:tcPr>
                </a:tc>
                <a:tc>
                  <a:txBody>
                    <a:bodyPr/>
                    <a:lstStyle/>
                    <a:p>
                      <a:pPr algn="ctr"/>
                      <a:r>
                        <a:rPr lang="en-US" sz="1400" b="1" dirty="0"/>
                        <a:t>24</a:t>
                      </a:r>
                    </a:p>
                  </a:txBody>
                  <a:tcPr marL="5247" marR="5247" marT="5247" marB="0" anchor="ctr">
                    <a:solidFill>
                      <a:srgbClr val="002060">
                        <a:alpha val="25000"/>
                      </a:srgbClr>
                    </a:solidFill>
                  </a:tcPr>
                </a:tc>
                <a:tc>
                  <a:txBody>
                    <a:bodyPr/>
                    <a:lstStyle/>
                    <a:p>
                      <a:pPr algn="ctr"/>
                      <a:r>
                        <a:rPr lang="en-US" sz="1400" b="1" dirty="0"/>
                        <a:t>27</a:t>
                      </a:r>
                    </a:p>
                  </a:txBody>
                  <a:tcPr marL="5247" marR="5247" marT="5247" marB="0" anchor="ctr">
                    <a:solidFill>
                      <a:srgbClr val="002060">
                        <a:alpha val="25000"/>
                      </a:srgbClr>
                    </a:solidFill>
                  </a:tcPr>
                </a:tc>
                <a:tc>
                  <a:txBody>
                    <a:bodyPr/>
                    <a:lstStyle/>
                    <a:p>
                      <a:pPr algn="ctr"/>
                      <a:r>
                        <a:rPr lang="en-US" sz="1400" b="1" dirty="0"/>
                        <a:t>22</a:t>
                      </a:r>
                    </a:p>
                  </a:txBody>
                  <a:tcPr marL="5247" marR="5247" marT="5247" marB="0" anchor="ctr">
                    <a:solidFill>
                      <a:srgbClr val="002060">
                        <a:alpha val="25000"/>
                      </a:srgbClr>
                    </a:solidFill>
                  </a:tcPr>
                </a:tc>
                <a:tc>
                  <a:txBody>
                    <a:bodyPr/>
                    <a:lstStyle/>
                    <a:p>
                      <a:pPr algn="ctr"/>
                      <a:r>
                        <a:rPr lang="en-US" sz="1400" b="1" dirty="0"/>
                        <a:t>27</a:t>
                      </a:r>
                    </a:p>
                  </a:txBody>
                  <a:tcPr marL="5247" marR="5247" marT="5247" marB="0" anchor="ctr">
                    <a:solidFill>
                      <a:srgbClr val="002060">
                        <a:alpha val="25000"/>
                      </a:srgbClr>
                    </a:solidFill>
                  </a:tcPr>
                </a:tc>
                <a:tc>
                  <a:txBody>
                    <a:bodyPr/>
                    <a:lstStyle/>
                    <a:p>
                      <a:pPr algn="ctr"/>
                      <a:r>
                        <a:rPr lang="en-US" sz="1400" b="1" dirty="0"/>
                        <a:t>34</a:t>
                      </a:r>
                    </a:p>
                  </a:txBody>
                  <a:tcPr marL="5247" marR="5247" marT="5247" marB="0" anchor="ctr">
                    <a:solidFill>
                      <a:srgbClr val="002060">
                        <a:alpha val="25000"/>
                      </a:srgbClr>
                    </a:solidFill>
                  </a:tcPr>
                </a:tc>
                <a:extLst>
                  <a:ext uri="{0D108BD9-81ED-4DB2-BD59-A6C34878D82A}">
                    <a16:rowId xmlns:a16="http://schemas.microsoft.com/office/drawing/2014/main" xmlns="" val="31222241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South</a:t>
                      </a:r>
                    </a:p>
                  </a:txBody>
                  <a:tcPr marL="9525" marR="9525" marT="9525" marB="0" anchor="ctr">
                    <a:solidFill>
                      <a:srgbClr val="002060">
                        <a:alpha val="25000"/>
                      </a:srgbClr>
                    </a:solidFill>
                  </a:tcPr>
                </a:tc>
                <a:tc>
                  <a:txBody>
                    <a:bodyPr/>
                    <a:lstStyle/>
                    <a:p>
                      <a:pPr algn="ctr"/>
                      <a:r>
                        <a:rPr lang="en-US" sz="1400" b="1" dirty="0"/>
                        <a:t>39</a:t>
                      </a:r>
                    </a:p>
                  </a:txBody>
                  <a:tcPr marL="5247" marR="5247" marT="5247" marB="0" anchor="ctr">
                    <a:solidFill>
                      <a:srgbClr val="002060">
                        <a:alpha val="25000"/>
                      </a:srgbClr>
                    </a:solidFill>
                  </a:tcPr>
                </a:tc>
                <a:tc>
                  <a:txBody>
                    <a:bodyPr/>
                    <a:lstStyle/>
                    <a:p>
                      <a:pPr algn="ctr"/>
                      <a:r>
                        <a:rPr lang="en-US" sz="1400" b="1" dirty="0"/>
                        <a:t>42</a:t>
                      </a:r>
                    </a:p>
                  </a:txBody>
                  <a:tcPr marL="5247" marR="5247" marT="5247" marB="0" anchor="ctr">
                    <a:solidFill>
                      <a:srgbClr val="002060">
                        <a:alpha val="25000"/>
                      </a:srgbClr>
                    </a:solidFill>
                  </a:tcPr>
                </a:tc>
                <a:tc>
                  <a:txBody>
                    <a:bodyPr/>
                    <a:lstStyle/>
                    <a:p>
                      <a:pPr algn="ctr"/>
                      <a:r>
                        <a:rPr lang="en-US" sz="1400" b="1" dirty="0"/>
                        <a:t>35</a:t>
                      </a:r>
                    </a:p>
                  </a:txBody>
                  <a:tcPr marL="5247" marR="5247" marT="5247" marB="0" anchor="ctr">
                    <a:solidFill>
                      <a:srgbClr val="002060">
                        <a:alpha val="25000"/>
                      </a:srgbClr>
                    </a:solidFill>
                  </a:tcPr>
                </a:tc>
                <a:tc>
                  <a:txBody>
                    <a:bodyPr/>
                    <a:lstStyle/>
                    <a:p>
                      <a:pPr algn="ctr"/>
                      <a:r>
                        <a:rPr lang="en-US" sz="1400" b="1" dirty="0"/>
                        <a:t>40</a:t>
                      </a:r>
                    </a:p>
                  </a:txBody>
                  <a:tcPr marL="5247" marR="5247" marT="5247" marB="0" anchor="ctr">
                    <a:solidFill>
                      <a:srgbClr val="002060">
                        <a:alpha val="25000"/>
                      </a:srgbClr>
                    </a:solidFill>
                  </a:tcPr>
                </a:tc>
                <a:tc>
                  <a:txBody>
                    <a:bodyPr/>
                    <a:lstStyle/>
                    <a:p>
                      <a:pPr algn="ctr"/>
                      <a:r>
                        <a:rPr lang="en-US" sz="1400" b="1" dirty="0"/>
                        <a:t>33</a:t>
                      </a:r>
                    </a:p>
                  </a:txBody>
                  <a:tcPr marL="5247" marR="5247" marT="5247" marB="0" anchor="ctr">
                    <a:solidFill>
                      <a:srgbClr val="002060">
                        <a:alpha val="25000"/>
                      </a:srgbClr>
                    </a:solidFill>
                  </a:tcPr>
                </a:tc>
                <a:tc>
                  <a:txBody>
                    <a:bodyPr/>
                    <a:lstStyle/>
                    <a:p>
                      <a:pPr algn="ctr"/>
                      <a:r>
                        <a:rPr lang="en-US" sz="1400" b="1" dirty="0"/>
                        <a:t>30</a:t>
                      </a:r>
                    </a:p>
                  </a:txBody>
                  <a:tcPr marL="5247" marR="5247" marT="5247" marB="0" anchor="ctr">
                    <a:solidFill>
                      <a:srgbClr val="002060">
                        <a:alpha val="25000"/>
                      </a:srgbClr>
                    </a:solidFill>
                  </a:tcPr>
                </a:tc>
                <a:extLst>
                  <a:ext uri="{0D108BD9-81ED-4DB2-BD59-A6C34878D82A}">
                    <a16:rowId xmlns:a16="http://schemas.microsoft.com/office/drawing/2014/main" xmlns="" val="1303709821"/>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West</a:t>
                      </a:r>
                    </a:p>
                  </a:txBody>
                  <a:tcPr marL="9525" marR="9525" marT="9525" marB="0" anchor="ctr">
                    <a:solidFill>
                      <a:srgbClr val="002060">
                        <a:alpha val="25000"/>
                      </a:srgbClr>
                    </a:solidFill>
                  </a:tcPr>
                </a:tc>
                <a:tc>
                  <a:txBody>
                    <a:bodyPr/>
                    <a:lstStyle/>
                    <a:p>
                      <a:pPr algn="ctr"/>
                      <a:r>
                        <a:rPr lang="en-US" sz="1400" b="1" dirty="0"/>
                        <a:t>17</a:t>
                      </a:r>
                    </a:p>
                  </a:txBody>
                  <a:tcPr marL="5247" marR="5247" marT="5247" marB="0" anchor="ctr">
                    <a:solidFill>
                      <a:srgbClr val="002060">
                        <a:alpha val="25000"/>
                      </a:srgbClr>
                    </a:solidFill>
                  </a:tcPr>
                </a:tc>
                <a:tc>
                  <a:txBody>
                    <a:bodyPr/>
                    <a:lstStyle/>
                    <a:p>
                      <a:pPr algn="ctr"/>
                      <a:r>
                        <a:rPr lang="en-US" sz="1400" b="1" dirty="0"/>
                        <a:t>15</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extLst>
                  <a:ext uri="{0D108BD9-81ED-4DB2-BD59-A6C34878D82A}">
                    <a16:rowId xmlns:a16="http://schemas.microsoft.com/office/drawing/2014/main" xmlns="" val="4011512877"/>
                  </a:ext>
                </a:extLst>
              </a:tr>
              <a:tr h="209256">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Party ID</a:t>
                      </a: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Democrat</a:t>
                      </a:r>
                    </a:p>
                  </a:txBody>
                  <a:tcPr marL="9525" marR="9525" marT="9525" marB="0" anchor="ctr">
                    <a:solidFill>
                      <a:srgbClr val="002060">
                        <a:alpha val="50000"/>
                      </a:srgbClr>
                    </a:solidFill>
                  </a:tcPr>
                </a:tc>
                <a:tc>
                  <a:txBody>
                    <a:bodyPr/>
                    <a:lstStyle/>
                    <a:p>
                      <a:pPr algn="ctr"/>
                      <a:r>
                        <a:rPr lang="en-US" sz="1400" b="1" dirty="0"/>
                        <a:t>37</a:t>
                      </a:r>
                    </a:p>
                  </a:txBody>
                  <a:tcPr marL="5247" marR="5247" marT="5247" marB="0" anchor="ctr">
                    <a:solidFill>
                      <a:srgbClr val="002060">
                        <a:alpha val="50000"/>
                      </a:srgbClr>
                    </a:solidFill>
                  </a:tcPr>
                </a:tc>
                <a:tc>
                  <a:txBody>
                    <a:bodyPr/>
                    <a:lstStyle/>
                    <a:p>
                      <a:pPr algn="ctr"/>
                      <a:r>
                        <a:rPr lang="en-US" sz="1400" b="1" dirty="0"/>
                        <a:t>36</a:t>
                      </a:r>
                    </a:p>
                  </a:txBody>
                  <a:tcPr marL="5247" marR="5247" marT="5247" marB="0" anchor="ctr">
                    <a:solidFill>
                      <a:srgbClr val="002060">
                        <a:alpha val="50000"/>
                      </a:srgbClr>
                    </a:solidFill>
                  </a:tcPr>
                </a:tc>
                <a:tc>
                  <a:txBody>
                    <a:bodyPr/>
                    <a:lstStyle/>
                    <a:p>
                      <a:pPr algn="ctr"/>
                      <a:r>
                        <a:rPr lang="en-US" sz="1400" b="1" dirty="0"/>
                        <a:t>38</a:t>
                      </a:r>
                    </a:p>
                  </a:txBody>
                  <a:tcPr marL="5247" marR="5247" marT="5247" marB="0" anchor="ctr">
                    <a:solidFill>
                      <a:srgbClr val="002060">
                        <a:alpha val="50000"/>
                      </a:srgbClr>
                    </a:solidFill>
                  </a:tcPr>
                </a:tc>
                <a:tc>
                  <a:txBody>
                    <a:bodyPr/>
                    <a:lstStyle/>
                    <a:p>
                      <a:pPr algn="ctr"/>
                      <a:r>
                        <a:rPr lang="en-US" sz="1400" b="1" dirty="0"/>
                        <a:t>41</a:t>
                      </a:r>
                    </a:p>
                  </a:txBody>
                  <a:tcPr marL="5247" marR="5247" marT="5247" marB="0" anchor="ctr">
                    <a:solidFill>
                      <a:srgbClr val="002060">
                        <a:alpha val="50000"/>
                      </a:srgbClr>
                    </a:solidFill>
                  </a:tcPr>
                </a:tc>
                <a:tc>
                  <a:txBody>
                    <a:bodyPr/>
                    <a:lstStyle/>
                    <a:p>
                      <a:pPr algn="ctr"/>
                      <a:r>
                        <a:rPr lang="en-US" sz="1400" b="1" dirty="0"/>
                        <a:t>38</a:t>
                      </a:r>
                    </a:p>
                  </a:txBody>
                  <a:tcPr marL="5247" marR="5247" marT="5247" marB="0" anchor="ctr">
                    <a:solidFill>
                      <a:srgbClr val="002060">
                        <a:alpha val="50000"/>
                      </a:srgbClr>
                    </a:solidFill>
                  </a:tcPr>
                </a:tc>
                <a:tc>
                  <a:txBody>
                    <a:bodyPr/>
                    <a:lstStyle/>
                    <a:p>
                      <a:pPr algn="ctr"/>
                      <a:r>
                        <a:rPr lang="en-US" sz="1400" b="1" dirty="0"/>
                        <a:t>35</a:t>
                      </a:r>
                    </a:p>
                  </a:txBody>
                  <a:tcPr marL="5247" marR="5247" marT="5247" marB="0" anchor="ctr">
                    <a:solidFill>
                      <a:srgbClr val="002060">
                        <a:alpha val="50000"/>
                      </a:srgbClr>
                    </a:solidFill>
                  </a:tcPr>
                </a:tc>
                <a:extLst>
                  <a:ext uri="{0D108BD9-81ED-4DB2-BD59-A6C34878D82A}">
                    <a16:rowId xmlns:a16="http://schemas.microsoft.com/office/drawing/2014/main" xmlns="" val="2822416675"/>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Independent</a:t>
                      </a:r>
                    </a:p>
                  </a:txBody>
                  <a:tcPr marL="9525" marR="9525" marT="9525" marB="0" anchor="ctr">
                    <a:solidFill>
                      <a:srgbClr val="002060">
                        <a:alpha val="50000"/>
                      </a:srgbClr>
                    </a:solidFill>
                  </a:tcPr>
                </a:tc>
                <a:tc>
                  <a:txBody>
                    <a:bodyPr/>
                    <a:lstStyle/>
                    <a:p>
                      <a:pPr algn="ctr"/>
                      <a:r>
                        <a:rPr lang="en-US" sz="1400" b="1" dirty="0"/>
                        <a:t>23</a:t>
                      </a:r>
                    </a:p>
                  </a:txBody>
                  <a:tcPr marL="5247" marR="5247" marT="5247" marB="0" anchor="ctr">
                    <a:solidFill>
                      <a:srgbClr val="002060">
                        <a:alpha val="50000"/>
                      </a:srgbClr>
                    </a:solidFill>
                  </a:tcPr>
                </a:tc>
                <a:tc>
                  <a:txBody>
                    <a:bodyPr/>
                    <a:lstStyle/>
                    <a:p>
                      <a:pPr algn="ctr"/>
                      <a:r>
                        <a:rPr lang="en-US" sz="1400" b="1" dirty="0"/>
                        <a:t>24</a:t>
                      </a:r>
                    </a:p>
                  </a:txBody>
                  <a:tcPr marL="5247" marR="5247" marT="5247" marB="0" anchor="ctr">
                    <a:solidFill>
                      <a:srgbClr val="002060">
                        <a:alpha val="50000"/>
                      </a:srgbClr>
                    </a:solidFill>
                  </a:tcPr>
                </a:tc>
                <a:tc>
                  <a:txBody>
                    <a:bodyPr/>
                    <a:lstStyle/>
                    <a:p>
                      <a:pPr algn="ctr"/>
                      <a:r>
                        <a:rPr lang="en-US" sz="1400" b="1" dirty="0"/>
                        <a:t>23</a:t>
                      </a:r>
                    </a:p>
                  </a:txBody>
                  <a:tcPr marL="5247" marR="5247" marT="5247" marB="0" anchor="ctr">
                    <a:solidFill>
                      <a:srgbClr val="002060">
                        <a:alpha val="50000"/>
                      </a:srgbClr>
                    </a:solidFill>
                  </a:tcPr>
                </a:tc>
                <a:tc>
                  <a:txBody>
                    <a:bodyPr/>
                    <a:lstStyle/>
                    <a:p>
                      <a:pPr algn="ctr"/>
                      <a:r>
                        <a:rPr lang="en-US" sz="1400" b="1" dirty="0"/>
                        <a:t>21</a:t>
                      </a:r>
                    </a:p>
                  </a:txBody>
                  <a:tcPr marL="5247" marR="5247" marT="5247" marB="0" anchor="ctr">
                    <a:solidFill>
                      <a:srgbClr val="002060">
                        <a:alpha val="50000"/>
                      </a:srgbClr>
                    </a:solidFill>
                  </a:tcPr>
                </a:tc>
                <a:tc>
                  <a:txBody>
                    <a:bodyPr/>
                    <a:lstStyle/>
                    <a:p>
                      <a:pPr algn="ctr"/>
                      <a:r>
                        <a:rPr lang="en-US" sz="1400" b="1" dirty="0"/>
                        <a:t>24</a:t>
                      </a:r>
                    </a:p>
                  </a:txBody>
                  <a:tcPr marL="5247" marR="5247" marT="5247" marB="0" anchor="ctr">
                    <a:solidFill>
                      <a:srgbClr val="002060">
                        <a:alpha val="50000"/>
                      </a:srgbClr>
                    </a:solidFill>
                  </a:tcPr>
                </a:tc>
                <a:tc>
                  <a:txBody>
                    <a:bodyPr/>
                    <a:lstStyle/>
                    <a:p>
                      <a:pPr algn="ctr"/>
                      <a:r>
                        <a:rPr lang="en-US" sz="1400" b="1" dirty="0"/>
                        <a:t>24</a:t>
                      </a:r>
                    </a:p>
                  </a:txBody>
                  <a:tcPr marL="5247" marR="5247" marT="5247" marB="0" anchor="ctr">
                    <a:solidFill>
                      <a:srgbClr val="002060">
                        <a:alpha val="50000"/>
                      </a:srgbClr>
                    </a:solidFill>
                  </a:tcPr>
                </a:tc>
                <a:extLst>
                  <a:ext uri="{0D108BD9-81ED-4DB2-BD59-A6C34878D82A}">
                    <a16:rowId xmlns:a16="http://schemas.microsoft.com/office/drawing/2014/main" xmlns="" val="2684461387"/>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Republican</a:t>
                      </a:r>
                    </a:p>
                  </a:txBody>
                  <a:tcPr marL="9525" marR="9525" marT="9525" marB="0" anchor="ctr">
                    <a:solidFill>
                      <a:srgbClr val="002060">
                        <a:alpha val="50000"/>
                      </a:srgbClr>
                    </a:solidFill>
                  </a:tcPr>
                </a:tc>
                <a:tc>
                  <a:txBody>
                    <a:bodyPr/>
                    <a:lstStyle/>
                    <a:p>
                      <a:pPr algn="ctr"/>
                      <a:r>
                        <a:rPr lang="en-US" sz="1400" b="1" dirty="0"/>
                        <a:t>33</a:t>
                      </a:r>
                    </a:p>
                  </a:txBody>
                  <a:tcPr marL="5247" marR="5247" marT="5247" marB="0" anchor="ctr">
                    <a:solidFill>
                      <a:srgbClr val="002060">
                        <a:alpha val="50000"/>
                      </a:srgbClr>
                    </a:solidFill>
                  </a:tcPr>
                </a:tc>
                <a:tc>
                  <a:txBody>
                    <a:bodyPr/>
                    <a:lstStyle/>
                    <a:p>
                      <a:pPr algn="ctr"/>
                      <a:r>
                        <a:rPr lang="en-US" sz="1400" b="1" dirty="0"/>
                        <a:t>32</a:t>
                      </a:r>
                    </a:p>
                  </a:txBody>
                  <a:tcPr marL="5247" marR="5247" marT="5247" marB="0" anchor="ctr">
                    <a:solidFill>
                      <a:srgbClr val="002060">
                        <a:alpha val="50000"/>
                      </a:srgbClr>
                    </a:solidFill>
                  </a:tcPr>
                </a:tc>
                <a:tc>
                  <a:txBody>
                    <a:bodyPr/>
                    <a:lstStyle/>
                    <a:p>
                      <a:pPr algn="ctr"/>
                      <a:r>
                        <a:rPr lang="en-US" sz="1400" b="1" dirty="0"/>
                        <a:t>33</a:t>
                      </a:r>
                    </a:p>
                  </a:txBody>
                  <a:tcPr marL="5247" marR="5247" marT="5247" marB="0" anchor="ctr">
                    <a:solidFill>
                      <a:srgbClr val="002060">
                        <a:alpha val="50000"/>
                      </a:srgbClr>
                    </a:solidFill>
                  </a:tcPr>
                </a:tc>
                <a:tc>
                  <a:txBody>
                    <a:bodyPr/>
                    <a:lstStyle/>
                    <a:p>
                      <a:pPr algn="ctr"/>
                      <a:r>
                        <a:rPr lang="en-US" sz="1400" b="1" dirty="0"/>
                        <a:t>30</a:t>
                      </a:r>
                    </a:p>
                  </a:txBody>
                  <a:tcPr marL="5247" marR="5247" marT="5247" marB="0" anchor="ctr">
                    <a:solidFill>
                      <a:srgbClr val="002060">
                        <a:alpha val="50000"/>
                      </a:srgbClr>
                    </a:solidFill>
                  </a:tcPr>
                </a:tc>
                <a:tc>
                  <a:txBody>
                    <a:bodyPr/>
                    <a:lstStyle/>
                    <a:p>
                      <a:pPr algn="ctr"/>
                      <a:r>
                        <a:rPr lang="en-US" sz="1400" b="1" dirty="0"/>
                        <a:t>34</a:t>
                      </a:r>
                    </a:p>
                  </a:txBody>
                  <a:tcPr marL="5247" marR="5247" marT="5247" marB="0" anchor="ctr">
                    <a:solidFill>
                      <a:srgbClr val="002060">
                        <a:alpha val="50000"/>
                      </a:srgbClr>
                    </a:solidFill>
                  </a:tcPr>
                </a:tc>
                <a:tc>
                  <a:txBody>
                    <a:bodyPr/>
                    <a:lstStyle/>
                    <a:p>
                      <a:pPr algn="ctr"/>
                      <a:r>
                        <a:rPr lang="en-US" sz="1400" b="1" dirty="0"/>
                        <a:t>34</a:t>
                      </a:r>
                    </a:p>
                  </a:txBody>
                  <a:tcPr marL="5247" marR="5247" marT="5247" marB="0" anchor="ctr">
                    <a:solidFill>
                      <a:srgbClr val="002060">
                        <a:alpha val="50000"/>
                      </a:srgbClr>
                    </a:solidFill>
                  </a:tcPr>
                </a:tc>
                <a:extLst>
                  <a:ext uri="{0D108BD9-81ED-4DB2-BD59-A6C34878D82A}">
                    <a16:rowId xmlns:a16="http://schemas.microsoft.com/office/drawing/2014/main" xmlns="" val="2350609075"/>
                  </a:ext>
                </a:extLst>
              </a:tr>
              <a:tr h="20925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Choice </a:t>
                      </a: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Pro Choice</a:t>
                      </a:r>
                    </a:p>
                  </a:txBody>
                  <a:tcPr marL="9525" marR="9525" marT="9525" marB="0" anchor="ctr">
                    <a:solidFill>
                      <a:srgbClr val="002060">
                        <a:alpha val="25000"/>
                      </a:srgbClr>
                    </a:solidFill>
                  </a:tcPr>
                </a:tc>
                <a:tc>
                  <a:txBody>
                    <a:bodyPr/>
                    <a:lstStyle/>
                    <a:p>
                      <a:pPr algn="ctr"/>
                      <a:r>
                        <a:rPr lang="en-US" sz="1400" b="1" dirty="0"/>
                        <a:t>49</a:t>
                      </a:r>
                    </a:p>
                  </a:txBody>
                  <a:tcPr marL="5247" marR="5247" marT="5247" marB="0" anchor="ctr">
                    <a:solidFill>
                      <a:srgbClr val="002060">
                        <a:alpha val="25000"/>
                      </a:srgbClr>
                    </a:solidFill>
                  </a:tcPr>
                </a:tc>
                <a:tc>
                  <a:txBody>
                    <a:bodyPr/>
                    <a:lstStyle/>
                    <a:p>
                      <a:pPr algn="ctr"/>
                      <a:r>
                        <a:rPr lang="en-US" sz="1400" b="1" dirty="0"/>
                        <a:t>50</a:t>
                      </a:r>
                    </a:p>
                  </a:txBody>
                  <a:tcPr marL="5247" marR="5247" marT="5247" marB="0" anchor="ctr">
                    <a:solidFill>
                      <a:srgbClr val="002060">
                        <a:alpha val="25000"/>
                      </a:srgbClr>
                    </a:solidFill>
                  </a:tcPr>
                </a:tc>
                <a:tc>
                  <a:txBody>
                    <a:bodyPr/>
                    <a:lstStyle/>
                    <a:p>
                      <a:pPr algn="ctr"/>
                      <a:r>
                        <a:rPr lang="en-US" sz="1400" b="1" dirty="0"/>
                        <a:t>49</a:t>
                      </a:r>
                    </a:p>
                  </a:txBody>
                  <a:tcPr marL="5247" marR="5247" marT="5247" marB="0" anchor="ctr">
                    <a:solidFill>
                      <a:srgbClr val="002060">
                        <a:alpha val="25000"/>
                      </a:srgbClr>
                    </a:solidFill>
                  </a:tcPr>
                </a:tc>
                <a:tc>
                  <a:txBody>
                    <a:bodyPr/>
                    <a:lstStyle/>
                    <a:p>
                      <a:pPr algn="ctr"/>
                      <a:r>
                        <a:rPr lang="en-US" sz="1400" b="1" dirty="0"/>
                        <a:t>43</a:t>
                      </a:r>
                    </a:p>
                  </a:txBody>
                  <a:tcPr marL="5247" marR="5247" marT="5247" marB="0" anchor="ctr">
                    <a:solidFill>
                      <a:srgbClr val="002060">
                        <a:alpha val="25000"/>
                      </a:srgbClr>
                    </a:solidFill>
                  </a:tcPr>
                </a:tc>
                <a:tc>
                  <a:txBody>
                    <a:bodyPr/>
                    <a:lstStyle/>
                    <a:p>
                      <a:pPr algn="ctr"/>
                      <a:r>
                        <a:rPr lang="en-US" sz="1400" b="1" dirty="0"/>
                        <a:t>50</a:t>
                      </a:r>
                    </a:p>
                  </a:txBody>
                  <a:tcPr marL="5247" marR="5247" marT="5247" marB="0" anchor="ctr">
                    <a:solidFill>
                      <a:srgbClr val="002060">
                        <a:alpha val="25000"/>
                      </a:srgbClr>
                    </a:solidFill>
                  </a:tcPr>
                </a:tc>
                <a:tc>
                  <a:txBody>
                    <a:bodyPr/>
                    <a:lstStyle/>
                    <a:p>
                      <a:pPr algn="ctr"/>
                      <a:r>
                        <a:rPr lang="en-US" sz="1400" b="1" dirty="0"/>
                        <a:t>56</a:t>
                      </a:r>
                    </a:p>
                  </a:txBody>
                  <a:tcPr marL="5247" marR="5247" marT="5247" marB="0" anchor="ctr">
                    <a:solidFill>
                      <a:srgbClr val="002060">
                        <a:alpha val="25000"/>
                      </a:srgbClr>
                    </a:solidFill>
                  </a:tcPr>
                </a:tc>
                <a:extLst>
                  <a:ext uri="{0D108BD9-81ED-4DB2-BD59-A6C34878D82A}">
                    <a16:rowId xmlns:a16="http://schemas.microsoft.com/office/drawing/2014/main" xmlns="" val="4172247630"/>
                  </a:ext>
                </a:extLst>
              </a:tr>
              <a:tr h="20925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Anti</a:t>
                      </a:r>
                      <a:r>
                        <a:rPr lang="en-US" sz="1400" b="1" i="0" u="none" strike="noStrike" baseline="0" dirty="0">
                          <a:solidFill>
                            <a:srgbClr val="000000"/>
                          </a:solidFill>
                          <a:effectLst/>
                          <a:latin typeface="+mn-lt"/>
                        </a:rPr>
                        <a:t> Choice</a:t>
                      </a: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algn="ctr"/>
                      <a:r>
                        <a:rPr lang="en-US" sz="1400" b="1" dirty="0"/>
                        <a:t>41</a:t>
                      </a:r>
                    </a:p>
                  </a:txBody>
                  <a:tcPr marL="5247" marR="5247" marT="5247" marB="0" anchor="ctr">
                    <a:solidFill>
                      <a:srgbClr val="002060">
                        <a:alpha val="25000"/>
                      </a:srgbClr>
                    </a:solidFill>
                  </a:tcPr>
                </a:tc>
                <a:tc>
                  <a:txBody>
                    <a:bodyPr/>
                    <a:lstStyle/>
                    <a:p>
                      <a:pPr algn="ctr"/>
                      <a:r>
                        <a:rPr lang="en-US" sz="1400" b="1" dirty="0"/>
                        <a:t>40</a:t>
                      </a:r>
                    </a:p>
                  </a:txBody>
                  <a:tcPr marL="5247" marR="5247" marT="5247" marB="0" anchor="ctr">
                    <a:solidFill>
                      <a:srgbClr val="002060">
                        <a:alpha val="25000"/>
                      </a:srgbClr>
                    </a:solidFill>
                  </a:tcPr>
                </a:tc>
                <a:tc>
                  <a:txBody>
                    <a:bodyPr/>
                    <a:lstStyle/>
                    <a:p>
                      <a:pPr algn="ctr"/>
                      <a:r>
                        <a:rPr lang="en-US" sz="1400" b="1" dirty="0"/>
                        <a:t>44</a:t>
                      </a:r>
                    </a:p>
                  </a:txBody>
                  <a:tcPr marL="5247" marR="5247" marT="5247" marB="0" anchor="ctr">
                    <a:solidFill>
                      <a:srgbClr val="002060">
                        <a:alpha val="25000"/>
                      </a:srgbClr>
                    </a:solidFill>
                  </a:tcPr>
                </a:tc>
                <a:tc>
                  <a:txBody>
                    <a:bodyPr/>
                    <a:lstStyle/>
                    <a:p>
                      <a:pPr algn="ctr"/>
                      <a:r>
                        <a:rPr lang="en-US" sz="1400" b="1" dirty="0"/>
                        <a:t>47</a:t>
                      </a:r>
                    </a:p>
                  </a:txBody>
                  <a:tcPr marL="5247" marR="5247" marT="5247" marB="0" anchor="ctr">
                    <a:solidFill>
                      <a:srgbClr val="002060">
                        <a:alpha val="25000"/>
                      </a:srgbClr>
                    </a:solidFill>
                  </a:tcPr>
                </a:tc>
                <a:tc>
                  <a:txBody>
                    <a:bodyPr/>
                    <a:lstStyle/>
                    <a:p>
                      <a:pPr algn="ctr"/>
                      <a:r>
                        <a:rPr lang="en-US" sz="1400" b="1" dirty="0"/>
                        <a:t>43</a:t>
                      </a:r>
                    </a:p>
                  </a:txBody>
                  <a:tcPr marL="5247" marR="5247" marT="5247" marB="0" anchor="ctr">
                    <a:solidFill>
                      <a:srgbClr val="002060">
                        <a:alpha val="25000"/>
                      </a:srgbClr>
                    </a:solidFill>
                  </a:tcPr>
                </a:tc>
                <a:tc>
                  <a:txBody>
                    <a:bodyPr/>
                    <a:lstStyle/>
                    <a:p>
                      <a:pPr algn="ctr"/>
                      <a:r>
                        <a:rPr lang="en-US" sz="1400" b="1" dirty="0"/>
                        <a:t>39</a:t>
                      </a:r>
                    </a:p>
                  </a:txBody>
                  <a:tcPr marL="5247" marR="5247" marT="5247" marB="0" anchor="ctr">
                    <a:solidFill>
                      <a:srgbClr val="002060">
                        <a:alpha val="25000"/>
                      </a:srgbClr>
                    </a:solidFill>
                  </a:tcPr>
                </a:tc>
                <a:extLst>
                  <a:ext uri="{0D108BD9-81ED-4DB2-BD59-A6C34878D82A}">
                    <a16:rowId xmlns:a16="http://schemas.microsoft.com/office/drawing/2014/main" xmlns="" val="378931916"/>
                  </a:ext>
                </a:extLst>
              </a:tr>
            </a:tbl>
          </a:graphicData>
        </a:graphic>
      </p:graphicFrame>
      <p:sp>
        <p:nvSpPr>
          <p:cNvPr id="7" name="Rectangle 2"/>
          <p:cNvSpPr>
            <a:spLocks noGrp="1" noChangeArrowheads="1"/>
          </p:cNvSpPr>
          <p:nvPr>
            <p:ph type="title"/>
          </p:nvPr>
        </p:nvSpPr>
        <p:spPr>
          <a:xfrm>
            <a:off x="677863" y="176573"/>
            <a:ext cx="7788275" cy="1058863"/>
          </a:xfrm>
        </p:spPr>
        <p:txBody>
          <a:bodyPr anchor="t"/>
          <a:lstStyle/>
          <a:p>
            <a:pPr eaLnBrk="1" hangingPunct="1"/>
            <a:r>
              <a:rPr lang="en-US" sz="2400" b="1" dirty="0">
                <a:latin typeface="Calibri" charset="0"/>
              </a:rPr>
              <a:t>Demographic Profile of People with Disabilities</a:t>
            </a:r>
          </a:p>
        </p:txBody>
      </p:sp>
    </p:spTree>
    <p:extLst>
      <p:ext uri="{BB962C8B-B14F-4D97-AF65-F5344CB8AC3E}">
        <p14:creationId xmlns:p14="http://schemas.microsoft.com/office/powerpoint/2010/main" val="1390652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44</a:t>
            </a:fld>
            <a:endParaRPr lang="en-US"/>
          </a:p>
        </p:txBody>
      </p:sp>
      <p:graphicFrame>
        <p:nvGraphicFramePr>
          <p:cNvPr id="9" name="Content Placeholder 4" descr="Education--&gt; &#10;H.S/Less: 26%&#10;Post H.S 36%&#10;Non-college grade: 63 %&#10;College/ post-grad: 36%&#10;&#10;Employment--&gt; &#10;Employed Full time: 24% &#10;Employed part time:14%&#10;Full/part time: 37%&#10;Unemployed16%&#10;Homemaker:8%&#10;Student: 4%&#10;Retired: 32%&#10;&#10;Parental Status--&gt; &#10;Yes: 25&amp; &#10;No: 73% &#10;&#10;Marital Status--&gt; &#10;Married:49 %&#10;All unmarried: 50%&#10;Unmarried w/ partner: 5% &#10;Single: 24%&#10;Separated:1 %&#10;Divorced:  15%&#10;Widowed: 5%&#10;&#10;Union HH--&gt;&#10;All yes: 23%&#10;no: 75 %" title="Demographic Profile of People with Disabilities "/>
          <p:cNvGraphicFramePr>
            <a:graphicFrameLocks/>
          </p:cNvGraphicFramePr>
          <p:nvPr>
            <p:extLst>
              <p:ext uri="{D42A27DB-BD31-4B8C-83A1-F6EECF244321}">
                <p14:modId xmlns:p14="http://schemas.microsoft.com/office/powerpoint/2010/main" val="2809853362"/>
              </p:ext>
            </p:extLst>
          </p:nvPr>
        </p:nvGraphicFramePr>
        <p:xfrm>
          <a:off x="677866" y="748310"/>
          <a:ext cx="8055429" cy="5401643"/>
        </p:xfrm>
        <a:graphic>
          <a:graphicData uri="http://schemas.openxmlformats.org/drawingml/2006/table">
            <a:tbl>
              <a:tblPr firstRow="1">
                <a:tableStyleId>{5C22544A-7EE6-4342-B048-85BDC9FD1C3A}</a:tableStyleId>
              </a:tblPr>
              <a:tblGrid>
                <a:gridCol w="806319">
                  <a:extLst>
                    <a:ext uri="{9D8B030D-6E8A-4147-A177-3AD203B41FA5}">
                      <a16:colId xmlns:a16="http://schemas.microsoft.com/office/drawing/2014/main" xmlns="" val="1558852276"/>
                    </a:ext>
                  </a:extLst>
                </a:gridCol>
                <a:gridCol w="1744505">
                  <a:extLst>
                    <a:ext uri="{9D8B030D-6E8A-4147-A177-3AD203B41FA5}">
                      <a16:colId xmlns:a16="http://schemas.microsoft.com/office/drawing/2014/main" xmlns="" val="20000"/>
                    </a:ext>
                  </a:extLst>
                </a:gridCol>
                <a:gridCol w="745191">
                  <a:extLst>
                    <a:ext uri="{9D8B030D-6E8A-4147-A177-3AD203B41FA5}">
                      <a16:colId xmlns:a16="http://schemas.microsoft.com/office/drawing/2014/main" xmlns="" val="938100122"/>
                    </a:ext>
                  </a:extLst>
                </a:gridCol>
                <a:gridCol w="941564">
                  <a:extLst>
                    <a:ext uri="{9D8B030D-6E8A-4147-A177-3AD203B41FA5}">
                      <a16:colId xmlns:a16="http://schemas.microsoft.com/office/drawing/2014/main" xmlns="" val="527747451"/>
                    </a:ext>
                  </a:extLst>
                </a:gridCol>
                <a:gridCol w="941564">
                  <a:extLst>
                    <a:ext uri="{9D8B030D-6E8A-4147-A177-3AD203B41FA5}">
                      <a16:colId xmlns:a16="http://schemas.microsoft.com/office/drawing/2014/main" xmlns="" val="3909779049"/>
                    </a:ext>
                  </a:extLst>
                </a:gridCol>
                <a:gridCol w="941564">
                  <a:extLst>
                    <a:ext uri="{9D8B030D-6E8A-4147-A177-3AD203B41FA5}">
                      <a16:colId xmlns:a16="http://schemas.microsoft.com/office/drawing/2014/main" xmlns="" val="20002"/>
                    </a:ext>
                  </a:extLst>
                </a:gridCol>
                <a:gridCol w="915767">
                  <a:extLst>
                    <a:ext uri="{9D8B030D-6E8A-4147-A177-3AD203B41FA5}">
                      <a16:colId xmlns:a16="http://schemas.microsoft.com/office/drawing/2014/main" xmlns="" val="20003"/>
                    </a:ext>
                  </a:extLst>
                </a:gridCol>
                <a:gridCol w="1018955">
                  <a:extLst>
                    <a:ext uri="{9D8B030D-6E8A-4147-A177-3AD203B41FA5}">
                      <a16:colId xmlns:a16="http://schemas.microsoft.com/office/drawing/2014/main" xmlns="" val="20009"/>
                    </a:ext>
                  </a:extLst>
                </a:gridCol>
              </a:tblGrid>
              <a:tr h="236348">
                <a:tc rowSpan="2" gridSpan="2">
                  <a:txBody>
                    <a:bodyPr/>
                    <a:lstStyle/>
                    <a:p>
                      <a:pPr algn="ctr"/>
                      <a:endParaRPr lang="en-US" sz="1400" b="1" dirty="0">
                        <a:solidFill>
                          <a:schemeClr val="bg1"/>
                        </a:solidFill>
                      </a:endParaRPr>
                    </a:p>
                  </a:txBody>
                  <a:tcPr marL="5247" marR="5247" marT="5247" marB="0" anchor="ctr">
                    <a:solidFill>
                      <a:srgbClr val="002060"/>
                    </a:solidFill>
                  </a:tcPr>
                </a:tc>
                <a:tc rowSpan="2" hMerge="1">
                  <a:txBody>
                    <a:bodyPr/>
                    <a:lstStyle/>
                    <a:p>
                      <a:pPr algn="ctr"/>
                      <a:endParaRPr lang="en-US" sz="1400" b="1" dirty="0">
                        <a:solidFill>
                          <a:schemeClr val="bg1"/>
                        </a:solidFill>
                      </a:endParaRPr>
                    </a:p>
                  </a:txBody>
                  <a:tcPr marL="5247" marR="5247" marT="5247" marB="0" anchor="ctr">
                    <a:solidFill>
                      <a:srgbClr val="0070C0"/>
                    </a:solidFill>
                  </a:tcPr>
                </a:tc>
                <a:tc rowSpan="2">
                  <a:txBody>
                    <a:bodyPr/>
                    <a:lstStyle/>
                    <a:p>
                      <a:pPr algn="ctr" fontAlgn="b"/>
                      <a:r>
                        <a:rPr lang="en-US" sz="1600" b="1" i="0" u="none" strike="noStrike" dirty="0">
                          <a:solidFill>
                            <a:schemeClr val="bg1"/>
                          </a:solidFill>
                          <a:effectLst/>
                          <a:latin typeface="+mn-lt"/>
                        </a:rPr>
                        <a:t>All Voters</a:t>
                      </a:r>
                    </a:p>
                  </a:txBody>
                  <a:tcPr marL="5247" marR="5247" marT="5247" marB="0" anchor="ctr">
                    <a:solidFill>
                      <a:srgbClr val="002060"/>
                    </a:solidFill>
                  </a:tcPr>
                </a:tc>
                <a:tc rowSpan="2">
                  <a:txBody>
                    <a:bodyPr/>
                    <a:lstStyle/>
                    <a:p>
                      <a:pPr algn="ctr"/>
                      <a:r>
                        <a:rPr lang="en-US" sz="1600" b="1" dirty="0">
                          <a:solidFill>
                            <a:schemeClr val="bg1"/>
                          </a:solidFill>
                        </a:rPr>
                        <a:t>Non </a:t>
                      </a:r>
                      <a:r>
                        <a:rPr lang="en-US" sz="1600" b="1" dirty="0" err="1">
                          <a:solidFill>
                            <a:schemeClr val="bg1"/>
                          </a:solidFill>
                        </a:rPr>
                        <a:t>PwD</a:t>
                      </a:r>
                      <a:endParaRPr lang="en-US" sz="1400" b="1" i="0" u="none" strike="noStrike" dirty="0">
                        <a:solidFill>
                          <a:schemeClr val="bg1"/>
                        </a:solidFill>
                        <a:effectLst/>
                        <a:latin typeface="+mn-lt"/>
                      </a:endParaRPr>
                    </a:p>
                  </a:txBody>
                  <a:tcPr marL="5247" marR="5247" marT="5247" marB="0" anchor="ctr">
                    <a:solidFill>
                      <a:srgbClr val="002060"/>
                    </a:solidFill>
                  </a:tcPr>
                </a:tc>
                <a:tc gridSpan="4">
                  <a:txBody>
                    <a:bodyPr/>
                    <a:lstStyle/>
                    <a:p>
                      <a:pPr algn="ctr" fontAlgn="b"/>
                      <a:r>
                        <a:rPr lang="en-US" sz="1600" b="1" i="0" u="none" strike="noStrike" dirty="0" err="1">
                          <a:solidFill>
                            <a:schemeClr val="bg1"/>
                          </a:solidFill>
                          <a:effectLst/>
                          <a:latin typeface="+mn-lt"/>
                        </a:rPr>
                        <a:t>PwD</a:t>
                      </a:r>
                      <a:endParaRPr lang="en-US" sz="1600" b="1" i="0" u="none" strike="noStrike" dirty="0">
                        <a:solidFill>
                          <a:schemeClr val="bg1"/>
                        </a:solidFill>
                        <a:effectLst/>
                        <a:latin typeface="+mn-lt"/>
                      </a:endParaRPr>
                    </a:p>
                  </a:txBody>
                  <a:tcPr marL="5247" marR="5247" marT="5247" marB="0" anchor="b">
                    <a:solidFill>
                      <a:srgbClr val="002060"/>
                    </a:solidFill>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tc hMerge="1">
                  <a:txBody>
                    <a:bodyPr/>
                    <a:lstStyle/>
                    <a:p>
                      <a:endParaRPr lang="en-US"/>
                    </a:p>
                  </a:txBody>
                  <a:tcPr/>
                </a:tc>
                <a:tc hMerge="1">
                  <a:txBody>
                    <a:bodyPr/>
                    <a:lstStyle/>
                    <a:p>
                      <a:pPr algn="ctr" fontAlgn="b"/>
                      <a:endParaRPr lang="en-US" sz="1400" b="1" i="0" u="none" strike="noStrike" dirty="0">
                        <a:solidFill>
                          <a:schemeClr val="bg1"/>
                        </a:solidFill>
                        <a:effectLst/>
                        <a:latin typeface="+mn-lt"/>
                      </a:endParaRPr>
                    </a:p>
                  </a:txBody>
                  <a:tcPr marL="5247" marR="5247" marT="5247" marB="0" anchor="b">
                    <a:solidFill>
                      <a:srgbClr val="0070C0"/>
                    </a:solidFill>
                  </a:tcPr>
                </a:tc>
                <a:extLst>
                  <a:ext uri="{0D108BD9-81ED-4DB2-BD59-A6C34878D82A}">
                    <a16:rowId xmlns:a16="http://schemas.microsoft.com/office/drawing/2014/main" xmlns="" val="10000"/>
                  </a:ext>
                </a:extLst>
              </a:tr>
              <a:tr h="236348">
                <a:tc gridSpan="2" vMerge="1">
                  <a:txBody>
                    <a:bodyPr/>
                    <a:lstStyle/>
                    <a:p>
                      <a:endParaRPr lang="en-US"/>
                    </a:p>
                  </a:txBody>
                  <a:tcPr/>
                </a:tc>
                <a:tc hMerge="1" vMerge="1">
                  <a:txBody>
                    <a:bodyPr/>
                    <a:lstStyle/>
                    <a:p>
                      <a:endParaRPr lang="en-US"/>
                    </a:p>
                  </a:txBody>
                  <a:tcPr/>
                </a:tc>
                <a:tc vMerge="1">
                  <a:txBody>
                    <a:bodyPr/>
                    <a:lstStyle/>
                    <a:p>
                      <a:pPr algn="ctr" fontAlgn="b"/>
                      <a:endParaRPr lang="en-US" sz="1200" b="1" i="0" u="none" strike="noStrike" dirty="0">
                        <a:solidFill>
                          <a:schemeClr val="bg1"/>
                        </a:solidFill>
                        <a:effectLst/>
                        <a:latin typeface="+mn-lt"/>
                      </a:endParaRPr>
                    </a:p>
                  </a:txBody>
                  <a:tcPr marL="5247" marR="5247" marT="5247" marB="0" anchor="ctr">
                    <a:solidFill>
                      <a:srgbClr val="0070C0"/>
                    </a:solidFill>
                  </a:tcPr>
                </a:tc>
                <a:tc vMerge="1">
                  <a:txBody>
                    <a:bodyPr/>
                    <a:lstStyle/>
                    <a:p>
                      <a:pPr algn="ctr" fontAlgn="b"/>
                      <a:endParaRPr lang="en-US" sz="1200" b="1" i="0" u="none" strike="noStrike" dirty="0">
                        <a:solidFill>
                          <a:schemeClr val="bg1"/>
                        </a:solidFill>
                        <a:effectLst/>
                        <a:latin typeface="+mn-lt"/>
                      </a:endParaRPr>
                    </a:p>
                  </a:txBody>
                  <a:tcPr marL="5247" marR="5247" marT="5247" marB="0" anchor="ctr">
                    <a:solidFill>
                      <a:srgbClr val="0070C0"/>
                    </a:solidFill>
                  </a:tcPr>
                </a:tc>
                <a:tc>
                  <a:txBody>
                    <a:bodyPr/>
                    <a:lstStyle/>
                    <a:p>
                      <a:pPr algn="ctr" fontAlgn="b"/>
                      <a:r>
                        <a:rPr lang="en-US" sz="1600" b="1" i="0" u="none" strike="noStrike" dirty="0">
                          <a:solidFill>
                            <a:schemeClr val="bg1"/>
                          </a:solidFill>
                          <a:effectLst/>
                          <a:latin typeface="+mn-lt"/>
                        </a:rPr>
                        <a:t>All</a:t>
                      </a:r>
                      <a:r>
                        <a:rPr lang="en-US" sz="1600" b="1" i="0" u="none" strike="noStrike" baseline="0" dirty="0">
                          <a:solidFill>
                            <a:schemeClr val="bg1"/>
                          </a:solidFill>
                          <a:effectLst/>
                          <a:latin typeface="+mn-lt"/>
                        </a:rPr>
                        <a:t> yes</a:t>
                      </a:r>
                      <a:endParaRPr lang="en-US" sz="1600" b="1" i="0" u="none" strike="noStrike" dirty="0">
                        <a:solidFill>
                          <a:schemeClr val="bg1"/>
                        </a:solidFill>
                        <a:effectLst/>
                        <a:latin typeface="+mn-lt"/>
                      </a:endParaRPr>
                    </a:p>
                  </a:txBody>
                  <a:tcPr marL="5247" marR="5247" marT="5247" marB="0" anchor="ctr">
                    <a:solidFill>
                      <a:srgbClr val="002060"/>
                    </a:solidFill>
                  </a:tcPr>
                </a:tc>
                <a:tc>
                  <a:txBody>
                    <a:bodyPr/>
                    <a:lstStyle/>
                    <a:p>
                      <a:pPr algn="ctr" fontAlgn="b"/>
                      <a:r>
                        <a:rPr lang="en-US" sz="1600" b="1" i="0" u="none" strike="noStrike" dirty="0">
                          <a:solidFill>
                            <a:schemeClr val="bg1"/>
                          </a:solidFill>
                          <a:effectLst/>
                          <a:latin typeface="+mn-lt"/>
                        </a:rPr>
                        <a:t>Self</a:t>
                      </a:r>
                    </a:p>
                  </a:txBody>
                  <a:tcPr marL="5247" marR="5247" marT="5247" marB="0" anchor="ctr">
                    <a:solidFill>
                      <a:srgbClr val="002060"/>
                    </a:solidFill>
                  </a:tcPr>
                </a:tc>
                <a:tc>
                  <a:txBody>
                    <a:bodyPr/>
                    <a:lstStyle/>
                    <a:p>
                      <a:pPr algn="ctr" fontAlgn="b"/>
                      <a:r>
                        <a:rPr lang="en-US" sz="1600" b="1" i="0" u="none" strike="noStrike" dirty="0">
                          <a:solidFill>
                            <a:schemeClr val="bg1"/>
                          </a:solidFill>
                          <a:effectLst/>
                          <a:latin typeface="+mn-lt"/>
                        </a:rPr>
                        <a:t>Family</a:t>
                      </a:r>
                    </a:p>
                  </a:txBody>
                  <a:tcPr marL="5247" marR="5247" marT="5247" marB="0" anchor="ctr">
                    <a:solidFill>
                      <a:srgbClr val="002060"/>
                    </a:solidFill>
                  </a:tcPr>
                </a:tc>
                <a:tc>
                  <a:txBody>
                    <a:bodyPr/>
                    <a:lstStyle/>
                    <a:p>
                      <a:pPr algn="ctr" fontAlgn="b"/>
                      <a:r>
                        <a:rPr lang="en-US" sz="1600" b="1" u="none" strike="noStrike" dirty="0">
                          <a:solidFill>
                            <a:schemeClr val="bg1"/>
                          </a:solidFill>
                          <a:effectLst/>
                          <a:latin typeface="+mn-lt"/>
                        </a:rPr>
                        <a:t>Friend</a:t>
                      </a:r>
                      <a:endParaRPr lang="en-US" sz="1600" b="1" i="0" u="none" strike="noStrike" dirty="0">
                        <a:solidFill>
                          <a:schemeClr val="bg1"/>
                        </a:solidFill>
                        <a:effectLst/>
                        <a:latin typeface="+mn-lt"/>
                      </a:endParaRPr>
                    </a:p>
                  </a:txBody>
                  <a:tcPr marL="5247" marR="5247" marT="5247" marB="0" anchor="ctr">
                    <a:solidFill>
                      <a:srgbClr val="002060"/>
                    </a:solidFill>
                  </a:tcPr>
                </a:tc>
                <a:extLst>
                  <a:ext uri="{0D108BD9-81ED-4DB2-BD59-A6C34878D82A}">
                    <a16:rowId xmlns:a16="http://schemas.microsoft.com/office/drawing/2014/main" xmlns="" val="10001"/>
                  </a:ext>
                </a:extLst>
              </a:tr>
              <a:tr h="211486">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Education</a:t>
                      </a: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H.S./Less</a:t>
                      </a:r>
                    </a:p>
                  </a:txBody>
                  <a:tcPr marL="9525" marR="9525" marT="9525" marB="0" anchor="ctr">
                    <a:solidFill>
                      <a:srgbClr val="002060">
                        <a:alpha val="50000"/>
                      </a:srgbClr>
                    </a:solidFill>
                  </a:tcPr>
                </a:tc>
                <a:tc>
                  <a:txBody>
                    <a:bodyPr/>
                    <a:lstStyle/>
                    <a:p>
                      <a:pPr algn="ctr"/>
                      <a:r>
                        <a:rPr lang="en-US" sz="1400" b="1" dirty="0"/>
                        <a:t>19</a:t>
                      </a:r>
                    </a:p>
                  </a:txBody>
                  <a:tcPr marL="5247" marR="5247" marT="5247" marB="0" anchor="ctr">
                    <a:solidFill>
                      <a:srgbClr val="002060">
                        <a:alpha val="50000"/>
                      </a:srgbClr>
                    </a:solidFill>
                  </a:tcPr>
                </a:tc>
                <a:tc>
                  <a:txBody>
                    <a:bodyPr/>
                    <a:lstStyle/>
                    <a:p>
                      <a:pPr algn="ctr"/>
                      <a:r>
                        <a:rPr lang="en-US" sz="1400" b="1" dirty="0"/>
                        <a:t>20</a:t>
                      </a:r>
                    </a:p>
                  </a:txBody>
                  <a:tcPr marL="5247" marR="5247" marT="5247" marB="0" anchor="ctr">
                    <a:solidFill>
                      <a:srgbClr val="002060">
                        <a:alpha val="50000"/>
                      </a:srgbClr>
                    </a:solidFill>
                  </a:tcPr>
                </a:tc>
                <a:tc>
                  <a:txBody>
                    <a:bodyPr/>
                    <a:lstStyle/>
                    <a:p>
                      <a:pPr algn="ctr"/>
                      <a:r>
                        <a:rPr lang="en-US" sz="1400" b="1" dirty="0"/>
                        <a:t>17</a:t>
                      </a:r>
                    </a:p>
                  </a:txBody>
                  <a:tcPr marL="5247" marR="5247" marT="5247" marB="0" anchor="ctr">
                    <a:solidFill>
                      <a:srgbClr val="002060">
                        <a:alpha val="50000"/>
                      </a:srgbClr>
                    </a:solidFill>
                  </a:tcPr>
                </a:tc>
                <a:tc>
                  <a:txBody>
                    <a:bodyPr/>
                    <a:lstStyle/>
                    <a:p>
                      <a:pPr algn="ctr"/>
                      <a:r>
                        <a:rPr lang="en-US" sz="1400" b="1" dirty="0"/>
                        <a:t>26</a:t>
                      </a:r>
                    </a:p>
                  </a:txBody>
                  <a:tcPr marL="5247" marR="5247" marT="5247" marB="0" anchor="ctr">
                    <a:solidFill>
                      <a:srgbClr val="002060">
                        <a:alpha val="50000"/>
                      </a:srgbClr>
                    </a:solidFill>
                  </a:tcPr>
                </a:tc>
                <a:tc>
                  <a:txBody>
                    <a:bodyPr/>
                    <a:lstStyle/>
                    <a:p>
                      <a:pPr algn="ctr"/>
                      <a:r>
                        <a:rPr lang="en-US" sz="1400" b="1" dirty="0"/>
                        <a:t>16</a:t>
                      </a:r>
                    </a:p>
                  </a:txBody>
                  <a:tcPr marL="5247" marR="5247" marT="5247" marB="0" anchor="ctr">
                    <a:solidFill>
                      <a:srgbClr val="002060">
                        <a:alpha val="50000"/>
                      </a:srgbClr>
                    </a:solidFill>
                  </a:tcPr>
                </a:tc>
                <a:tc>
                  <a:txBody>
                    <a:bodyPr/>
                    <a:lstStyle/>
                    <a:p>
                      <a:pPr algn="ctr"/>
                      <a:r>
                        <a:rPr lang="en-US" sz="1400" b="1" dirty="0"/>
                        <a:t>14</a:t>
                      </a:r>
                    </a:p>
                  </a:txBody>
                  <a:tcPr marL="5247" marR="5247" marT="5247" marB="0" anchor="ctr">
                    <a:solidFill>
                      <a:srgbClr val="002060">
                        <a:alpha val="50000"/>
                      </a:srgbClr>
                    </a:solidFill>
                  </a:tcPr>
                </a:tc>
                <a:extLst>
                  <a:ext uri="{0D108BD9-81ED-4DB2-BD59-A6C34878D82A}">
                    <a16:rowId xmlns:a16="http://schemas.microsoft.com/office/drawing/2014/main" xmlns="" val="10003"/>
                  </a:ext>
                </a:extLst>
              </a:tr>
              <a:tr h="211486">
                <a:tc vMerge="1">
                  <a:txBody>
                    <a:bodyPr/>
                    <a:lstStyle/>
                    <a:p>
                      <a:endParaRPr lang="en-US"/>
                    </a:p>
                  </a:txBody>
                  <a:tcPr/>
                </a:tc>
                <a:tc>
                  <a:txBody>
                    <a:bodyPr/>
                    <a:lstStyle/>
                    <a:p>
                      <a:r>
                        <a:rPr lang="en-US" sz="1400" b="1" dirty="0"/>
                        <a:t>Post H.S.</a:t>
                      </a:r>
                    </a:p>
                  </a:txBody>
                  <a:tcPr marL="9525" marR="9525" marT="9525" marB="0" anchor="ctr">
                    <a:solidFill>
                      <a:srgbClr val="002060">
                        <a:alpha val="50000"/>
                      </a:srgbClr>
                    </a:solidFill>
                  </a:tcPr>
                </a:tc>
                <a:tc>
                  <a:txBody>
                    <a:bodyPr/>
                    <a:lstStyle/>
                    <a:p>
                      <a:pPr algn="ctr"/>
                      <a:r>
                        <a:rPr lang="en-US" sz="1400" b="1" dirty="0"/>
                        <a:t>30</a:t>
                      </a:r>
                    </a:p>
                  </a:txBody>
                  <a:tcPr marL="5247" marR="5247" marT="5247" marB="0" anchor="ctr">
                    <a:solidFill>
                      <a:srgbClr val="002060">
                        <a:alpha val="50000"/>
                      </a:srgbClr>
                    </a:solidFill>
                  </a:tcPr>
                </a:tc>
                <a:tc>
                  <a:txBody>
                    <a:bodyPr/>
                    <a:lstStyle/>
                    <a:p>
                      <a:pPr algn="ctr"/>
                      <a:r>
                        <a:rPr lang="en-US" sz="1400" b="1" dirty="0"/>
                        <a:t>28</a:t>
                      </a:r>
                    </a:p>
                  </a:txBody>
                  <a:tcPr marL="5247" marR="5247" marT="5247" marB="0" anchor="ctr">
                    <a:solidFill>
                      <a:srgbClr val="002060">
                        <a:alpha val="50000"/>
                      </a:srgbClr>
                    </a:solidFill>
                  </a:tcPr>
                </a:tc>
                <a:tc>
                  <a:txBody>
                    <a:bodyPr/>
                    <a:lstStyle/>
                    <a:p>
                      <a:pPr algn="ctr"/>
                      <a:r>
                        <a:rPr lang="en-US" sz="1400" b="1" dirty="0"/>
                        <a:t>34</a:t>
                      </a:r>
                    </a:p>
                  </a:txBody>
                  <a:tcPr marL="5247" marR="5247" marT="5247" marB="0" anchor="ctr">
                    <a:solidFill>
                      <a:srgbClr val="002060">
                        <a:alpha val="50000"/>
                      </a:srgbClr>
                    </a:solidFill>
                  </a:tcPr>
                </a:tc>
                <a:tc>
                  <a:txBody>
                    <a:bodyPr/>
                    <a:lstStyle/>
                    <a:p>
                      <a:pPr algn="ctr"/>
                      <a:r>
                        <a:rPr lang="en-US" sz="1400" b="1" dirty="0"/>
                        <a:t>36</a:t>
                      </a:r>
                    </a:p>
                  </a:txBody>
                  <a:tcPr marL="5247" marR="5247" marT="5247" marB="0" anchor="ctr">
                    <a:solidFill>
                      <a:srgbClr val="002060">
                        <a:alpha val="50000"/>
                      </a:srgbClr>
                    </a:solidFill>
                  </a:tcPr>
                </a:tc>
                <a:tc>
                  <a:txBody>
                    <a:bodyPr/>
                    <a:lstStyle/>
                    <a:p>
                      <a:pPr algn="ctr"/>
                      <a:r>
                        <a:rPr lang="en-US" sz="1400" b="1" dirty="0"/>
                        <a:t>34</a:t>
                      </a:r>
                    </a:p>
                  </a:txBody>
                  <a:tcPr marL="5247" marR="5247" marT="5247" marB="0" anchor="ctr">
                    <a:solidFill>
                      <a:srgbClr val="002060">
                        <a:alpha val="50000"/>
                      </a:srgbClr>
                    </a:solidFill>
                  </a:tcPr>
                </a:tc>
                <a:tc>
                  <a:txBody>
                    <a:bodyPr/>
                    <a:lstStyle/>
                    <a:p>
                      <a:pPr algn="ctr"/>
                      <a:r>
                        <a:rPr lang="en-US" sz="1400" b="1" dirty="0"/>
                        <a:t>29</a:t>
                      </a:r>
                    </a:p>
                  </a:txBody>
                  <a:tcPr marL="5247" marR="5247" marT="5247" marB="0" anchor="ctr">
                    <a:solidFill>
                      <a:srgbClr val="002060">
                        <a:alpha val="50000"/>
                      </a:srgbClr>
                    </a:solidFill>
                  </a:tcPr>
                </a:tc>
                <a:extLst>
                  <a:ext uri="{0D108BD9-81ED-4DB2-BD59-A6C34878D82A}">
                    <a16:rowId xmlns:a16="http://schemas.microsoft.com/office/drawing/2014/main" xmlns="" val="891421691"/>
                  </a:ext>
                </a:extLst>
              </a:tr>
              <a:tr h="211486">
                <a:tc vMerge="1">
                  <a:txBody>
                    <a:bodyPr/>
                    <a:lstStyle/>
                    <a:p>
                      <a:endParaRPr lang="en-US"/>
                    </a:p>
                  </a:txBody>
                  <a:tcPr/>
                </a:tc>
                <a:tc>
                  <a:txBody>
                    <a:bodyPr/>
                    <a:lstStyle/>
                    <a:p>
                      <a:r>
                        <a:rPr lang="en-US" sz="1400" b="1" dirty="0"/>
                        <a:t>Non-college grade</a:t>
                      </a:r>
                    </a:p>
                  </a:txBody>
                  <a:tcPr marL="9525" marR="9525" marT="9525" marB="0" anchor="ctr">
                    <a:solidFill>
                      <a:srgbClr val="002060">
                        <a:alpha val="50000"/>
                      </a:srgbClr>
                    </a:solidFill>
                  </a:tcPr>
                </a:tc>
                <a:tc>
                  <a:txBody>
                    <a:bodyPr/>
                    <a:lstStyle/>
                    <a:p>
                      <a:pPr algn="ctr"/>
                      <a:r>
                        <a:rPr lang="en-US" sz="1400" b="1" dirty="0"/>
                        <a:t>49</a:t>
                      </a:r>
                    </a:p>
                  </a:txBody>
                  <a:tcPr marL="5247" marR="5247" marT="5247" marB="0" anchor="ctr">
                    <a:solidFill>
                      <a:srgbClr val="002060">
                        <a:alpha val="50000"/>
                      </a:srgbClr>
                    </a:solidFill>
                  </a:tcPr>
                </a:tc>
                <a:tc>
                  <a:txBody>
                    <a:bodyPr/>
                    <a:lstStyle/>
                    <a:p>
                      <a:pPr algn="ctr"/>
                      <a:r>
                        <a:rPr lang="en-US" sz="1400" b="1" dirty="0"/>
                        <a:t>48</a:t>
                      </a:r>
                    </a:p>
                  </a:txBody>
                  <a:tcPr marL="5247" marR="5247" marT="5247" marB="0" anchor="ctr">
                    <a:solidFill>
                      <a:srgbClr val="002060">
                        <a:alpha val="50000"/>
                      </a:srgbClr>
                    </a:solidFill>
                  </a:tcPr>
                </a:tc>
                <a:tc>
                  <a:txBody>
                    <a:bodyPr/>
                    <a:lstStyle/>
                    <a:p>
                      <a:pPr algn="ctr"/>
                      <a:r>
                        <a:rPr lang="en-US" sz="1400" b="1" dirty="0"/>
                        <a:t>51</a:t>
                      </a:r>
                    </a:p>
                  </a:txBody>
                  <a:tcPr marL="5247" marR="5247" marT="5247" marB="0" anchor="ctr">
                    <a:solidFill>
                      <a:srgbClr val="002060">
                        <a:alpha val="50000"/>
                      </a:srgbClr>
                    </a:solidFill>
                  </a:tcPr>
                </a:tc>
                <a:tc>
                  <a:txBody>
                    <a:bodyPr/>
                    <a:lstStyle/>
                    <a:p>
                      <a:pPr algn="ctr"/>
                      <a:r>
                        <a:rPr lang="en-US" sz="1400" b="1" dirty="0"/>
                        <a:t>63</a:t>
                      </a:r>
                    </a:p>
                  </a:txBody>
                  <a:tcPr marL="5247" marR="5247" marT="5247" marB="0" anchor="ctr">
                    <a:solidFill>
                      <a:srgbClr val="002060">
                        <a:alpha val="50000"/>
                      </a:srgbClr>
                    </a:solidFill>
                  </a:tcPr>
                </a:tc>
                <a:tc>
                  <a:txBody>
                    <a:bodyPr/>
                    <a:lstStyle/>
                    <a:p>
                      <a:pPr algn="ctr"/>
                      <a:r>
                        <a:rPr lang="en-US" sz="1400" b="1" dirty="0"/>
                        <a:t>50</a:t>
                      </a:r>
                    </a:p>
                  </a:txBody>
                  <a:tcPr marL="5247" marR="5247" marT="5247" marB="0" anchor="ctr">
                    <a:solidFill>
                      <a:srgbClr val="002060">
                        <a:alpha val="50000"/>
                      </a:srgbClr>
                    </a:solidFill>
                  </a:tcPr>
                </a:tc>
                <a:tc>
                  <a:txBody>
                    <a:bodyPr/>
                    <a:lstStyle/>
                    <a:p>
                      <a:pPr algn="ctr"/>
                      <a:r>
                        <a:rPr lang="en-US" sz="1400" b="1" dirty="0"/>
                        <a:t>43</a:t>
                      </a:r>
                    </a:p>
                  </a:txBody>
                  <a:tcPr marL="5247" marR="5247" marT="5247" marB="0" anchor="ctr">
                    <a:solidFill>
                      <a:srgbClr val="002060">
                        <a:alpha val="50000"/>
                      </a:srgbClr>
                    </a:solidFill>
                  </a:tcPr>
                </a:tc>
                <a:extLst>
                  <a:ext uri="{0D108BD9-81ED-4DB2-BD59-A6C34878D82A}">
                    <a16:rowId xmlns:a16="http://schemas.microsoft.com/office/drawing/2014/main" xmlns="" val="1182542011"/>
                  </a:ext>
                </a:extLst>
              </a:tr>
              <a:tr h="211486">
                <a:tc vMerge="1">
                  <a:txBody>
                    <a:bodyPr/>
                    <a:lstStyle/>
                    <a:p>
                      <a:endParaRPr lang="en-US" sz="1400" b="1" dirty="0"/>
                    </a:p>
                  </a:txBody>
                  <a:tcPr marL="9525" marR="9525" marT="9525" marB="0" anchor="ctr">
                    <a:solidFill>
                      <a:srgbClr val="0070C0">
                        <a:alpha val="25000"/>
                      </a:srgbClr>
                    </a:solidFill>
                  </a:tcPr>
                </a:tc>
                <a:tc>
                  <a:txBody>
                    <a:bodyPr/>
                    <a:lstStyle/>
                    <a:p>
                      <a:r>
                        <a:rPr lang="en-US" sz="1400" b="1" dirty="0"/>
                        <a:t>College</a:t>
                      </a:r>
                      <a:r>
                        <a:rPr lang="en-US" sz="1400" b="1" baseline="0" dirty="0"/>
                        <a:t>/post-grad</a:t>
                      </a:r>
                      <a:endParaRPr lang="en-US" sz="1400" b="1" dirty="0"/>
                    </a:p>
                  </a:txBody>
                  <a:tcPr marL="9525" marR="9525" marT="9525" marB="0" anchor="ctr">
                    <a:solidFill>
                      <a:srgbClr val="002060">
                        <a:alpha val="50000"/>
                      </a:srgbClr>
                    </a:solidFill>
                  </a:tcPr>
                </a:tc>
                <a:tc>
                  <a:txBody>
                    <a:bodyPr/>
                    <a:lstStyle/>
                    <a:p>
                      <a:pPr algn="ctr"/>
                      <a:r>
                        <a:rPr lang="en-US" sz="1400" b="1" dirty="0"/>
                        <a:t>49</a:t>
                      </a:r>
                    </a:p>
                  </a:txBody>
                  <a:tcPr marL="5247" marR="5247" marT="5247" marB="0" anchor="ctr">
                    <a:solidFill>
                      <a:srgbClr val="002060">
                        <a:alpha val="50000"/>
                      </a:srgbClr>
                    </a:solidFill>
                  </a:tcPr>
                </a:tc>
                <a:tc>
                  <a:txBody>
                    <a:bodyPr/>
                    <a:lstStyle/>
                    <a:p>
                      <a:pPr algn="ctr"/>
                      <a:r>
                        <a:rPr lang="en-US" sz="1400" b="1" dirty="0"/>
                        <a:t>50</a:t>
                      </a:r>
                    </a:p>
                  </a:txBody>
                  <a:tcPr marL="5247" marR="5247" marT="5247" marB="0" anchor="ctr">
                    <a:solidFill>
                      <a:srgbClr val="002060">
                        <a:alpha val="50000"/>
                      </a:srgbClr>
                    </a:solidFill>
                  </a:tcPr>
                </a:tc>
                <a:tc>
                  <a:txBody>
                    <a:bodyPr/>
                    <a:lstStyle/>
                    <a:p>
                      <a:pPr algn="ctr"/>
                      <a:r>
                        <a:rPr lang="en-US" sz="1400" b="1" dirty="0"/>
                        <a:t>49</a:t>
                      </a:r>
                    </a:p>
                  </a:txBody>
                  <a:tcPr marL="5247" marR="5247" marT="5247" marB="0" anchor="ctr">
                    <a:solidFill>
                      <a:srgbClr val="002060">
                        <a:alpha val="50000"/>
                      </a:srgbClr>
                    </a:solidFill>
                  </a:tcPr>
                </a:tc>
                <a:tc>
                  <a:txBody>
                    <a:bodyPr/>
                    <a:lstStyle/>
                    <a:p>
                      <a:pPr algn="ctr"/>
                      <a:r>
                        <a:rPr lang="en-US" sz="1400" b="1" dirty="0"/>
                        <a:t>36</a:t>
                      </a:r>
                    </a:p>
                  </a:txBody>
                  <a:tcPr marL="5247" marR="5247" marT="5247" marB="0" anchor="ctr">
                    <a:solidFill>
                      <a:srgbClr val="002060">
                        <a:alpha val="50000"/>
                      </a:srgbClr>
                    </a:solidFill>
                  </a:tcPr>
                </a:tc>
                <a:tc>
                  <a:txBody>
                    <a:bodyPr/>
                    <a:lstStyle/>
                    <a:p>
                      <a:pPr algn="ctr"/>
                      <a:r>
                        <a:rPr lang="en-US" sz="1400" b="1" dirty="0"/>
                        <a:t>50</a:t>
                      </a:r>
                    </a:p>
                  </a:txBody>
                  <a:tcPr marL="5247" marR="5247" marT="5247" marB="0" anchor="ctr">
                    <a:solidFill>
                      <a:srgbClr val="002060">
                        <a:alpha val="50000"/>
                      </a:srgbClr>
                    </a:solidFill>
                  </a:tcPr>
                </a:tc>
                <a:tc>
                  <a:txBody>
                    <a:bodyPr/>
                    <a:lstStyle/>
                    <a:p>
                      <a:pPr algn="ctr"/>
                      <a:r>
                        <a:rPr lang="en-US" sz="1400" b="1" dirty="0"/>
                        <a:t>57</a:t>
                      </a:r>
                    </a:p>
                  </a:txBody>
                  <a:tcPr marL="5247" marR="5247" marT="5247" marB="0" anchor="ctr">
                    <a:solidFill>
                      <a:srgbClr val="002060">
                        <a:alpha val="50000"/>
                      </a:srgbClr>
                    </a:solidFill>
                  </a:tcPr>
                </a:tc>
                <a:extLst>
                  <a:ext uri="{0D108BD9-81ED-4DB2-BD59-A6C34878D82A}">
                    <a16:rowId xmlns:a16="http://schemas.microsoft.com/office/drawing/2014/main" xmlns="" val="10006"/>
                  </a:ext>
                </a:extLst>
              </a:tr>
              <a:tr h="211486">
                <a:tc rowSpan="7">
                  <a:txBody>
                    <a:bodyPr/>
                    <a:lstStyle/>
                    <a:p>
                      <a:r>
                        <a:rPr lang="en-US" sz="1400" b="1" dirty="0" err="1"/>
                        <a:t>Empl</a:t>
                      </a:r>
                      <a:r>
                        <a:rPr lang="en-US" sz="1400" b="1" dirty="0"/>
                        <a:t>.</a:t>
                      </a:r>
                    </a:p>
                  </a:txBody>
                  <a:tcPr marL="9525" marR="9525" marT="9525" marB="0" anchor="ctr">
                    <a:solidFill>
                      <a:srgbClr val="002060">
                        <a:alpha val="25000"/>
                      </a:srgbClr>
                    </a:solidFill>
                  </a:tcPr>
                </a:tc>
                <a:tc>
                  <a:txBody>
                    <a:bodyPr/>
                    <a:lstStyle/>
                    <a:p>
                      <a:r>
                        <a:rPr lang="en-US" sz="1400" b="1" dirty="0"/>
                        <a:t>Employed full time</a:t>
                      </a:r>
                    </a:p>
                  </a:txBody>
                  <a:tcPr marL="9525" marR="9525" marT="9525" marB="0" anchor="ctr">
                    <a:solidFill>
                      <a:srgbClr val="002060">
                        <a:alpha val="25000"/>
                      </a:srgbClr>
                    </a:solidFill>
                  </a:tcPr>
                </a:tc>
                <a:tc>
                  <a:txBody>
                    <a:bodyPr/>
                    <a:lstStyle/>
                    <a:p>
                      <a:pPr algn="ctr"/>
                      <a:r>
                        <a:rPr lang="en-US" sz="1400" b="1" dirty="0"/>
                        <a:t>55</a:t>
                      </a:r>
                    </a:p>
                  </a:txBody>
                  <a:tcPr marL="5247" marR="5247" marT="5247" marB="0" anchor="ctr">
                    <a:solidFill>
                      <a:srgbClr val="002060">
                        <a:alpha val="25000"/>
                      </a:srgbClr>
                    </a:solidFill>
                  </a:tcPr>
                </a:tc>
                <a:tc>
                  <a:txBody>
                    <a:bodyPr/>
                    <a:lstStyle/>
                    <a:p>
                      <a:pPr algn="ctr"/>
                      <a:r>
                        <a:rPr lang="en-US" sz="1400" b="1" dirty="0"/>
                        <a:t>60</a:t>
                      </a:r>
                    </a:p>
                  </a:txBody>
                  <a:tcPr marL="5247" marR="5247" marT="5247" marB="0" anchor="ctr">
                    <a:solidFill>
                      <a:srgbClr val="002060">
                        <a:alpha val="25000"/>
                      </a:srgbClr>
                    </a:solidFill>
                  </a:tcPr>
                </a:tc>
                <a:tc>
                  <a:txBody>
                    <a:bodyPr/>
                    <a:lstStyle/>
                    <a:p>
                      <a:pPr algn="ctr"/>
                      <a:r>
                        <a:rPr lang="en-US" sz="1400" b="1" dirty="0"/>
                        <a:t>51</a:t>
                      </a:r>
                    </a:p>
                  </a:txBody>
                  <a:tcPr marL="5247" marR="5247" marT="5247" marB="0" anchor="ctr">
                    <a:solidFill>
                      <a:srgbClr val="002060">
                        <a:alpha val="25000"/>
                      </a:srgbClr>
                    </a:solidFill>
                  </a:tcPr>
                </a:tc>
                <a:tc>
                  <a:txBody>
                    <a:bodyPr/>
                    <a:lstStyle/>
                    <a:p>
                      <a:pPr algn="ctr"/>
                      <a:r>
                        <a:rPr lang="en-US" sz="1400" b="1" dirty="0"/>
                        <a:t>24</a:t>
                      </a:r>
                    </a:p>
                  </a:txBody>
                  <a:tcPr marL="5247" marR="5247" marT="5247" marB="0" anchor="ctr">
                    <a:solidFill>
                      <a:srgbClr val="002060">
                        <a:alpha val="25000"/>
                      </a:srgbClr>
                    </a:solidFill>
                  </a:tcPr>
                </a:tc>
                <a:tc>
                  <a:txBody>
                    <a:bodyPr/>
                    <a:lstStyle/>
                    <a:p>
                      <a:pPr algn="ctr"/>
                      <a:r>
                        <a:rPr lang="en-US" sz="1400" b="1" dirty="0"/>
                        <a:t>55</a:t>
                      </a:r>
                    </a:p>
                  </a:txBody>
                  <a:tcPr marL="5247" marR="5247" marT="5247" marB="0" anchor="ctr">
                    <a:solidFill>
                      <a:srgbClr val="002060">
                        <a:alpha val="25000"/>
                      </a:srgbClr>
                    </a:solidFill>
                  </a:tcPr>
                </a:tc>
                <a:tc>
                  <a:txBody>
                    <a:bodyPr/>
                    <a:lstStyle/>
                    <a:p>
                      <a:pPr algn="ctr"/>
                      <a:r>
                        <a:rPr lang="en-US" sz="1400" b="1" dirty="0"/>
                        <a:t>60</a:t>
                      </a:r>
                    </a:p>
                  </a:txBody>
                  <a:tcPr marL="5247" marR="5247" marT="5247" marB="0" anchor="ctr">
                    <a:solidFill>
                      <a:srgbClr val="002060">
                        <a:alpha val="25000"/>
                      </a:srgbClr>
                    </a:solidFill>
                  </a:tcPr>
                </a:tc>
                <a:extLst>
                  <a:ext uri="{0D108BD9-81ED-4DB2-BD59-A6C34878D82A}">
                    <a16:rowId xmlns:a16="http://schemas.microsoft.com/office/drawing/2014/main" xmlns="" val="10009"/>
                  </a:ext>
                </a:extLst>
              </a:tr>
              <a:tr h="211486">
                <a:tc vMerge="1">
                  <a:txBody>
                    <a:bodyPr/>
                    <a:lstStyle/>
                    <a:p>
                      <a:endParaRPr lang="en-US" sz="1400" b="1" dirty="0"/>
                    </a:p>
                  </a:txBody>
                  <a:tcPr marL="9525" marR="9525" marT="9525" marB="0" anchor="ctr">
                    <a:solidFill>
                      <a:srgbClr val="BFDBEF"/>
                    </a:solidFill>
                  </a:tcPr>
                </a:tc>
                <a:tc>
                  <a:txBody>
                    <a:bodyPr/>
                    <a:lstStyle/>
                    <a:p>
                      <a:r>
                        <a:rPr lang="en-US" sz="1400" b="1" dirty="0"/>
                        <a:t>Employed</a:t>
                      </a:r>
                      <a:r>
                        <a:rPr lang="en-US" sz="1400" b="1" baseline="0" dirty="0"/>
                        <a:t> part time</a:t>
                      </a:r>
                      <a:endParaRPr lang="en-US" sz="1400" b="1" dirty="0"/>
                    </a:p>
                  </a:txBody>
                  <a:tcPr marL="9525" marR="9525" marT="9525" marB="0" anchor="ctr">
                    <a:solidFill>
                      <a:srgbClr val="002060">
                        <a:alpha val="25000"/>
                      </a:srgbClr>
                    </a:solidFill>
                  </a:tcPr>
                </a:tc>
                <a:tc>
                  <a:txBody>
                    <a:bodyPr/>
                    <a:lstStyle/>
                    <a:p>
                      <a:pPr algn="ctr"/>
                      <a:r>
                        <a:rPr lang="en-US" sz="1400" b="1" dirty="0"/>
                        <a:t>10</a:t>
                      </a:r>
                    </a:p>
                  </a:txBody>
                  <a:tcPr marL="5247" marR="5247" marT="5247" marB="0" anchor="ctr">
                    <a:solidFill>
                      <a:srgbClr val="002060">
                        <a:alpha val="25000"/>
                      </a:srgbClr>
                    </a:solidFill>
                  </a:tcPr>
                </a:tc>
                <a:tc>
                  <a:txBody>
                    <a:bodyPr/>
                    <a:lstStyle/>
                    <a:p>
                      <a:pPr algn="ctr"/>
                      <a:r>
                        <a:rPr lang="en-US" sz="1400" b="1" dirty="0"/>
                        <a:t>9</a:t>
                      </a:r>
                    </a:p>
                  </a:txBody>
                  <a:tcPr marL="5247" marR="5247" marT="5247" marB="0" anchor="ctr">
                    <a:solidFill>
                      <a:srgbClr val="002060">
                        <a:alpha val="25000"/>
                      </a:srgbClr>
                    </a:solidFill>
                  </a:tcPr>
                </a:tc>
                <a:tc>
                  <a:txBody>
                    <a:bodyPr/>
                    <a:lstStyle/>
                    <a:p>
                      <a:pPr algn="ctr"/>
                      <a:r>
                        <a:rPr lang="en-US" sz="1400" b="1" dirty="0"/>
                        <a:t>11</a:t>
                      </a:r>
                    </a:p>
                  </a:txBody>
                  <a:tcPr marL="5247" marR="5247" marT="5247" marB="0" anchor="ctr">
                    <a:solidFill>
                      <a:srgbClr val="002060">
                        <a:alpha val="25000"/>
                      </a:srgbClr>
                    </a:solidFill>
                  </a:tcPr>
                </a:tc>
                <a:tc>
                  <a:txBody>
                    <a:bodyPr/>
                    <a:lstStyle/>
                    <a:p>
                      <a:pPr algn="ctr"/>
                      <a:r>
                        <a:rPr lang="en-US" sz="1400" b="1" dirty="0"/>
                        <a:t>14</a:t>
                      </a:r>
                    </a:p>
                  </a:txBody>
                  <a:tcPr marL="5247" marR="5247" marT="5247" marB="0" anchor="ctr">
                    <a:solidFill>
                      <a:srgbClr val="002060">
                        <a:alpha val="25000"/>
                      </a:srgbClr>
                    </a:solidFill>
                  </a:tcPr>
                </a:tc>
                <a:tc>
                  <a:txBody>
                    <a:bodyPr/>
                    <a:lstStyle/>
                    <a:p>
                      <a:pPr algn="ctr"/>
                      <a:r>
                        <a:rPr lang="en-US" sz="1400" b="1" dirty="0"/>
                        <a:t>11</a:t>
                      </a:r>
                    </a:p>
                  </a:txBody>
                  <a:tcPr marL="5247" marR="5247" marT="5247" marB="0" anchor="ctr">
                    <a:solidFill>
                      <a:srgbClr val="002060">
                        <a:alpha val="25000"/>
                      </a:srgbClr>
                    </a:solidFill>
                  </a:tcPr>
                </a:tc>
                <a:tc>
                  <a:txBody>
                    <a:bodyPr/>
                    <a:lstStyle/>
                    <a:p>
                      <a:pPr algn="ctr"/>
                      <a:r>
                        <a:rPr lang="en-US" sz="1400" b="1" dirty="0"/>
                        <a:t>9</a:t>
                      </a:r>
                    </a:p>
                  </a:txBody>
                  <a:tcPr marL="5247" marR="5247" marT="5247" marB="0" anchor="ctr">
                    <a:solidFill>
                      <a:srgbClr val="002060">
                        <a:alpha val="25000"/>
                      </a:srgbClr>
                    </a:solidFill>
                  </a:tcPr>
                </a:tc>
                <a:extLst>
                  <a:ext uri="{0D108BD9-81ED-4DB2-BD59-A6C34878D82A}">
                    <a16:rowId xmlns:a16="http://schemas.microsoft.com/office/drawing/2014/main" xmlns="" val="3790290552"/>
                  </a:ext>
                </a:extLst>
              </a:tr>
              <a:tr h="211486">
                <a:tc vMerge="1">
                  <a:txBody>
                    <a:bodyPr/>
                    <a:lstStyle/>
                    <a:p>
                      <a:endParaRPr lang="en-US"/>
                    </a:p>
                  </a:txBody>
                  <a:tcPr/>
                </a:tc>
                <a:tc>
                  <a:txBody>
                    <a:bodyPr/>
                    <a:lstStyle/>
                    <a:p>
                      <a:r>
                        <a:rPr lang="en-US" sz="1400" b="1" dirty="0"/>
                        <a:t>Full/part time</a:t>
                      </a:r>
                    </a:p>
                  </a:txBody>
                  <a:tcPr marL="9525" marR="9525" marT="9525" marB="0" anchor="ctr">
                    <a:solidFill>
                      <a:srgbClr val="002060">
                        <a:alpha val="25000"/>
                      </a:srgbClr>
                    </a:solidFill>
                  </a:tcPr>
                </a:tc>
                <a:tc>
                  <a:txBody>
                    <a:bodyPr/>
                    <a:lstStyle/>
                    <a:p>
                      <a:pPr algn="ctr"/>
                      <a:r>
                        <a:rPr lang="en-US" sz="1400" b="1" dirty="0"/>
                        <a:t>64</a:t>
                      </a:r>
                    </a:p>
                  </a:txBody>
                  <a:tcPr marL="5247" marR="5247" marT="5247" marB="0" anchor="ctr">
                    <a:solidFill>
                      <a:srgbClr val="002060">
                        <a:alpha val="25000"/>
                      </a:srgbClr>
                    </a:solidFill>
                  </a:tcPr>
                </a:tc>
                <a:tc>
                  <a:txBody>
                    <a:bodyPr/>
                    <a:lstStyle/>
                    <a:p>
                      <a:pPr algn="ctr"/>
                      <a:r>
                        <a:rPr lang="en-US" sz="1400" b="1" dirty="0"/>
                        <a:t>69</a:t>
                      </a:r>
                    </a:p>
                  </a:txBody>
                  <a:tcPr marL="5247" marR="5247" marT="5247" marB="0" anchor="ctr">
                    <a:solidFill>
                      <a:srgbClr val="002060">
                        <a:alpha val="25000"/>
                      </a:srgbClr>
                    </a:solidFill>
                  </a:tcPr>
                </a:tc>
                <a:tc>
                  <a:txBody>
                    <a:bodyPr/>
                    <a:lstStyle/>
                    <a:p>
                      <a:pPr algn="ctr"/>
                      <a:r>
                        <a:rPr lang="en-US" sz="1400" b="1" dirty="0"/>
                        <a:t>61</a:t>
                      </a:r>
                    </a:p>
                  </a:txBody>
                  <a:tcPr marL="5247" marR="5247" marT="5247" marB="0" anchor="ctr">
                    <a:solidFill>
                      <a:srgbClr val="002060">
                        <a:alpha val="25000"/>
                      </a:srgbClr>
                    </a:solidFill>
                  </a:tcPr>
                </a:tc>
                <a:tc>
                  <a:txBody>
                    <a:bodyPr/>
                    <a:lstStyle/>
                    <a:p>
                      <a:pPr algn="ctr"/>
                      <a:r>
                        <a:rPr lang="en-US" sz="1400" b="1" dirty="0"/>
                        <a:t>37</a:t>
                      </a:r>
                    </a:p>
                  </a:txBody>
                  <a:tcPr marL="5247" marR="5247" marT="5247" marB="0" anchor="ctr">
                    <a:solidFill>
                      <a:srgbClr val="002060">
                        <a:alpha val="25000"/>
                      </a:srgbClr>
                    </a:solidFill>
                  </a:tcPr>
                </a:tc>
                <a:tc>
                  <a:txBody>
                    <a:bodyPr/>
                    <a:lstStyle/>
                    <a:p>
                      <a:pPr algn="ctr"/>
                      <a:r>
                        <a:rPr lang="en-US" sz="1400" b="1" dirty="0"/>
                        <a:t>67</a:t>
                      </a:r>
                    </a:p>
                  </a:txBody>
                  <a:tcPr marL="5247" marR="5247" marT="5247" marB="0" anchor="ctr">
                    <a:solidFill>
                      <a:srgbClr val="002060">
                        <a:alpha val="25000"/>
                      </a:srgbClr>
                    </a:solidFill>
                  </a:tcPr>
                </a:tc>
                <a:tc>
                  <a:txBody>
                    <a:bodyPr/>
                    <a:lstStyle/>
                    <a:p>
                      <a:pPr algn="ctr"/>
                      <a:r>
                        <a:rPr lang="en-US" sz="1400" b="1" dirty="0"/>
                        <a:t>69</a:t>
                      </a:r>
                    </a:p>
                  </a:txBody>
                  <a:tcPr marL="5247" marR="5247" marT="5247" marB="0" anchor="ctr">
                    <a:solidFill>
                      <a:srgbClr val="002060">
                        <a:alpha val="25000"/>
                      </a:srgbClr>
                    </a:solidFill>
                  </a:tcPr>
                </a:tc>
                <a:extLst>
                  <a:ext uri="{0D108BD9-81ED-4DB2-BD59-A6C34878D82A}">
                    <a16:rowId xmlns:a16="http://schemas.microsoft.com/office/drawing/2014/main" xmlns="" val="1338089412"/>
                  </a:ext>
                </a:extLst>
              </a:tr>
              <a:tr h="211486">
                <a:tc vMerge="1">
                  <a:txBody>
                    <a:bodyPr/>
                    <a:lstStyle/>
                    <a:p>
                      <a:endParaRPr lang="en-US" sz="1400" b="1" dirty="0"/>
                    </a:p>
                  </a:txBody>
                  <a:tcPr marL="9525" marR="9525" marT="9525" marB="0" anchor="ctr">
                    <a:solidFill>
                      <a:srgbClr val="BFDBEF"/>
                    </a:solidFill>
                  </a:tcPr>
                </a:tc>
                <a:tc>
                  <a:txBody>
                    <a:bodyPr/>
                    <a:lstStyle/>
                    <a:p>
                      <a:r>
                        <a:rPr lang="en-US" sz="1400" b="1" dirty="0"/>
                        <a:t>Unemployed</a:t>
                      </a:r>
                    </a:p>
                  </a:txBody>
                  <a:tcPr marL="9525" marR="9525" marT="9525"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tc>
                  <a:txBody>
                    <a:bodyPr/>
                    <a:lstStyle/>
                    <a:p>
                      <a:pPr algn="ctr"/>
                      <a:r>
                        <a:rPr lang="en-US" sz="1400" b="1" dirty="0"/>
                        <a:t>2</a:t>
                      </a:r>
                    </a:p>
                  </a:txBody>
                  <a:tcPr marL="5247" marR="5247" marT="5247" marB="0" anchor="ctr">
                    <a:solidFill>
                      <a:srgbClr val="002060">
                        <a:alpha val="25000"/>
                      </a:srgbClr>
                    </a:solidFill>
                  </a:tcPr>
                </a:tc>
                <a:tc>
                  <a:txBody>
                    <a:bodyPr/>
                    <a:lstStyle/>
                    <a:p>
                      <a:pPr algn="ctr"/>
                      <a:r>
                        <a:rPr lang="en-US" sz="1400" b="1" dirty="0"/>
                        <a:t>7</a:t>
                      </a:r>
                    </a:p>
                  </a:txBody>
                  <a:tcPr marL="5247" marR="5247" marT="5247" marB="0" anchor="ctr">
                    <a:solidFill>
                      <a:srgbClr val="002060">
                        <a:alpha val="25000"/>
                      </a:srgbClr>
                    </a:solidFill>
                  </a:tcPr>
                </a:tc>
                <a:tc>
                  <a:txBody>
                    <a:bodyPr/>
                    <a:lstStyle/>
                    <a:p>
                      <a:pPr algn="ctr"/>
                      <a:r>
                        <a:rPr lang="en-US" sz="1400" b="1" dirty="0"/>
                        <a:t>16</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extLst>
                  <a:ext uri="{0D108BD9-81ED-4DB2-BD59-A6C34878D82A}">
                    <a16:rowId xmlns:a16="http://schemas.microsoft.com/office/drawing/2014/main" xmlns="" val="1680599206"/>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Homemaker</a:t>
                      </a:r>
                    </a:p>
                  </a:txBody>
                  <a:tcPr marL="9525" marR="9525" marT="9525"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3</a:t>
                      </a:r>
                    </a:p>
                  </a:txBody>
                  <a:tcPr marL="5247" marR="5247" marT="5247" marB="0" anchor="ctr">
                    <a:solidFill>
                      <a:srgbClr val="002060">
                        <a:alpha val="25000"/>
                      </a:srgbClr>
                    </a:solidFill>
                  </a:tcPr>
                </a:tc>
                <a:tc>
                  <a:txBody>
                    <a:bodyPr/>
                    <a:lstStyle/>
                    <a:p>
                      <a:pPr algn="ctr"/>
                      <a:r>
                        <a:rPr lang="en-US" sz="1400" b="1" dirty="0"/>
                        <a:t>7</a:t>
                      </a:r>
                    </a:p>
                  </a:txBody>
                  <a:tcPr marL="5247" marR="5247" marT="5247" marB="0" anchor="ctr">
                    <a:solidFill>
                      <a:srgbClr val="002060">
                        <a:alpha val="25000"/>
                      </a:srgbClr>
                    </a:solidFill>
                  </a:tcPr>
                </a:tc>
                <a:tc>
                  <a:txBody>
                    <a:bodyPr/>
                    <a:lstStyle/>
                    <a:p>
                      <a:pPr algn="ctr"/>
                      <a:r>
                        <a:rPr lang="en-US" sz="1400" b="1" dirty="0"/>
                        <a:t>8</a:t>
                      </a:r>
                    </a:p>
                  </a:txBody>
                  <a:tcPr marL="5247" marR="5247" marT="5247" marB="0" anchor="ctr">
                    <a:solidFill>
                      <a:srgbClr val="002060">
                        <a:alpha val="25000"/>
                      </a:srgbClr>
                    </a:solidFill>
                  </a:tcPr>
                </a:tc>
                <a:tc>
                  <a:txBody>
                    <a:bodyPr/>
                    <a:lstStyle/>
                    <a:p>
                      <a:pPr algn="ctr"/>
                      <a:r>
                        <a:rPr lang="en-US" sz="1400" b="1" dirty="0"/>
                        <a:t>8</a:t>
                      </a:r>
                    </a:p>
                  </a:txBody>
                  <a:tcPr marL="5247" marR="5247" marT="5247" marB="0" anchor="ctr">
                    <a:solidFill>
                      <a:srgbClr val="002060">
                        <a:alpha val="25000"/>
                      </a:srgbClr>
                    </a:solidFill>
                  </a:tcPr>
                </a:tc>
                <a:tc>
                  <a:txBody>
                    <a:bodyPr/>
                    <a:lstStyle/>
                    <a:p>
                      <a:pPr algn="ctr"/>
                      <a:r>
                        <a:rPr lang="en-US" sz="1400" b="1" dirty="0"/>
                        <a:t>3</a:t>
                      </a:r>
                    </a:p>
                  </a:txBody>
                  <a:tcPr marL="5247" marR="5247" marT="5247" marB="0" anchor="ctr">
                    <a:solidFill>
                      <a:srgbClr val="002060">
                        <a:alpha val="25000"/>
                      </a:srgbClr>
                    </a:solidFill>
                  </a:tcPr>
                </a:tc>
                <a:extLst>
                  <a:ext uri="{0D108BD9-81ED-4DB2-BD59-A6C34878D82A}">
                    <a16:rowId xmlns:a16="http://schemas.microsoft.com/office/drawing/2014/main" xmlns="" val="1743972412"/>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Student</a:t>
                      </a:r>
                    </a:p>
                  </a:txBody>
                  <a:tcPr marL="9525" marR="9525" marT="9525"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9</a:t>
                      </a:r>
                    </a:p>
                  </a:txBody>
                  <a:tcPr marL="5247" marR="5247" marT="5247" marB="0" anchor="ctr">
                    <a:solidFill>
                      <a:srgbClr val="002060">
                        <a:alpha val="25000"/>
                      </a:srgbClr>
                    </a:solidFill>
                  </a:tcPr>
                </a:tc>
                <a:extLst>
                  <a:ext uri="{0D108BD9-81ED-4DB2-BD59-A6C34878D82A}">
                    <a16:rowId xmlns:a16="http://schemas.microsoft.com/office/drawing/2014/main" xmlns="" val="577878814"/>
                  </a:ext>
                </a:extLst>
              </a:tr>
              <a:tr h="211486">
                <a:tc vMerge="1">
                  <a:txBody>
                    <a:bodyPr/>
                    <a:lstStyle/>
                    <a:p>
                      <a:endParaRPr lang="en-US" sz="1400" b="1" dirty="0"/>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Retired</a:t>
                      </a:r>
                    </a:p>
                  </a:txBody>
                  <a:tcPr marL="9525" marR="9525" marT="9525" marB="0" anchor="ctr">
                    <a:solidFill>
                      <a:srgbClr val="002060">
                        <a:alpha val="25000"/>
                      </a:srgbClr>
                    </a:solidFill>
                  </a:tcPr>
                </a:tc>
                <a:tc>
                  <a:txBody>
                    <a:bodyPr/>
                    <a:lstStyle/>
                    <a:p>
                      <a:pPr algn="ctr"/>
                      <a:r>
                        <a:rPr lang="en-US" sz="1400" b="1" dirty="0"/>
                        <a:t>19</a:t>
                      </a:r>
                    </a:p>
                  </a:txBody>
                  <a:tcPr marL="5247" marR="5247" marT="5247" marB="0" anchor="ctr">
                    <a:solidFill>
                      <a:srgbClr val="002060">
                        <a:alpha val="25000"/>
                      </a:srgbClr>
                    </a:solidFill>
                  </a:tcPr>
                </a:tc>
                <a:tc>
                  <a:txBody>
                    <a:bodyPr/>
                    <a:lstStyle/>
                    <a:p>
                      <a:pPr algn="ctr"/>
                      <a:r>
                        <a:rPr lang="en-US" sz="1400" b="1" dirty="0"/>
                        <a:t>20</a:t>
                      </a:r>
                    </a:p>
                  </a:txBody>
                  <a:tcPr marL="5247" marR="5247" marT="5247" marB="0" anchor="ctr">
                    <a:solidFill>
                      <a:srgbClr val="002060">
                        <a:alpha val="25000"/>
                      </a:srgbClr>
                    </a:solidFill>
                  </a:tcPr>
                </a:tc>
                <a:tc>
                  <a:txBody>
                    <a:bodyPr/>
                    <a:lstStyle/>
                    <a:p>
                      <a:pPr algn="ctr"/>
                      <a:r>
                        <a:rPr lang="en-US" sz="1400" b="1" dirty="0"/>
                        <a:t>18</a:t>
                      </a:r>
                    </a:p>
                  </a:txBody>
                  <a:tcPr marL="5247" marR="5247" marT="5247" marB="0" anchor="ctr">
                    <a:solidFill>
                      <a:srgbClr val="002060">
                        <a:alpha val="25000"/>
                      </a:srgbClr>
                    </a:solidFill>
                  </a:tcPr>
                </a:tc>
                <a:tc>
                  <a:txBody>
                    <a:bodyPr/>
                    <a:lstStyle/>
                    <a:p>
                      <a:pPr algn="ctr"/>
                      <a:r>
                        <a:rPr lang="en-US" sz="1400" b="1" dirty="0"/>
                        <a:t>32</a:t>
                      </a:r>
                    </a:p>
                  </a:txBody>
                  <a:tcPr marL="5247" marR="5247" marT="5247" marB="0" anchor="ctr">
                    <a:solidFill>
                      <a:srgbClr val="002060">
                        <a:alpha val="25000"/>
                      </a:srgbClr>
                    </a:solidFill>
                  </a:tcPr>
                </a:tc>
                <a:tc>
                  <a:txBody>
                    <a:bodyPr/>
                    <a:lstStyle/>
                    <a:p>
                      <a:pPr algn="ctr"/>
                      <a:r>
                        <a:rPr lang="en-US" sz="1400" b="1" dirty="0"/>
                        <a:t>14</a:t>
                      </a:r>
                    </a:p>
                  </a:txBody>
                  <a:tcPr marL="5247" marR="5247" marT="5247" marB="0" anchor="ctr">
                    <a:solidFill>
                      <a:srgbClr val="002060">
                        <a:alpha val="25000"/>
                      </a:srgbClr>
                    </a:solidFill>
                  </a:tcPr>
                </a:tc>
                <a:tc>
                  <a:txBody>
                    <a:bodyPr/>
                    <a:lstStyle/>
                    <a:p>
                      <a:pPr algn="ctr"/>
                      <a:r>
                        <a:rPr lang="en-US" sz="1400" b="1" dirty="0"/>
                        <a:t>13</a:t>
                      </a:r>
                    </a:p>
                  </a:txBody>
                  <a:tcPr marL="5247" marR="5247" marT="5247" marB="0" anchor="ctr">
                    <a:solidFill>
                      <a:srgbClr val="002060">
                        <a:alpha val="25000"/>
                      </a:srgbClr>
                    </a:solidFill>
                  </a:tcPr>
                </a:tc>
                <a:extLst>
                  <a:ext uri="{0D108BD9-81ED-4DB2-BD59-A6C34878D82A}">
                    <a16:rowId xmlns:a16="http://schemas.microsoft.com/office/drawing/2014/main" xmlns="" val="707937277"/>
                  </a:ext>
                </a:extLst>
              </a:tr>
              <a:tr h="21148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Parental Status</a:t>
                      </a: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Yes</a:t>
                      </a:r>
                    </a:p>
                  </a:txBody>
                  <a:tcPr marL="9525" marR="9525" marT="9525" marB="0" anchor="ctr">
                    <a:solidFill>
                      <a:srgbClr val="002060">
                        <a:alpha val="50000"/>
                      </a:srgbClr>
                    </a:solidFill>
                  </a:tcPr>
                </a:tc>
                <a:tc>
                  <a:txBody>
                    <a:bodyPr/>
                    <a:lstStyle/>
                    <a:p>
                      <a:pPr algn="ctr"/>
                      <a:r>
                        <a:rPr lang="en-US" sz="1400" b="1" dirty="0"/>
                        <a:t>30</a:t>
                      </a:r>
                    </a:p>
                  </a:txBody>
                  <a:tcPr marL="5247" marR="5247" marT="5247" marB="0" anchor="ctr">
                    <a:solidFill>
                      <a:srgbClr val="002060">
                        <a:alpha val="50000"/>
                      </a:srgbClr>
                    </a:solidFill>
                  </a:tcPr>
                </a:tc>
                <a:tc>
                  <a:txBody>
                    <a:bodyPr/>
                    <a:lstStyle/>
                    <a:p>
                      <a:pPr algn="ctr"/>
                      <a:r>
                        <a:rPr lang="en-US" sz="1400" b="1" dirty="0"/>
                        <a:t>29</a:t>
                      </a:r>
                    </a:p>
                  </a:txBody>
                  <a:tcPr marL="5247" marR="5247" marT="5247" marB="0" anchor="ctr">
                    <a:solidFill>
                      <a:srgbClr val="002060">
                        <a:alpha val="50000"/>
                      </a:srgbClr>
                    </a:solidFill>
                  </a:tcPr>
                </a:tc>
                <a:tc>
                  <a:txBody>
                    <a:bodyPr/>
                    <a:lstStyle/>
                    <a:p>
                      <a:pPr algn="ctr"/>
                      <a:r>
                        <a:rPr lang="en-US" sz="1400" b="1" dirty="0"/>
                        <a:t>35</a:t>
                      </a:r>
                    </a:p>
                  </a:txBody>
                  <a:tcPr marL="5247" marR="5247" marT="5247" marB="0" anchor="ctr">
                    <a:solidFill>
                      <a:srgbClr val="002060">
                        <a:alpha val="50000"/>
                      </a:srgbClr>
                    </a:solidFill>
                  </a:tcPr>
                </a:tc>
                <a:tc>
                  <a:txBody>
                    <a:bodyPr/>
                    <a:lstStyle/>
                    <a:p>
                      <a:pPr algn="ctr"/>
                      <a:r>
                        <a:rPr lang="en-US" sz="1400" b="1" dirty="0"/>
                        <a:t>25</a:t>
                      </a:r>
                    </a:p>
                  </a:txBody>
                  <a:tcPr marL="5247" marR="5247" marT="5247" marB="0" anchor="ctr">
                    <a:solidFill>
                      <a:srgbClr val="002060">
                        <a:alpha val="50000"/>
                      </a:srgbClr>
                    </a:solidFill>
                  </a:tcPr>
                </a:tc>
                <a:tc>
                  <a:txBody>
                    <a:bodyPr/>
                    <a:lstStyle/>
                    <a:p>
                      <a:pPr algn="ctr"/>
                      <a:r>
                        <a:rPr lang="en-US" sz="1400" b="1" dirty="0"/>
                        <a:t>41</a:t>
                      </a:r>
                    </a:p>
                  </a:txBody>
                  <a:tcPr marL="5247" marR="5247" marT="5247" marB="0" anchor="ctr">
                    <a:solidFill>
                      <a:srgbClr val="002060">
                        <a:alpha val="50000"/>
                      </a:srgbClr>
                    </a:solidFill>
                  </a:tcPr>
                </a:tc>
                <a:tc>
                  <a:txBody>
                    <a:bodyPr/>
                    <a:lstStyle/>
                    <a:p>
                      <a:pPr algn="ctr"/>
                      <a:r>
                        <a:rPr lang="en-US" sz="1400" b="1" dirty="0"/>
                        <a:t>26</a:t>
                      </a:r>
                    </a:p>
                  </a:txBody>
                  <a:tcPr marL="5247" marR="5247" marT="5247" marB="0" anchor="ctr">
                    <a:solidFill>
                      <a:srgbClr val="002060">
                        <a:alpha val="50000"/>
                      </a:srgbClr>
                    </a:solidFill>
                  </a:tcPr>
                </a:tc>
                <a:extLst>
                  <a:ext uri="{0D108BD9-81ED-4DB2-BD59-A6C34878D82A}">
                    <a16:rowId xmlns:a16="http://schemas.microsoft.com/office/drawing/2014/main" xmlns="" val="74135665"/>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a:t>
                      </a:r>
                    </a:p>
                  </a:txBody>
                  <a:tcPr marL="9525" marR="9525" marT="9525" marB="0" anchor="ctr">
                    <a:solidFill>
                      <a:srgbClr val="002060">
                        <a:alpha val="50000"/>
                      </a:srgbClr>
                    </a:solidFill>
                  </a:tcPr>
                </a:tc>
                <a:tc>
                  <a:txBody>
                    <a:bodyPr/>
                    <a:lstStyle/>
                    <a:p>
                      <a:pPr algn="ctr"/>
                      <a:r>
                        <a:rPr lang="en-US" sz="1400" b="1" dirty="0"/>
                        <a:t>67</a:t>
                      </a:r>
                    </a:p>
                  </a:txBody>
                  <a:tcPr marL="5247" marR="5247" marT="5247" marB="0" anchor="ctr">
                    <a:solidFill>
                      <a:srgbClr val="002060">
                        <a:alpha val="50000"/>
                      </a:srgbClr>
                    </a:solidFill>
                  </a:tcPr>
                </a:tc>
                <a:tc>
                  <a:txBody>
                    <a:bodyPr/>
                    <a:lstStyle/>
                    <a:p>
                      <a:pPr algn="ctr"/>
                      <a:r>
                        <a:rPr lang="en-US" sz="1400" b="1" dirty="0"/>
                        <a:t>70</a:t>
                      </a:r>
                    </a:p>
                  </a:txBody>
                  <a:tcPr marL="5247" marR="5247" marT="5247" marB="0" anchor="ctr">
                    <a:solidFill>
                      <a:srgbClr val="002060">
                        <a:alpha val="50000"/>
                      </a:srgbClr>
                    </a:solidFill>
                  </a:tcPr>
                </a:tc>
                <a:tc>
                  <a:txBody>
                    <a:bodyPr/>
                    <a:lstStyle/>
                    <a:p>
                      <a:pPr algn="ctr"/>
                      <a:r>
                        <a:rPr lang="en-US" sz="1400" b="1" dirty="0"/>
                        <a:t>65</a:t>
                      </a:r>
                    </a:p>
                  </a:txBody>
                  <a:tcPr marL="5247" marR="5247" marT="5247" marB="0" anchor="ctr">
                    <a:solidFill>
                      <a:srgbClr val="002060">
                        <a:alpha val="50000"/>
                      </a:srgbClr>
                    </a:solidFill>
                  </a:tcPr>
                </a:tc>
                <a:tc>
                  <a:txBody>
                    <a:bodyPr/>
                    <a:lstStyle/>
                    <a:p>
                      <a:pPr algn="ctr"/>
                      <a:r>
                        <a:rPr lang="en-US" sz="1400" b="1" dirty="0"/>
                        <a:t>73</a:t>
                      </a:r>
                    </a:p>
                  </a:txBody>
                  <a:tcPr marL="5247" marR="5247" marT="5247" marB="0" anchor="ctr">
                    <a:solidFill>
                      <a:srgbClr val="002060">
                        <a:alpha val="50000"/>
                      </a:srgbClr>
                    </a:solidFill>
                  </a:tcPr>
                </a:tc>
                <a:tc>
                  <a:txBody>
                    <a:bodyPr/>
                    <a:lstStyle/>
                    <a:p>
                      <a:pPr algn="ctr"/>
                      <a:r>
                        <a:rPr lang="en-US" sz="1400" b="1" dirty="0"/>
                        <a:t>59</a:t>
                      </a:r>
                    </a:p>
                  </a:txBody>
                  <a:tcPr marL="5247" marR="5247" marT="5247" marB="0" anchor="ctr">
                    <a:solidFill>
                      <a:srgbClr val="002060">
                        <a:alpha val="50000"/>
                      </a:srgbClr>
                    </a:solidFill>
                  </a:tcPr>
                </a:tc>
                <a:tc>
                  <a:txBody>
                    <a:bodyPr/>
                    <a:lstStyle/>
                    <a:p>
                      <a:pPr algn="ctr"/>
                      <a:r>
                        <a:rPr lang="en-US" sz="1400" b="1" dirty="0"/>
                        <a:t>74</a:t>
                      </a:r>
                    </a:p>
                  </a:txBody>
                  <a:tcPr marL="5247" marR="5247" marT="5247" marB="0" anchor="ctr">
                    <a:solidFill>
                      <a:srgbClr val="002060">
                        <a:alpha val="50000"/>
                      </a:srgbClr>
                    </a:solidFill>
                  </a:tcPr>
                </a:tc>
                <a:extLst>
                  <a:ext uri="{0D108BD9-81ED-4DB2-BD59-A6C34878D82A}">
                    <a16:rowId xmlns:a16="http://schemas.microsoft.com/office/drawing/2014/main" xmlns="" val="4216141428"/>
                  </a:ext>
                </a:extLst>
              </a:tr>
              <a:tr h="211486">
                <a:tc rowSpan="7">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Marital Status</a:t>
                      </a: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Married</a:t>
                      </a:r>
                    </a:p>
                  </a:txBody>
                  <a:tcPr marL="9525" marR="9525" marT="9525" marB="0" anchor="ctr">
                    <a:solidFill>
                      <a:srgbClr val="002060">
                        <a:alpha val="25000"/>
                      </a:srgbClr>
                    </a:solidFill>
                  </a:tcPr>
                </a:tc>
                <a:tc>
                  <a:txBody>
                    <a:bodyPr/>
                    <a:lstStyle/>
                    <a:p>
                      <a:pPr algn="ctr"/>
                      <a:r>
                        <a:rPr lang="en-US" sz="1400" b="1" dirty="0"/>
                        <a:t>57</a:t>
                      </a:r>
                    </a:p>
                  </a:txBody>
                  <a:tcPr marL="5247" marR="5247" marT="5247" marB="0" anchor="ctr">
                    <a:solidFill>
                      <a:srgbClr val="002060">
                        <a:alpha val="25000"/>
                      </a:srgbClr>
                    </a:solidFill>
                  </a:tcPr>
                </a:tc>
                <a:tc>
                  <a:txBody>
                    <a:bodyPr/>
                    <a:lstStyle/>
                    <a:p>
                      <a:pPr algn="ctr"/>
                      <a:r>
                        <a:rPr lang="en-US" sz="1400" b="1" dirty="0"/>
                        <a:t>58</a:t>
                      </a:r>
                    </a:p>
                  </a:txBody>
                  <a:tcPr marL="5247" marR="5247" marT="5247" marB="0" anchor="ctr">
                    <a:solidFill>
                      <a:srgbClr val="002060">
                        <a:alpha val="25000"/>
                      </a:srgbClr>
                    </a:solidFill>
                  </a:tcPr>
                </a:tc>
                <a:tc>
                  <a:txBody>
                    <a:bodyPr/>
                    <a:lstStyle/>
                    <a:p>
                      <a:pPr algn="ctr"/>
                      <a:r>
                        <a:rPr lang="en-US" sz="1400" b="1" dirty="0"/>
                        <a:t>58</a:t>
                      </a:r>
                    </a:p>
                  </a:txBody>
                  <a:tcPr marL="5247" marR="5247" marT="5247" marB="0" anchor="ctr">
                    <a:solidFill>
                      <a:srgbClr val="002060">
                        <a:alpha val="25000"/>
                      </a:srgbClr>
                    </a:solidFill>
                  </a:tcPr>
                </a:tc>
                <a:tc>
                  <a:txBody>
                    <a:bodyPr/>
                    <a:lstStyle/>
                    <a:p>
                      <a:pPr algn="ctr"/>
                      <a:r>
                        <a:rPr lang="en-US" sz="1400" b="1" dirty="0"/>
                        <a:t>49</a:t>
                      </a:r>
                    </a:p>
                  </a:txBody>
                  <a:tcPr marL="5247" marR="5247" marT="5247" marB="0" anchor="ctr">
                    <a:solidFill>
                      <a:srgbClr val="002060">
                        <a:alpha val="25000"/>
                      </a:srgbClr>
                    </a:solidFill>
                  </a:tcPr>
                </a:tc>
                <a:tc>
                  <a:txBody>
                    <a:bodyPr/>
                    <a:lstStyle/>
                    <a:p>
                      <a:pPr algn="ctr"/>
                      <a:r>
                        <a:rPr lang="en-US" sz="1400" b="1" dirty="0"/>
                        <a:t>62</a:t>
                      </a:r>
                    </a:p>
                  </a:txBody>
                  <a:tcPr marL="5247" marR="5247" marT="5247" marB="0" anchor="ctr">
                    <a:solidFill>
                      <a:srgbClr val="002060">
                        <a:alpha val="25000"/>
                      </a:srgbClr>
                    </a:solidFill>
                  </a:tcPr>
                </a:tc>
                <a:tc>
                  <a:txBody>
                    <a:bodyPr/>
                    <a:lstStyle/>
                    <a:p>
                      <a:pPr algn="ctr"/>
                      <a:r>
                        <a:rPr lang="en-US" sz="1400" b="1" dirty="0"/>
                        <a:t>50</a:t>
                      </a:r>
                    </a:p>
                  </a:txBody>
                  <a:tcPr marL="5247" marR="5247" marT="5247" marB="0" anchor="ctr">
                    <a:solidFill>
                      <a:srgbClr val="002060">
                        <a:alpha val="25000"/>
                      </a:srgbClr>
                    </a:solidFill>
                  </a:tcPr>
                </a:tc>
                <a:extLst>
                  <a:ext uri="{0D108BD9-81ED-4DB2-BD59-A6C34878D82A}">
                    <a16:rowId xmlns:a16="http://schemas.microsoft.com/office/drawing/2014/main" xmlns="" val="1353845547"/>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All</a:t>
                      </a:r>
                      <a:r>
                        <a:rPr lang="en-US" sz="1400" b="1" i="0" u="none" strike="noStrike" baseline="0" dirty="0">
                          <a:solidFill>
                            <a:srgbClr val="000000"/>
                          </a:solidFill>
                          <a:effectLst/>
                          <a:latin typeface="+mn-lt"/>
                        </a:rPr>
                        <a:t> unmarried</a:t>
                      </a: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algn="ctr"/>
                      <a:r>
                        <a:rPr lang="en-US" sz="1400" b="1" dirty="0"/>
                        <a:t>40</a:t>
                      </a:r>
                    </a:p>
                  </a:txBody>
                  <a:tcPr marL="5247" marR="5247" marT="5247" marB="0" anchor="ctr">
                    <a:solidFill>
                      <a:srgbClr val="002060">
                        <a:alpha val="25000"/>
                      </a:srgbClr>
                    </a:solidFill>
                  </a:tcPr>
                </a:tc>
                <a:tc>
                  <a:txBody>
                    <a:bodyPr/>
                    <a:lstStyle/>
                    <a:p>
                      <a:pPr algn="ctr"/>
                      <a:r>
                        <a:rPr lang="en-US" sz="1400" b="1" dirty="0"/>
                        <a:t>39</a:t>
                      </a:r>
                    </a:p>
                  </a:txBody>
                  <a:tcPr marL="5247" marR="5247" marT="5247" marB="0" anchor="ctr">
                    <a:solidFill>
                      <a:srgbClr val="002060">
                        <a:alpha val="25000"/>
                      </a:srgbClr>
                    </a:solidFill>
                  </a:tcPr>
                </a:tc>
                <a:tc>
                  <a:txBody>
                    <a:bodyPr/>
                    <a:lstStyle/>
                    <a:p>
                      <a:pPr algn="ctr"/>
                      <a:r>
                        <a:rPr lang="en-US" sz="1400" b="1" dirty="0"/>
                        <a:t>42</a:t>
                      </a:r>
                    </a:p>
                  </a:txBody>
                  <a:tcPr marL="5247" marR="5247" marT="5247" marB="0" anchor="ctr">
                    <a:solidFill>
                      <a:srgbClr val="002060">
                        <a:alpha val="25000"/>
                      </a:srgbClr>
                    </a:solidFill>
                  </a:tcPr>
                </a:tc>
                <a:tc>
                  <a:txBody>
                    <a:bodyPr/>
                    <a:lstStyle/>
                    <a:p>
                      <a:pPr algn="ctr"/>
                      <a:r>
                        <a:rPr lang="en-US" sz="1400" b="1" dirty="0"/>
                        <a:t>50</a:t>
                      </a:r>
                    </a:p>
                  </a:txBody>
                  <a:tcPr marL="5247" marR="5247" marT="5247" marB="0" anchor="ctr">
                    <a:solidFill>
                      <a:srgbClr val="002060">
                        <a:alpha val="25000"/>
                      </a:srgbClr>
                    </a:solidFill>
                  </a:tcPr>
                </a:tc>
                <a:tc>
                  <a:txBody>
                    <a:bodyPr/>
                    <a:lstStyle/>
                    <a:p>
                      <a:pPr algn="ctr"/>
                      <a:r>
                        <a:rPr lang="en-US" sz="1400" b="1" dirty="0"/>
                        <a:t>38</a:t>
                      </a:r>
                    </a:p>
                  </a:txBody>
                  <a:tcPr marL="5247" marR="5247" marT="5247" marB="0" anchor="ctr">
                    <a:solidFill>
                      <a:srgbClr val="002060">
                        <a:alpha val="25000"/>
                      </a:srgbClr>
                    </a:solidFill>
                  </a:tcPr>
                </a:tc>
                <a:tc>
                  <a:txBody>
                    <a:bodyPr/>
                    <a:lstStyle/>
                    <a:p>
                      <a:pPr algn="ctr"/>
                      <a:r>
                        <a:rPr lang="en-US" sz="1400" b="1" dirty="0"/>
                        <a:t>50</a:t>
                      </a:r>
                    </a:p>
                  </a:txBody>
                  <a:tcPr marL="5247" marR="5247" marT="5247" marB="0" anchor="ctr">
                    <a:solidFill>
                      <a:srgbClr val="002060">
                        <a:alpha val="25000"/>
                      </a:srgbClr>
                    </a:solidFill>
                  </a:tcPr>
                </a:tc>
                <a:extLst>
                  <a:ext uri="{0D108BD9-81ED-4DB2-BD59-A6C34878D82A}">
                    <a16:rowId xmlns:a16="http://schemas.microsoft.com/office/drawing/2014/main" xmlns="" val="312222411"/>
                  </a:ext>
                </a:extLst>
              </a:tr>
              <a:tr h="211486">
                <a:tc v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Unmarried w/</a:t>
                      </a:r>
                      <a:r>
                        <a:rPr lang="en-US" sz="1400" b="1" i="0" u="none" strike="noStrike" baseline="0" dirty="0">
                          <a:solidFill>
                            <a:srgbClr val="000000"/>
                          </a:solidFill>
                          <a:effectLst/>
                          <a:latin typeface="+mn-lt"/>
                        </a:rPr>
                        <a:t> partner</a:t>
                      </a: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6</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6</a:t>
                      </a:r>
                    </a:p>
                  </a:txBody>
                  <a:tcPr marL="5247" marR="5247" marT="5247" marB="0" anchor="ctr">
                    <a:solidFill>
                      <a:srgbClr val="002060">
                        <a:alpha val="25000"/>
                      </a:srgbClr>
                    </a:solidFill>
                  </a:tcPr>
                </a:tc>
                <a:tc>
                  <a:txBody>
                    <a:bodyPr/>
                    <a:lstStyle/>
                    <a:p>
                      <a:pPr algn="ctr"/>
                      <a:r>
                        <a:rPr lang="en-US" sz="1400" b="1" dirty="0"/>
                        <a:t>10</a:t>
                      </a:r>
                    </a:p>
                  </a:txBody>
                  <a:tcPr marL="5247" marR="5247" marT="5247" marB="0" anchor="ctr">
                    <a:solidFill>
                      <a:srgbClr val="002060">
                        <a:alpha val="25000"/>
                      </a:srgbClr>
                    </a:solidFill>
                  </a:tcPr>
                </a:tc>
                <a:extLst>
                  <a:ext uri="{0D108BD9-81ED-4DB2-BD59-A6C34878D82A}">
                    <a16:rowId xmlns:a16="http://schemas.microsoft.com/office/drawing/2014/main" xmlns="" val="644358590"/>
                  </a:ext>
                </a:extLst>
              </a:tr>
              <a:tr h="211486">
                <a:tc v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Single</a:t>
                      </a:r>
                    </a:p>
                  </a:txBody>
                  <a:tcPr marL="9525" marR="9525" marT="9525" marB="0" anchor="ctr">
                    <a:solidFill>
                      <a:srgbClr val="002060">
                        <a:alpha val="25000"/>
                      </a:srgbClr>
                    </a:solidFill>
                  </a:tcPr>
                </a:tc>
                <a:tc>
                  <a:txBody>
                    <a:bodyPr/>
                    <a:lstStyle/>
                    <a:p>
                      <a:pPr algn="ctr"/>
                      <a:r>
                        <a:rPr lang="en-US" sz="1400" b="1" dirty="0"/>
                        <a:t>23</a:t>
                      </a:r>
                    </a:p>
                  </a:txBody>
                  <a:tcPr marL="5247" marR="5247" marT="5247" marB="0" anchor="ctr">
                    <a:solidFill>
                      <a:srgbClr val="002060">
                        <a:alpha val="25000"/>
                      </a:srgbClr>
                    </a:solidFill>
                  </a:tcPr>
                </a:tc>
                <a:tc>
                  <a:txBody>
                    <a:bodyPr/>
                    <a:lstStyle/>
                    <a:p>
                      <a:pPr algn="ctr"/>
                      <a:r>
                        <a:rPr lang="en-US" sz="1400" b="1" dirty="0"/>
                        <a:t>24</a:t>
                      </a:r>
                    </a:p>
                  </a:txBody>
                  <a:tcPr marL="5247" marR="5247" marT="5247" marB="0" anchor="ctr">
                    <a:solidFill>
                      <a:srgbClr val="002060">
                        <a:alpha val="25000"/>
                      </a:srgbClr>
                    </a:solidFill>
                  </a:tcPr>
                </a:tc>
                <a:tc>
                  <a:txBody>
                    <a:bodyPr/>
                    <a:lstStyle/>
                    <a:p>
                      <a:pPr algn="ctr"/>
                      <a:r>
                        <a:rPr lang="en-US" sz="1400" b="1" dirty="0"/>
                        <a:t>23</a:t>
                      </a:r>
                    </a:p>
                  </a:txBody>
                  <a:tcPr marL="5247" marR="5247" marT="5247" marB="0" anchor="ctr">
                    <a:solidFill>
                      <a:srgbClr val="002060">
                        <a:alpha val="25000"/>
                      </a:srgbClr>
                    </a:solidFill>
                  </a:tcPr>
                </a:tc>
                <a:tc>
                  <a:txBody>
                    <a:bodyPr/>
                    <a:lstStyle/>
                    <a:p>
                      <a:pPr algn="ctr"/>
                      <a:r>
                        <a:rPr lang="en-US" sz="1400" b="1" dirty="0"/>
                        <a:t>24</a:t>
                      </a:r>
                    </a:p>
                  </a:txBody>
                  <a:tcPr marL="5247" marR="5247" marT="5247" marB="0" anchor="ctr">
                    <a:solidFill>
                      <a:srgbClr val="002060">
                        <a:alpha val="25000"/>
                      </a:srgbClr>
                    </a:solidFill>
                  </a:tcPr>
                </a:tc>
                <a:tc>
                  <a:txBody>
                    <a:bodyPr/>
                    <a:lstStyle/>
                    <a:p>
                      <a:pPr algn="ctr"/>
                      <a:r>
                        <a:rPr lang="en-US" sz="1400" b="1" dirty="0"/>
                        <a:t>22</a:t>
                      </a:r>
                    </a:p>
                  </a:txBody>
                  <a:tcPr marL="5247" marR="5247" marT="5247" marB="0" anchor="ctr">
                    <a:solidFill>
                      <a:srgbClr val="002060">
                        <a:alpha val="25000"/>
                      </a:srgbClr>
                    </a:solidFill>
                  </a:tcPr>
                </a:tc>
                <a:tc>
                  <a:txBody>
                    <a:bodyPr/>
                    <a:lstStyle/>
                    <a:p>
                      <a:pPr algn="ctr"/>
                      <a:r>
                        <a:rPr lang="en-US" sz="1400" b="1" dirty="0"/>
                        <a:t>28</a:t>
                      </a:r>
                    </a:p>
                  </a:txBody>
                  <a:tcPr marL="5247" marR="5247" marT="5247" marB="0" anchor="ctr">
                    <a:solidFill>
                      <a:srgbClr val="002060">
                        <a:alpha val="25000"/>
                      </a:srgbClr>
                    </a:solidFill>
                  </a:tcPr>
                </a:tc>
                <a:extLst>
                  <a:ext uri="{0D108BD9-81ED-4DB2-BD59-A6C34878D82A}">
                    <a16:rowId xmlns:a16="http://schemas.microsoft.com/office/drawing/2014/main" xmlns="" val="1115902691"/>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Separated</a:t>
                      </a:r>
                    </a:p>
                  </a:txBody>
                  <a:tcPr marL="9525" marR="9525" marT="9525" marB="0" anchor="ctr">
                    <a:solidFill>
                      <a:srgbClr val="002060">
                        <a:alpha val="25000"/>
                      </a:srgbClr>
                    </a:solidFill>
                  </a:tcPr>
                </a:tc>
                <a:tc>
                  <a:txBody>
                    <a:bodyPr/>
                    <a:lstStyle/>
                    <a:p>
                      <a:pPr algn="ctr"/>
                      <a:r>
                        <a:rPr lang="en-US" sz="1400" b="1" dirty="0"/>
                        <a:t>1</a:t>
                      </a:r>
                    </a:p>
                  </a:txBody>
                  <a:tcPr marL="5247" marR="5247" marT="5247" marB="0" anchor="ctr">
                    <a:solidFill>
                      <a:srgbClr val="002060">
                        <a:alpha val="25000"/>
                      </a:srgbClr>
                    </a:solidFill>
                  </a:tcPr>
                </a:tc>
                <a:tc>
                  <a:txBody>
                    <a:bodyPr/>
                    <a:lstStyle/>
                    <a:p>
                      <a:pPr algn="ctr"/>
                      <a:r>
                        <a:rPr lang="en-US" sz="1400" b="1" dirty="0"/>
                        <a:t>1</a:t>
                      </a:r>
                    </a:p>
                  </a:txBody>
                  <a:tcPr marL="5247" marR="5247" marT="5247" marB="0" anchor="ctr">
                    <a:solidFill>
                      <a:srgbClr val="002060">
                        <a:alpha val="25000"/>
                      </a:srgbClr>
                    </a:solidFill>
                  </a:tcPr>
                </a:tc>
                <a:tc>
                  <a:txBody>
                    <a:bodyPr/>
                    <a:lstStyle/>
                    <a:p>
                      <a:pPr algn="ctr"/>
                      <a:r>
                        <a:rPr lang="en-US" sz="1400" b="1" dirty="0"/>
                        <a:t>1</a:t>
                      </a:r>
                    </a:p>
                  </a:txBody>
                  <a:tcPr marL="5247" marR="5247" marT="5247" marB="0" anchor="ctr">
                    <a:solidFill>
                      <a:srgbClr val="002060">
                        <a:alpha val="25000"/>
                      </a:srgbClr>
                    </a:solidFill>
                  </a:tcPr>
                </a:tc>
                <a:tc>
                  <a:txBody>
                    <a:bodyPr/>
                    <a:lstStyle/>
                    <a:p>
                      <a:pPr algn="ctr"/>
                      <a:r>
                        <a:rPr lang="en-US" sz="1400" b="1" dirty="0"/>
                        <a:t>1</a:t>
                      </a:r>
                    </a:p>
                  </a:txBody>
                  <a:tcPr marL="5247" marR="5247" marT="5247" marB="0" anchor="ctr">
                    <a:solidFill>
                      <a:srgbClr val="002060">
                        <a:alpha val="25000"/>
                      </a:srgbClr>
                    </a:solidFill>
                  </a:tcPr>
                </a:tc>
                <a:tc>
                  <a:txBody>
                    <a:bodyPr/>
                    <a:lstStyle/>
                    <a:p>
                      <a:pPr algn="ctr"/>
                      <a:r>
                        <a:rPr lang="en-US" sz="1400" b="1" dirty="0"/>
                        <a:t>1</a:t>
                      </a:r>
                    </a:p>
                  </a:txBody>
                  <a:tcPr marL="5247" marR="5247" marT="5247" marB="0" anchor="ctr">
                    <a:solidFill>
                      <a:srgbClr val="002060">
                        <a:alpha val="25000"/>
                      </a:srgbClr>
                    </a:solidFill>
                  </a:tcPr>
                </a:tc>
                <a:tc>
                  <a:txBody>
                    <a:bodyPr/>
                    <a:lstStyle/>
                    <a:p>
                      <a:pPr algn="ctr"/>
                      <a:r>
                        <a:rPr lang="en-US" sz="1400" b="1" dirty="0"/>
                        <a:t>0</a:t>
                      </a:r>
                    </a:p>
                  </a:txBody>
                  <a:tcPr marL="5247" marR="5247" marT="5247" marB="0" anchor="ctr">
                    <a:solidFill>
                      <a:srgbClr val="002060">
                        <a:alpha val="25000"/>
                      </a:srgbClr>
                    </a:solidFill>
                  </a:tcPr>
                </a:tc>
                <a:extLst>
                  <a:ext uri="{0D108BD9-81ED-4DB2-BD59-A6C34878D82A}">
                    <a16:rowId xmlns:a16="http://schemas.microsoft.com/office/drawing/2014/main" xmlns="" val="1303709821"/>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BFDB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Divorced</a:t>
                      </a:r>
                    </a:p>
                  </a:txBody>
                  <a:tcPr marL="9525" marR="9525" marT="9525" marB="0" anchor="ctr">
                    <a:solidFill>
                      <a:srgbClr val="002060">
                        <a:alpha val="25000"/>
                      </a:srgbClr>
                    </a:solidFill>
                  </a:tcPr>
                </a:tc>
                <a:tc>
                  <a:txBody>
                    <a:bodyPr/>
                    <a:lstStyle/>
                    <a:p>
                      <a:pPr algn="ctr"/>
                      <a:r>
                        <a:rPr lang="en-US" sz="1400" b="1" dirty="0"/>
                        <a:t>6</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8</a:t>
                      </a:r>
                    </a:p>
                  </a:txBody>
                  <a:tcPr marL="5247" marR="5247" marT="5247" marB="0" anchor="ctr">
                    <a:solidFill>
                      <a:srgbClr val="002060">
                        <a:alpha val="25000"/>
                      </a:srgbClr>
                    </a:solidFill>
                  </a:tcPr>
                </a:tc>
                <a:tc>
                  <a:txBody>
                    <a:bodyPr/>
                    <a:lstStyle/>
                    <a:p>
                      <a:pPr algn="ctr"/>
                      <a:r>
                        <a:rPr lang="en-US" sz="1400" b="1" dirty="0"/>
                        <a:t>15</a:t>
                      </a:r>
                    </a:p>
                  </a:txBody>
                  <a:tcPr marL="5247" marR="5247" marT="5247" marB="0" anchor="ctr">
                    <a:solidFill>
                      <a:srgbClr val="002060">
                        <a:alpha val="25000"/>
                      </a:srgbClr>
                    </a:solidFill>
                  </a:tcPr>
                </a:tc>
                <a:tc>
                  <a:txBody>
                    <a:bodyPr/>
                    <a:lstStyle/>
                    <a:p>
                      <a:pPr algn="ctr"/>
                      <a:r>
                        <a:rPr lang="en-US" sz="1400" b="1" dirty="0"/>
                        <a:t>6</a:t>
                      </a:r>
                    </a:p>
                  </a:txBody>
                  <a:tcPr marL="5247" marR="5247" marT="5247" marB="0" anchor="ctr">
                    <a:solidFill>
                      <a:srgbClr val="002060">
                        <a:alpha val="25000"/>
                      </a:srgbClr>
                    </a:solidFill>
                  </a:tcPr>
                </a:tc>
                <a:tc>
                  <a:txBody>
                    <a:bodyPr/>
                    <a:lstStyle/>
                    <a:p>
                      <a:pPr algn="ctr"/>
                      <a:r>
                        <a:rPr lang="en-US" sz="1400" b="1" dirty="0"/>
                        <a:t>9</a:t>
                      </a:r>
                    </a:p>
                  </a:txBody>
                  <a:tcPr marL="5247" marR="5247" marT="5247" marB="0" anchor="ctr">
                    <a:solidFill>
                      <a:srgbClr val="002060">
                        <a:alpha val="25000"/>
                      </a:srgbClr>
                    </a:solidFill>
                  </a:tcPr>
                </a:tc>
                <a:extLst>
                  <a:ext uri="{0D108BD9-81ED-4DB2-BD59-A6C34878D82A}">
                    <a16:rowId xmlns:a16="http://schemas.microsoft.com/office/drawing/2014/main" xmlns="" val="4011512877"/>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Widowed</a:t>
                      </a:r>
                    </a:p>
                  </a:txBody>
                  <a:tcPr marL="9525" marR="9525" marT="9525"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tc>
                  <a:txBody>
                    <a:bodyPr/>
                    <a:lstStyle/>
                    <a:p>
                      <a:pPr algn="ctr"/>
                      <a:r>
                        <a:rPr lang="en-US" sz="1400" b="1" dirty="0"/>
                        <a:t>5</a:t>
                      </a:r>
                    </a:p>
                  </a:txBody>
                  <a:tcPr marL="5247" marR="5247" marT="5247" marB="0" anchor="ctr">
                    <a:solidFill>
                      <a:srgbClr val="002060">
                        <a:alpha val="25000"/>
                      </a:srgbClr>
                    </a:solidFill>
                  </a:tcPr>
                </a:tc>
                <a:tc>
                  <a:txBody>
                    <a:bodyPr/>
                    <a:lstStyle/>
                    <a:p>
                      <a:pPr algn="ctr"/>
                      <a:r>
                        <a:rPr lang="en-US" sz="1400" b="1" dirty="0"/>
                        <a:t>3</a:t>
                      </a:r>
                    </a:p>
                  </a:txBody>
                  <a:tcPr marL="5247" marR="5247" marT="5247" marB="0" anchor="ctr">
                    <a:solidFill>
                      <a:srgbClr val="002060">
                        <a:alpha val="25000"/>
                      </a:srgbClr>
                    </a:solidFill>
                  </a:tcPr>
                </a:tc>
                <a:tc>
                  <a:txBody>
                    <a:bodyPr/>
                    <a:lstStyle/>
                    <a:p>
                      <a:pPr algn="ctr"/>
                      <a:r>
                        <a:rPr lang="en-US" sz="1400" b="1" dirty="0"/>
                        <a:t>4</a:t>
                      </a:r>
                    </a:p>
                  </a:txBody>
                  <a:tcPr marL="5247" marR="5247" marT="5247" marB="0" anchor="ctr">
                    <a:solidFill>
                      <a:srgbClr val="002060">
                        <a:alpha val="25000"/>
                      </a:srgbClr>
                    </a:solidFill>
                  </a:tcPr>
                </a:tc>
                <a:extLst>
                  <a:ext uri="{0D108BD9-81ED-4DB2-BD59-A6C34878D82A}">
                    <a16:rowId xmlns:a16="http://schemas.microsoft.com/office/drawing/2014/main" xmlns="" val="2900064568"/>
                  </a:ext>
                </a:extLst>
              </a:tr>
              <a:tr h="211486">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Union</a:t>
                      </a:r>
                      <a:r>
                        <a:rPr lang="en-US" sz="1400" b="1" i="0" u="none" strike="noStrike" baseline="0" dirty="0">
                          <a:solidFill>
                            <a:srgbClr val="000000"/>
                          </a:solidFill>
                          <a:effectLst/>
                          <a:latin typeface="+mn-lt"/>
                        </a:rPr>
                        <a:t> HH</a:t>
                      </a:r>
                      <a:endParaRPr lang="en-US" sz="1400" b="1" i="0" u="none" strike="noStrike" dirty="0">
                        <a:solidFill>
                          <a:srgbClr val="000000"/>
                        </a:solidFill>
                        <a:effectLst/>
                        <a:latin typeface="+mn-lt"/>
                      </a:endParaRPr>
                    </a:p>
                  </a:txBody>
                  <a:tcPr marL="9525" marR="9525" marT="9525" marB="0" anchor="ctr">
                    <a:solidFill>
                      <a:srgbClr val="002060">
                        <a:alpha val="5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All yes</a:t>
                      </a:r>
                    </a:p>
                  </a:txBody>
                  <a:tcPr marL="9525" marR="9525" marT="9525" marB="0" anchor="ctr">
                    <a:solidFill>
                      <a:srgbClr val="002060">
                        <a:alpha val="50000"/>
                      </a:srgbClr>
                    </a:solidFill>
                  </a:tcPr>
                </a:tc>
                <a:tc>
                  <a:txBody>
                    <a:bodyPr/>
                    <a:lstStyle/>
                    <a:p>
                      <a:pPr algn="ctr"/>
                      <a:r>
                        <a:rPr lang="en-US" sz="1400" b="1" dirty="0"/>
                        <a:t>17</a:t>
                      </a:r>
                    </a:p>
                  </a:txBody>
                  <a:tcPr marL="5247" marR="5247" marT="5247" marB="0" anchor="ctr">
                    <a:solidFill>
                      <a:srgbClr val="002060">
                        <a:alpha val="50000"/>
                      </a:srgbClr>
                    </a:solidFill>
                  </a:tcPr>
                </a:tc>
                <a:tc>
                  <a:txBody>
                    <a:bodyPr/>
                    <a:lstStyle/>
                    <a:p>
                      <a:pPr algn="ctr"/>
                      <a:r>
                        <a:rPr lang="en-US" sz="1400" b="1" dirty="0"/>
                        <a:t>15</a:t>
                      </a:r>
                    </a:p>
                  </a:txBody>
                  <a:tcPr marL="5247" marR="5247" marT="5247" marB="0" anchor="ctr">
                    <a:solidFill>
                      <a:srgbClr val="002060">
                        <a:alpha val="50000"/>
                      </a:srgbClr>
                    </a:solidFill>
                  </a:tcPr>
                </a:tc>
                <a:tc>
                  <a:txBody>
                    <a:bodyPr/>
                    <a:lstStyle/>
                    <a:p>
                      <a:pPr algn="ctr"/>
                      <a:r>
                        <a:rPr lang="en-US" sz="1400" b="1" dirty="0"/>
                        <a:t>20</a:t>
                      </a:r>
                    </a:p>
                  </a:txBody>
                  <a:tcPr marL="5247" marR="5247" marT="5247" marB="0" anchor="ctr">
                    <a:solidFill>
                      <a:srgbClr val="002060">
                        <a:alpha val="50000"/>
                      </a:srgbClr>
                    </a:solidFill>
                  </a:tcPr>
                </a:tc>
                <a:tc>
                  <a:txBody>
                    <a:bodyPr/>
                    <a:lstStyle/>
                    <a:p>
                      <a:pPr algn="ctr"/>
                      <a:r>
                        <a:rPr lang="en-US" sz="1400" b="1" dirty="0"/>
                        <a:t>23</a:t>
                      </a:r>
                    </a:p>
                  </a:txBody>
                  <a:tcPr marL="5247" marR="5247" marT="5247" marB="0" anchor="ctr">
                    <a:solidFill>
                      <a:srgbClr val="002060">
                        <a:alpha val="50000"/>
                      </a:srgbClr>
                    </a:solidFill>
                  </a:tcPr>
                </a:tc>
                <a:tc>
                  <a:txBody>
                    <a:bodyPr/>
                    <a:lstStyle/>
                    <a:p>
                      <a:pPr algn="ctr"/>
                      <a:r>
                        <a:rPr lang="en-US" sz="1400" b="1" dirty="0"/>
                        <a:t>19</a:t>
                      </a:r>
                    </a:p>
                  </a:txBody>
                  <a:tcPr marL="5247" marR="5247" marT="5247" marB="0" anchor="ctr">
                    <a:solidFill>
                      <a:srgbClr val="002060">
                        <a:alpha val="50000"/>
                      </a:srgbClr>
                    </a:solidFill>
                  </a:tcPr>
                </a:tc>
                <a:tc>
                  <a:txBody>
                    <a:bodyPr/>
                    <a:lstStyle/>
                    <a:p>
                      <a:pPr algn="ctr"/>
                      <a:r>
                        <a:rPr lang="en-US" sz="1400" b="1" dirty="0"/>
                        <a:t>24</a:t>
                      </a:r>
                    </a:p>
                  </a:txBody>
                  <a:tcPr marL="5247" marR="5247" marT="5247" marB="0" anchor="ctr">
                    <a:solidFill>
                      <a:srgbClr val="002060">
                        <a:alpha val="50000"/>
                      </a:srgbClr>
                    </a:solidFill>
                  </a:tcPr>
                </a:tc>
                <a:extLst>
                  <a:ext uri="{0D108BD9-81ED-4DB2-BD59-A6C34878D82A}">
                    <a16:rowId xmlns:a16="http://schemas.microsoft.com/office/drawing/2014/main" xmlns="" val="2822416675"/>
                  </a:ext>
                </a:extLst>
              </a:tr>
              <a:tr h="211486">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mn-lt"/>
                      </a:endParaRPr>
                    </a:p>
                  </a:txBody>
                  <a:tcPr marL="9525" marR="9525" marT="9525" marB="0" anchor="ctr">
                    <a:solidFill>
                      <a:srgbClr val="002060">
                        <a:alpha val="25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No</a:t>
                      </a:r>
                    </a:p>
                  </a:txBody>
                  <a:tcPr marL="9525" marR="9525" marT="9525" marB="0" anchor="ctr">
                    <a:solidFill>
                      <a:srgbClr val="002060">
                        <a:alpha val="50000"/>
                      </a:srgbClr>
                    </a:solidFill>
                  </a:tcPr>
                </a:tc>
                <a:tc>
                  <a:txBody>
                    <a:bodyPr/>
                    <a:lstStyle/>
                    <a:p>
                      <a:pPr algn="ctr"/>
                      <a:r>
                        <a:rPr lang="en-US" sz="1400" b="1" dirty="0"/>
                        <a:t>80</a:t>
                      </a:r>
                    </a:p>
                  </a:txBody>
                  <a:tcPr marL="5247" marR="5247" marT="5247" marB="0" anchor="ctr">
                    <a:solidFill>
                      <a:srgbClr val="002060">
                        <a:alpha val="50000"/>
                      </a:srgbClr>
                    </a:solidFill>
                  </a:tcPr>
                </a:tc>
                <a:tc>
                  <a:txBody>
                    <a:bodyPr/>
                    <a:lstStyle/>
                    <a:p>
                      <a:pPr algn="ctr"/>
                      <a:r>
                        <a:rPr lang="en-US" sz="1400" b="1" dirty="0"/>
                        <a:t>83</a:t>
                      </a:r>
                    </a:p>
                  </a:txBody>
                  <a:tcPr marL="5247" marR="5247" marT="5247" marB="0" anchor="ctr">
                    <a:solidFill>
                      <a:srgbClr val="002060">
                        <a:alpha val="50000"/>
                      </a:srgbClr>
                    </a:solidFill>
                  </a:tcPr>
                </a:tc>
                <a:tc>
                  <a:txBody>
                    <a:bodyPr/>
                    <a:lstStyle/>
                    <a:p>
                      <a:pPr algn="ctr"/>
                      <a:r>
                        <a:rPr lang="en-US" sz="1400" b="1" dirty="0"/>
                        <a:t>80</a:t>
                      </a:r>
                    </a:p>
                  </a:txBody>
                  <a:tcPr marL="5247" marR="5247" marT="5247" marB="0" anchor="ctr">
                    <a:solidFill>
                      <a:srgbClr val="002060">
                        <a:alpha val="50000"/>
                      </a:srgbClr>
                    </a:solidFill>
                  </a:tcPr>
                </a:tc>
                <a:tc>
                  <a:txBody>
                    <a:bodyPr/>
                    <a:lstStyle/>
                    <a:p>
                      <a:pPr algn="ctr"/>
                      <a:r>
                        <a:rPr lang="en-US" sz="1400" b="1" dirty="0"/>
                        <a:t>75</a:t>
                      </a:r>
                    </a:p>
                  </a:txBody>
                  <a:tcPr marL="5247" marR="5247" marT="5247" marB="0" anchor="ctr">
                    <a:solidFill>
                      <a:srgbClr val="002060">
                        <a:alpha val="50000"/>
                      </a:srgbClr>
                    </a:solidFill>
                  </a:tcPr>
                </a:tc>
                <a:tc>
                  <a:txBody>
                    <a:bodyPr/>
                    <a:lstStyle/>
                    <a:p>
                      <a:pPr algn="ctr"/>
                      <a:r>
                        <a:rPr lang="en-US" sz="1400" b="1" dirty="0"/>
                        <a:t>81</a:t>
                      </a:r>
                    </a:p>
                  </a:txBody>
                  <a:tcPr marL="5247" marR="5247" marT="5247" marB="0" anchor="ctr">
                    <a:solidFill>
                      <a:srgbClr val="002060">
                        <a:alpha val="50000"/>
                      </a:srgbClr>
                    </a:solidFill>
                  </a:tcPr>
                </a:tc>
                <a:tc>
                  <a:txBody>
                    <a:bodyPr/>
                    <a:lstStyle/>
                    <a:p>
                      <a:pPr algn="ctr"/>
                      <a:r>
                        <a:rPr lang="en-US" sz="1400" b="1" dirty="0"/>
                        <a:t>76</a:t>
                      </a:r>
                    </a:p>
                  </a:txBody>
                  <a:tcPr marL="5247" marR="5247" marT="5247" marB="0" anchor="ctr">
                    <a:solidFill>
                      <a:srgbClr val="002060">
                        <a:alpha val="50000"/>
                      </a:srgbClr>
                    </a:solidFill>
                  </a:tcPr>
                </a:tc>
                <a:extLst>
                  <a:ext uri="{0D108BD9-81ED-4DB2-BD59-A6C34878D82A}">
                    <a16:rowId xmlns:a16="http://schemas.microsoft.com/office/drawing/2014/main" xmlns="" val="2684461387"/>
                  </a:ext>
                </a:extLst>
              </a:tr>
            </a:tbl>
          </a:graphicData>
        </a:graphic>
      </p:graphicFrame>
      <p:sp>
        <p:nvSpPr>
          <p:cNvPr id="7" name="Rectangle 2"/>
          <p:cNvSpPr>
            <a:spLocks noGrp="1" noChangeArrowheads="1"/>
          </p:cNvSpPr>
          <p:nvPr>
            <p:ph type="title"/>
          </p:nvPr>
        </p:nvSpPr>
        <p:spPr>
          <a:xfrm>
            <a:off x="677863" y="176573"/>
            <a:ext cx="7788275" cy="1058863"/>
          </a:xfrm>
        </p:spPr>
        <p:txBody>
          <a:bodyPr anchor="t"/>
          <a:lstStyle/>
          <a:p>
            <a:pPr eaLnBrk="1" hangingPunct="1"/>
            <a:r>
              <a:rPr lang="en-US" sz="2400" b="1" dirty="0">
                <a:latin typeface="Calibri" charset="0"/>
              </a:rPr>
              <a:t>Demographic Profile of People with Disabilities</a:t>
            </a:r>
          </a:p>
        </p:txBody>
      </p:sp>
    </p:spTree>
    <p:extLst>
      <p:ext uri="{BB962C8B-B14F-4D97-AF65-F5344CB8AC3E}">
        <p14:creationId xmlns:p14="http://schemas.microsoft.com/office/powerpoint/2010/main" val="161317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The 2016 electorate was majority female and white, and more likely to be Democratic. A plurality of voters were between 50-64 years old, and a majority were non-college educated.</a:t>
            </a:r>
          </a:p>
        </p:txBody>
      </p:sp>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45</a:t>
            </a:fld>
            <a:endParaRPr lang="en-US"/>
          </a:p>
        </p:txBody>
      </p:sp>
      <p:sp>
        <p:nvSpPr>
          <p:cNvPr id="59" name="Rectangle 58"/>
          <p:cNvSpPr/>
          <p:nvPr/>
        </p:nvSpPr>
        <p:spPr>
          <a:xfrm>
            <a:off x="628650" y="1594561"/>
            <a:ext cx="788670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0" name="Rectangle 59"/>
          <p:cNvSpPr/>
          <p:nvPr/>
        </p:nvSpPr>
        <p:spPr>
          <a:xfrm>
            <a:off x="4450407" y="4053396"/>
            <a:ext cx="3711343"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aphicFrame>
        <p:nvGraphicFramePr>
          <p:cNvPr id="61" name="Table 60" descr="Party ID&#10;&#10;Democrat: 37 percent &#10;&#10;Independent: 22 percent &#10;&#10;Republican: 33 percent " title="Images of gender, age, race, education and party ID"/>
          <p:cNvGraphicFramePr>
            <a:graphicFrameLocks noGrp="1"/>
          </p:cNvGraphicFramePr>
          <p:nvPr>
            <p:extLst>
              <p:ext uri="{D42A27DB-BD31-4B8C-83A1-F6EECF244321}">
                <p14:modId xmlns:p14="http://schemas.microsoft.com/office/powerpoint/2010/main" val="3929958296"/>
              </p:ext>
            </p:extLst>
          </p:nvPr>
        </p:nvGraphicFramePr>
        <p:xfrm>
          <a:off x="4464727" y="4060878"/>
          <a:ext cx="3583938" cy="932936"/>
        </p:xfrm>
        <a:graphic>
          <a:graphicData uri="http://schemas.openxmlformats.org/drawingml/2006/table">
            <a:tbl>
              <a:tblPr firstRow="1" bandRow="1">
                <a:tableStyleId>{5C22544A-7EE6-4342-B048-85BDC9FD1C3A}</a:tableStyleId>
              </a:tblPr>
              <a:tblGrid>
                <a:gridCol w="1194646">
                  <a:extLst>
                    <a:ext uri="{9D8B030D-6E8A-4147-A177-3AD203B41FA5}">
                      <a16:colId xmlns:a16="http://schemas.microsoft.com/office/drawing/2014/main" xmlns="" val="20000"/>
                    </a:ext>
                  </a:extLst>
                </a:gridCol>
                <a:gridCol w="1194646">
                  <a:extLst>
                    <a:ext uri="{9D8B030D-6E8A-4147-A177-3AD203B41FA5}">
                      <a16:colId xmlns:a16="http://schemas.microsoft.com/office/drawing/2014/main" xmlns="" val="20001"/>
                    </a:ext>
                  </a:extLst>
                </a:gridCol>
                <a:gridCol w="1194646">
                  <a:extLst>
                    <a:ext uri="{9D8B030D-6E8A-4147-A177-3AD203B41FA5}">
                      <a16:colId xmlns:a16="http://schemas.microsoft.com/office/drawing/2014/main" xmlns="" val="20002"/>
                    </a:ext>
                  </a:extLst>
                </a:gridCol>
              </a:tblGrid>
              <a:tr h="366508">
                <a:tc>
                  <a:txBody>
                    <a:bodyPr/>
                    <a:lstStyle/>
                    <a:p>
                      <a:pPr algn="ctr"/>
                      <a:r>
                        <a:rPr lang="en-US" sz="1400" b="1" kern="1200" dirty="0">
                          <a:solidFill>
                            <a:schemeClr val="tx2"/>
                          </a:solidFill>
                          <a:latin typeface="+mn-lt"/>
                          <a:ea typeface="ＭＳ Ｐゴシック" charset="0"/>
                          <a:cs typeface="Arial" charset="0"/>
                          <a:sym typeface="Gill Sans" charset="0"/>
                        </a:rPr>
                        <a:t>Democrat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Independent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Republican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566428">
                <a:tc>
                  <a:txBody>
                    <a:bodyPr/>
                    <a:lstStyle/>
                    <a:p>
                      <a:pPr algn="ctr"/>
                      <a:r>
                        <a:rPr lang="en-US" sz="1400" b="1" kern="1200" dirty="0">
                          <a:solidFill>
                            <a:schemeClr val="tx2"/>
                          </a:solidFill>
                          <a:latin typeface="+mn-lt"/>
                          <a:ea typeface="ＭＳ Ｐゴシック" charset="0"/>
                          <a:cs typeface="Arial" charset="0"/>
                          <a:sym typeface="Gill Sans" charset="0"/>
                        </a:rPr>
                        <a:t>37%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22%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33%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3" name="Footer Placeholder 3"/>
          <p:cNvSpPr txBox="1">
            <a:spLocks/>
          </p:cNvSpPr>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2400" kern="1200">
                <a:solidFill>
                  <a:schemeClr val="tx1"/>
                </a:solidFill>
                <a:latin typeface="Calibri" charset="0"/>
                <a:ea typeface="ＭＳ Ｐゴシック" charset="0"/>
                <a:cs typeface="Times New Roman" panose="02020603050405020304" pitchFamily="18" charset="0"/>
              </a:defRPr>
            </a:lvl1pPr>
            <a:lvl2pPr marL="457200" algn="l" rtl="0" eaLnBrk="0" fontAlgn="base" hangingPunct="0">
              <a:spcBef>
                <a:spcPct val="0"/>
              </a:spcBef>
              <a:spcAft>
                <a:spcPct val="0"/>
              </a:spcAft>
              <a:defRPr sz="2000" kern="1200">
                <a:solidFill>
                  <a:schemeClr val="tx1"/>
                </a:solidFill>
                <a:latin typeface="Calibri" charset="0"/>
                <a:ea typeface="ＭＳ Ｐゴシック" charset="0"/>
                <a:cs typeface="Times New Roman" panose="02020603050405020304" pitchFamily="18" charset="0"/>
              </a:defRPr>
            </a:lvl2pPr>
            <a:lvl3pPr marL="914400" algn="l" rtl="0" eaLnBrk="0" fontAlgn="base" hangingPunct="0">
              <a:spcBef>
                <a:spcPct val="0"/>
              </a:spcBef>
              <a:spcAft>
                <a:spcPct val="0"/>
              </a:spcAft>
              <a:defRPr sz="1200" kern="1200">
                <a:solidFill>
                  <a:schemeClr val="tx1"/>
                </a:solidFill>
                <a:latin typeface="Calibri" charset="0"/>
                <a:ea typeface="ＭＳ Ｐゴシック" charset="0"/>
                <a:cs typeface="Times New Roman" panose="02020603050405020304" pitchFamily="18" charset="0"/>
              </a:defRPr>
            </a:lvl3pPr>
            <a:lvl4pPr marL="1371600" algn="l" rtl="0" eaLnBrk="0" fontAlgn="base" hangingPunct="0">
              <a:spcBef>
                <a:spcPct val="0"/>
              </a:spcBef>
              <a:spcAft>
                <a:spcPct val="0"/>
              </a:spcAft>
              <a:defRPr sz="1600" kern="1200">
                <a:solidFill>
                  <a:schemeClr val="tx1"/>
                </a:solidFill>
                <a:latin typeface="Calibri" charset="0"/>
                <a:ea typeface="ＭＳ Ｐゴシック" charset="0"/>
                <a:cs typeface="Times New Roman" panose="02020603050405020304" pitchFamily="18" charset="0"/>
              </a:defRPr>
            </a:lvl4pPr>
            <a:lvl5pPr marL="1828800" algn="l" rtl="0" eaLnBrk="0" fontAlgn="base" hangingPunct="0">
              <a:spcBef>
                <a:spcPct val="0"/>
              </a:spcBef>
              <a:spcAft>
                <a:spcPct val="0"/>
              </a:spcAft>
              <a:defRPr sz="1600" kern="1200">
                <a:solidFill>
                  <a:schemeClr val="tx1"/>
                </a:solidFill>
                <a:latin typeface="Calibri" charset="0"/>
                <a:ea typeface="ＭＳ Ｐゴシック" charset="0"/>
                <a:cs typeface="Times New Roman" panose="02020603050405020304" pitchFamily="18" charset="0"/>
              </a:defRPr>
            </a:lvl5pPr>
            <a:lvl6pPr marL="22860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6pPr>
            <a:lvl7pPr marL="27432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7pPr>
            <a:lvl8pPr marL="32004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8pPr>
            <a:lvl9pPr marL="36576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9pPr>
          </a:lstStyle>
          <a:p>
            <a:fld id="{5E688DF6-E45D-ED4B-BFA6-984329946596}" type="slidenum">
              <a:rPr lang="en-US" sz="900" smtClean="0"/>
              <a:pPr/>
              <a:t>45</a:t>
            </a:fld>
            <a:endParaRPr lang="en-US" sz="900" dirty="0"/>
          </a:p>
        </p:txBody>
      </p:sp>
      <p:sp>
        <p:nvSpPr>
          <p:cNvPr id="64" name="Rectangle 63"/>
          <p:cNvSpPr/>
          <p:nvPr/>
        </p:nvSpPr>
        <p:spPr>
          <a:xfrm>
            <a:off x="4562385" y="2208997"/>
            <a:ext cx="3723003"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5" name="TextBox 109"/>
          <p:cNvSpPr txBox="1">
            <a:spLocks noChangeArrowheads="1"/>
          </p:cNvSpPr>
          <p:nvPr/>
        </p:nvSpPr>
        <p:spPr bwMode="auto">
          <a:xfrm>
            <a:off x="5359236" y="1871475"/>
            <a:ext cx="20329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EDUCATION</a:t>
            </a:r>
          </a:p>
        </p:txBody>
      </p:sp>
      <p:sp>
        <p:nvSpPr>
          <p:cNvPr id="66" name="TextBox 111"/>
          <p:cNvSpPr txBox="1">
            <a:spLocks noChangeArrowheads="1"/>
          </p:cNvSpPr>
          <p:nvPr/>
        </p:nvSpPr>
        <p:spPr bwMode="auto">
          <a:xfrm>
            <a:off x="7134265" y="2864704"/>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49%</a:t>
            </a:r>
          </a:p>
        </p:txBody>
      </p:sp>
      <p:sp>
        <p:nvSpPr>
          <p:cNvPr id="67" name="TextBox 112"/>
          <p:cNvSpPr txBox="1">
            <a:spLocks noChangeArrowheads="1"/>
          </p:cNvSpPr>
          <p:nvPr/>
        </p:nvSpPr>
        <p:spPr bwMode="auto">
          <a:xfrm>
            <a:off x="7208351" y="3275898"/>
            <a:ext cx="76463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lnSpc>
                <a:spcPct val="90000"/>
              </a:lnSpc>
              <a:spcBef>
                <a:spcPct val="0"/>
              </a:spcBef>
              <a:spcAft>
                <a:spcPct val="0"/>
              </a:spcAft>
            </a:pPr>
            <a:r>
              <a:rPr lang="en-US" sz="1100" dirty="0">
                <a:solidFill>
                  <a:schemeClr val="tx2"/>
                </a:solidFill>
                <a:latin typeface="+mn-lt"/>
                <a:ea typeface="ＭＳ Ｐゴシック" charset="0"/>
                <a:cs typeface="Arial" charset="0"/>
              </a:rPr>
              <a:t>College Grad </a:t>
            </a:r>
          </a:p>
          <a:p>
            <a:pPr algn="ctr" eaLnBrk="1" fontAlgn="base" hangingPunct="1">
              <a:lnSpc>
                <a:spcPct val="90000"/>
              </a:lnSpc>
              <a:spcBef>
                <a:spcPct val="0"/>
              </a:spcBef>
              <a:spcAft>
                <a:spcPct val="0"/>
              </a:spcAft>
            </a:pPr>
            <a:r>
              <a:rPr lang="en-US" sz="1100" dirty="0">
                <a:solidFill>
                  <a:schemeClr val="tx2"/>
                </a:solidFill>
                <a:latin typeface="+mn-lt"/>
                <a:ea typeface="ＭＳ Ｐゴシック" charset="0"/>
                <a:cs typeface="Arial" charset="0"/>
              </a:rPr>
              <a:t>or Post Grad</a:t>
            </a:r>
          </a:p>
        </p:txBody>
      </p:sp>
      <p:sp>
        <p:nvSpPr>
          <p:cNvPr id="68" name="Rectangle 67" descr="Gender: 47% of men voted in the election, while 53% of women voted in the election &#10;" title="Images of gender, age, race, education and party ID"/>
          <p:cNvSpPr/>
          <p:nvPr/>
        </p:nvSpPr>
        <p:spPr>
          <a:xfrm>
            <a:off x="838361" y="2197061"/>
            <a:ext cx="1317625"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9" name="TextBox 93"/>
          <p:cNvSpPr txBox="1">
            <a:spLocks noChangeArrowheads="1"/>
          </p:cNvSpPr>
          <p:nvPr/>
        </p:nvSpPr>
        <p:spPr bwMode="auto">
          <a:xfrm>
            <a:off x="820576" y="1844625"/>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GENDER</a:t>
            </a:r>
          </a:p>
        </p:txBody>
      </p:sp>
      <p:pic>
        <p:nvPicPr>
          <p:cNvPr id="70" name="Picture 94" title="Image of woman"/>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563416" y="2375254"/>
            <a:ext cx="36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95" title="Image of a man"/>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916343" y="2348094"/>
            <a:ext cx="371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96"/>
          <p:cNvSpPr txBox="1">
            <a:spLocks noChangeArrowheads="1"/>
          </p:cNvSpPr>
          <p:nvPr/>
        </p:nvSpPr>
        <p:spPr bwMode="auto">
          <a:xfrm>
            <a:off x="781327" y="3236639"/>
            <a:ext cx="741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47%</a:t>
            </a:r>
          </a:p>
        </p:txBody>
      </p:sp>
      <p:sp>
        <p:nvSpPr>
          <p:cNvPr id="73" name="TextBox 97"/>
          <p:cNvSpPr txBox="1">
            <a:spLocks noChangeArrowheads="1"/>
          </p:cNvSpPr>
          <p:nvPr/>
        </p:nvSpPr>
        <p:spPr bwMode="auto">
          <a:xfrm>
            <a:off x="1382387" y="3228967"/>
            <a:ext cx="72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D1B46E"/>
                </a:solidFill>
                <a:latin typeface="+mn-lt"/>
                <a:ea typeface="ＭＳ Ｐゴシック" charset="0"/>
                <a:cs typeface="Arial" charset="0"/>
              </a:rPr>
              <a:t>53%</a:t>
            </a:r>
          </a:p>
        </p:txBody>
      </p:sp>
      <p:cxnSp>
        <p:nvCxnSpPr>
          <p:cNvPr id="74" name="Straight Connector 73"/>
          <p:cNvCxnSpPr/>
          <p:nvPr/>
        </p:nvCxnSpPr>
        <p:spPr>
          <a:xfrm>
            <a:off x="860263" y="3254209"/>
            <a:ext cx="5397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472928" y="3254209"/>
            <a:ext cx="54133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76" name="Rectangle 75" descr="Ages &#10;&#10;Under 30: 20 percent &#10;&#10;30-39: 17 percent &#10; &#10;40-49: 20 percent &#10;&#10;50-64: 31 percent &#10;&#10;65+:  13 percent " title="Images of gender, age, race, education and party ID"/>
          <p:cNvSpPr/>
          <p:nvPr/>
        </p:nvSpPr>
        <p:spPr>
          <a:xfrm>
            <a:off x="2475758" y="2217256"/>
            <a:ext cx="1696720"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77" name="TextBox 99"/>
          <p:cNvSpPr txBox="1">
            <a:spLocks noChangeArrowheads="1"/>
          </p:cNvSpPr>
          <p:nvPr/>
        </p:nvSpPr>
        <p:spPr bwMode="auto">
          <a:xfrm>
            <a:off x="2461133" y="1853492"/>
            <a:ext cx="1686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AGE</a:t>
            </a:r>
          </a:p>
        </p:txBody>
      </p:sp>
      <p:sp>
        <p:nvSpPr>
          <p:cNvPr id="78" name="Rectangle 77"/>
          <p:cNvSpPr/>
          <p:nvPr/>
        </p:nvSpPr>
        <p:spPr>
          <a:xfrm>
            <a:off x="775771" y="4085285"/>
            <a:ext cx="1442806"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79" name="Group 78" descr="Ages &#10;&#10;Under 30: 20 percent &#10;&#10;30-39: 17 percent &#10; &#10;40-49: 20 percent &#10;&#10;50-64: 31 percent &#10;&#10;65+:  13 percent " title="Image of Age Breakdown "/>
          <p:cNvGrpSpPr/>
          <p:nvPr/>
        </p:nvGrpSpPr>
        <p:grpSpPr>
          <a:xfrm>
            <a:off x="2573259" y="2364110"/>
            <a:ext cx="1457726" cy="1173621"/>
            <a:chOff x="1778366" y="2080295"/>
            <a:chExt cx="1457726" cy="1173621"/>
          </a:xfrm>
        </p:grpSpPr>
        <p:sp>
          <p:nvSpPr>
            <p:cNvPr id="80" name="TextBox 104"/>
            <p:cNvSpPr txBox="1">
              <a:spLocks noChangeArrowheads="1"/>
            </p:cNvSpPr>
            <p:nvPr/>
          </p:nvSpPr>
          <p:spPr bwMode="auto">
            <a:xfrm>
              <a:off x="1778366" y="209568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Under 30</a:t>
              </a:r>
            </a:p>
          </p:txBody>
        </p:sp>
        <p:sp>
          <p:nvSpPr>
            <p:cNvPr id="81" name="TextBox 107"/>
            <p:cNvSpPr txBox="1">
              <a:spLocks noChangeArrowheads="1"/>
            </p:cNvSpPr>
            <p:nvPr/>
          </p:nvSpPr>
          <p:spPr bwMode="auto">
            <a:xfrm>
              <a:off x="2880225" y="20802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20%</a:t>
              </a:r>
            </a:p>
          </p:txBody>
        </p:sp>
        <p:cxnSp>
          <p:nvCxnSpPr>
            <p:cNvPr id="82" name="Straight Connector 81"/>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TextBox 103"/>
            <p:cNvSpPr txBox="1">
              <a:spLocks noChangeArrowheads="1"/>
            </p:cNvSpPr>
            <p:nvPr/>
          </p:nvSpPr>
          <p:spPr bwMode="auto">
            <a:xfrm>
              <a:off x="1906605" y="23275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30-39</a:t>
              </a:r>
            </a:p>
          </p:txBody>
        </p:sp>
        <p:sp>
          <p:nvSpPr>
            <p:cNvPr id="84" name="TextBox 106"/>
            <p:cNvSpPr txBox="1">
              <a:spLocks noChangeArrowheads="1"/>
            </p:cNvSpPr>
            <p:nvPr/>
          </p:nvSpPr>
          <p:spPr bwMode="auto">
            <a:xfrm>
              <a:off x="2880225" y="23121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17%</a:t>
              </a:r>
            </a:p>
          </p:txBody>
        </p:sp>
        <p:cxnSp>
          <p:nvCxnSpPr>
            <p:cNvPr id="85" name="Straight Connector 84"/>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6" name="TextBox 102"/>
            <p:cNvSpPr txBox="1">
              <a:spLocks noChangeArrowheads="1"/>
            </p:cNvSpPr>
            <p:nvPr/>
          </p:nvSpPr>
          <p:spPr bwMode="auto">
            <a:xfrm>
              <a:off x="1906605" y="255938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40-49</a:t>
              </a:r>
            </a:p>
          </p:txBody>
        </p:sp>
        <p:sp>
          <p:nvSpPr>
            <p:cNvPr id="87" name="TextBox 105"/>
            <p:cNvSpPr txBox="1">
              <a:spLocks noChangeArrowheads="1"/>
            </p:cNvSpPr>
            <p:nvPr/>
          </p:nvSpPr>
          <p:spPr bwMode="auto">
            <a:xfrm>
              <a:off x="2880225" y="25439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20%</a:t>
              </a:r>
            </a:p>
          </p:txBody>
        </p:sp>
        <p:cxnSp>
          <p:nvCxnSpPr>
            <p:cNvPr id="88" name="Straight Connector 8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9" name="TextBox 100"/>
            <p:cNvSpPr txBox="1">
              <a:spLocks noChangeArrowheads="1"/>
            </p:cNvSpPr>
            <p:nvPr/>
          </p:nvSpPr>
          <p:spPr bwMode="auto">
            <a:xfrm>
              <a:off x="2880225" y="277584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31%</a:t>
              </a:r>
            </a:p>
          </p:txBody>
        </p:sp>
        <p:sp>
          <p:nvSpPr>
            <p:cNvPr id="90" name="TextBox 101"/>
            <p:cNvSpPr txBox="1">
              <a:spLocks noChangeArrowheads="1"/>
            </p:cNvSpPr>
            <p:nvPr/>
          </p:nvSpPr>
          <p:spPr bwMode="auto">
            <a:xfrm>
              <a:off x="1906605" y="27912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50-64</a:t>
              </a:r>
            </a:p>
          </p:txBody>
        </p:sp>
        <p:cxnSp>
          <p:nvCxnSpPr>
            <p:cNvPr id="91" name="Straight Connector 90"/>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2" name="TextBox 100"/>
            <p:cNvSpPr txBox="1">
              <a:spLocks noChangeArrowheads="1"/>
            </p:cNvSpPr>
            <p:nvPr/>
          </p:nvSpPr>
          <p:spPr bwMode="auto">
            <a:xfrm>
              <a:off x="2880225" y="3007695"/>
              <a:ext cx="35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13%</a:t>
              </a:r>
            </a:p>
          </p:txBody>
        </p:sp>
        <p:sp>
          <p:nvSpPr>
            <p:cNvPr id="93" name="TextBox 101"/>
            <p:cNvSpPr txBox="1">
              <a:spLocks noChangeArrowheads="1"/>
            </p:cNvSpPr>
            <p:nvPr/>
          </p:nvSpPr>
          <p:spPr bwMode="auto">
            <a:xfrm>
              <a:off x="2032421" y="3023083"/>
              <a:ext cx="271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65+</a:t>
              </a:r>
            </a:p>
          </p:txBody>
        </p:sp>
        <p:cxnSp>
          <p:nvCxnSpPr>
            <p:cNvPr id="94" name="Straight Connector 93"/>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95" name="Picture 94" title="Image of graduation cap"/>
          <p:cNvPicPr>
            <a:picLocks noChangeAspect="1"/>
          </p:cNvPicPr>
          <p:nvPr/>
        </p:nvPicPr>
        <p:blipFill>
          <a:blip r:embed="rId4">
            <a:clrChange>
              <a:clrFrom>
                <a:srgbClr val="FFFFFF"/>
              </a:clrFrom>
              <a:clrTo>
                <a:srgbClr val="FFFFFF">
                  <a:alpha val="0"/>
                </a:srgbClr>
              </a:clrTo>
            </a:clrChange>
          </a:blip>
          <a:stretch>
            <a:fillRect/>
          </a:stretch>
        </p:blipFill>
        <p:spPr>
          <a:xfrm>
            <a:off x="7072735" y="2216450"/>
            <a:ext cx="914400" cy="606392"/>
          </a:xfrm>
          <a:prstGeom prst="rect">
            <a:avLst/>
          </a:prstGeom>
        </p:spPr>
      </p:pic>
      <p:sp>
        <p:nvSpPr>
          <p:cNvPr id="96" name="TextBox 151"/>
          <p:cNvSpPr txBox="1">
            <a:spLocks noChangeArrowheads="1"/>
          </p:cNvSpPr>
          <p:nvPr/>
        </p:nvSpPr>
        <p:spPr bwMode="auto">
          <a:xfrm>
            <a:off x="4953551" y="3713508"/>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PARTY ID</a:t>
            </a:r>
          </a:p>
        </p:txBody>
      </p:sp>
      <p:sp>
        <p:nvSpPr>
          <p:cNvPr id="97" name="TextBox 151"/>
          <p:cNvSpPr txBox="1">
            <a:spLocks noChangeArrowheads="1"/>
          </p:cNvSpPr>
          <p:nvPr/>
        </p:nvSpPr>
        <p:spPr bwMode="auto">
          <a:xfrm>
            <a:off x="797206" y="3789030"/>
            <a:ext cx="12827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RACE</a:t>
            </a:r>
          </a:p>
        </p:txBody>
      </p:sp>
      <p:pic>
        <p:nvPicPr>
          <p:cNvPr id="98" name="Picture 97" title="Logo of Democrat logo"/>
          <p:cNvPicPr>
            <a:picLocks noChangeAspect="1"/>
          </p:cNvPicPr>
          <p:nvPr/>
        </p:nvPicPr>
        <p:blipFill rotWithShape="1">
          <a:blip r:embed="rId5">
            <a:clrChange>
              <a:clrFrom>
                <a:srgbClr val="FFFFFF"/>
              </a:clrFrom>
              <a:clrTo>
                <a:srgbClr val="FFFFFF">
                  <a:alpha val="0"/>
                </a:srgbClr>
              </a:clrTo>
            </a:clrChange>
          </a:blip>
          <a:srcRect t="24478" r="67699" b="5893"/>
          <a:stretch/>
        </p:blipFill>
        <p:spPr>
          <a:xfrm>
            <a:off x="4723443" y="4536614"/>
            <a:ext cx="635793" cy="914400"/>
          </a:xfrm>
          <a:prstGeom prst="rect">
            <a:avLst/>
          </a:prstGeom>
        </p:spPr>
      </p:pic>
      <p:pic>
        <p:nvPicPr>
          <p:cNvPr id="99" name="Picture 98" title="Logo of Democrat Elephant"/>
          <p:cNvPicPr>
            <a:picLocks noChangeAspect="1"/>
          </p:cNvPicPr>
          <p:nvPr/>
        </p:nvPicPr>
        <p:blipFill rotWithShape="1">
          <a:blip r:embed="rId5">
            <a:clrChange>
              <a:clrFrom>
                <a:srgbClr val="FFFFFF"/>
              </a:clrFrom>
              <a:clrTo>
                <a:srgbClr val="FFFFFF">
                  <a:alpha val="0"/>
                </a:srgbClr>
              </a:clrTo>
            </a:clrChange>
          </a:blip>
          <a:srcRect l="32301" t="24478" r="31769" b="5893"/>
          <a:stretch/>
        </p:blipFill>
        <p:spPr>
          <a:xfrm>
            <a:off x="7110745" y="4617000"/>
            <a:ext cx="569752" cy="736650"/>
          </a:xfrm>
          <a:prstGeom prst="rect">
            <a:avLst/>
          </a:prstGeom>
        </p:spPr>
      </p:pic>
      <p:pic>
        <p:nvPicPr>
          <p:cNvPr id="100" name="Picture 99" title="Logo of Lady Liberty "/>
          <p:cNvPicPr>
            <a:picLocks noChangeAspect="1"/>
          </p:cNvPicPr>
          <p:nvPr/>
        </p:nvPicPr>
        <p:blipFill>
          <a:blip r:embed="rId6"/>
          <a:stretch>
            <a:fillRect/>
          </a:stretch>
        </p:blipFill>
        <p:spPr>
          <a:xfrm>
            <a:off x="6118140" y="4611081"/>
            <a:ext cx="359473" cy="763452"/>
          </a:xfrm>
          <a:prstGeom prst="rect">
            <a:avLst/>
          </a:prstGeom>
        </p:spPr>
      </p:pic>
      <p:graphicFrame>
        <p:nvGraphicFramePr>
          <p:cNvPr id="101" name="Table 100" descr="Race&#10;&#10;White: 70 percent &#10;Black:  12 percent &#10;Latino: 11 percent &#10;Asian: 3 percent" title="Images of gender, age, race, education and party ID"/>
          <p:cNvGraphicFramePr>
            <a:graphicFrameLocks noGrp="1"/>
          </p:cNvGraphicFramePr>
          <p:nvPr>
            <p:extLst>
              <p:ext uri="{D42A27DB-BD31-4B8C-83A1-F6EECF244321}">
                <p14:modId xmlns:p14="http://schemas.microsoft.com/office/powerpoint/2010/main" val="2408552706"/>
              </p:ext>
            </p:extLst>
          </p:nvPr>
        </p:nvGraphicFramePr>
        <p:xfrm>
          <a:off x="808357" y="4182163"/>
          <a:ext cx="1347629" cy="1252463"/>
        </p:xfrm>
        <a:graphic>
          <a:graphicData uri="http://schemas.openxmlformats.org/drawingml/2006/table">
            <a:tbl>
              <a:tblPr firstRow="1" bandRow="1">
                <a:tableStyleId>{5C22544A-7EE6-4342-B048-85BDC9FD1C3A}</a:tableStyleId>
              </a:tblPr>
              <a:tblGrid>
                <a:gridCol w="707549">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tblGrid>
              <a:tr h="299171">
                <a:tc>
                  <a:txBody>
                    <a:bodyPr/>
                    <a:lstStyle/>
                    <a:p>
                      <a:r>
                        <a:rPr lang="en-US" sz="1200" b="1" dirty="0">
                          <a:solidFill>
                            <a:srgbClr val="97898D"/>
                          </a:solidFill>
                        </a:rPr>
                        <a:t>White</a:t>
                      </a:r>
                    </a:p>
                  </a:txBody>
                  <a:tcPr>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70%</a:t>
                      </a:r>
                    </a:p>
                  </a:txBody>
                  <a:tcP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15888">
                <a:tc>
                  <a:txBody>
                    <a:bodyPr/>
                    <a:lstStyle/>
                    <a:p>
                      <a:r>
                        <a:rPr lang="en-US" sz="1200" b="1" dirty="0">
                          <a:solidFill>
                            <a:srgbClr val="97898D"/>
                          </a:solidFill>
                        </a:rPr>
                        <a:t>Black</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12%</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15888">
                <a:tc>
                  <a:txBody>
                    <a:bodyPr/>
                    <a:lstStyle/>
                    <a:p>
                      <a:r>
                        <a:rPr lang="en-US" sz="1200" b="1" dirty="0">
                          <a:solidFill>
                            <a:srgbClr val="97898D"/>
                          </a:solidFill>
                        </a:rPr>
                        <a:t>Latino</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11%</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15888">
                <a:tc>
                  <a:txBody>
                    <a:bodyPr/>
                    <a:lstStyle/>
                    <a:p>
                      <a:r>
                        <a:rPr lang="en-US" sz="1200" b="1" dirty="0">
                          <a:solidFill>
                            <a:srgbClr val="97898D"/>
                          </a:solidFill>
                        </a:rPr>
                        <a:t>Asian</a:t>
                      </a:r>
                    </a:p>
                  </a:txBody>
                  <a:tcPr>
                    <a:lnT w="12700" cap="flat" cmpd="sng" algn="ctr">
                      <a:solidFill>
                        <a:schemeClr val="bg1">
                          <a:lumMod val="50000"/>
                        </a:schemeClr>
                      </a:solidFill>
                      <a:prstDash val="solid"/>
                      <a:round/>
                      <a:headEnd type="none" w="med" len="med"/>
                      <a:tailEnd type="none" w="med" len="med"/>
                    </a:lnT>
                    <a:noFill/>
                  </a:tcPr>
                </a:tc>
                <a:tc>
                  <a:txBody>
                    <a:bodyPr/>
                    <a:lstStyle/>
                    <a:p>
                      <a:r>
                        <a:rPr lang="en-US" sz="1400" b="1" dirty="0">
                          <a:solidFill>
                            <a:schemeClr val="tx2"/>
                          </a:solidFill>
                        </a:rPr>
                        <a:t>3%</a:t>
                      </a:r>
                    </a:p>
                  </a:txBody>
                  <a:tcPr>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graphicFrame>
        <p:nvGraphicFramePr>
          <p:cNvPr id="102" name="Table 101" descr="Education &#10;&#10;High School or Less:  19 percent &#10;&#10;Post-H.S/Non-College: 30 percent &#10;&#10;College Graduate: 33 percent &#10;&#10;Post-Graduate:  16 percent &#10;&#10;49 percent college grad or post grad " title="Images of gender, age, race, education and party ID"/>
          <p:cNvGraphicFramePr>
            <a:graphicFrameLocks noGrp="1"/>
          </p:cNvGraphicFramePr>
          <p:nvPr>
            <p:extLst>
              <p:ext uri="{D42A27DB-BD31-4B8C-83A1-F6EECF244321}">
                <p14:modId xmlns:p14="http://schemas.microsoft.com/office/powerpoint/2010/main" val="955203748"/>
              </p:ext>
            </p:extLst>
          </p:nvPr>
        </p:nvGraphicFramePr>
        <p:xfrm>
          <a:off x="4560626" y="2343150"/>
          <a:ext cx="2262029" cy="1263376"/>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xmlns="" val="20000"/>
                    </a:ext>
                  </a:extLst>
                </a:gridCol>
                <a:gridCol w="707549">
                  <a:extLst>
                    <a:ext uri="{9D8B030D-6E8A-4147-A177-3AD203B41FA5}">
                      <a16:colId xmlns:a16="http://schemas.microsoft.com/office/drawing/2014/main" xmlns="" val="20001"/>
                    </a:ext>
                  </a:extLst>
                </a:gridCol>
              </a:tblGrid>
              <a:tr h="315712">
                <a:tc>
                  <a:txBody>
                    <a:bodyPr/>
                    <a:lstStyle/>
                    <a:p>
                      <a:r>
                        <a:rPr lang="en-US" sz="1200" b="1" dirty="0">
                          <a:solidFill>
                            <a:srgbClr val="97898D"/>
                          </a:solidFill>
                        </a:rPr>
                        <a:t>High School or Less</a:t>
                      </a:r>
                    </a:p>
                  </a:txBody>
                  <a:tcPr>
                    <a:noFill/>
                  </a:tcPr>
                </a:tc>
                <a:tc>
                  <a:txBody>
                    <a:bodyPr/>
                    <a:lstStyle/>
                    <a:p>
                      <a:r>
                        <a:rPr lang="en-US" sz="1400" b="1" dirty="0">
                          <a:solidFill>
                            <a:schemeClr val="tx2"/>
                          </a:solidFill>
                        </a:rPr>
                        <a:t>19%</a:t>
                      </a:r>
                    </a:p>
                  </a:txBody>
                  <a:tcPr>
                    <a:noFill/>
                  </a:tcPr>
                </a:tc>
                <a:extLst>
                  <a:ext uri="{0D108BD9-81ED-4DB2-BD59-A6C34878D82A}">
                    <a16:rowId xmlns:a16="http://schemas.microsoft.com/office/drawing/2014/main" xmlns="" val="10000"/>
                  </a:ext>
                </a:extLst>
              </a:tr>
              <a:tr h="315888">
                <a:tc>
                  <a:txBody>
                    <a:bodyPr/>
                    <a:lstStyle/>
                    <a:p>
                      <a:r>
                        <a:rPr lang="en-US" sz="1200" b="1" dirty="0">
                          <a:solidFill>
                            <a:srgbClr val="97898D"/>
                          </a:solidFill>
                        </a:rPr>
                        <a:t>Post-H.S/Non-College</a:t>
                      </a:r>
                    </a:p>
                  </a:txBody>
                  <a:tcPr>
                    <a:noFill/>
                  </a:tcPr>
                </a:tc>
                <a:tc>
                  <a:txBody>
                    <a:bodyPr/>
                    <a:lstStyle/>
                    <a:p>
                      <a:r>
                        <a:rPr lang="en-US" sz="1400" b="1" dirty="0">
                          <a:solidFill>
                            <a:schemeClr val="tx2"/>
                          </a:solidFill>
                        </a:rPr>
                        <a:t>30%</a:t>
                      </a:r>
                    </a:p>
                  </a:txBody>
                  <a:tcPr>
                    <a:noFill/>
                  </a:tcPr>
                </a:tc>
                <a:extLst>
                  <a:ext uri="{0D108BD9-81ED-4DB2-BD59-A6C34878D82A}">
                    <a16:rowId xmlns:a16="http://schemas.microsoft.com/office/drawing/2014/main" xmlns="" val="10001"/>
                  </a:ext>
                </a:extLst>
              </a:tr>
              <a:tr h="315888">
                <a:tc>
                  <a:txBody>
                    <a:bodyPr/>
                    <a:lstStyle/>
                    <a:p>
                      <a:r>
                        <a:rPr lang="en-US" sz="1200" b="1" dirty="0">
                          <a:solidFill>
                            <a:srgbClr val="97898D"/>
                          </a:solidFill>
                        </a:rPr>
                        <a:t>College Graduate</a:t>
                      </a:r>
                    </a:p>
                  </a:txBody>
                  <a:tcPr>
                    <a:noFill/>
                  </a:tcPr>
                </a:tc>
                <a:tc>
                  <a:txBody>
                    <a:bodyPr/>
                    <a:lstStyle/>
                    <a:p>
                      <a:r>
                        <a:rPr lang="en-US" sz="1400" b="1" dirty="0">
                          <a:solidFill>
                            <a:schemeClr val="tx2"/>
                          </a:solidFill>
                        </a:rPr>
                        <a:t>33%</a:t>
                      </a:r>
                    </a:p>
                  </a:txBody>
                  <a:tcPr>
                    <a:noFill/>
                  </a:tcPr>
                </a:tc>
                <a:extLst>
                  <a:ext uri="{0D108BD9-81ED-4DB2-BD59-A6C34878D82A}">
                    <a16:rowId xmlns:a16="http://schemas.microsoft.com/office/drawing/2014/main" xmlns="" val="10002"/>
                  </a:ext>
                </a:extLst>
              </a:tr>
              <a:tr h="315888">
                <a:tc>
                  <a:txBody>
                    <a:bodyPr/>
                    <a:lstStyle/>
                    <a:p>
                      <a:r>
                        <a:rPr lang="en-US" sz="1200" b="1" dirty="0">
                          <a:solidFill>
                            <a:srgbClr val="97898D"/>
                          </a:solidFill>
                        </a:rPr>
                        <a:t>Post-Graduate</a:t>
                      </a:r>
                    </a:p>
                  </a:txBody>
                  <a:tcPr>
                    <a:noFill/>
                  </a:tcPr>
                </a:tc>
                <a:tc>
                  <a:txBody>
                    <a:bodyPr/>
                    <a:lstStyle/>
                    <a:p>
                      <a:r>
                        <a:rPr lang="en-US" sz="1400" b="1" dirty="0">
                          <a:solidFill>
                            <a:schemeClr val="tx2"/>
                          </a:solidFill>
                        </a:rPr>
                        <a:t>16%</a:t>
                      </a:r>
                    </a:p>
                  </a:txBody>
                  <a:tcP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918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46</a:t>
            </a:fld>
            <a:endParaRPr lang="en-US"/>
          </a:p>
        </p:txBody>
      </p:sp>
      <p:sp>
        <p:nvSpPr>
          <p:cNvPr id="16" name="Rectangle 15"/>
          <p:cNvSpPr/>
          <p:nvPr/>
        </p:nvSpPr>
        <p:spPr>
          <a:xfrm>
            <a:off x="628650" y="1660209"/>
            <a:ext cx="795528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25" name="TextBox 93"/>
          <p:cNvSpPr txBox="1">
            <a:spLocks noChangeArrowheads="1"/>
          </p:cNvSpPr>
          <p:nvPr/>
        </p:nvSpPr>
        <p:spPr bwMode="auto">
          <a:xfrm>
            <a:off x="1035352" y="1807133"/>
            <a:ext cx="1843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UNION HOUSEHOLD</a:t>
            </a:r>
          </a:p>
        </p:txBody>
      </p:sp>
      <p:graphicFrame>
        <p:nvGraphicFramePr>
          <p:cNvPr id="26" name="Table 25" descr="Union Household &#10;&#10;Current member:  9 percent&#10;&#10;Retired Member:  4 percent &#10;&#10;Member in Household: 2 percent &#10;&#10;Retired Member in Household: 2 percent &#10;&#10;No one in Household:  80 percent &#10;" title="Nearly two-thirds are employed and over half are married. "/>
          <p:cNvGraphicFramePr>
            <a:graphicFrameLocks noGrp="1"/>
          </p:cNvGraphicFramePr>
          <p:nvPr>
            <p:extLst>
              <p:ext uri="{D42A27DB-BD31-4B8C-83A1-F6EECF244321}">
                <p14:modId xmlns:p14="http://schemas.microsoft.com/office/powerpoint/2010/main" val="3565666075"/>
              </p:ext>
            </p:extLst>
          </p:nvPr>
        </p:nvGraphicFramePr>
        <p:xfrm>
          <a:off x="870679" y="2091220"/>
          <a:ext cx="2286000" cy="16763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Current</a:t>
                      </a:r>
                      <a:r>
                        <a:rPr lang="en-US" sz="1200" b="1" kern="1200" baseline="0" dirty="0">
                          <a:solidFill>
                            <a:srgbClr val="939192"/>
                          </a:solidFill>
                          <a:latin typeface="+mn-lt"/>
                          <a:ea typeface="ＭＳ Ｐゴシック" charset="0"/>
                          <a:cs typeface="Arial" charset="0"/>
                        </a:rPr>
                        <a:t> Member</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9%</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Retired Member</a:t>
                      </a:r>
                    </a:p>
                  </a:txBody>
                  <a:tcPr anchor="ctr">
                    <a:solidFill>
                      <a:schemeClr val="bg1"/>
                    </a:solidFill>
                  </a:tcPr>
                </a:tc>
                <a:tc>
                  <a:txBody>
                    <a:bodyPr/>
                    <a:lstStyle/>
                    <a:p>
                      <a:pPr algn="ctr"/>
                      <a:r>
                        <a:rPr lang="en-US" sz="1400" b="1" kern="1200" dirty="0">
                          <a:solidFill>
                            <a:schemeClr val="tx2"/>
                          </a:solidFill>
                          <a:latin typeface="+mn-lt"/>
                          <a:ea typeface="+mn-ea"/>
                          <a:cs typeface="+mn-cs"/>
                        </a:rPr>
                        <a:t>4%</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Member</a:t>
                      </a:r>
                      <a:r>
                        <a:rPr lang="en-US" sz="1200" b="1" kern="1200" baseline="0" dirty="0">
                          <a:solidFill>
                            <a:srgbClr val="939192"/>
                          </a:solidFill>
                          <a:latin typeface="+mn-lt"/>
                          <a:ea typeface="ＭＳ Ｐゴシック" charset="0"/>
                          <a:cs typeface="Arial" charset="0"/>
                        </a:rPr>
                        <a:t>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2%</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Retired</a:t>
                      </a:r>
                      <a:r>
                        <a:rPr lang="en-US" sz="1200" b="1" kern="1200" baseline="0" dirty="0">
                          <a:solidFill>
                            <a:srgbClr val="939192"/>
                          </a:solidFill>
                          <a:latin typeface="+mn-lt"/>
                          <a:ea typeface="ＭＳ Ｐゴシック" charset="0"/>
                          <a:cs typeface="Arial" charset="0"/>
                        </a:rPr>
                        <a:t> Member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2%</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No</a:t>
                      </a:r>
                      <a:r>
                        <a:rPr lang="en-US" sz="1200" b="1" kern="1200" baseline="0" dirty="0">
                          <a:solidFill>
                            <a:srgbClr val="939192"/>
                          </a:solidFill>
                          <a:latin typeface="+mn-lt"/>
                          <a:ea typeface="ＭＳ Ｐゴシック" charset="0"/>
                          <a:cs typeface="Arial" charset="0"/>
                        </a:rPr>
                        <a:t> one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80%</a:t>
                      </a:r>
                    </a:p>
                  </a:txBody>
                  <a:tcPr anchor="ctr">
                    <a:solidFill>
                      <a:schemeClr val="bg1"/>
                    </a:solidFill>
                  </a:tcPr>
                </a:tc>
                <a:extLst>
                  <a:ext uri="{0D108BD9-81ED-4DB2-BD59-A6C34878D82A}">
                    <a16:rowId xmlns:a16="http://schemas.microsoft.com/office/drawing/2014/main" xmlns="" val="10004"/>
                  </a:ext>
                </a:extLst>
              </a:tr>
            </a:tbl>
          </a:graphicData>
        </a:graphic>
      </p:graphicFrame>
      <p:sp>
        <p:nvSpPr>
          <p:cNvPr id="28" name="TextBox 93"/>
          <p:cNvSpPr txBox="1">
            <a:spLocks noChangeArrowheads="1"/>
          </p:cNvSpPr>
          <p:nvPr/>
        </p:nvSpPr>
        <p:spPr bwMode="auto">
          <a:xfrm>
            <a:off x="4194018" y="2649816"/>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EMPLOYMENT</a:t>
            </a:r>
          </a:p>
        </p:txBody>
      </p:sp>
      <p:sp>
        <p:nvSpPr>
          <p:cNvPr id="32" name="TextBox 93"/>
          <p:cNvSpPr txBox="1">
            <a:spLocks noChangeArrowheads="1"/>
          </p:cNvSpPr>
          <p:nvPr/>
        </p:nvSpPr>
        <p:spPr bwMode="auto">
          <a:xfrm>
            <a:off x="1312104" y="3752509"/>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MARITAL</a:t>
            </a:r>
          </a:p>
        </p:txBody>
      </p:sp>
      <p:graphicFrame>
        <p:nvGraphicFramePr>
          <p:cNvPr id="33" name="Table 32" descr="Marital&#10;&#10;Married: 57 percent&#10;&#10;All unmarried:  40 percent &#10;&#10;Single: 23 percent &#10;&#10;Separated/Divorced:  7 percent &#10;&#10;Widowed: 5 percent &#10;&#10;Unmarried with Partner: 5 percent " title="Nearly two-thirds are employed and over half are married "/>
          <p:cNvGraphicFramePr>
            <a:graphicFrameLocks noGrp="1"/>
          </p:cNvGraphicFramePr>
          <p:nvPr>
            <p:extLst>
              <p:ext uri="{D42A27DB-BD31-4B8C-83A1-F6EECF244321}">
                <p14:modId xmlns:p14="http://schemas.microsoft.com/office/powerpoint/2010/main" val="687067236"/>
              </p:ext>
            </p:extLst>
          </p:nvPr>
        </p:nvGraphicFramePr>
        <p:xfrm>
          <a:off x="844204" y="4051707"/>
          <a:ext cx="2286000" cy="18287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Married</a:t>
                      </a:r>
                    </a:p>
                  </a:txBody>
                  <a:tcPr anchor="ctr">
                    <a:solidFill>
                      <a:schemeClr val="bg1"/>
                    </a:solidFill>
                  </a:tcPr>
                </a:tc>
                <a:tc>
                  <a:txBody>
                    <a:bodyPr/>
                    <a:lstStyle/>
                    <a:p>
                      <a:pPr algn="ctr"/>
                      <a:r>
                        <a:rPr lang="en-US" sz="1400" b="1" kern="1200" dirty="0">
                          <a:solidFill>
                            <a:schemeClr val="tx2"/>
                          </a:solidFill>
                          <a:latin typeface="+mn-lt"/>
                          <a:ea typeface="+mn-ea"/>
                          <a:cs typeface="+mn-cs"/>
                        </a:rPr>
                        <a:t>57%</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All unmarried</a:t>
                      </a:r>
                    </a:p>
                  </a:txBody>
                  <a:tcPr anchor="ctr">
                    <a:solidFill>
                      <a:schemeClr val="bg1"/>
                    </a:solidFill>
                  </a:tcPr>
                </a:tc>
                <a:tc>
                  <a:txBody>
                    <a:bodyPr/>
                    <a:lstStyle/>
                    <a:p>
                      <a:pPr algn="ctr"/>
                      <a:r>
                        <a:rPr lang="en-US" sz="1400" b="1" kern="1200" dirty="0">
                          <a:solidFill>
                            <a:schemeClr val="tx2"/>
                          </a:solidFill>
                          <a:latin typeface="+mn-lt"/>
                          <a:ea typeface="+mn-ea"/>
                          <a:cs typeface="+mn-cs"/>
                        </a:rPr>
                        <a:t>40%</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Single</a:t>
                      </a:r>
                    </a:p>
                  </a:txBody>
                  <a:tcPr anchor="ctr">
                    <a:solidFill>
                      <a:schemeClr val="bg1"/>
                    </a:solidFill>
                  </a:tcPr>
                </a:tc>
                <a:tc>
                  <a:txBody>
                    <a:bodyPr/>
                    <a:lstStyle/>
                    <a:p>
                      <a:pPr algn="ctr"/>
                      <a:r>
                        <a:rPr lang="en-US" sz="1400" b="1" kern="1200" dirty="0">
                          <a:solidFill>
                            <a:schemeClr val="tx2"/>
                          </a:solidFill>
                          <a:latin typeface="+mn-lt"/>
                          <a:ea typeface="+mn-ea"/>
                          <a:cs typeface="+mn-cs"/>
                        </a:rPr>
                        <a:t>23%</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Separated/Divorced</a:t>
                      </a:r>
                    </a:p>
                  </a:txBody>
                  <a:tcPr anchor="ctr">
                    <a:solidFill>
                      <a:schemeClr val="bg1"/>
                    </a:solidFill>
                  </a:tcPr>
                </a:tc>
                <a:tc>
                  <a:txBody>
                    <a:bodyPr/>
                    <a:lstStyle/>
                    <a:p>
                      <a:pPr algn="ctr"/>
                      <a:r>
                        <a:rPr lang="en-US" sz="1400" b="1" kern="1200" dirty="0">
                          <a:solidFill>
                            <a:schemeClr val="tx2"/>
                          </a:solidFill>
                          <a:latin typeface="+mn-lt"/>
                          <a:ea typeface="+mn-ea"/>
                          <a:cs typeface="+mn-cs"/>
                        </a:rPr>
                        <a:t>7%</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Widowed</a:t>
                      </a: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4"/>
                  </a:ext>
                </a:extLst>
              </a:tr>
              <a:tr h="274320">
                <a:tc>
                  <a:txBody>
                    <a:bodyPr/>
                    <a:lstStyle/>
                    <a:p>
                      <a:r>
                        <a:rPr lang="en-US" sz="1200" b="1" kern="1200" dirty="0">
                          <a:solidFill>
                            <a:srgbClr val="939192"/>
                          </a:solidFill>
                          <a:latin typeface="+mn-lt"/>
                          <a:ea typeface="ＭＳ Ｐゴシック" charset="0"/>
                          <a:cs typeface="Arial" charset="0"/>
                        </a:rPr>
                        <a:t>Unmarried with Partner</a:t>
                      </a: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5"/>
                  </a:ext>
                </a:extLst>
              </a:tr>
            </a:tbl>
          </a:graphicData>
        </a:graphic>
      </p:graphicFrame>
      <p:pic>
        <p:nvPicPr>
          <p:cNvPr id="34" name="Picture 33" title="Image of wedding rings"/>
          <p:cNvPicPr>
            <a:picLocks noChangeAspect="1"/>
          </p:cNvPicPr>
          <p:nvPr/>
        </p:nvPicPr>
        <p:blipFill>
          <a:blip r:embed="rId2">
            <a:duotone>
              <a:schemeClr val="accent1">
                <a:shade val="45000"/>
                <a:satMod val="135000"/>
              </a:schemeClr>
              <a:prstClr val="white"/>
            </a:duotone>
          </a:blip>
          <a:stretch>
            <a:fillRect/>
          </a:stretch>
        </p:blipFill>
        <p:spPr>
          <a:xfrm>
            <a:off x="2006933" y="4102932"/>
            <a:ext cx="494910" cy="494910"/>
          </a:xfrm>
          <a:prstGeom prst="rect">
            <a:avLst/>
          </a:prstGeom>
        </p:spPr>
      </p:pic>
      <p:graphicFrame>
        <p:nvGraphicFramePr>
          <p:cNvPr id="35" name="Table 34" descr="Region&#10;&#10;New England: 6 percent &#10;&#10;Middle Atlantic: 13 percent &#10;&#10;East North Central: 17 percent &#10;&#10;West North Central: 8 percent &#10;&#10;South Atlantic: 22 percent &#10;&#10;East South Central: 6 percent &#10;&#10;West South Central: 11 percent &#10;&#10;Mountain: 6 percent &#10;&#10;Pacific: 11 percent " title="Nearly two-thirds are employed and over half are married "/>
          <p:cNvGraphicFramePr>
            <a:graphicFrameLocks noGrp="1"/>
          </p:cNvGraphicFramePr>
          <p:nvPr>
            <p:extLst>
              <p:ext uri="{D42A27DB-BD31-4B8C-83A1-F6EECF244321}">
                <p14:modId xmlns:p14="http://schemas.microsoft.com/office/powerpoint/2010/main" val="2215992566"/>
              </p:ext>
            </p:extLst>
          </p:nvPr>
        </p:nvGraphicFramePr>
        <p:xfrm>
          <a:off x="6548151" y="2084896"/>
          <a:ext cx="1707921" cy="3596395"/>
        </p:xfrm>
        <a:graphic>
          <a:graphicData uri="http://schemas.openxmlformats.org/drawingml/2006/table">
            <a:tbl>
              <a:tblPr firstRow="1" bandRow="1">
                <a:tableStyleId>{5C22544A-7EE6-4342-B048-85BDC9FD1C3A}</a:tableStyleId>
              </a:tblPr>
              <a:tblGrid>
                <a:gridCol w="1195526">
                  <a:extLst>
                    <a:ext uri="{9D8B030D-6E8A-4147-A177-3AD203B41FA5}">
                      <a16:colId xmlns:a16="http://schemas.microsoft.com/office/drawing/2014/main" xmlns="" val="20000"/>
                    </a:ext>
                  </a:extLst>
                </a:gridCol>
                <a:gridCol w="512395">
                  <a:extLst>
                    <a:ext uri="{9D8B030D-6E8A-4147-A177-3AD203B41FA5}">
                      <a16:colId xmlns:a16="http://schemas.microsoft.com/office/drawing/2014/main" xmlns="" val="20001"/>
                    </a:ext>
                  </a:extLst>
                </a:gridCol>
              </a:tblGrid>
              <a:tr h="353519">
                <a:tc>
                  <a:txBody>
                    <a:bodyPr/>
                    <a:lstStyle/>
                    <a:p>
                      <a:r>
                        <a:rPr lang="en-US" sz="1200" b="1" i="0" dirty="0">
                          <a:solidFill>
                            <a:srgbClr val="939192"/>
                          </a:solidFill>
                        </a:rPr>
                        <a:t>New England</a:t>
                      </a:r>
                    </a:p>
                  </a:txBody>
                  <a:tcPr anchor="ctr">
                    <a:solidFill>
                      <a:schemeClr val="bg1"/>
                    </a:solidFill>
                  </a:tcPr>
                </a:tc>
                <a:tc>
                  <a:txBody>
                    <a:bodyPr/>
                    <a:lstStyle/>
                    <a:p>
                      <a:r>
                        <a:rPr lang="en-US" sz="1400" b="1" dirty="0">
                          <a:solidFill>
                            <a:schemeClr val="tx2"/>
                          </a:solidFill>
                        </a:rPr>
                        <a:t>6%</a:t>
                      </a:r>
                    </a:p>
                  </a:txBody>
                  <a:tcPr anchor="ctr">
                    <a:solidFill>
                      <a:schemeClr val="bg1"/>
                    </a:solidFill>
                  </a:tcPr>
                </a:tc>
                <a:extLst>
                  <a:ext uri="{0D108BD9-81ED-4DB2-BD59-A6C34878D82A}">
                    <a16:rowId xmlns:a16="http://schemas.microsoft.com/office/drawing/2014/main" xmlns="" val="10000"/>
                  </a:ext>
                </a:extLst>
              </a:tr>
              <a:tr h="353519">
                <a:tc>
                  <a:txBody>
                    <a:bodyPr/>
                    <a:lstStyle/>
                    <a:p>
                      <a:r>
                        <a:rPr lang="en-US" sz="1200" b="1" i="0" dirty="0">
                          <a:solidFill>
                            <a:srgbClr val="939192"/>
                          </a:solidFill>
                        </a:rPr>
                        <a:t>Middle Atlantic</a:t>
                      </a:r>
                    </a:p>
                  </a:txBody>
                  <a:tcPr anchor="ctr">
                    <a:solidFill>
                      <a:schemeClr val="bg1"/>
                    </a:solidFill>
                  </a:tcPr>
                </a:tc>
                <a:tc>
                  <a:txBody>
                    <a:bodyPr/>
                    <a:lstStyle/>
                    <a:p>
                      <a:r>
                        <a:rPr lang="en-US" sz="1400" b="1" dirty="0">
                          <a:solidFill>
                            <a:schemeClr val="tx2"/>
                          </a:solidFill>
                        </a:rPr>
                        <a:t>13%</a:t>
                      </a:r>
                    </a:p>
                  </a:txBody>
                  <a:tcPr anchor="ctr">
                    <a:solidFill>
                      <a:schemeClr val="bg1"/>
                    </a:solidFill>
                  </a:tcPr>
                </a:tc>
                <a:extLst>
                  <a:ext uri="{0D108BD9-81ED-4DB2-BD59-A6C34878D82A}">
                    <a16:rowId xmlns:a16="http://schemas.microsoft.com/office/drawing/2014/main" xmlns="" val="10001"/>
                  </a:ext>
                </a:extLst>
              </a:tr>
              <a:tr h="353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939192"/>
                          </a:solidFill>
                        </a:rPr>
                        <a:t>East North Central</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17%</a:t>
                      </a:r>
                    </a:p>
                  </a:txBody>
                  <a:tcPr anchor="ctr">
                    <a:solidFill>
                      <a:schemeClr val="bg1"/>
                    </a:solidFill>
                  </a:tcPr>
                </a:tc>
                <a:extLst>
                  <a:ext uri="{0D108BD9-81ED-4DB2-BD59-A6C34878D82A}">
                    <a16:rowId xmlns:a16="http://schemas.microsoft.com/office/drawing/2014/main" xmlns="" val="10002"/>
                  </a:ext>
                </a:extLst>
              </a:tr>
              <a:tr h="353519">
                <a:tc>
                  <a:txBody>
                    <a:bodyPr/>
                    <a:lstStyle/>
                    <a:p>
                      <a:r>
                        <a:rPr lang="en-US" sz="1200" b="1" i="0" dirty="0">
                          <a:solidFill>
                            <a:srgbClr val="939192"/>
                          </a:solidFill>
                        </a:rPr>
                        <a:t>West North</a:t>
                      </a:r>
                      <a:r>
                        <a:rPr lang="en-US" sz="1200" b="1" i="0" baseline="0" dirty="0">
                          <a:solidFill>
                            <a:srgbClr val="939192"/>
                          </a:solidFill>
                        </a:rPr>
                        <a:t> Central</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8%</a:t>
                      </a:r>
                    </a:p>
                  </a:txBody>
                  <a:tcPr anchor="ctr">
                    <a:solidFill>
                      <a:schemeClr val="bg1"/>
                    </a:solidFill>
                  </a:tcPr>
                </a:tc>
                <a:extLst>
                  <a:ext uri="{0D108BD9-81ED-4DB2-BD59-A6C34878D82A}">
                    <a16:rowId xmlns:a16="http://schemas.microsoft.com/office/drawing/2014/main" xmlns="" val="10003"/>
                  </a:ext>
                </a:extLst>
              </a:tr>
              <a:tr h="353519">
                <a:tc>
                  <a:txBody>
                    <a:bodyPr/>
                    <a:lstStyle/>
                    <a:p>
                      <a:r>
                        <a:rPr lang="en-US" sz="1200" b="1" i="0" dirty="0">
                          <a:solidFill>
                            <a:srgbClr val="939192"/>
                          </a:solidFill>
                        </a:rPr>
                        <a:t>South</a:t>
                      </a:r>
                      <a:r>
                        <a:rPr lang="en-US" sz="1200" b="1" i="0" baseline="0" dirty="0">
                          <a:solidFill>
                            <a:srgbClr val="939192"/>
                          </a:solidFill>
                        </a:rPr>
                        <a:t> Atlantic</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22%</a:t>
                      </a:r>
                    </a:p>
                  </a:txBody>
                  <a:tcPr anchor="ctr">
                    <a:solidFill>
                      <a:schemeClr val="bg1"/>
                    </a:solidFill>
                  </a:tcPr>
                </a:tc>
                <a:extLst>
                  <a:ext uri="{0D108BD9-81ED-4DB2-BD59-A6C34878D82A}">
                    <a16:rowId xmlns:a16="http://schemas.microsoft.com/office/drawing/2014/main" xmlns="" val="10004"/>
                  </a:ext>
                </a:extLst>
              </a:tr>
              <a:tr h="353519">
                <a:tc>
                  <a:txBody>
                    <a:bodyPr/>
                    <a:lstStyle/>
                    <a:p>
                      <a:r>
                        <a:rPr lang="en-US" sz="1200" b="1" i="0" dirty="0">
                          <a:solidFill>
                            <a:srgbClr val="939192"/>
                          </a:solidFill>
                        </a:rPr>
                        <a:t>East South</a:t>
                      </a:r>
                      <a:r>
                        <a:rPr lang="en-US" sz="1200" b="1" i="0" baseline="0" dirty="0">
                          <a:solidFill>
                            <a:srgbClr val="939192"/>
                          </a:solidFill>
                        </a:rPr>
                        <a:t> Central</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6%</a:t>
                      </a:r>
                    </a:p>
                  </a:txBody>
                  <a:tcPr anchor="ctr">
                    <a:solidFill>
                      <a:schemeClr val="bg1"/>
                    </a:solidFill>
                  </a:tcPr>
                </a:tc>
                <a:extLst>
                  <a:ext uri="{0D108BD9-81ED-4DB2-BD59-A6C34878D82A}">
                    <a16:rowId xmlns:a16="http://schemas.microsoft.com/office/drawing/2014/main" xmlns="" val="10005"/>
                  </a:ext>
                </a:extLst>
              </a:tr>
              <a:tr h="353519">
                <a:tc>
                  <a:txBody>
                    <a:bodyPr/>
                    <a:lstStyle/>
                    <a:p>
                      <a:r>
                        <a:rPr lang="en-US" sz="1200" b="1" i="0" dirty="0">
                          <a:solidFill>
                            <a:srgbClr val="939192"/>
                          </a:solidFill>
                        </a:rPr>
                        <a:t>West South Central</a:t>
                      </a:r>
                    </a:p>
                  </a:txBody>
                  <a:tcPr anchor="ctr">
                    <a:solidFill>
                      <a:schemeClr val="bg1"/>
                    </a:solidFill>
                  </a:tcPr>
                </a:tc>
                <a:tc>
                  <a:txBody>
                    <a:bodyPr/>
                    <a:lstStyle/>
                    <a:p>
                      <a:r>
                        <a:rPr lang="en-US" sz="1400" b="1" dirty="0">
                          <a:solidFill>
                            <a:schemeClr val="tx2"/>
                          </a:solidFill>
                        </a:rPr>
                        <a:t>11%</a:t>
                      </a:r>
                    </a:p>
                  </a:txBody>
                  <a:tcPr anchor="ctr">
                    <a:solidFill>
                      <a:schemeClr val="bg1"/>
                    </a:solidFill>
                  </a:tcPr>
                </a:tc>
                <a:extLst>
                  <a:ext uri="{0D108BD9-81ED-4DB2-BD59-A6C34878D82A}">
                    <a16:rowId xmlns:a16="http://schemas.microsoft.com/office/drawing/2014/main" xmlns="" val="10006"/>
                  </a:ext>
                </a:extLst>
              </a:tr>
              <a:tr h="353519">
                <a:tc>
                  <a:txBody>
                    <a:bodyPr/>
                    <a:lstStyle/>
                    <a:p>
                      <a:r>
                        <a:rPr lang="en-US" sz="1200" b="1" i="0" dirty="0">
                          <a:solidFill>
                            <a:srgbClr val="939192"/>
                          </a:solidFill>
                        </a:rPr>
                        <a:t>Mountain</a:t>
                      </a:r>
                    </a:p>
                  </a:txBody>
                  <a:tcPr anchor="ctr">
                    <a:solidFill>
                      <a:schemeClr val="bg1"/>
                    </a:solidFill>
                  </a:tcPr>
                </a:tc>
                <a:tc>
                  <a:txBody>
                    <a:bodyPr/>
                    <a:lstStyle/>
                    <a:p>
                      <a:r>
                        <a:rPr lang="en-US" sz="1400" b="1" dirty="0">
                          <a:solidFill>
                            <a:schemeClr val="tx2"/>
                          </a:solidFill>
                        </a:rPr>
                        <a:t>6%</a:t>
                      </a:r>
                    </a:p>
                  </a:txBody>
                  <a:tcPr anchor="ctr">
                    <a:solidFill>
                      <a:schemeClr val="bg1"/>
                    </a:solidFill>
                  </a:tcPr>
                </a:tc>
                <a:extLst>
                  <a:ext uri="{0D108BD9-81ED-4DB2-BD59-A6C34878D82A}">
                    <a16:rowId xmlns:a16="http://schemas.microsoft.com/office/drawing/2014/main" xmlns="" val="10007"/>
                  </a:ext>
                </a:extLst>
              </a:tr>
              <a:tr h="353519">
                <a:tc>
                  <a:txBody>
                    <a:bodyPr/>
                    <a:lstStyle/>
                    <a:p>
                      <a:r>
                        <a:rPr lang="en-US" sz="1200" b="1" i="0" dirty="0">
                          <a:solidFill>
                            <a:srgbClr val="939192"/>
                          </a:solidFill>
                        </a:rPr>
                        <a:t>Pacific</a:t>
                      </a:r>
                    </a:p>
                  </a:txBody>
                  <a:tcPr anchor="ctr">
                    <a:solidFill>
                      <a:schemeClr val="bg1"/>
                    </a:solidFill>
                  </a:tcPr>
                </a:tc>
                <a:tc>
                  <a:txBody>
                    <a:bodyPr/>
                    <a:lstStyle/>
                    <a:p>
                      <a:r>
                        <a:rPr lang="en-US" sz="1400" b="1" dirty="0">
                          <a:solidFill>
                            <a:schemeClr val="tx2"/>
                          </a:solidFill>
                        </a:rPr>
                        <a:t>11%</a:t>
                      </a:r>
                    </a:p>
                  </a:txBody>
                  <a:tcPr anchor="ctr">
                    <a:solidFill>
                      <a:schemeClr val="bg1"/>
                    </a:solidFill>
                  </a:tcPr>
                </a:tc>
                <a:extLst>
                  <a:ext uri="{0D108BD9-81ED-4DB2-BD59-A6C34878D82A}">
                    <a16:rowId xmlns:a16="http://schemas.microsoft.com/office/drawing/2014/main" xmlns="" val="10008"/>
                  </a:ext>
                </a:extLst>
              </a:tr>
            </a:tbl>
          </a:graphicData>
        </a:graphic>
      </p:graphicFrame>
      <p:sp>
        <p:nvSpPr>
          <p:cNvPr id="36" name="TextBox 129"/>
          <p:cNvSpPr txBox="1">
            <a:spLocks noChangeArrowheads="1"/>
          </p:cNvSpPr>
          <p:nvPr/>
        </p:nvSpPr>
        <p:spPr bwMode="auto">
          <a:xfrm>
            <a:off x="6548151" y="1723711"/>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REGION</a:t>
            </a:r>
          </a:p>
        </p:txBody>
      </p:sp>
      <p:sp>
        <p:nvSpPr>
          <p:cNvPr id="17" name="Title 1"/>
          <p:cNvSpPr>
            <a:spLocks noGrp="1"/>
          </p:cNvSpPr>
          <p:nvPr>
            <p:ph type="title"/>
          </p:nvPr>
        </p:nvSpPr>
        <p:spPr>
          <a:xfrm>
            <a:off x="677863" y="228600"/>
            <a:ext cx="8466137" cy="1058863"/>
          </a:xfrm>
        </p:spPr>
        <p:txBody>
          <a:bodyPr/>
          <a:lstStyle/>
          <a:p>
            <a:r>
              <a:rPr lang="en-US" sz="2300" b="1" dirty="0"/>
              <a:t>Nearly two-thirds are employed and more than half are married. </a:t>
            </a:r>
          </a:p>
        </p:txBody>
      </p:sp>
      <p:pic>
        <p:nvPicPr>
          <p:cNvPr id="18" name="Picture 17" descr="Employment &#10;&#10;Employed Full Time:  55 percent &#10;&#10;Employed Part-Time: 10 percent &#10;&#10;Unemployed: 4 percent &#10;&#10;Homemaker: 5 percent &#10;&#10;Student: 4 percent &#10;&#10;Retired: 19 percent &#10;" title="Nearly two-thirds are employed and over half are married "/>
          <p:cNvPicPr/>
          <p:nvPr/>
        </p:nvPicPr>
        <p:blipFill rotWithShape="1">
          <a:blip r:embed="rId3"/>
          <a:srcRect l="31997" t="49267" r="54617" b="33538"/>
          <a:stretch/>
        </p:blipFill>
        <p:spPr bwMode="auto">
          <a:xfrm>
            <a:off x="3272455" y="3041442"/>
            <a:ext cx="3128010" cy="2259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474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47</a:t>
            </a:fld>
            <a:endParaRPr lang="en-US"/>
          </a:p>
        </p:txBody>
      </p:sp>
      <p:sp>
        <p:nvSpPr>
          <p:cNvPr id="6" name="Rectangle 5"/>
          <p:cNvSpPr/>
          <p:nvPr/>
        </p:nvSpPr>
        <p:spPr>
          <a:xfrm>
            <a:off x="677863" y="1846217"/>
            <a:ext cx="795528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aphicFrame>
        <p:nvGraphicFramePr>
          <p:cNvPr id="7" name="Table 6" descr="Religion &#10;&#10;Protestant:  19 percent &#10;&#10;Methodist: 4 percent &#10;&#10;Baptist:  11 percent &#10;&#10;Evangelical: 4 percent &#10;&#10;Non-traditional: 3 percent &#10;&#10;Catholic:  21 percent &#10;&#10;Jewish:  2 percent&#10;&#10;Mormon:  1 percent &#10;&#10;Other:  11 percent&#10;&#10;None: 17 percent &#10;&#10;Don't Know: 8 percent " title="Two-thirds of voters don't have a minor at home. "/>
          <p:cNvGraphicFramePr>
            <a:graphicFrameLocks noGrp="1"/>
          </p:cNvGraphicFramePr>
          <p:nvPr>
            <p:extLst>
              <p:ext uri="{D42A27DB-BD31-4B8C-83A1-F6EECF244321}">
                <p14:modId xmlns:p14="http://schemas.microsoft.com/office/powerpoint/2010/main" val="3741078080"/>
              </p:ext>
            </p:extLst>
          </p:nvPr>
        </p:nvGraphicFramePr>
        <p:xfrm>
          <a:off x="812586" y="2225015"/>
          <a:ext cx="1707921" cy="3839989"/>
        </p:xfrm>
        <a:graphic>
          <a:graphicData uri="http://schemas.openxmlformats.org/drawingml/2006/table">
            <a:tbl>
              <a:tblPr firstRow="1" bandRow="1">
                <a:tableStyleId>{5C22544A-7EE6-4342-B048-85BDC9FD1C3A}</a:tableStyleId>
              </a:tblPr>
              <a:tblGrid>
                <a:gridCol w="1195526">
                  <a:extLst>
                    <a:ext uri="{9D8B030D-6E8A-4147-A177-3AD203B41FA5}">
                      <a16:colId xmlns:a16="http://schemas.microsoft.com/office/drawing/2014/main" xmlns="" val="20000"/>
                    </a:ext>
                  </a:extLst>
                </a:gridCol>
                <a:gridCol w="512395">
                  <a:extLst>
                    <a:ext uri="{9D8B030D-6E8A-4147-A177-3AD203B41FA5}">
                      <a16:colId xmlns:a16="http://schemas.microsoft.com/office/drawing/2014/main" xmlns="" val="20001"/>
                    </a:ext>
                  </a:extLst>
                </a:gridCol>
              </a:tblGrid>
              <a:tr h="353519">
                <a:tc>
                  <a:txBody>
                    <a:bodyPr/>
                    <a:lstStyle/>
                    <a:p>
                      <a:r>
                        <a:rPr lang="en-US" sz="1200" b="1" i="0" dirty="0">
                          <a:solidFill>
                            <a:srgbClr val="939192"/>
                          </a:solidFill>
                        </a:rPr>
                        <a:t>Protestant</a:t>
                      </a:r>
                    </a:p>
                  </a:txBody>
                  <a:tcPr anchor="ctr">
                    <a:solidFill>
                      <a:schemeClr val="bg1"/>
                    </a:solidFill>
                  </a:tcPr>
                </a:tc>
                <a:tc>
                  <a:txBody>
                    <a:bodyPr/>
                    <a:lstStyle/>
                    <a:p>
                      <a:r>
                        <a:rPr lang="en-US" sz="1400" b="1" dirty="0">
                          <a:solidFill>
                            <a:schemeClr val="tx2"/>
                          </a:solidFill>
                        </a:rPr>
                        <a:t>19%</a:t>
                      </a:r>
                    </a:p>
                  </a:txBody>
                  <a:tcPr anchor="ctr">
                    <a:solidFill>
                      <a:schemeClr val="bg1"/>
                    </a:solidFill>
                  </a:tcPr>
                </a:tc>
                <a:extLst>
                  <a:ext uri="{0D108BD9-81ED-4DB2-BD59-A6C34878D82A}">
                    <a16:rowId xmlns:a16="http://schemas.microsoft.com/office/drawing/2014/main" xmlns="" val="10000"/>
                  </a:ext>
                </a:extLst>
              </a:tr>
              <a:tr h="353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939192"/>
                          </a:solidFill>
                        </a:rPr>
                        <a:t>Methodist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4%</a:t>
                      </a:r>
                    </a:p>
                  </a:txBody>
                  <a:tcPr anchor="ctr">
                    <a:solidFill>
                      <a:schemeClr val="bg1"/>
                    </a:solidFill>
                  </a:tcPr>
                </a:tc>
                <a:extLst>
                  <a:ext uri="{0D108BD9-81ED-4DB2-BD59-A6C34878D82A}">
                    <a16:rowId xmlns:a16="http://schemas.microsoft.com/office/drawing/2014/main" xmlns="" val="10002"/>
                  </a:ext>
                </a:extLst>
              </a:tr>
              <a:tr h="353519">
                <a:tc>
                  <a:txBody>
                    <a:bodyPr/>
                    <a:lstStyle/>
                    <a:p>
                      <a:r>
                        <a:rPr lang="en-US" sz="1200" b="1" i="0" dirty="0">
                          <a:solidFill>
                            <a:srgbClr val="939192"/>
                          </a:solidFill>
                        </a:rPr>
                        <a:t>Baptist</a:t>
                      </a:r>
                    </a:p>
                  </a:txBody>
                  <a:tcPr anchor="ctr">
                    <a:solidFill>
                      <a:schemeClr val="bg1"/>
                    </a:solidFill>
                  </a:tcPr>
                </a:tc>
                <a:tc>
                  <a:txBody>
                    <a:bodyPr/>
                    <a:lstStyle/>
                    <a:p>
                      <a:r>
                        <a:rPr lang="en-US" sz="1400" b="1" dirty="0">
                          <a:solidFill>
                            <a:schemeClr val="tx2"/>
                          </a:solidFill>
                        </a:rPr>
                        <a:t>11%</a:t>
                      </a:r>
                    </a:p>
                  </a:txBody>
                  <a:tcPr anchor="ctr">
                    <a:solidFill>
                      <a:schemeClr val="bg1"/>
                    </a:solidFill>
                  </a:tcPr>
                </a:tc>
                <a:extLst>
                  <a:ext uri="{0D108BD9-81ED-4DB2-BD59-A6C34878D82A}">
                    <a16:rowId xmlns:a16="http://schemas.microsoft.com/office/drawing/2014/main" xmlns="" val="10003"/>
                  </a:ext>
                </a:extLst>
              </a:tr>
              <a:tr h="353519">
                <a:tc>
                  <a:txBody>
                    <a:bodyPr/>
                    <a:lstStyle/>
                    <a:p>
                      <a:r>
                        <a:rPr lang="en-US" sz="1200" b="1" i="0" dirty="0">
                          <a:solidFill>
                            <a:srgbClr val="939192"/>
                          </a:solidFill>
                        </a:rPr>
                        <a:t>Evangelical</a:t>
                      </a:r>
                    </a:p>
                  </a:txBody>
                  <a:tcPr anchor="ctr">
                    <a:solidFill>
                      <a:schemeClr val="bg1"/>
                    </a:solidFill>
                  </a:tcPr>
                </a:tc>
                <a:tc>
                  <a:txBody>
                    <a:bodyPr/>
                    <a:lstStyle/>
                    <a:p>
                      <a:r>
                        <a:rPr lang="en-US" sz="1400" b="1" dirty="0">
                          <a:solidFill>
                            <a:schemeClr val="tx2"/>
                          </a:solidFill>
                        </a:rPr>
                        <a:t>4%</a:t>
                      </a:r>
                    </a:p>
                  </a:txBody>
                  <a:tcPr anchor="ctr">
                    <a:solidFill>
                      <a:schemeClr val="bg1"/>
                    </a:solidFill>
                  </a:tcPr>
                </a:tc>
                <a:extLst>
                  <a:ext uri="{0D108BD9-81ED-4DB2-BD59-A6C34878D82A}">
                    <a16:rowId xmlns:a16="http://schemas.microsoft.com/office/drawing/2014/main" xmlns="" val="10004"/>
                  </a:ext>
                </a:extLst>
              </a:tr>
              <a:tr h="204247">
                <a:tc>
                  <a:txBody>
                    <a:bodyPr/>
                    <a:lstStyle/>
                    <a:p>
                      <a:r>
                        <a:rPr lang="en-US" sz="1200" b="1" i="0" dirty="0">
                          <a:solidFill>
                            <a:srgbClr val="939192"/>
                          </a:solidFill>
                        </a:rPr>
                        <a:t>Non-traditional</a:t>
                      </a:r>
                    </a:p>
                  </a:txBody>
                  <a:tcPr anchor="ctr">
                    <a:solidFill>
                      <a:schemeClr val="bg1"/>
                    </a:solidFill>
                  </a:tcPr>
                </a:tc>
                <a:tc>
                  <a:txBody>
                    <a:bodyPr/>
                    <a:lstStyle/>
                    <a:p>
                      <a:r>
                        <a:rPr lang="en-US" sz="1400" b="1" dirty="0">
                          <a:solidFill>
                            <a:schemeClr val="tx2"/>
                          </a:solidFill>
                        </a:rPr>
                        <a:t>3%</a:t>
                      </a:r>
                    </a:p>
                  </a:txBody>
                  <a:tcPr anchor="ctr">
                    <a:solidFill>
                      <a:schemeClr val="bg1"/>
                    </a:solidFill>
                  </a:tcPr>
                </a:tc>
                <a:extLst>
                  <a:ext uri="{0D108BD9-81ED-4DB2-BD59-A6C34878D82A}">
                    <a16:rowId xmlns:a16="http://schemas.microsoft.com/office/drawing/2014/main" xmlns="" val="10005"/>
                  </a:ext>
                </a:extLst>
              </a:tr>
              <a:tr h="353519">
                <a:tc>
                  <a:txBody>
                    <a:bodyPr/>
                    <a:lstStyle/>
                    <a:p>
                      <a:r>
                        <a:rPr lang="en-US" sz="1200" b="1" i="0" dirty="0">
                          <a:solidFill>
                            <a:srgbClr val="939192"/>
                          </a:solidFill>
                        </a:rPr>
                        <a:t>Catholic</a:t>
                      </a:r>
                    </a:p>
                  </a:txBody>
                  <a:tcPr anchor="ctr">
                    <a:solidFill>
                      <a:schemeClr val="bg1"/>
                    </a:solidFill>
                  </a:tcPr>
                </a:tc>
                <a:tc>
                  <a:txBody>
                    <a:bodyPr/>
                    <a:lstStyle/>
                    <a:p>
                      <a:r>
                        <a:rPr lang="en-US" sz="1400" b="1" dirty="0">
                          <a:solidFill>
                            <a:schemeClr val="tx2"/>
                          </a:solidFill>
                        </a:rPr>
                        <a:t>21%</a:t>
                      </a:r>
                    </a:p>
                  </a:txBody>
                  <a:tcPr anchor="ctr">
                    <a:solidFill>
                      <a:schemeClr val="bg1"/>
                    </a:solidFill>
                  </a:tcPr>
                </a:tc>
                <a:extLst>
                  <a:ext uri="{0D108BD9-81ED-4DB2-BD59-A6C34878D82A}">
                    <a16:rowId xmlns:a16="http://schemas.microsoft.com/office/drawing/2014/main" xmlns="" val="10006"/>
                  </a:ext>
                </a:extLst>
              </a:tr>
              <a:tr h="353519">
                <a:tc>
                  <a:txBody>
                    <a:bodyPr/>
                    <a:lstStyle/>
                    <a:p>
                      <a:r>
                        <a:rPr lang="en-US" sz="1200" b="1" i="0" dirty="0">
                          <a:solidFill>
                            <a:srgbClr val="939192"/>
                          </a:solidFill>
                        </a:rPr>
                        <a:t>Jewish</a:t>
                      </a:r>
                    </a:p>
                  </a:txBody>
                  <a:tcPr anchor="ctr">
                    <a:solidFill>
                      <a:schemeClr val="bg1"/>
                    </a:solidFill>
                  </a:tcPr>
                </a:tc>
                <a:tc>
                  <a:txBody>
                    <a:bodyPr/>
                    <a:lstStyle/>
                    <a:p>
                      <a:r>
                        <a:rPr lang="en-US" sz="1400" b="1" dirty="0">
                          <a:solidFill>
                            <a:schemeClr val="tx2"/>
                          </a:solidFill>
                        </a:rPr>
                        <a:t>2%</a:t>
                      </a:r>
                    </a:p>
                  </a:txBody>
                  <a:tcPr anchor="ctr">
                    <a:solidFill>
                      <a:schemeClr val="bg1"/>
                    </a:solidFill>
                  </a:tcPr>
                </a:tc>
                <a:extLst>
                  <a:ext uri="{0D108BD9-81ED-4DB2-BD59-A6C34878D82A}">
                    <a16:rowId xmlns:a16="http://schemas.microsoft.com/office/drawing/2014/main" xmlns="" val="10007"/>
                  </a:ext>
                </a:extLst>
              </a:tr>
              <a:tr h="353519">
                <a:tc>
                  <a:txBody>
                    <a:bodyPr/>
                    <a:lstStyle/>
                    <a:p>
                      <a:r>
                        <a:rPr lang="en-US" sz="1200" b="1" i="0" dirty="0">
                          <a:solidFill>
                            <a:srgbClr val="939192"/>
                          </a:solidFill>
                        </a:rPr>
                        <a:t>Mormon</a:t>
                      </a:r>
                    </a:p>
                  </a:txBody>
                  <a:tcPr anchor="ctr">
                    <a:solidFill>
                      <a:schemeClr val="bg1"/>
                    </a:solidFill>
                  </a:tcPr>
                </a:tc>
                <a:tc>
                  <a:txBody>
                    <a:bodyPr/>
                    <a:lstStyle/>
                    <a:p>
                      <a:r>
                        <a:rPr lang="en-US" sz="1400" b="1" dirty="0">
                          <a:solidFill>
                            <a:schemeClr val="tx2"/>
                          </a:solidFill>
                        </a:rPr>
                        <a:t>1%</a:t>
                      </a:r>
                    </a:p>
                  </a:txBody>
                  <a:tcPr anchor="ctr">
                    <a:solidFill>
                      <a:schemeClr val="bg1"/>
                    </a:solidFill>
                  </a:tcPr>
                </a:tc>
                <a:extLst>
                  <a:ext uri="{0D108BD9-81ED-4DB2-BD59-A6C34878D82A}">
                    <a16:rowId xmlns:a16="http://schemas.microsoft.com/office/drawing/2014/main" xmlns="" val="10008"/>
                  </a:ext>
                </a:extLst>
              </a:tr>
              <a:tr h="353519">
                <a:tc>
                  <a:txBody>
                    <a:bodyPr/>
                    <a:lstStyle/>
                    <a:p>
                      <a:r>
                        <a:rPr lang="en-US" sz="1200" b="1" i="0" dirty="0">
                          <a:solidFill>
                            <a:srgbClr val="939192"/>
                          </a:solidFill>
                        </a:rPr>
                        <a:t>Other</a:t>
                      </a:r>
                    </a:p>
                  </a:txBody>
                  <a:tcPr anchor="ctr">
                    <a:solidFill>
                      <a:schemeClr val="bg1"/>
                    </a:solidFill>
                  </a:tcPr>
                </a:tc>
                <a:tc>
                  <a:txBody>
                    <a:bodyPr/>
                    <a:lstStyle/>
                    <a:p>
                      <a:r>
                        <a:rPr lang="en-US" sz="1400" b="1" dirty="0">
                          <a:solidFill>
                            <a:schemeClr val="tx2"/>
                          </a:solidFill>
                        </a:rPr>
                        <a:t>11%</a:t>
                      </a:r>
                    </a:p>
                  </a:txBody>
                  <a:tcPr anchor="ctr">
                    <a:solidFill>
                      <a:schemeClr val="bg1"/>
                    </a:solidFill>
                  </a:tcPr>
                </a:tc>
                <a:extLst>
                  <a:ext uri="{0D108BD9-81ED-4DB2-BD59-A6C34878D82A}">
                    <a16:rowId xmlns:a16="http://schemas.microsoft.com/office/drawing/2014/main" xmlns="" val="1132869799"/>
                  </a:ext>
                </a:extLst>
              </a:tr>
              <a:tr h="353519">
                <a:tc>
                  <a:txBody>
                    <a:bodyPr/>
                    <a:lstStyle/>
                    <a:p>
                      <a:r>
                        <a:rPr lang="en-US" sz="1200" b="1" i="0" dirty="0">
                          <a:solidFill>
                            <a:srgbClr val="939192"/>
                          </a:solidFill>
                        </a:rPr>
                        <a:t>None</a:t>
                      </a:r>
                    </a:p>
                  </a:txBody>
                  <a:tcPr anchor="ctr">
                    <a:solidFill>
                      <a:schemeClr val="bg1"/>
                    </a:solidFill>
                  </a:tcPr>
                </a:tc>
                <a:tc>
                  <a:txBody>
                    <a:bodyPr/>
                    <a:lstStyle/>
                    <a:p>
                      <a:r>
                        <a:rPr lang="en-US" sz="1400" b="1" dirty="0">
                          <a:solidFill>
                            <a:schemeClr val="tx2"/>
                          </a:solidFill>
                        </a:rPr>
                        <a:t>17%</a:t>
                      </a:r>
                    </a:p>
                  </a:txBody>
                  <a:tcPr anchor="ctr">
                    <a:solidFill>
                      <a:schemeClr val="bg1"/>
                    </a:solidFill>
                  </a:tcPr>
                </a:tc>
                <a:extLst>
                  <a:ext uri="{0D108BD9-81ED-4DB2-BD59-A6C34878D82A}">
                    <a16:rowId xmlns:a16="http://schemas.microsoft.com/office/drawing/2014/main" xmlns="" val="1187573740"/>
                  </a:ext>
                </a:extLst>
              </a:tr>
              <a:tr h="353519">
                <a:tc>
                  <a:txBody>
                    <a:bodyPr/>
                    <a:lstStyle/>
                    <a:p>
                      <a:r>
                        <a:rPr lang="en-US" sz="1200" b="1" i="0" dirty="0">
                          <a:solidFill>
                            <a:srgbClr val="939192"/>
                          </a:solidFill>
                        </a:rPr>
                        <a:t>Don’t know</a:t>
                      </a:r>
                    </a:p>
                  </a:txBody>
                  <a:tcPr anchor="ctr">
                    <a:solidFill>
                      <a:schemeClr val="bg1"/>
                    </a:solidFill>
                  </a:tcPr>
                </a:tc>
                <a:tc>
                  <a:txBody>
                    <a:bodyPr/>
                    <a:lstStyle/>
                    <a:p>
                      <a:r>
                        <a:rPr lang="en-US" sz="1400" b="1" dirty="0">
                          <a:solidFill>
                            <a:schemeClr val="tx2"/>
                          </a:solidFill>
                        </a:rPr>
                        <a:t>8%</a:t>
                      </a:r>
                    </a:p>
                  </a:txBody>
                  <a:tcPr anchor="ctr">
                    <a:solidFill>
                      <a:schemeClr val="bg1"/>
                    </a:solidFill>
                  </a:tcPr>
                </a:tc>
                <a:extLst>
                  <a:ext uri="{0D108BD9-81ED-4DB2-BD59-A6C34878D82A}">
                    <a16:rowId xmlns:a16="http://schemas.microsoft.com/office/drawing/2014/main" xmlns="" val="1638298299"/>
                  </a:ext>
                </a:extLst>
              </a:tr>
            </a:tbl>
          </a:graphicData>
        </a:graphic>
      </p:graphicFrame>
      <p:sp>
        <p:nvSpPr>
          <p:cNvPr id="8" name="TextBox 129"/>
          <p:cNvSpPr txBox="1">
            <a:spLocks noChangeArrowheads="1"/>
          </p:cNvSpPr>
          <p:nvPr/>
        </p:nvSpPr>
        <p:spPr bwMode="auto">
          <a:xfrm>
            <a:off x="812586" y="1863830"/>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RELIGION</a:t>
            </a:r>
          </a:p>
        </p:txBody>
      </p:sp>
      <p:sp>
        <p:nvSpPr>
          <p:cNvPr id="9" name="TextBox 93"/>
          <p:cNvSpPr txBox="1">
            <a:spLocks noChangeArrowheads="1"/>
          </p:cNvSpPr>
          <p:nvPr/>
        </p:nvSpPr>
        <p:spPr bwMode="auto">
          <a:xfrm>
            <a:off x="3389142" y="1863632"/>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EVANGELICAL</a:t>
            </a:r>
          </a:p>
        </p:txBody>
      </p:sp>
      <p:graphicFrame>
        <p:nvGraphicFramePr>
          <p:cNvPr id="10" name="Table 9" descr="Evangelical &#10;&#10;Born-again/Evangelical: 31 percent &#10;&#10;Not Born-again/Evangelical: 54 percent " title="Two-thirds of voters don't have a minor at home. "/>
          <p:cNvGraphicFramePr>
            <a:graphicFrameLocks noGrp="1"/>
          </p:cNvGraphicFramePr>
          <p:nvPr>
            <p:extLst>
              <p:ext uri="{D42A27DB-BD31-4B8C-83A1-F6EECF244321}">
                <p14:modId xmlns:p14="http://schemas.microsoft.com/office/powerpoint/2010/main" val="3767274645"/>
              </p:ext>
            </p:extLst>
          </p:nvPr>
        </p:nvGraphicFramePr>
        <p:xfrm>
          <a:off x="2891303" y="2221724"/>
          <a:ext cx="2286000" cy="7619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125771">
                <a:tc>
                  <a:txBody>
                    <a:bodyPr/>
                    <a:lstStyle/>
                    <a:p>
                      <a:r>
                        <a:rPr lang="en-US" sz="1200" b="1" kern="1200" dirty="0">
                          <a:solidFill>
                            <a:srgbClr val="939192"/>
                          </a:solidFill>
                          <a:latin typeface="+mn-lt"/>
                          <a:ea typeface="ＭＳ Ｐゴシック" charset="0"/>
                          <a:cs typeface="Arial" charset="0"/>
                        </a:rPr>
                        <a:t>Born-again/Evangelical</a:t>
                      </a:r>
                    </a:p>
                  </a:txBody>
                  <a:tcPr anchor="ctr">
                    <a:solidFill>
                      <a:schemeClr val="bg1"/>
                    </a:solidFill>
                  </a:tcPr>
                </a:tc>
                <a:tc>
                  <a:txBody>
                    <a:bodyPr/>
                    <a:lstStyle/>
                    <a:p>
                      <a:pPr algn="ctr"/>
                      <a:r>
                        <a:rPr lang="en-US" sz="1400" b="1" kern="1200" dirty="0">
                          <a:solidFill>
                            <a:schemeClr val="tx2"/>
                          </a:solidFill>
                          <a:latin typeface="+mn-lt"/>
                          <a:ea typeface="+mn-ea"/>
                          <a:cs typeface="+mn-cs"/>
                        </a:rPr>
                        <a:t>31%</a:t>
                      </a:r>
                    </a:p>
                  </a:txBody>
                  <a:tcPr anchor="ctr">
                    <a:solidFill>
                      <a:schemeClr val="bg1"/>
                    </a:solidFill>
                  </a:tcPr>
                </a:tc>
                <a:extLst>
                  <a:ext uri="{0D108BD9-81ED-4DB2-BD59-A6C34878D82A}">
                    <a16:rowId xmlns:a16="http://schemas.microsoft.com/office/drawing/2014/main" xmlns="" val="10000"/>
                  </a:ext>
                </a:extLst>
              </a:tr>
              <a:tr h="188657">
                <a:tc>
                  <a:txBody>
                    <a:bodyPr/>
                    <a:lstStyle/>
                    <a:p>
                      <a:r>
                        <a:rPr lang="en-US" sz="1200" b="1" kern="1200" dirty="0">
                          <a:solidFill>
                            <a:srgbClr val="939192"/>
                          </a:solidFill>
                          <a:latin typeface="+mn-lt"/>
                          <a:ea typeface="ＭＳ Ｐゴシック" charset="0"/>
                          <a:cs typeface="Arial" charset="0"/>
                        </a:rPr>
                        <a:t>Not Born-again/Evangelical</a:t>
                      </a:r>
                    </a:p>
                  </a:txBody>
                  <a:tcPr anchor="ctr">
                    <a:solidFill>
                      <a:schemeClr val="bg1"/>
                    </a:solidFill>
                  </a:tcPr>
                </a:tc>
                <a:tc>
                  <a:txBody>
                    <a:bodyPr/>
                    <a:lstStyle/>
                    <a:p>
                      <a:pPr algn="ctr"/>
                      <a:r>
                        <a:rPr lang="en-US" sz="1400" b="1" kern="1200" dirty="0">
                          <a:solidFill>
                            <a:schemeClr val="tx2"/>
                          </a:solidFill>
                          <a:latin typeface="+mn-lt"/>
                          <a:ea typeface="+mn-ea"/>
                          <a:cs typeface="+mn-cs"/>
                        </a:rPr>
                        <a:t>54%</a:t>
                      </a:r>
                    </a:p>
                  </a:txBody>
                  <a:tcPr anchor="ctr">
                    <a:solidFill>
                      <a:schemeClr val="bg1"/>
                    </a:solidFill>
                  </a:tcPr>
                </a:tc>
                <a:extLst>
                  <a:ext uri="{0D108BD9-81ED-4DB2-BD59-A6C34878D82A}">
                    <a16:rowId xmlns:a16="http://schemas.microsoft.com/office/drawing/2014/main" xmlns="" val="10001"/>
                  </a:ext>
                </a:extLst>
              </a:tr>
            </a:tbl>
          </a:graphicData>
        </a:graphic>
      </p:graphicFrame>
      <p:sp>
        <p:nvSpPr>
          <p:cNvPr id="22" name="TextBox 93"/>
          <p:cNvSpPr txBox="1">
            <a:spLocks noChangeArrowheads="1"/>
          </p:cNvSpPr>
          <p:nvPr/>
        </p:nvSpPr>
        <p:spPr bwMode="auto">
          <a:xfrm>
            <a:off x="5954284" y="1863632"/>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DISABILITY</a:t>
            </a:r>
          </a:p>
        </p:txBody>
      </p:sp>
      <p:graphicFrame>
        <p:nvGraphicFramePr>
          <p:cNvPr id="23" name="Table 22" descr="Disability &#10;&#10;Yes, self:  8 percent &#10;&#10;Yes, family member: 27 percent &#10;&#10;Yes, close friend: 7 percent &#10;&#10;No: 59 percent " title="Two-thirds of voters don't have a minor at home. "/>
          <p:cNvGraphicFramePr>
            <a:graphicFrameLocks noGrp="1"/>
          </p:cNvGraphicFramePr>
          <p:nvPr>
            <p:extLst>
              <p:ext uri="{D42A27DB-BD31-4B8C-83A1-F6EECF244321}">
                <p14:modId xmlns:p14="http://schemas.microsoft.com/office/powerpoint/2010/main" val="977315099"/>
              </p:ext>
            </p:extLst>
          </p:nvPr>
        </p:nvGraphicFramePr>
        <p:xfrm>
          <a:off x="5548099" y="2229888"/>
          <a:ext cx="2771307" cy="1219199"/>
        </p:xfrm>
        <a:graphic>
          <a:graphicData uri="http://schemas.openxmlformats.org/drawingml/2006/table">
            <a:tbl>
              <a:tblPr firstRow="1" bandRow="1">
                <a:tableStyleId>{5C22544A-7EE6-4342-B048-85BDC9FD1C3A}</a:tableStyleId>
              </a:tblPr>
              <a:tblGrid>
                <a:gridCol w="1698543">
                  <a:extLst>
                    <a:ext uri="{9D8B030D-6E8A-4147-A177-3AD203B41FA5}">
                      <a16:colId xmlns:a16="http://schemas.microsoft.com/office/drawing/2014/main" xmlns="" val="20000"/>
                    </a:ext>
                  </a:extLst>
                </a:gridCol>
                <a:gridCol w="536382">
                  <a:extLst>
                    <a:ext uri="{9D8B030D-6E8A-4147-A177-3AD203B41FA5}">
                      <a16:colId xmlns:a16="http://schemas.microsoft.com/office/drawing/2014/main" xmlns="" val="20001"/>
                    </a:ext>
                  </a:extLst>
                </a:gridCol>
                <a:gridCol w="536382">
                  <a:extLst>
                    <a:ext uri="{9D8B030D-6E8A-4147-A177-3AD203B41FA5}">
                      <a16:colId xmlns:a16="http://schemas.microsoft.com/office/drawing/2014/main" xmlns="" val="442072712"/>
                    </a:ext>
                  </a:extLst>
                </a:gridCol>
              </a:tblGrid>
              <a:tr h="125771">
                <a:tc>
                  <a:txBody>
                    <a:bodyPr/>
                    <a:lstStyle/>
                    <a:p>
                      <a:r>
                        <a:rPr lang="en-US" sz="1200" b="1" kern="1200" dirty="0">
                          <a:solidFill>
                            <a:srgbClr val="939192"/>
                          </a:solidFill>
                          <a:latin typeface="+mn-lt"/>
                          <a:ea typeface="ＭＳ Ｐゴシック" charset="0"/>
                          <a:cs typeface="Arial" charset="0"/>
                        </a:rPr>
                        <a:t>Yes, self</a:t>
                      </a:r>
                    </a:p>
                  </a:txBody>
                  <a:tcPr anchor="ctr">
                    <a:solidFill>
                      <a:schemeClr val="bg1"/>
                    </a:solidFill>
                  </a:tcPr>
                </a:tc>
                <a:tc>
                  <a:txBody>
                    <a:bodyPr/>
                    <a:lstStyle/>
                    <a:p>
                      <a:pPr algn="ctr"/>
                      <a:r>
                        <a:rPr lang="en-US" sz="1400" b="1" kern="1200" dirty="0">
                          <a:solidFill>
                            <a:schemeClr val="tx2"/>
                          </a:solidFill>
                          <a:latin typeface="+mn-lt"/>
                          <a:ea typeface="+mn-ea"/>
                          <a:cs typeface="+mn-cs"/>
                        </a:rPr>
                        <a:t>8%</a:t>
                      </a:r>
                    </a:p>
                  </a:txBody>
                  <a:tcPr anchor="ctr">
                    <a:solidFill>
                      <a:schemeClr val="bg1"/>
                    </a:solidFill>
                  </a:tcPr>
                </a:tc>
                <a:tc>
                  <a:txBody>
                    <a:bodyPr/>
                    <a:lstStyle/>
                    <a:p>
                      <a:pPr algn="ctr"/>
                      <a:endParaRPr lang="en-US" sz="1400" b="1" kern="1200" dirty="0">
                        <a:solidFill>
                          <a:schemeClr val="tx2"/>
                        </a:solidFill>
                        <a:latin typeface="+mn-lt"/>
                        <a:ea typeface="+mn-ea"/>
                        <a:cs typeface="+mn-cs"/>
                      </a:endParaRPr>
                    </a:p>
                  </a:txBody>
                  <a:tcPr anchor="ctr">
                    <a:solidFill>
                      <a:schemeClr val="bg1"/>
                    </a:solidFill>
                  </a:tcPr>
                </a:tc>
                <a:extLst>
                  <a:ext uri="{0D108BD9-81ED-4DB2-BD59-A6C34878D82A}">
                    <a16:rowId xmlns:a16="http://schemas.microsoft.com/office/drawing/2014/main" xmlns="" val="10000"/>
                  </a:ext>
                </a:extLst>
              </a:tr>
              <a:tr h="188657">
                <a:tc>
                  <a:txBody>
                    <a:bodyPr/>
                    <a:lstStyle/>
                    <a:p>
                      <a:r>
                        <a:rPr lang="en-US" sz="1200" b="1" kern="1200" dirty="0">
                          <a:solidFill>
                            <a:srgbClr val="939192"/>
                          </a:solidFill>
                          <a:latin typeface="+mn-lt"/>
                          <a:ea typeface="ＭＳ Ｐゴシック" charset="0"/>
                          <a:cs typeface="Arial" charset="0"/>
                        </a:rPr>
                        <a:t>Yes, family member</a:t>
                      </a:r>
                    </a:p>
                  </a:txBody>
                  <a:tcPr anchor="ctr">
                    <a:solidFill>
                      <a:schemeClr val="bg1"/>
                    </a:solidFill>
                  </a:tcPr>
                </a:tc>
                <a:tc>
                  <a:txBody>
                    <a:bodyPr/>
                    <a:lstStyle/>
                    <a:p>
                      <a:pPr algn="ctr"/>
                      <a:r>
                        <a:rPr lang="en-US" sz="1400" b="1" kern="1200" dirty="0">
                          <a:solidFill>
                            <a:schemeClr val="tx2"/>
                          </a:solidFill>
                          <a:latin typeface="+mn-lt"/>
                          <a:ea typeface="+mn-ea"/>
                          <a:cs typeface="+mn-cs"/>
                        </a:rPr>
                        <a:t>27%</a:t>
                      </a:r>
                    </a:p>
                  </a:txBody>
                  <a:tcPr anchor="ctr">
                    <a:solidFill>
                      <a:schemeClr val="bg1"/>
                    </a:solidFill>
                  </a:tcPr>
                </a:tc>
                <a:tc>
                  <a:txBody>
                    <a:bodyPr/>
                    <a:lstStyle/>
                    <a:p>
                      <a:pPr algn="ctr"/>
                      <a:r>
                        <a:rPr lang="en-US" sz="1400" b="1" kern="1200" dirty="0">
                          <a:solidFill>
                            <a:schemeClr val="tx2"/>
                          </a:solidFill>
                          <a:latin typeface="+mn-lt"/>
                          <a:ea typeface="+mn-ea"/>
                          <a:cs typeface="+mn-cs"/>
                        </a:rPr>
                        <a:t>39%</a:t>
                      </a:r>
                    </a:p>
                  </a:txBody>
                  <a:tcPr anchor="ctr">
                    <a:solidFill>
                      <a:schemeClr val="bg1"/>
                    </a:solidFill>
                  </a:tcPr>
                </a:tc>
                <a:extLst>
                  <a:ext uri="{0D108BD9-81ED-4DB2-BD59-A6C34878D82A}">
                    <a16:rowId xmlns:a16="http://schemas.microsoft.com/office/drawing/2014/main" xmlns="" val="10001"/>
                  </a:ext>
                </a:extLst>
              </a:tr>
              <a:tr h="188657">
                <a:tc>
                  <a:txBody>
                    <a:bodyPr/>
                    <a:lstStyle/>
                    <a:p>
                      <a:r>
                        <a:rPr lang="en-US" sz="1200" b="1" kern="1200" dirty="0">
                          <a:solidFill>
                            <a:srgbClr val="939192"/>
                          </a:solidFill>
                          <a:latin typeface="+mn-lt"/>
                          <a:ea typeface="ＭＳ Ｐゴシック" charset="0"/>
                          <a:cs typeface="Arial" charset="0"/>
                        </a:rPr>
                        <a:t>Yes, close</a:t>
                      </a:r>
                      <a:r>
                        <a:rPr lang="en-US" sz="1200" b="1" kern="1200" baseline="0" dirty="0">
                          <a:solidFill>
                            <a:srgbClr val="939192"/>
                          </a:solidFill>
                          <a:latin typeface="+mn-lt"/>
                          <a:ea typeface="ＭＳ Ｐゴシック" charset="0"/>
                          <a:cs typeface="Arial" charset="0"/>
                        </a:rPr>
                        <a:t> friend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7%</a:t>
                      </a:r>
                    </a:p>
                  </a:txBody>
                  <a:tcPr anchor="ctr">
                    <a:solidFill>
                      <a:schemeClr val="bg1"/>
                    </a:solidFill>
                  </a:tcPr>
                </a:tc>
                <a:tc>
                  <a:txBody>
                    <a:bodyPr/>
                    <a:lstStyle/>
                    <a:p>
                      <a:pPr algn="ctr"/>
                      <a:endParaRPr lang="en-US" sz="1400" b="1" kern="1200" dirty="0">
                        <a:solidFill>
                          <a:schemeClr val="tx2"/>
                        </a:solidFill>
                        <a:latin typeface="+mn-lt"/>
                        <a:ea typeface="+mn-ea"/>
                        <a:cs typeface="+mn-cs"/>
                      </a:endParaRPr>
                    </a:p>
                  </a:txBody>
                  <a:tcPr anchor="ctr">
                    <a:solidFill>
                      <a:schemeClr val="bg1"/>
                    </a:solidFill>
                  </a:tcPr>
                </a:tc>
                <a:extLst>
                  <a:ext uri="{0D108BD9-81ED-4DB2-BD59-A6C34878D82A}">
                    <a16:rowId xmlns:a16="http://schemas.microsoft.com/office/drawing/2014/main" xmlns="" val="4213662360"/>
                  </a:ext>
                </a:extLst>
              </a:tr>
              <a:tr h="188657">
                <a:tc>
                  <a:txBody>
                    <a:bodyPr/>
                    <a:lstStyle/>
                    <a:p>
                      <a:r>
                        <a:rPr lang="en-US" sz="1200" b="1" kern="1200" dirty="0">
                          <a:solidFill>
                            <a:srgbClr val="939192"/>
                          </a:solidFill>
                          <a:latin typeface="+mn-lt"/>
                          <a:ea typeface="ＭＳ Ｐゴシック" charset="0"/>
                          <a:cs typeface="Arial" charset="0"/>
                        </a:rPr>
                        <a:t>No</a:t>
                      </a:r>
                    </a:p>
                  </a:txBody>
                  <a:tcPr anchor="ctr">
                    <a:solidFill>
                      <a:schemeClr val="bg1"/>
                    </a:solidFill>
                  </a:tcPr>
                </a:tc>
                <a:tc>
                  <a:txBody>
                    <a:bodyPr/>
                    <a:lstStyle/>
                    <a:p>
                      <a:pPr algn="ctr"/>
                      <a:r>
                        <a:rPr lang="en-US" sz="1400" b="1" kern="1200" dirty="0">
                          <a:solidFill>
                            <a:schemeClr val="tx2"/>
                          </a:solidFill>
                          <a:latin typeface="+mn-lt"/>
                          <a:ea typeface="+mn-ea"/>
                          <a:cs typeface="+mn-cs"/>
                        </a:rPr>
                        <a:t>59%</a:t>
                      </a:r>
                    </a:p>
                  </a:txBody>
                  <a:tcPr anchor="ctr">
                    <a:solidFill>
                      <a:schemeClr val="bg1"/>
                    </a:solidFill>
                  </a:tcPr>
                </a:tc>
                <a:tc>
                  <a:txBody>
                    <a:bodyPr/>
                    <a:lstStyle/>
                    <a:p>
                      <a:pPr algn="ctr"/>
                      <a:endParaRPr lang="en-US" sz="1400" b="1" kern="1200" dirty="0">
                        <a:solidFill>
                          <a:schemeClr val="tx2"/>
                        </a:solidFill>
                        <a:latin typeface="+mn-lt"/>
                        <a:ea typeface="+mn-ea"/>
                        <a:cs typeface="+mn-cs"/>
                      </a:endParaRPr>
                    </a:p>
                  </a:txBody>
                  <a:tcPr anchor="ctr">
                    <a:solidFill>
                      <a:schemeClr val="bg1"/>
                    </a:solidFill>
                  </a:tcPr>
                </a:tc>
                <a:extLst>
                  <a:ext uri="{0D108BD9-81ED-4DB2-BD59-A6C34878D82A}">
                    <a16:rowId xmlns:a16="http://schemas.microsoft.com/office/drawing/2014/main" xmlns="" val="537890818"/>
                  </a:ext>
                </a:extLst>
              </a:tr>
            </a:tbl>
          </a:graphicData>
        </a:graphic>
      </p:graphicFrame>
      <p:sp>
        <p:nvSpPr>
          <p:cNvPr id="24" name="Right Brace 23"/>
          <p:cNvSpPr/>
          <p:nvPr/>
        </p:nvSpPr>
        <p:spPr>
          <a:xfrm>
            <a:off x="7664334" y="2289985"/>
            <a:ext cx="191968" cy="739537"/>
          </a:xfrm>
          <a:prstGeom prst="rightBrace">
            <a:avLst/>
          </a:prstGeom>
          <a:ln w="12700">
            <a:solidFill>
              <a:srgbClr val="0085B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extBox 93"/>
          <p:cNvSpPr txBox="1">
            <a:spLocks noChangeArrowheads="1"/>
          </p:cNvSpPr>
          <p:nvPr/>
        </p:nvSpPr>
        <p:spPr bwMode="auto">
          <a:xfrm>
            <a:off x="6492152" y="3556897"/>
            <a:ext cx="1597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VOTE DECISION</a:t>
            </a:r>
          </a:p>
        </p:txBody>
      </p:sp>
      <p:graphicFrame>
        <p:nvGraphicFramePr>
          <p:cNvPr id="26" name="Table 25" descr="Vote Decision &#10;&#10;Last few days:  7 percent &#10;&#10;In last week:  5 percent &#10;&#10;In past month:  12 percent &#10;&#10;1-3 months ago:  17 percent &#10;&#10;More than 3 monthss ago:  56 percent &#10;&#10;Don't know:  3 percent " title="Two-thirds of voters don't have a minor at home. "/>
          <p:cNvGraphicFramePr>
            <a:graphicFrameLocks noGrp="1"/>
          </p:cNvGraphicFramePr>
          <p:nvPr>
            <p:extLst>
              <p:ext uri="{D42A27DB-BD31-4B8C-83A1-F6EECF244321}">
                <p14:modId xmlns:p14="http://schemas.microsoft.com/office/powerpoint/2010/main" val="2146746733"/>
              </p:ext>
            </p:extLst>
          </p:nvPr>
        </p:nvGraphicFramePr>
        <p:xfrm>
          <a:off x="6116566" y="3884683"/>
          <a:ext cx="2286000" cy="19811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Last few</a:t>
                      </a:r>
                      <a:r>
                        <a:rPr lang="en-US" sz="1200" b="1" kern="1200" baseline="0" dirty="0">
                          <a:solidFill>
                            <a:srgbClr val="939192"/>
                          </a:solidFill>
                          <a:latin typeface="+mn-lt"/>
                          <a:ea typeface="ＭＳ Ｐゴシック" charset="0"/>
                          <a:cs typeface="Arial" charset="0"/>
                        </a:rPr>
                        <a:t> days</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7%</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In</a:t>
                      </a:r>
                      <a:r>
                        <a:rPr lang="en-US" sz="1200" b="1" kern="1200" baseline="0" dirty="0">
                          <a:solidFill>
                            <a:srgbClr val="939192"/>
                          </a:solidFill>
                          <a:latin typeface="+mn-lt"/>
                          <a:ea typeface="ＭＳ Ｐゴシック" charset="0"/>
                          <a:cs typeface="Arial" charset="0"/>
                        </a:rPr>
                        <a:t> last week</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In</a:t>
                      </a:r>
                      <a:r>
                        <a:rPr lang="en-US" sz="1200" b="1" kern="1200" baseline="0" dirty="0">
                          <a:solidFill>
                            <a:srgbClr val="939192"/>
                          </a:solidFill>
                          <a:latin typeface="+mn-lt"/>
                          <a:ea typeface="ＭＳ Ｐゴシック" charset="0"/>
                          <a:cs typeface="Arial" charset="0"/>
                        </a:rPr>
                        <a:t> past month</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12%</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1-3</a:t>
                      </a:r>
                      <a:r>
                        <a:rPr lang="en-US" sz="1200" b="1" kern="1200" baseline="0" dirty="0">
                          <a:solidFill>
                            <a:srgbClr val="939192"/>
                          </a:solidFill>
                          <a:latin typeface="+mn-lt"/>
                          <a:ea typeface="ＭＳ Ｐゴシック" charset="0"/>
                          <a:cs typeface="Arial" charset="0"/>
                        </a:rPr>
                        <a:t> months ago</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17%</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More</a:t>
                      </a:r>
                      <a:r>
                        <a:rPr lang="en-US" sz="1200" b="1" kern="1200" baseline="0" dirty="0">
                          <a:solidFill>
                            <a:srgbClr val="939192"/>
                          </a:solidFill>
                          <a:latin typeface="+mn-lt"/>
                          <a:ea typeface="ＭＳ Ｐゴシック" charset="0"/>
                          <a:cs typeface="Arial" charset="0"/>
                        </a:rPr>
                        <a:t> than 3 months ago</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56%</a:t>
                      </a:r>
                    </a:p>
                  </a:txBody>
                  <a:tcPr anchor="ctr">
                    <a:solidFill>
                      <a:schemeClr val="bg1"/>
                    </a:solidFill>
                  </a:tcPr>
                </a:tc>
                <a:extLst>
                  <a:ext uri="{0D108BD9-81ED-4DB2-BD59-A6C34878D82A}">
                    <a16:rowId xmlns:a16="http://schemas.microsoft.com/office/drawing/2014/main" xmlns="" val="10004"/>
                  </a:ext>
                </a:extLst>
              </a:tr>
              <a:tr h="274320">
                <a:tc>
                  <a:txBody>
                    <a:bodyPr/>
                    <a:lstStyle/>
                    <a:p>
                      <a:r>
                        <a:rPr lang="en-US" sz="1200" b="1" kern="1200" dirty="0">
                          <a:solidFill>
                            <a:srgbClr val="939192"/>
                          </a:solidFill>
                          <a:latin typeface="+mn-lt"/>
                          <a:ea typeface="ＭＳ Ｐゴシック" charset="0"/>
                          <a:cs typeface="Arial" charset="0"/>
                        </a:rPr>
                        <a:t>Don’t know </a:t>
                      </a:r>
                    </a:p>
                  </a:txBody>
                  <a:tcPr anchor="ctr">
                    <a:solidFill>
                      <a:schemeClr val="bg1"/>
                    </a:solidFill>
                  </a:tcPr>
                </a:tc>
                <a:tc>
                  <a:txBody>
                    <a:bodyPr/>
                    <a:lstStyle/>
                    <a:p>
                      <a:pPr algn="ctr"/>
                      <a:r>
                        <a:rPr lang="en-US" sz="1400" b="1" kern="1200" dirty="0">
                          <a:solidFill>
                            <a:schemeClr val="tx2"/>
                          </a:solidFill>
                          <a:latin typeface="+mn-lt"/>
                          <a:ea typeface="+mn-ea"/>
                          <a:cs typeface="+mn-cs"/>
                        </a:rPr>
                        <a:t>3%</a:t>
                      </a:r>
                    </a:p>
                  </a:txBody>
                  <a:tcPr anchor="ctr">
                    <a:solidFill>
                      <a:schemeClr val="bg1"/>
                    </a:solidFill>
                  </a:tcPr>
                </a:tc>
                <a:extLst>
                  <a:ext uri="{0D108BD9-81ED-4DB2-BD59-A6C34878D82A}">
                    <a16:rowId xmlns:a16="http://schemas.microsoft.com/office/drawing/2014/main" xmlns="" val="10005"/>
                  </a:ext>
                </a:extLst>
              </a:tr>
            </a:tbl>
          </a:graphicData>
        </a:graphic>
      </p:graphicFrame>
      <p:sp>
        <p:nvSpPr>
          <p:cNvPr id="28" name="TextBox 93"/>
          <p:cNvSpPr txBox="1">
            <a:spLocks noChangeArrowheads="1"/>
          </p:cNvSpPr>
          <p:nvPr/>
        </p:nvSpPr>
        <p:spPr bwMode="auto">
          <a:xfrm>
            <a:off x="3273965" y="3556699"/>
            <a:ext cx="1405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97898D"/>
                </a:solidFill>
                <a:effectLst/>
                <a:uLnTx/>
                <a:uFillTx/>
                <a:latin typeface="+mn-lt"/>
                <a:ea typeface="ＭＳ Ｐゴシック" charset="0"/>
                <a:cs typeface="Arial" charset="0"/>
                <a:sym typeface="Gill Sans" charset="0"/>
              </a:rPr>
              <a:t>PARENTAL</a:t>
            </a:r>
          </a:p>
        </p:txBody>
      </p:sp>
      <p:sp>
        <p:nvSpPr>
          <p:cNvPr id="18" name="Title 1"/>
          <p:cNvSpPr>
            <a:spLocks noGrp="1"/>
          </p:cNvSpPr>
          <p:nvPr>
            <p:ph type="title"/>
          </p:nvPr>
        </p:nvSpPr>
        <p:spPr>
          <a:xfrm>
            <a:off x="677863" y="228600"/>
            <a:ext cx="8163055" cy="1058863"/>
          </a:xfrm>
        </p:spPr>
        <p:txBody>
          <a:bodyPr/>
          <a:lstStyle/>
          <a:p>
            <a:r>
              <a:rPr lang="en-US" sz="2300" b="1" dirty="0"/>
              <a:t>Two-thirds of voters do not have a minor at home. The majority made their decision of who to vote for this election more than three months ago. </a:t>
            </a:r>
          </a:p>
        </p:txBody>
      </p:sp>
      <p:pic>
        <p:nvPicPr>
          <p:cNvPr id="17" name="Picture 16" descr="Parental &#10;&#10;Parents of minor: 30 percent &#10;&#10;No children under 18 at home: 67 percent &#10;&#10;Image of a group of children with no distingushing features aside from gender" title="Two-thirds of voters don't have a minor at home. "/>
          <p:cNvPicPr/>
          <p:nvPr/>
        </p:nvPicPr>
        <p:blipFill rotWithShape="1">
          <a:blip r:embed="rId2"/>
          <a:srcRect l="49223" t="57159" r="39303" b="29106"/>
          <a:stretch/>
        </p:blipFill>
        <p:spPr bwMode="auto">
          <a:xfrm>
            <a:off x="2891304" y="4002368"/>
            <a:ext cx="2286000" cy="1551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337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48</a:t>
            </a:fld>
            <a:endParaRPr lang="en-US"/>
          </a:p>
        </p:txBody>
      </p:sp>
      <p:sp>
        <p:nvSpPr>
          <p:cNvPr id="59" name="Rectangle 58"/>
          <p:cNvSpPr/>
          <p:nvPr/>
        </p:nvSpPr>
        <p:spPr>
          <a:xfrm>
            <a:off x="617276" y="1539782"/>
            <a:ext cx="788670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0" name="Rectangle 59"/>
          <p:cNvSpPr/>
          <p:nvPr/>
        </p:nvSpPr>
        <p:spPr>
          <a:xfrm>
            <a:off x="4450407" y="4053396"/>
            <a:ext cx="3711343"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aphicFrame>
        <p:nvGraphicFramePr>
          <p:cNvPr id="61" name="Table 60" descr="Party ID&#10;&#10;Democrat:  41% voted in election &#10;&#10;Independent: 21% voted in election&#10;&#10;Republican: 31% voted in election " title=" 2016 voters with a disability, a majority were female and white and were more likely to be Democrats "/>
          <p:cNvGraphicFramePr>
            <a:graphicFrameLocks noGrp="1"/>
          </p:cNvGraphicFramePr>
          <p:nvPr>
            <p:extLst>
              <p:ext uri="{D42A27DB-BD31-4B8C-83A1-F6EECF244321}">
                <p14:modId xmlns:p14="http://schemas.microsoft.com/office/powerpoint/2010/main" val="1272104628"/>
              </p:ext>
            </p:extLst>
          </p:nvPr>
        </p:nvGraphicFramePr>
        <p:xfrm>
          <a:off x="4450407" y="4097005"/>
          <a:ext cx="3583938" cy="932936"/>
        </p:xfrm>
        <a:graphic>
          <a:graphicData uri="http://schemas.openxmlformats.org/drawingml/2006/table">
            <a:tbl>
              <a:tblPr firstRow="1" bandRow="1">
                <a:tableStyleId>{5C22544A-7EE6-4342-B048-85BDC9FD1C3A}</a:tableStyleId>
              </a:tblPr>
              <a:tblGrid>
                <a:gridCol w="1194646">
                  <a:extLst>
                    <a:ext uri="{9D8B030D-6E8A-4147-A177-3AD203B41FA5}">
                      <a16:colId xmlns:a16="http://schemas.microsoft.com/office/drawing/2014/main" xmlns="" val="20000"/>
                    </a:ext>
                  </a:extLst>
                </a:gridCol>
                <a:gridCol w="1194646">
                  <a:extLst>
                    <a:ext uri="{9D8B030D-6E8A-4147-A177-3AD203B41FA5}">
                      <a16:colId xmlns:a16="http://schemas.microsoft.com/office/drawing/2014/main" xmlns="" val="20001"/>
                    </a:ext>
                  </a:extLst>
                </a:gridCol>
                <a:gridCol w="1194646">
                  <a:extLst>
                    <a:ext uri="{9D8B030D-6E8A-4147-A177-3AD203B41FA5}">
                      <a16:colId xmlns:a16="http://schemas.microsoft.com/office/drawing/2014/main" xmlns="" val="20002"/>
                    </a:ext>
                  </a:extLst>
                </a:gridCol>
              </a:tblGrid>
              <a:tr h="366508">
                <a:tc>
                  <a:txBody>
                    <a:bodyPr/>
                    <a:lstStyle/>
                    <a:p>
                      <a:pPr algn="ctr"/>
                      <a:r>
                        <a:rPr lang="en-US" sz="1400" b="1" kern="1200" dirty="0">
                          <a:solidFill>
                            <a:schemeClr val="tx2"/>
                          </a:solidFill>
                          <a:latin typeface="+mn-lt"/>
                          <a:ea typeface="ＭＳ Ｐゴシック" charset="0"/>
                          <a:cs typeface="Arial" charset="0"/>
                          <a:sym typeface="Gill Sans" charset="0"/>
                        </a:rPr>
                        <a:t>Democrat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Independent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Republican</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0"/>
                  </a:ext>
                </a:extLst>
              </a:tr>
              <a:tr h="566428">
                <a:tc>
                  <a:txBody>
                    <a:bodyPr/>
                    <a:lstStyle/>
                    <a:p>
                      <a:pPr algn="ctr"/>
                      <a:r>
                        <a:rPr lang="en-US" sz="1400" b="1" kern="1200" dirty="0">
                          <a:solidFill>
                            <a:schemeClr val="tx2"/>
                          </a:solidFill>
                          <a:latin typeface="+mn-lt"/>
                          <a:ea typeface="ＭＳ Ｐゴシック" charset="0"/>
                          <a:cs typeface="Arial" charset="0"/>
                          <a:sym typeface="Gill Sans" charset="0"/>
                        </a:rPr>
                        <a:t>41%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1" kern="1200" dirty="0">
                          <a:solidFill>
                            <a:schemeClr val="tx2"/>
                          </a:solidFill>
                          <a:latin typeface="+mn-lt"/>
                          <a:ea typeface="ＭＳ Ｐゴシック" charset="0"/>
                          <a:cs typeface="Arial" charset="0"/>
                          <a:sym typeface="Gill Sans" charset="0"/>
                        </a:rPr>
                        <a:t>31%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3" name="Footer Placeholder 3"/>
          <p:cNvSpPr txBox="1">
            <a:spLocks/>
          </p:cNvSpPr>
          <p:nvPr/>
        </p:nvSpPr>
        <p:spPr bwMode="auto">
          <a:xfrm>
            <a:off x="8458200" y="617061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2400" kern="1200">
                <a:solidFill>
                  <a:schemeClr val="tx1"/>
                </a:solidFill>
                <a:latin typeface="Calibri" charset="0"/>
                <a:ea typeface="ＭＳ Ｐゴシック" charset="0"/>
                <a:cs typeface="Times New Roman" panose="02020603050405020304" pitchFamily="18" charset="0"/>
              </a:defRPr>
            </a:lvl1pPr>
            <a:lvl2pPr marL="457200" algn="l" rtl="0" eaLnBrk="0" fontAlgn="base" hangingPunct="0">
              <a:spcBef>
                <a:spcPct val="0"/>
              </a:spcBef>
              <a:spcAft>
                <a:spcPct val="0"/>
              </a:spcAft>
              <a:defRPr sz="2000" kern="1200">
                <a:solidFill>
                  <a:schemeClr val="tx1"/>
                </a:solidFill>
                <a:latin typeface="Calibri" charset="0"/>
                <a:ea typeface="ＭＳ Ｐゴシック" charset="0"/>
                <a:cs typeface="Times New Roman" panose="02020603050405020304" pitchFamily="18" charset="0"/>
              </a:defRPr>
            </a:lvl2pPr>
            <a:lvl3pPr marL="914400" algn="l" rtl="0" eaLnBrk="0" fontAlgn="base" hangingPunct="0">
              <a:spcBef>
                <a:spcPct val="0"/>
              </a:spcBef>
              <a:spcAft>
                <a:spcPct val="0"/>
              </a:spcAft>
              <a:defRPr sz="1200" kern="1200">
                <a:solidFill>
                  <a:schemeClr val="tx1"/>
                </a:solidFill>
                <a:latin typeface="Calibri" charset="0"/>
                <a:ea typeface="ＭＳ Ｐゴシック" charset="0"/>
                <a:cs typeface="Times New Roman" panose="02020603050405020304" pitchFamily="18" charset="0"/>
              </a:defRPr>
            </a:lvl3pPr>
            <a:lvl4pPr marL="1371600" algn="l" rtl="0" eaLnBrk="0" fontAlgn="base" hangingPunct="0">
              <a:spcBef>
                <a:spcPct val="0"/>
              </a:spcBef>
              <a:spcAft>
                <a:spcPct val="0"/>
              </a:spcAft>
              <a:defRPr sz="1600" kern="1200">
                <a:solidFill>
                  <a:schemeClr val="tx1"/>
                </a:solidFill>
                <a:latin typeface="Calibri" charset="0"/>
                <a:ea typeface="ＭＳ Ｐゴシック" charset="0"/>
                <a:cs typeface="Times New Roman" panose="02020603050405020304" pitchFamily="18" charset="0"/>
              </a:defRPr>
            </a:lvl4pPr>
            <a:lvl5pPr marL="1828800" algn="l" rtl="0" eaLnBrk="0" fontAlgn="base" hangingPunct="0">
              <a:spcBef>
                <a:spcPct val="0"/>
              </a:spcBef>
              <a:spcAft>
                <a:spcPct val="0"/>
              </a:spcAft>
              <a:defRPr sz="1600" kern="1200">
                <a:solidFill>
                  <a:schemeClr val="tx1"/>
                </a:solidFill>
                <a:latin typeface="Calibri" charset="0"/>
                <a:ea typeface="ＭＳ Ｐゴシック" charset="0"/>
                <a:cs typeface="Times New Roman" panose="02020603050405020304" pitchFamily="18" charset="0"/>
              </a:defRPr>
            </a:lvl5pPr>
            <a:lvl6pPr marL="22860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6pPr>
            <a:lvl7pPr marL="27432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7pPr>
            <a:lvl8pPr marL="32004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8pPr>
            <a:lvl9pPr marL="3657600" algn="l" defTabSz="914400" rtl="0" eaLnBrk="0" latinLnBrk="0" hangingPunct="0">
              <a:defRPr sz="1600" kern="1200">
                <a:solidFill>
                  <a:schemeClr val="tx1"/>
                </a:solidFill>
                <a:latin typeface="Calibri" charset="0"/>
                <a:ea typeface="ＭＳ Ｐゴシック" charset="0"/>
                <a:cs typeface="Times New Roman" panose="02020603050405020304" pitchFamily="18" charset="0"/>
              </a:defRPr>
            </a:lvl9pPr>
          </a:lstStyle>
          <a:p>
            <a:fld id="{5E688DF6-E45D-ED4B-BFA6-984329946596}" type="slidenum">
              <a:rPr lang="en-US" sz="900" smtClean="0"/>
              <a:pPr/>
              <a:t>48</a:t>
            </a:fld>
            <a:endParaRPr lang="en-US" sz="900" dirty="0"/>
          </a:p>
        </p:txBody>
      </p:sp>
      <p:sp>
        <p:nvSpPr>
          <p:cNvPr id="64" name="Rectangle 63" descr="Education&#10;&#10;High School or Less: 26% voted in elections &#10;&#10;Post-H.S/Non-College: 36% voted in elections &#10;&#10;College Graduate: 23% voted in elections &#10;&#10;Post-Graduate: 14% voted in elections " title="2016 voters with a disability, a majority were female and white and were more likely to be Democrats "/>
          <p:cNvSpPr/>
          <p:nvPr/>
        </p:nvSpPr>
        <p:spPr>
          <a:xfrm>
            <a:off x="4562385" y="2208997"/>
            <a:ext cx="3723003"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5" name="TextBox 109"/>
          <p:cNvSpPr txBox="1">
            <a:spLocks noChangeArrowheads="1"/>
          </p:cNvSpPr>
          <p:nvPr/>
        </p:nvSpPr>
        <p:spPr bwMode="auto">
          <a:xfrm>
            <a:off x="5359236" y="1871475"/>
            <a:ext cx="203295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EDUCATION</a:t>
            </a:r>
          </a:p>
        </p:txBody>
      </p:sp>
      <p:sp>
        <p:nvSpPr>
          <p:cNvPr id="66" name="TextBox 111"/>
          <p:cNvSpPr txBox="1">
            <a:spLocks noChangeArrowheads="1"/>
          </p:cNvSpPr>
          <p:nvPr/>
        </p:nvSpPr>
        <p:spPr bwMode="auto">
          <a:xfrm>
            <a:off x="7134265" y="2864704"/>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36%</a:t>
            </a:r>
          </a:p>
        </p:txBody>
      </p:sp>
      <p:sp>
        <p:nvSpPr>
          <p:cNvPr id="67" name="TextBox 112"/>
          <p:cNvSpPr txBox="1">
            <a:spLocks noChangeArrowheads="1"/>
          </p:cNvSpPr>
          <p:nvPr/>
        </p:nvSpPr>
        <p:spPr bwMode="auto">
          <a:xfrm>
            <a:off x="7208351" y="3275898"/>
            <a:ext cx="76463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lnSpc>
                <a:spcPct val="90000"/>
              </a:lnSpc>
              <a:spcBef>
                <a:spcPct val="0"/>
              </a:spcBef>
              <a:spcAft>
                <a:spcPct val="0"/>
              </a:spcAft>
            </a:pPr>
            <a:r>
              <a:rPr lang="en-US" sz="1100" dirty="0">
                <a:solidFill>
                  <a:schemeClr val="tx2"/>
                </a:solidFill>
                <a:latin typeface="+mn-lt"/>
                <a:ea typeface="ＭＳ Ｐゴシック" charset="0"/>
                <a:cs typeface="Arial" charset="0"/>
              </a:rPr>
              <a:t>College Grad </a:t>
            </a:r>
          </a:p>
          <a:p>
            <a:pPr algn="ctr" eaLnBrk="1" fontAlgn="base" hangingPunct="1">
              <a:lnSpc>
                <a:spcPct val="90000"/>
              </a:lnSpc>
              <a:spcBef>
                <a:spcPct val="0"/>
              </a:spcBef>
              <a:spcAft>
                <a:spcPct val="0"/>
              </a:spcAft>
            </a:pPr>
            <a:r>
              <a:rPr lang="en-US" sz="1100" dirty="0">
                <a:solidFill>
                  <a:schemeClr val="tx2"/>
                </a:solidFill>
                <a:latin typeface="+mn-lt"/>
                <a:ea typeface="ＭＳ Ｐゴシック" charset="0"/>
                <a:cs typeface="Arial" charset="0"/>
              </a:rPr>
              <a:t>or Post Grad</a:t>
            </a:r>
          </a:p>
        </p:txBody>
      </p:sp>
      <p:sp>
        <p:nvSpPr>
          <p:cNvPr id="68" name="Rectangle 67" descr="Gender &#10;&#10; Men: 47% voted in election &#10;&#10;Women: 53% voted in election " title="2016 voters with a disability, a majority were female and white and were more likely to be Democrats "/>
          <p:cNvSpPr/>
          <p:nvPr/>
        </p:nvSpPr>
        <p:spPr>
          <a:xfrm>
            <a:off x="838361" y="2197061"/>
            <a:ext cx="1317625"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69" name="TextBox 93"/>
          <p:cNvSpPr txBox="1">
            <a:spLocks noChangeArrowheads="1"/>
          </p:cNvSpPr>
          <p:nvPr/>
        </p:nvSpPr>
        <p:spPr bwMode="auto">
          <a:xfrm>
            <a:off x="820576" y="1844625"/>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GENDER</a:t>
            </a:r>
          </a:p>
        </p:txBody>
      </p:sp>
      <p:pic>
        <p:nvPicPr>
          <p:cNvPr id="70" name="Picture 94" title="Image of a female with no distinguishable feature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563416" y="2375254"/>
            <a:ext cx="36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95" title="Image of a man with no distinguishable feature "/>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flipH="1">
            <a:off x="916343" y="2348094"/>
            <a:ext cx="371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96"/>
          <p:cNvSpPr txBox="1">
            <a:spLocks noChangeArrowheads="1"/>
          </p:cNvSpPr>
          <p:nvPr/>
        </p:nvSpPr>
        <p:spPr bwMode="auto">
          <a:xfrm>
            <a:off x="781327" y="3236639"/>
            <a:ext cx="741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chemeClr val="tx2"/>
                </a:solidFill>
                <a:latin typeface="+mn-lt"/>
                <a:ea typeface="ＭＳ Ｐゴシック" charset="0"/>
                <a:cs typeface="Arial" charset="0"/>
              </a:rPr>
              <a:t>47%</a:t>
            </a:r>
          </a:p>
        </p:txBody>
      </p:sp>
      <p:sp>
        <p:nvSpPr>
          <p:cNvPr id="73" name="TextBox 97"/>
          <p:cNvSpPr txBox="1">
            <a:spLocks noChangeArrowheads="1"/>
          </p:cNvSpPr>
          <p:nvPr/>
        </p:nvSpPr>
        <p:spPr bwMode="auto">
          <a:xfrm>
            <a:off x="1382387" y="3228967"/>
            <a:ext cx="72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800" b="1" dirty="0">
                <a:solidFill>
                  <a:srgbClr val="D1B46E"/>
                </a:solidFill>
                <a:latin typeface="+mn-lt"/>
                <a:ea typeface="ＭＳ Ｐゴシック" charset="0"/>
                <a:cs typeface="Arial" charset="0"/>
              </a:rPr>
              <a:t>53%</a:t>
            </a:r>
          </a:p>
        </p:txBody>
      </p:sp>
      <p:cxnSp>
        <p:nvCxnSpPr>
          <p:cNvPr id="74" name="Straight Connector 73"/>
          <p:cNvCxnSpPr/>
          <p:nvPr/>
        </p:nvCxnSpPr>
        <p:spPr>
          <a:xfrm>
            <a:off x="860263" y="3254209"/>
            <a:ext cx="53975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472928" y="3254209"/>
            <a:ext cx="541338"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2475758" y="2217256"/>
            <a:ext cx="1696720" cy="1436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77" name="TextBox 99"/>
          <p:cNvSpPr txBox="1">
            <a:spLocks noChangeArrowheads="1"/>
          </p:cNvSpPr>
          <p:nvPr/>
        </p:nvSpPr>
        <p:spPr bwMode="auto">
          <a:xfrm>
            <a:off x="2461133" y="1853492"/>
            <a:ext cx="168656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AGE</a:t>
            </a:r>
          </a:p>
        </p:txBody>
      </p:sp>
      <p:sp>
        <p:nvSpPr>
          <p:cNvPr id="78" name="Rectangle 77"/>
          <p:cNvSpPr/>
          <p:nvPr/>
        </p:nvSpPr>
        <p:spPr>
          <a:xfrm>
            <a:off x="775771" y="4085285"/>
            <a:ext cx="1442806"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pSp>
        <p:nvGrpSpPr>
          <p:cNvPr id="79" name="Group 78" descr="Age&#10;&#10;Under 30: 14% voted in elections &#10;&#10;30-39: 12% voted  in elections &#10;&#10;40-49: 16% voted in elections &#10;&#10;50-64: 44% voted in elections &#10;&#10;65+: 15% voted in elections " title="2016 voters with a disability, a majority were female and white and were more likely to be Democrats "/>
          <p:cNvGrpSpPr/>
          <p:nvPr/>
        </p:nvGrpSpPr>
        <p:grpSpPr>
          <a:xfrm>
            <a:off x="2573259" y="2364110"/>
            <a:ext cx="1458527" cy="1173621"/>
            <a:chOff x="1778366" y="2080295"/>
            <a:chExt cx="1458527" cy="1173621"/>
          </a:xfrm>
        </p:grpSpPr>
        <p:sp>
          <p:nvSpPr>
            <p:cNvPr id="80" name="TextBox 104"/>
            <p:cNvSpPr txBox="1">
              <a:spLocks noChangeArrowheads="1"/>
            </p:cNvSpPr>
            <p:nvPr/>
          </p:nvSpPr>
          <p:spPr bwMode="auto">
            <a:xfrm>
              <a:off x="1778366" y="209568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Under 30</a:t>
              </a:r>
            </a:p>
          </p:txBody>
        </p:sp>
        <p:sp>
          <p:nvSpPr>
            <p:cNvPr id="81" name="TextBox 107"/>
            <p:cNvSpPr txBox="1">
              <a:spLocks noChangeArrowheads="1"/>
            </p:cNvSpPr>
            <p:nvPr/>
          </p:nvSpPr>
          <p:spPr bwMode="auto">
            <a:xfrm>
              <a:off x="2879423" y="2080295"/>
              <a:ext cx="357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14%</a:t>
              </a:r>
            </a:p>
          </p:txBody>
        </p:sp>
        <p:cxnSp>
          <p:nvCxnSpPr>
            <p:cNvPr id="82" name="Straight Connector 81"/>
            <p:cNvCxnSpPr/>
            <p:nvPr/>
          </p:nvCxnSpPr>
          <p:spPr bwMode="auto">
            <a:xfrm>
              <a:off x="2529840" y="2203405"/>
              <a:ext cx="23622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TextBox 103"/>
            <p:cNvSpPr txBox="1">
              <a:spLocks noChangeArrowheads="1"/>
            </p:cNvSpPr>
            <p:nvPr/>
          </p:nvSpPr>
          <p:spPr bwMode="auto">
            <a:xfrm>
              <a:off x="1906605" y="23275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30-39</a:t>
              </a:r>
            </a:p>
          </p:txBody>
        </p:sp>
        <p:sp>
          <p:nvSpPr>
            <p:cNvPr id="84" name="TextBox 106"/>
            <p:cNvSpPr txBox="1">
              <a:spLocks noChangeArrowheads="1"/>
            </p:cNvSpPr>
            <p:nvPr/>
          </p:nvSpPr>
          <p:spPr bwMode="auto">
            <a:xfrm>
              <a:off x="2879423" y="2312145"/>
              <a:ext cx="357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12%</a:t>
              </a:r>
            </a:p>
          </p:txBody>
        </p:sp>
        <p:cxnSp>
          <p:nvCxnSpPr>
            <p:cNvPr id="85" name="Straight Connector 84"/>
            <p:cNvCxnSpPr/>
            <p:nvPr/>
          </p:nvCxnSpPr>
          <p:spPr bwMode="auto">
            <a:xfrm>
              <a:off x="2509520" y="24352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6" name="TextBox 102"/>
            <p:cNvSpPr txBox="1">
              <a:spLocks noChangeArrowheads="1"/>
            </p:cNvSpPr>
            <p:nvPr/>
          </p:nvSpPr>
          <p:spPr bwMode="auto">
            <a:xfrm>
              <a:off x="1906605" y="255938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40-49</a:t>
              </a:r>
            </a:p>
          </p:txBody>
        </p:sp>
        <p:sp>
          <p:nvSpPr>
            <p:cNvPr id="87" name="TextBox 105"/>
            <p:cNvSpPr txBox="1">
              <a:spLocks noChangeArrowheads="1"/>
            </p:cNvSpPr>
            <p:nvPr/>
          </p:nvSpPr>
          <p:spPr bwMode="auto">
            <a:xfrm>
              <a:off x="2879423" y="2543995"/>
              <a:ext cx="357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16%</a:t>
              </a:r>
            </a:p>
          </p:txBody>
        </p:sp>
        <p:cxnSp>
          <p:nvCxnSpPr>
            <p:cNvPr id="88" name="Straight Connector 87"/>
            <p:cNvCxnSpPr/>
            <p:nvPr/>
          </p:nvCxnSpPr>
          <p:spPr bwMode="auto">
            <a:xfrm>
              <a:off x="2509520" y="26671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89" name="TextBox 100"/>
            <p:cNvSpPr txBox="1">
              <a:spLocks noChangeArrowheads="1"/>
            </p:cNvSpPr>
            <p:nvPr/>
          </p:nvSpPr>
          <p:spPr bwMode="auto">
            <a:xfrm>
              <a:off x="2879423" y="2775845"/>
              <a:ext cx="357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44%</a:t>
              </a:r>
            </a:p>
          </p:txBody>
        </p:sp>
        <p:sp>
          <p:nvSpPr>
            <p:cNvPr id="90" name="TextBox 101"/>
            <p:cNvSpPr txBox="1">
              <a:spLocks noChangeArrowheads="1"/>
            </p:cNvSpPr>
            <p:nvPr/>
          </p:nvSpPr>
          <p:spPr bwMode="auto">
            <a:xfrm>
              <a:off x="1906605" y="279123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50-64</a:t>
              </a:r>
            </a:p>
          </p:txBody>
        </p:sp>
        <p:cxnSp>
          <p:nvCxnSpPr>
            <p:cNvPr id="91" name="Straight Connector 90"/>
            <p:cNvCxnSpPr/>
            <p:nvPr/>
          </p:nvCxnSpPr>
          <p:spPr bwMode="auto">
            <a:xfrm>
              <a:off x="2509520" y="289895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92" name="TextBox 100"/>
            <p:cNvSpPr txBox="1">
              <a:spLocks noChangeArrowheads="1"/>
            </p:cNvSpPr>
            <p:nvPr/>
          </p:nvSpPr>
          <p:spPr bwMode="auto">
            <a:xfrm>
              <a:off x="2879423" y="3007695"/>
              <a:ext cx="357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600" b="1" dirty="0">
                  <a:solidFill>
                    <a:schemeClr val="tx2"/>
                  </a:solidFill>
                  <a:latin typeface="+mn-lt"/>
                  <a:ea typeface="ＭＳ Ｐゴシック" charset="0"/>
                  <a:cs typeface="Arial" charset="0"/>
                </a:rPr>
                <a:t>15%</a:t>
              </a:r>
            </a:p>
          </p:txBody>
        </p:sp>
        <p:sp>
          <p:nvSpPr>
            <p:cNvPr id="93" name="TextBox 101"/>
            <p:cNvSpPr txBox="1">
              <a:spLocks noChangeArrowheads="1"/>
            </p:cNvSpPr>
            <p:nvPr/>
          </p:nvSpPr>
          <p:spPr bwMode="auto">
            <a:xfrm>
              <a:off x="2032421" y="3023083"/>
              <a:ext cx="271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39192"/>
                  </a:solidFill>
                  <a:latin typeface="+mn-lt"/>
                  <a:ea typeface="ＭＳ Ｐゴシック" charset="0"/>
                  <a:cs typeface="Arial" charset="0"/>
                </a:rPr>
                <a:t>65+</a:t>
              </a:r>
            </a:p>
          </p:txBody>
        </p:sp>
        <p:cxnSp>
          <p:nvCxnSpPr>
            <p:cNvPr id="94" name="Straight Connector 93"/>
            <p:cNvCxnSpPr/>
            <p:nvPr/>
          </p:nvCxnSpPr>
          <p:spPr bwMode="auto">
            <a:xfrm>
              <a:off x="2509520" y="3130805"/>
              <a:ext cx="256540" cy="0"/>
            </a:xfrm>
            <a:prstGeom prst="line">
              <a:avLst/>
            </a:prstGeom>
            <a:ln w="12700" cmpd="sng">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95" name="Picture 94" title="Image of graduation cap"/>
          <p:cNvPicPr>
            <a:picLocks noChangeAspect="1"/>
          </p:cNvPicPr>
          <p:nvPr/>
        </p:nvPicPr>
        <p:blipFill>
          <a:blip r:embed="rId4">
            <a:clrChange>
              <a:clrFrom>
                <a:srgbClr val="FFFFFF"/>
              </a:clrFrom>
              <a:clrTo>
                <a:srgbClr val="FFFFFF">
                  <a:alpha val="0"/>
                </a:srgbClr>
              </a:clrTo>
            </a:clrChange>
          </a:blip>
          <a:stretch>
            <a:fillRect/>
          </a:stretch>
        </p:blipFill>
        <p:spPr>
          <a:xfrm>
            <a:off x="7072735" y="2216450"/>
            <a:ext cx="914400" cy="606392"/>
          </a:xfrm>
          <a:prstGeom prst="rect">
            <a:avLst/>
          </a:prstGeom>
        </p:spPr>
      </p:pic>
      <p:sp>
        <p:nvSpPr>
          <p:cNvPr id="96" name="TextBox 151"/>
          <p:cNvSpPr txBox="1">
            <a:spLocks noChangeArrowheads="1"/>
          </p:cNvSpPr>
          <p:nvPr/>
        </p:nvSpPr>
        <p:spPr bwMode="auto">
          <a:xfrm>
            <a:off x="4953551" y="3713508"/>
            <a:ext cx="26525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PARTY ID</a:t>
            </a:r>
          </a:p>
        </p:txBody>
      </p:sp>
      <p:sp>
        <p:nvSpPr>
          <p:cNvPr id="97" name="TextBox 151"/>
          <p:cNvSpPr txBox="1">
            <a:spLocks noChangeArrowheads="1"/>
          </p:cNvSpPr>
          <p:nvPr/>
        </p:nvSpPr>
        <p:spPr bwMode="auto">
          <a:xfrm>
            <a:off x="797206" y="3789030"/>
            <a:ext cx="128270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RACE</a:t>
            </a:r>
          </a:p>
        </p:txBody>
      </p:sp>
      <p:pic>
        <p:nvPicPr>
          <p:cNvPr id="98" name="Picture 97" title="Image of a donkey"/>
          <p:cNvPicPr>
            <a:picLocks noChangeAspect="1"/>
          </p:cNvPicPr>
          <p:nvPr/>
        </p:nvPicPr>
        <p:blipFill rotWithShape="1">
          <a:blip r:embed="rId5">
            <a:clrChange>
              <a:clrFrom>
                <a:srgbClr val="FFFFFF"/>
              </a:clrFrom>
              <a:clrTo>
                <a:srgbClr val="FFFFFF">
                  <a:alpha val="0"/>
                </a:srgbClr>
              </a:clrTo>
            </a:clrChange>
          </a:blip>
          <a:srcRect t="24478" r="67699" b="5893"/>
          <a:stretch/>
        </p:blipFill>
        <p:spPr>
          <a:xfrm>
            <a:off x="4723443" y="4536614"/>
            <a:ext cx="635793" cy="914400"/>
          </a:xfrm>
          <a:prstGeom prst="rect">
            <a:avLst/>
          </a:prstGeom>
        </p:spPr>
      </p:pic>
      <p:pic>
        <p:nvPicPr>
          <p:cNvPr id="99" name="Picture 98" title="Image of an elephant "/>
          <p:cNvPicPr>
            <a:picLocks noChangeAspect="1"/>
          </p:cNvPicPr>
          <p:nvPr/>
        </p:nvPicPr>
        <p:blipFill rotWithShape="1">
          <a:blip r:embed="rId5">
            <a:clrChange>
              <a:clrFrom>
                <a:srgbClr val="FFFFFF"/>
              </a:clrFrom>
              <a:clrTo>
                <a:srgbClr val="FFFFFF">
                  <a:alpha val="0"/>
                </a:srgbClr>
              </a:clrTo>
            </a:clrChange>
          </a:blip>
          <a:srcRect l="32301" t="24478" r="31769" b="5893"/>
          <a:stretch/>
        </p:blipFill>
        <p:spPr>
          <a:xfrm>
            <a:off x="7110745" y="4617000"/>
            <a:ext cx="569752" cy="736650"/>
          </a:xfrm>
          <a:prstGeom prst="rect">
            <a:avLst/>
          </a:prstGeom>
        </p:spPr>
      </p:pic>
      <p:pic>
        <p:nvPicPr>
          <p:cNvPr id="100" name="Picture 99" title="Image of Statue of Liberty"/>
          <p:cNvPicPr>
            <a:picLocks noChangeAspect="1"/>
          </p:cNvPicPr>
          <p:nvPr/>
        </p:nvPicPr>
        <p:blipFill>
          <a:blip r:embed="rId6"/>
          <a:stretch>
            <a:fillRect/>
          </a:stretch>
        </p:blipFill>
        <p:spPr>
          <a:xfrm>
            <a:off x="6118140" y="4611081"/>
            <a:ext cx="359473" cy="763452"/>
          </a:xfrm>
          <a:prstGeom prst="rect">
            <a:avLst/>
          </a:prstGeom>
        </p:spPr>
      </p:pic>
      <p:graphicFrame>
        <p:nvGraphicFramePr>
          <p:cNvPr id="101" name="Table 100" descr="Race&#10;&#10;White: 73% voted in elections &#10;&#10;Black: 15% voted in elections &#10;&#10;Latino: 10% voted in elections &#10;&#10;Asian: 0% voted in elections " title="2016 voters with a disability, a majority were female and white and were more likely to be Democrats "/>
          <p:cNvGraphicFramePr>
            <a:graphicFrameLocks noGrp="1"/>
          </p:cNvGraphicFramePr>
          <p:nvPr>
            <p:extLst>
              <p:ext uri="{D42A27DB-BD31-4B8C-83A1-F6EECF244321}">
                <p14:modId xmlns:p14="http://schemas.microsoft.com/office/powerpoint/2010/main" val="2202550149"/>
              </p:ext>
            </p:extLst>
          </p:nvPr>
        </p:nvGraphicFramePr>
        <p:xfrm>
          <a:off x="808357" y="4182163"/>
          <a:ext cx="1347629" cy="1252463"/>
        </p:xfrm>
        <a:graphic>
          <a:graphicData uri="http://schemas.openxmlformats.org/drawingml/2006/table">
            <a:tbl>
              <a:tblPr firstRow="1" bandRow="1">
                <a:tableStyleId>{5C22544A-7EE6-4342-B048-85BDC9FD1C3A}</a:tableStyleId>
              </a:tblPr>
              <a:tblGrid>
                <a:gridCol w="707549">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tblGrid>
              <a:tr h="299171">
                <a:tc>
                  <a:txBody>
                    <a:bodyPr/>
                    <a:lstStyle/>
                    <a:p>
                      <a:r>
                        <a:rPr lang="en-US" sz="1200" b="1" dirty="0">
                          <a:solidFill>
                            <a:srgbClr val="97898D"/>
                          </a:solidFill>
                        </a:rPr>
                        <a:t>White</a:t>
                      </a:r>
                    </a:p>
                  </a:txBody>
                  <a:tcPr>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73%</a:t>
                      </a:r>
                    </a:p>
                  </a:txBody>
                  <a:tcP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15888">
                <a:tc>
                  <a:txBody>
                    <a:bodyPr/>
                    <a:lstStyle/>
                    <a:p>
                      <a:r>
                        <a:rPr lang="en-US" sz="1200" b="1" dirty="0">
                          <a:solidFill>
                            <a:srgbClr val="97898D"/>
                          </a:solidFill>
                        </a:rPr>
                        <a:t>Black</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15%</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15888">
                <a:tc>
                  <a:txBody>
                    <a:bodyPr/>
                    <a:lstStyle/>
                    <a:p>
                      <a:r>
                        <a:rPr lang="en-US" sz="1200" b="1" dirty="0">
                          <a:solidFill>
                            <a:srgbClr val="97898D"/>
                          </a:solidFill>
                        </a:rPr>
                        <a:t>Latino</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b="1" dirty="0">
                          <a:solidFill>
                            <a:schemeClr val="tx2"/>
                          </a:solidFill>
                        </a:rPr>
                        <a:t>10%</a:t>
                      </a:r>
                    </a:p>
                  </a:txBody>
                  <a:tcP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15888">
                <a:tc>
                  <a:txBody>
                    <a:bodyPr/>
                    <a:lstStyle/>
                    <a:p>
                      <a:r>
                        <a:rPr lang="en-US" sz="1200" b="1" dirty="0">
                          <a:solidFill>
                            <a:srgbClr val="97898D"/>
                          </a:solidFill>
                        </a:rPr>
                        <a:t>Asian</a:t>
                      </a:r>
                    </a:p>
                  </a:txBody>
                  <a:tcPr>
                    <a:lnT w="12700" cap="flat" cmpd="sng" algn="ctr">
                      <a:solidFill>
                        <a:schemeClr val="bg1">
                          <a:lumMod val="50000"/>
                        </a:schemeClr>
                      </a:solidFill>
                      <a:prstDash val="solid"/>
                      <a:round/>
                      <a:headEnd type="none" w="med" len="med"/>
                      <a:tailEnd type="none" w="med" len="med"/>
                    </a:lnT>
                    <a:noFill/>
                  </a:tcPr>
                </a:tc>
                <a:tc>
                  <a:txBody>
                    <a:bodyPr/>
                    <a:lstStyle/>
                    <a:p>
                      <a:r>
                        <a:rPr lang="en-US" sz="1400" b="1" dirty="0">
                          <a:solidFill>
                            <a:schemeClr val="tx2"/>
                          </a:solidFill>
                        </a:rPr>
                        <a:t>0%</a:t>
                      </a:r>
                    </a:p>
                  </a:txBody>
                  <a:tcPr>
                    <a:lnT w="12700" cap="flat" cmpd="sng" algn="ctr">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xmlns="" val="10003"/>
                  </a:ext>
                </a:extLst>
              </a:tr>
            </a:tbl>
          </a:graphicData>
        </a:graphic>
      </p:graphicFrame>
      <p:graphicFrame>
        <p:nvGraphicFramePr>
          <p:cNvPr id="102" name="Table 101" descr="Education &#10;&#10;High School or Less:  26 percent &#10;&#10;Post-H.S/Non-College: 36 percent &#10;&#10;College Graduate: 23 percent &#10;&#10;Post-Graduate:  14 percent &#10;&#10;36 percent college grad or post grad " title="What were the eduction level of voters with disabilities"/>
          <p:cNvGraphicFramePr>
            <a:graphicFrameLocks noGrp="1"/>
          </p:cNvGraphicFramePr>
          <p:nvPr>
            <p:extLst>
              <p:ext uri="{D42A27DB-BD31-4B8C-83A1-F6EECF244321}">
                <p14:modId xmlns:p14="http://schemas.microsoft.com/office/powerpoint/2010/main" val="3134317513"/>
              </p:ext>
            </p:extLst>
          </p:nvPr>
        </p:nvGraphicFramePr>
        <p:xfrm>
          <a:off x="4560626" y="2343150"/>
          <a:ext cx="2262029" cy="1263376"/>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xmlns="" val="20000"/>
                    </a:ext>
                  </a:extLst>
                </a:gridCol>
                <a:gridCol w="707549">
                  <a:extLst>
                    <a:ext uri="{9D8B030D-6E8A-4147-A177-3AD203B41FA5}">
                      <a16:colId xmlns:a16="http://schemas.microsoft.com/office/drawing/2014/main" xmlns="" val="20001"/>
                    </a:ext>
                  </a:extLst>
                </a:gridCol>
              </a:tblGrid>
              <a:tr h="315712">
                <a:tc>
                  <a:txBody>
                    <a:bodyPr/>
                    <a:lstStyle/>
                    <a:p>
                      <a:r>
                        <a:rPr lang="en-US" sz="1200" b="1" dirty="0">
                          <a:solidFill>
                            <a:srgbClr val="97898D"/>
                          </a:solidFill>
                        </a:rPr>
                        <a:t>High School or Less</a:t>
                      </a:r>
                    </a:p>
                  </a:txBody>
                  <a:tcPr>
                    <a:noFill/>
                  </a:tcPr>
                </a:tc>
                <a:tc>
                  <a:txBody>
                    <a:bodyPr/>
                    <a:lstStyle/>
                    <a:p>
                      <a:r>
                        <a:rPr lang="en-US" sz="1400" b="1" dirty="0">
                          <a:solidFill>
                            <a:schemeClr val="tx2"/>
                          </a:solidFill>
                        </a:rPr>
                        <a:t>26%</a:t>
                      </a:r>
                    </a:p>
                  </a:txBody>
                  <a:tcPr>
                    <a:noFill/>
                  </a:tcPr>
                </a:tc>
                <a:extLst>
                  <a:ext uri="{0D108BD9-81ED-4DB2-BD59-A6C34878D82A}">
                    <a16:rowId xmlns:a16="http://schemas.microsoft.com/office/drawing/2014/main" xmlns="" val="10000"/>
                  </a:ext>
                </a:extLst>
              </a:tr>
              <a:tr h="315888">
                <a:tc>
                  <a:txBody>
                    <a:bodyPr/>
                    <a:lstStyle/>
                    <a:p>
                      <a:r>
                        <a:rPr lang="en-US" sz="1200" b="1" dirty="0">
                          <a:solidFill>
                            <a:srgbClr val="97898D"/>
                          </a:solidFill>
                        </a:rPr>
                        <a:t>Post-H.S/Non-College</a:t>
                      </a:r>
                    </a:p>
                  </a:txBody>
                  <a:tcPr>
                    <a:noFill/>
                  </a:tcPr>
                </a:tc>
                <a:tc>
                  <a:txBody>
                    <a:bodyPr/>
                    <a:lstStyle/>
                    <a:p>
                      <a:r>
                        <a:rPr lang="en-US" sz="1400" b="1" dirty="0">
                          <a:solidFill>
                            <a:schemeClr val="tx2"/>
                          </a:solidFill>
                        </a:rPr>
                        <a:t>36%</a:t>
                      </a:r>
                    </a:p>
                  </a:txBody>
                  <a:tcPr>
                    <a:noFill/>
                  </a:tcPr>
                </a:tc>
                <a:extLst>
                  <a:ext uri="{0D108BD9-81ED-4DB2-BD59-A6C34878D82A}">
                    <a16:rowId xmlns:a16="http://schemas.microsoft.com/office/drawing/2014/main" xmlns="" val="10001"/>
                  </a:ext>
                </a:extLst>
              </a:tr>
              <a:tr h="315888">
                <a:tc>
                  <a:txBody>
                    <a:bodyPr/>
                    <a:lstStyle/>
                    <a:p>
                      <a:r>
                        <a:rPr lang="en-US" sz="1200" b="1" dirty="0">
                          <a:solidFill>
                            <a:srgbClr val="97898D"/>
                          </a:solidFill>
                        </a:rPr>
                        <a:t>College Graduate</a:t>
                      </a:r>
                    </a:p>
                  </a:txBody>
                  <a:tcPr>
                    <a:noFill/>
                  </a:tcPr>
                </a:tc>
                <a:tc>
                  <a:txBody>
                    <a:bodyPr/>
                    <a:lstStyle/>
                    <a:p>
                      <a:r>
                        <a:rPr lang="en-US" sz="1400" b="1" dirty="0">
                          <a:solidFill>
                            <a:schemeClr val="tx2"/>
                          </a:solidFill>
                        </a:rPr>
                        <a:t>23%</a:t>
                      </a:r>
                    </a:p>
                  </a:txBody>
                  <a:tcPr>
                    <a:noFill/>
                  </a:tcPr>
                </a:tc>
                <a:extLst>
                  <a:ext uri="{0D108BD9-81ED-4DB2-BD59-A6C34878D82A}">
                    <a16:rowId xmlns:a16="http://schemas.microsoft.com/office/drawing/2014/main" xmlns="" val="10002"/>
                  </a:ext>
                </a:extLst>
              </a:tr>
              <a:tr h="315888">
                <a:tc>
                  <a:txBody>
                    <a:bodyPr/>
                    <a:lstStyle/>
                    <a:p>
                      <a:r>
                        <a:rPr lang="en-US" sz="1200" b="1" dirty="0">
                          <a:solidFill>
                            <a:srgbClr val="97898D"/>
                          </a:solidFill>
                        </a:rPr>
                        <a:t>Post-Graduate</a:t>
                      </a:r>
                    </a:p>
                  </a:txBody>
                  <a:tcPr>
                    <a:noFill/>
                  </a:tcPr>
                </a:tc>
                <a:tc>
                  <a:txBody>
                    <a:bodyPr/>
                    <a:lstStyle/>
                    <a:p>
                      <a:r>
                        <a:rPr lang="en-US" sz="1400" b="1" dirty="0">
                          <a:solidFill>
                            <a:schemeClr val="tx2"/>
                          </a:solidFill>
                        </a:rPr>
                        <a:t>14%</a:t>
                      </a:r>
                    </a:p>
                  </a:txBody>
                  <a:tcPr>
                    <a:noFill/>
                  </a:tcPr>
                </a:tc>
                <a:extLst>
                  <a:ext uri="{0D108BD9-81ED-4DB2-BD59-A6C34878D82A}">
                    <a16:rowId xmlns:a16="http://schemas.microsoft.com/office/drawing/2014/main" xmlns="" val="10003"/>
                  </a:ext>
                </a:extLst>
              </a:tr>
            </a:tbl>
          </a:graphicData>
        </a:graphic>
      </p:graphicFrame>
      <p:sp>
        <p:nvSpPr>
          <p:cNvPr id="48" name="Title 1"/>
          <p:cNvSpPr>
            <a:spLocks noGrp="1"/>
          </p:cNvSpPr>
          <p:nvPr>
            <p:ph type="title"/>
          </p:nvPr>
        </p:nvSpPr>
        <p:spPr>
          <a:xfrm>
            <a:off x="677863" y="228600"/>
            <a:ext cx="8674377" cy="1058863"/>
          </a:xfrm>
        </p:spPr>
        <p:txBody>
          <a:bodyPr/>
          <a:lstStyle/>
          <a:p>
            <a:r>
              <a:rPr lang="en-US" sz="2300" b="1" dirty="0"/>
              <a:t>Among 2016 voters with a disability, a majority were female and white and more likely to be Democrats. A plurality of voters were between 50-64 years old, and a majority were non-college educated.</a:t>
            </a:r>
          </a:p>
        </p:txBody>
      </p:sp>
    </p:spTree>
    <p:extLst>
      <p:ext uri="{BB962C8B-B14F-4D97-AF65-F5344CB8AC3E}">
        <p14:creationId xmlns:p14="http://schemas.microsoft.com/office/powerpoint/2010/main" val="1563832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49</a:t>
            </a:fld>
            <a:endParaRPr lang="en-US"/>
          </a:p>
        </p:txBody>
      </p:sp>
      <p:sp>
        <p:nvSpPr>
          <p:cNvPr id="16" name="Rectangle 15"/>
          <p:cNvSpPr/>
          <p:nvPr/>
        </p:nvSpPr>
        <p:spPr>
          <a:xfrm>
            <a:off x="677863" y="1593894"/>
            <a:ext cx="795528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sp>
        <p:nvSpPr>
          <p:cNvPr id="25" name="TextBox 93"/>
          <p:cNvSpPr txBox="1">
            <a:spLocks noChangeArrowheads="1"/>
          </p:cNvSpPr>
          <p:nvPr/>
        </p:nvSpPr>
        <p:spPr bwMode="auto">
          <a:xfrm>
            <a:off x="1035352" y="1807133"/>
            <a:ext cx="1843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UNION HOUSEHOLD</a:t>
            </a:r>
          </a:p>
        </p:txBody>
      </p:sp>
      <p:graphicFrame>
        <p:nvGraphicFramePr>
          <p:cNvPr id="26" name="Table 25" descr="Union Household &#10;&#10;Current Member: 7 % voted &#10;&#10;Retired Member: 12% voted &#10;&#10;Member in Household: 4 % voted &#10;&#10;Retired Member in Household: 4% voted &#10;&#10;No one in Household: 75% voted " title="Three out of five voters with disabilities are unemployed and half are unmarried"/>
          <p:cNvGraphicFramePr>
            <a:graphicFrameLocks noGrp="1"/>
          </p:cNvGraphicFramePr>
          <p:nvPr>
            <p:extLst>
              <p:ext uri="{D42A27DB-BD31-4B8C-83A1-F6EECF244321}">
                <p14:modId xmlns:p14="http://schemas.microsoft.com/office/powerpoint/2010/main" val="1070690966"/>
              </p:ext>
            </p:extLst>
          </p:nvPr>
        </p:nvGraphicFramePr>
        <p:xfrm>
          <a:off x="882224" y="2148948"/>
          <a:ext cx="2286000" cy="16763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Current</a:t>
                      </a:r>
                      <a:r>
                        <a:rPr lang="en-US" sz="1200" b="1" kern="1200" baseline="0" dirty="0">
                          <a:solidFill>
                            <a:srgbClr val="939192"/>
                          </a:solidFill>
                          <a:latin typeface="+mn-lt"/>
                          <a:ea typeface="ＭＳ Ｐゴシック" charset="0"/>
                          <a:cs typeface="Arial" charset="0"/>
                        </a:rPr>
                        <a:t> Member</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7%</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Retired Member</a:t>
                      </a:r>
                    </a:p>
                  </a:txBody>
                  <a:tcPr anchor="ctr">
                    <a:solidFill>
                      <a:schemeClr val="bg1"/>
                    </a:solidFill>
                  </a:tcPr>
                </a:tc>
                <a:tc>
                  <a:txBody>
                    <a:bodyPr/>
                    <a:lstStyle/>
                    <a:p>
                      <a:pPr algn="ctr"/>
                      <a:r>
                        <a:rPr lang="en-US" sz="1400" b="1" kern="1200" dirty="0">
                          <a:solidFill>
                            <a:schemeClr val="tx2"/>
                          </a:solidFill>
                          <a:latin typeface="+mn-lt"/>
                          <a:ea typeface="+mn-ea"/>
                          <a:cs typeface="+mn-cs"/>
                        </a:rPr>
                        <a:t>12%</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Member</a:t>
                      </a:r>
                      <a:r>
                        <a:rPr lang="en-US" sz="1200" b="1" kern="1200" baseline="0" dirty="0">
                          <a:solidFill>
                            <a:srgbClr val="939192"/>
                          </a:solidFill>
                          <a:latin typeface="+mn-lt"/>
                          <a:ea typeface="ＭＳ Ｐゴシック" charset="0"/>
                          <a:cs typeface="Arial" charset="0"/>
                        </a:rPr>
                        <a:t>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4%</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Retired</a:t>
                      </a:r>
                      <a:r>
                        <a:rPr lang="en-US" sz="1200" b="1" kern="1200" baseline="0" dirty="0">
                          <a:solidFill>
                            <a:srgbClr val="939192"/>
                          </a:solidFill>
                          <a:latin typeface="+mn-lt"/>
                          <a:ea typeface="ＭＳ Ｐゴシック" charset="0"/>
                          <a:cs typeface="Arial" charset="0"/>
                        </a:rPr>
                        <a:t> Member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4%</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No</a:t>
                      </a:r>
                      <a:r>
                        <a:rPr lang="en-US" sz="1200" b="1" kern="1200" baseline="0" dirty="0">
                          <a:solidFill>
                            <a:srgbClr val="939192"/>
                          </a:solidFill>
                          <a:latin typeface="+mn-lt"/>
                          <a:ea typeface="ＭＳ Ｐゴシック" charset="0"/>
                          <a:cs typeface="Arial" charset="0"/>
                        </a:rPr>
                        <a:t> one in Household</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75%</a:t>
                      </a:r>
                    </a:p>
                  </a:txBody>
                  <a:tcPr anchor="ctr">
                    <a:solidFill>
                      <a:schemeClr val="bg1"/>
                    </a:solidFill>
                  </a:tcPr>
                </a:tc>
                <a:extLst>
                  <a:ext uri="{0D108BD9-81ED-4DB2-BD59-A6C34878D82A}">
                    <a16:rowId xmlns:a16="http://schemas.microsoft.com/office/drawing/2014/main" xmlns="" val="10004"/>
                  </a:ext>
                </a:extLst>
              </a:tr>
            </a:tbl>
          </a:graphicData>
        </a:graphic>
      </p:graphicFrame>
      <p:sp>
        <p:nvSpPr>
          <p:cNvPr id="28" name="TextBox 93"/>
          <p:cNvSpPr txBox="1">
            <a:spLocks noChangeArrowheads="1"/>
          </p:cNvSpPr>
          <p:nvPr/>
        </p:nvSpPr>
        <p:spPr bwMode="auto">
          <a:xfrm>
            <a:off x="4194018" y="2649816"/>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EMPLOYMENT</a:t>
            </a:r>
          </a:p>
        </p:txBody>
      </p:sp>
      <p:sp>
        <p:nvSpPr>
          <p:cNvPr id="32" name="TextBox 93"/>
          <p:cNvSpPr txBox="1">
            <a:spLocks noChangeArrowheads="1"/>
          </p:cNvSpPr>
          <p:nvPr/>
        </p:nvSpPr>
        <p:spPr bwMode="auto">
          <a:xfrm>
            <a:off x="1312104" y="3752509"/>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MARITAL</a:t>
            </a:r>
          </a:p>
        </p:txBody>
      </p:sp>
      <p:graphicFrame>
        <p:nvGraphicFramePr>
          <p:cNvPr id="33" name="Table 32" descr="Marital &#10;&#10;Married: 49% voted &#10;&#10;All Unmarried: 50% voted &#10;&#10;Single: 24% voted &#10;&#10;Separated/Divorced: 16% voted &#10;&#10;Widowed: 5% voted &#10;&#10;Unmarried with Partner: 5% voted  &#10;&#10;" title="Three out of five voters with disabilities are unemployed and half are unmarried"/>
          <p:cNvGraphicFramePr>
            <a:graphicFrameLocks noGrp="1"/>
          </p:cNvGraphicFramePr>
          <p:nvPr>
            <p:extLst>
              <p:ext uri="{D42A27DB-BD31-4B8C-83A1-F6EECF244321}">
                <p14:modId xmlns:p14="http://schemas.microsoft.com/office/powerpoint/2010/main" val="420548098"/>
              </p:ext>
            </p:extLst>
          </p:nvPr>
        </p:nvGraphicFramePr>
        <p:xfrm>
          <a:off x="844204" y="4051707"/>
          <a:ext cx="2286000" cy="18287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Married</a:t>
                      </a:r>
                    </a:p>
                  </a:txBody>
                  <a:tcPr anchor="ctr">
                    <a:solidFill>
                      <a:schemeClr val="bg1"/>
                    </a:solidFill>
                  </a:tcPr>
                </a:tc>
                <a:tc>
                  <a:txBody>
                    <a:bodyPr/>
                    <a:lstStyle/>
                    <a:p>
                      <a:pPr algn="ctr"/>
                      <a:r>
                        <a:rPr lang="en-US" sz="1400" b="1" kern="1200" dirty="0">
                          <a:solidFill>
                            <a:schemeClr val="tx2"/>
                          </a:solidFill>
                          <a:latin typeface="+mn-lt"/>
                          <a:ea typeface="+mn-ea"/>
                          <a:cs typeface="+mn-cs"/>
                        </a:rPr>
                        <a:t>49%</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All unmarried</a:t>
                      </a:r>
                    </a:p>
                  </a:txBody>
                  <a:tcPr anchor="ctr">
                    <a:solidFill>
                      <a:schemeClr val="bg1"/>
                    </a:solidFill>
                  </a:tcPr>
                </a:tc>
                <a:tc>
                  <a:txBody>
                    <a:bodyPr/>
                    <a:lstStyle/>
                    <a:p>
                      <a:pPr algn="ctr"/>
                      <a:r>
                        <a:rPr lang="en-US" sz="1400" b="1" kern="1200" dirty="0">
                          <a:solidFill>
                            <a:schemeClr val="tx2"/>
                          </a:solidFill>
                          <a:latin typeface="+mn-lt"/>
                          <a:ea typeface="+mn-ea"/>
                          <a:cs typeface="+mn-cs"/>
                        </a:rPr>
                        <a:t>50%</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Single</a:t>
                      </a:r>
                    </a:p>
                  </a:txBody>
                  <a:tcPr anchor="ctr">
                    <a:solidFill>
                      <a:schemeClr val="bg1"/>
                    </a:solidFill>
                  </a:tcPr>
                </a:tc>
                <a:tc>
                  <a:txBody>
                    <a:bodyPr/>
                    <a:lstStyle/>
                    <a:p>
                      <a:pPr algn="ctr"/>
                      <a:r>
                        <a:rPr lang="en-US" sz="1400" b="1" kern="1200" dirty="0">
                          <a:solidFill>
                            <a:schemeClr val="tx2"/>
                          </a:solidFill>
                          <a:latin typeface="+mn-lt"/>
                          <a:ea typeface="+mn-ea"/>
                          <a:cs typeface="+mn-cs"/>
                        </a:rPr>
                        <a:t>24%</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Separated/Divorced</a:t>
                      </a:r>
                    </a:p>
                  </a:txBody>
                  <a:tcPr anchor="ctr">
                    <a:solidFill>
                      <a:schemeClr val="bg1"/>
                    </a:solidFill>
                  </a:tcPr>
                </a:tc>
                <a:tc>
                  <a:txBody>
                    <a:bodyPr/>
                    <a:lstStyle/>
                    <a:p>
                      <a:pPr algn="ctr"/>
                      <a:r>
                        <a:rPr lang="en-US" sz="1400" b="1" kern="1200" dirty="0">
                          <a:solidFill>
                            <a:schemeClr val="tx2"/>
                          </a:solidFill>
                          <a:latin typeface="+mn-lt"/>
                          <a:ea typeface="+mn-ea"/>
                          <a:cs typeface="+mn-cs"/>
                        </a:rPr>
                        <a:t>16%</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Widowed</a:t>
                      </a: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4"/>
                  </a:ext>
                </a:extLst>
              </a:tr>
              <a:tr h="274320">
                <a:tc>
                  <a:txBody>
                    <a:bodyPr/>
                    <a:lstStyle/>
                    <a:p>
                      <a:r>
                        <a:rPr lang="en-US" sz="1200" b="1" kern="1200" dirty="0">
                          <a:solidFill>
                            <a:srgbClr val="939192"/>
                          </a:solidFill>
                          <a:latin typeface="+mn-lt"/>
                          <a:ea typeface="ＭＳ Ｐゴシック" charset="0"/>
                          <a:cs typeface="Arial" charset="0"/>
                        </a:rPr>
                        <a:t>Unmarried with Partner</a:t>
                      </a: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5"/>
                  </a:ext>
                </a:extLst>
              </a:tr>
            </a:tbl>
          </a:graphicData>
        </a:graphic>
      </p:graphicFrame>
      <p:pic>
        <p:nvPicPr>
          <p:cNvPr id="34" name="Picture 33" title="Wedding Rings"/>
          <p:cNvPicPr>
            <a:picLocks noChangeAspect="1"/>
          </p:cNvPicPr>
          <p:nvPr/>
        </p:nvPicPr>
        <p:blipFill>
          <a:blip r:embed="rId2">
            <a:duotone>
              <a:schemeClr val="accent1">
                <a:shade val="45000"/>
                <a:satMod val="135000"/>
              </a:schemeClr>
              <a:prstClr val="white"/>
            </a:duotone>
          </a:blip>
          <a:stretch>
            <a:fillRect/>
          </a:stretch>
        </p:blipFill>
        <p:spPr>
          <a:xfrm>
            <a:off x="2006933" y="4102932"/>
            <a:ext cx="494910" cy="494910"/>
          </a:xfrm>
          <a:prstGeom prst="rect">
            <a:avLst/>
          </a:prstGeom>
        </p:spPr>
      </p:pic>
      <p:graphicFrame>
        <p:nvGraphicFramePr>
          <p:cNvPr id="35" name="Table 34" descr="Region &#10;&#10;New England:3 % voted &#10;&#10;Middle Atlantic: 14% voted &#10;&#10;East North Central: 13 % voted &#10;&#10;West North Central: 9 % voted &#10;&#10;South Atlantic: 23% voted &#10;&#10;East South Central: 11% voted &#10;&#10;West South Central: 6% voted &#10;&#10;Mountain: 5 % voted &#10;&#10;Pacific: 15 % voted &#10;" title=" Three out of five voters with disabilities are unemployed and half are unmarried"/>
          <p:cNvGraphicFramePr>
            <a:graphicFrameLocks noGrp="1"/>
          </p:cNvGraphicFramePr>
          <p:nvPr>
            <p:extLst>
              <p:ext uri="{D42A27DB-BD31-4B8C-83A1-F6EECF244321}">
                <p14:modId xmlns:p14="http://schemas.microsoft.com/office/powerpoint/2010/main" val="4080386819"/>
              </p:ext>
            </p:extLst>
          </p:nvPr>
        </p:nvGraphicFramePr>
        <p:xfrm>
          <a:off x="6548151" y="2084896"/>
          <a:ext cx="1707921" cy="3596395"/>
        </p:xfrm>
        <a:graphic>
          <a:graphicData uri="http://schemas.openxmlformats.org/drawingml/2006/table">
            <a:tbl>
              <a:tblPr firstRow="1" bandRow="1">
                <a:tableStyleId>{5C22544A-7EE6-4342-B048-85BDC9FD1C3A}</a:tableStyleId>
              </a:tblPr>
              <a:tblGrid>
                <a:gridCol w="1195526">
                  <a:extLst>
                    <a:ext uri="{9D8B030D-6E8A-4147-A177-3AD203B41FA5}">
                      <a16:colId xmlns:a16="http://schemas.microsoft.com/office/drawing/2014/main" xmlns="" val="20000"/>
                    </a:ext>
                  </a:extLst>
                </a:gridCol>
                <a:gridCol w="512395">
                  <a:extLst>
                    <a:ext uri="{9D8B030D-6E8A-4147-A177-3AD203B41FA5}">
                      <a16:colId xmlns:a16="http://schemas.microsoft.com/office/drawing/2014/main" xmlns="" val="20001"/>
                    </a:ext>
                  </a:extLst>
                </a:gridCol>
              </a:tblGrid>
              <a:tr h="353519">
                <a:tc>
                  <a:txBody>
                    <a:bodyPr/>
                    <a:lstStyle/>
                    <a:p>
                      <a:r>
                        <a:rPr lang="en-US" sz="1200" b="1" i="0" dirty="0">
                          <a:solidFill>
                            <a:srgbClr val="939192"/>
                          </a:solidFill>
                        </a:rPr>
                        <a:t>New England</a:t>
                      </a:r>
                    </a:p>
                  </a:txBody>
                  <a:tcPr anchor="ctr">
                    <a:solidFill>
                      <a:schemeClr val="bg1"/>
                    </a:solidFill>
                  </a:tcPr>
                </a:tc>
                <a:tc>
                  <a:txBody>
                    <a:bodyPr/>
                    <a:lstStyle/>
                    <a:p>
                      <a:r>
                        <a:rPr lang="en-US" sz="1400" b="1" dirty="0">
                          <a:solidFill>
                            <a:schemeClr val="tx2"/>
                          </a:solidFill>
                        </a:rPr>
                        <a:t>3%</a:t>
                      </a:r>
                    </a:p>
                  </a:txBody>
                  <a:tcPr anchor="ctr">
                    <a:solidFill>
                      <a:schemeClr val="bg1"/>
                    </a:solidFill>
                  </a:tcPr>
                </a:tc>
                <a:extLst>
                  <a:ext uri="{0D108BD9-81ED-4DB2-BD59-A6C34878D82A}">
                    <a16:rowId xmlns:a16="http://schemas.microsoft.com/office/drawing/2014/main" xmlns="" val="10000"/>
                  </a:ext>
                </a:extLst>
              </a:tr>
              <a:tr h="353519">
                <a:tc>
                  <a:txBody>
                    <a:bodyPr/>
                    <a:lstStyle/>
                    <a:p>
                      <a:r>
                        <a:rPr lang="en-US" sz="1200" b="1" i="0" dirty="0">
                          <a:solidFill>
                            <a:srgbClr val="939192"/>
                          </a:solidFill>
                        </a:rPr>
                        <a:t>Middle Atlantic</a:t>
                      </a:r>
                    </a:p>
                  </a:txBody>
                  <a:tcPr anchor="ctr">
                    <a:solidFill>
                      <a:schemeClr val="bg1"/>
                    </a:solidFill>
                  </a:tcPr>
                </a:tc>
                <a:tc>
                  <a:txBody>
                    <a:bodyPr/>
                    <a:lstStyle/>
                    <a:p>
                      <a:r>
                        <a:rPr lang="en-US" sz="1400" b="1" dirty="0">
                          <a:solidFill>
                            <a:schemeClr val="tx2"/>
                          </a:solidFill>
                        </a:rPr>
                        <a:t>14%</a:t>
                      </a:r>
                    </a:p>
                  </a:txBody>
                  <a:tcPr anchor="ctr">
                    <a:solidFill>
                      <a:schemeClr val="bg1"/>
                    </a:solidFill>
                  </a:tcPr>
                </a:tc>
                <a:extLst>
                  <a:ext uri="{0D108BD9-81ED-4DB2-BD59-A6C34878D82A}">
                    <a16:rowId xmlns:a16="http://schemas.microsoft.com/office/drawing/2014/main" xmlns="" val="10001"/>
                  </a:ext>
                </a:extLst>
              </a:tr>
              <a:tr h="353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939192"/>
                          </a:solidFill>
                        </a:rPr>
                        <a:t>East North Central</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13%</a:t>
                      </a:r>
                    </a:p>
                  </a:txBody>
                  <a:tcPr anchor="ctr">
                    <a:solidFill>
                      <a:schemeClr val="bg1"/>
                    </a:solidFill>
                  </a:tcPr>
                </a:tc>
                <a:extLst>
                  <a:ext uri="{0D108BD9-81ED-4DB2-BD59-A6C34878D82A}">
                    <a16:rowId xmlns:a16="http://schemas.microsoft.com/office/drawing/2014/main" xmlns="" val="10002"/>
                  </a:ext>
                </a:extLst>
              </a:tr>
              <a:tr h="353519">
                <a:tc>
                  <a:txBody>
                    <a:bodyPr/>
                    <a:lstStyle/>
                    <a:p>
                      <a:r>
                        <a:rPr lang="en-US" sz="1200" b="1" i="0" dirty="0">
                          <a:solidFill>
                            <a:srgbClr val="939192"/>
                          </a:solidFill>
                        </a:rPr>
                        <a:t>West North</a:t>
                      </a:r>
                      <a:r>
                        <a:rPr lang="en-US" sz="1200" b="1" i="0" baseline="0" dirty="0">
                          <a:solidFill>
                            <a:srgbClr val="939192"/>
                          </a:solidFill>
                        </a:rPr>
                        <a:t> Central</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9%</a:t>
                      </a:r>
                    </a:p>
                  </a:txBody>
                  <a:tcPr anchor="ctr">
                    <a:solidFill>
                      <a:schemeClr val="bg1"/>
                    </a:solidFill>
                  </a:tcPr>
                </a:tc>
                <a:extLst>
                  <a:ext uri="{0D108BD9-81ED-4DB2-BD59-A6C34878D82A}">
                    <a16:rowId xmlns:a16="http://schemas.microsoft.com/office/drawing/2014/main" xmlns="" val="10003"/>
                  </a:ext>
                </a:extLst>
              </a:tr>
              <a:tr h="353519">
                <a:tc>
                  <a:txBody>
                    <a:bodyPr/>
                    <a:lstStyle/>
                    <a:p>
                      <a:r>
                        <a:rPr lang="en-US" sz="1200" b="1" i="0" dirty="0">
                          <a:solidFill>
                            <a:srgbClr val="939192"/>
                          </a:solidFill>
                        </a:rPr>
                        <a:t>South</a:t>
                      </a:r>
                      <a:r>
                        <a:rPr lang="en-US" sz="1200" b="1" i="0" baseline="0" dirty="0">
                          <a:solidFill>
                            <a:srgbClr val="939192"/>
                          </a:solidFill>
                        </a:rPr>
                        <a:t> Atlantic</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23%</a:t>
                      </a:r>
                    </a:p>
                  </a:txBody>
                  <a:tcPr anchor="ctr">
                    <a:solidFill>
                      <a:schemeClr val="bg1"/>
                    </a:solidFill>
                  </a:tcPr>
                </a:tc>
                <a:extLst>
                  <a:ext uri="{0D108BD9-81ED-4DB2-BD59-A6C34878D82A}">
                    <a16:rowId xmlns:a16="http://schemas.microsoft.com/office/drawing/2014/main" xmlns="" val="10004"/>
                  </a:ext>
                </a:extLst>
              </a:tr>
              <a:tr h="353519">
                <a:tc>
                  <a:txBody>
                    <a:bodyPr/>
                    <a:lstStyle/>
                    <a:p>
                      <a:r>
                        <a:rPr lang="en-US" sz="1200" b="1" i="0" dirty="0">
                          <a:solidFill>
                            <a:srgbClr val="939192"/>
                          </a:solidFill>
                        </a:rPr>
                        <a:t>East South</a:t>
                      </a:r>
                      <a:r>
                        <a:rPr lang="en-US" sz="1200" b="1" i="0" baseline="0" dirty="0">
                          <a:solidFill>
                            <a:srgbClr val="939192"/>
                          </a:solidFill>
                        </a:rPr>
                        <a:t> Central</a:t>
                      </a:r>
                      <a:endParaRPr lang="en-US" sz="1200" b="1" i="0" dirty="0">
                        <a:solidFill>
                          <a:srgbClr val="939192"/>
                        </a:solidFill>
                      </a:endParaRPr>
                    </a:p>
                  </a:txBody>
                  <a:tcPr anchor="ctr">
                    <a:solidFill>
                      <a:schemeClr val="bg1"/>
                    </a:solidFill>
                  </a:tcPr>
                </a:tc>
                <a:tc>
                  <a:txBody>
                    <a:bodyPr/>
                    <a:lstStyle/>
                    <a:p>
                      <a:r>
                        <a:rPr lang="en-US" sz="1400" b="1" dirty="0">
                          <a:solidFill>
                            <a:schemeClr val="tx2"/>
                          </a:solidFill>
                        </a:rPr>
                        <a:t>11%</a:t>
                      </a:r>
                    </a:p>
                  </a:txBody>
                  <a:tcPr anchor="ctr">
                    <a:solidFill>
                      <a:schemeClr val="bg1"/>
                    </a:solidFill>
                  </a:tcPr>
                </a:tc>
                <a:extLst>
                  <a:ext uri="{0D108BD9-81ED-4DB2-BD59-A6C34878D82A}">
                    <a16:rowId xmlns:a16="http://schemas.microsoft.com/office/drawing/2014/main" xmlns="" val="10005"/>
                  </a:ext>
                </a:extLst>
              </a:tr>
              <a:tr h="353519">
                <a:tc>
                  <a:txBody>
                    <a:bodyPr/>
                    <a:lstStyle/>
                    <a:p>
                      <a:r>
                        <a:rPr lang="en-US" sz="1200" b="1" i="0" dirty="0">
                          <a:solidFill>
                            <a:srgbClr val="939192"/>
                          </a:solidFill>
                        </a:rPr>
                        <a:t>West South Central</a:t>
                      </a:r>
                    </a:p>
                  </a:txBody>
                  <a:tcPr anchor="ctr">
                    <a:solidFill>
                      <a:schemeClr val="bg1"/>
                    </a:solidFill>
                  </a:tcPr>
                </a:tc>
                <a:tc>
                  <a:txBody>
                    <a:bodyPr/>
                    <a:lstStyle/>
                    <a:p>
                      <a:r>
                        <a:rPr lang="en-US" sz="1400" b="1" dirty="0">
                          <a:solidFill>
                            <a:schemeClr val="tx2"/>
                          </a:solidFill>
                        </a:rPr>
                        <a:t>6%</a:t>
                      </a:r>
                    </a:p>
                  </a:txBody>
                  <a:tcPr anchor="ctr">
                    <a:solidFill>
                      <a:schemeClr val="bg1"/>
                    </a:solidFill>
                  </a:tcPr>
                </a:tc>
                <a:extLst>
                  <a:ext uri="{0D108BD9-81ED-4DB2-BD59-A6C34878D82A}">
                    <a16:rowId xmlns:a16="http://schemas.microsoft.com/office/drawing/2014/main" xmlns="" val="10006"/>
                  </a:ext>
                </a:extLst>
              </a:tr>
              <a:tr h="353519">
                <a:tc>
                  <a:txBody>
                    <a:bodyPr/>
                    <a:lstStyle/>
                    <a:p>
                      <a:r>
                        <a:rPr lang="en-US" sz="1200" b="1" i="0" dirty="0">
                          <a:solidFill>
                            <a:srgbClr val="939192"/>
                          </a:solidFill>
                        </a:rPr>
                        <a:t>Mountain</a:t>
                      </a:r>
                    </a:p>
                  </a:txBody>
                  <a:tcPr anchor="ctr">
                    <a:solidFill>
                      <a:schemeClr val="bg1"/>
                    </a:solidFill>
                  </a:tcPr>
                </a:tc>
                <a:tc>
                  <a:txBody>
                    <a:bodyPr/>
                    <a:lstStyle/>
                    <a:p>
                      <a:r>
                        <a:rPr lang="en-US" sz="1400" b="1" dirty="0">
                          <a:solidFill>
                            <a:schemeClr val="tx2"/>
                          </a:solidFill>
                        </a:rPr>
                        <a:t>5%</a:t>
                      </a:r>
                    </a:p>
                  </a:txBody>
                  <a:tcPr anchor="ctr">
                    <a:solidFill>
                      <a:schemeClr val="bg1"/>
                    </a:solidFill>
                  </a:tcPr>
                </a:tc>
                <a:extLst>
                  <a:ext uri="{0D108BD9-81ED-4DB2-BD59-A6C34878D82A}">
                    <a16:rowId xmlns:a16="http://schemas.microsoft.com/office/drawing/2014/main" xmlns="" val="10007"/>
                  </a:ext>
                </a:extLst>
              </a:tr>
              <a:tr h="353519">
                <a:tc>
                  <a:txBody>
                    <a:bodyPr/>
                    <a:lstStyle/>
                    <a:p>
                      <a:r>
                        <a:rPr lang="en-US" sz="1200" b="1" i="0" dirty="0">
                          <a:solidFill>
                            <a:srgbClr val="939192"/>
                          </a:solidFill>
                        </a:rPr>
                        <a:t>Pacific</a:t>
                      </a:r>
                    </a:p>
                  </a:txBody>
                  <a:tcPr anchor="ctr">
                    <a:solidFill>
                      <a:schemeClr val="bg1"/>
                    </a:solidFill>
                  </a:tcPr>
                </a:tc>
                <a:tc>
                  <a:txBody>
                    <a:bodyPr/>
                    <a:lstStyle/>
                    <a:p>
                      <a:r>
                        <a:rPr lang="en-US" sz="1400" b="1" dirty="0">
                          <a:solidFill>
                            <a:schemeClr val="tx2"/>
                          </a:solidFill>
                        </a:rPr>
                        <a:t>15%</a:t>
                      </a:r>
                    </a:p>
                  </a:txBody>
                  <a:tcPr anchor="ctr">
                    <a:solidFill>
                      <a:schemeClr val="bg1"/>
                    </a:solidFill>
                  </a:tcPr>
                </a:tc>
                <a:extLst>
                  <a:ext uri="{0D108BD9-81ED-4DB2-BD59-A6C34878D82A}">
                    <a16:rowId xmlns:a16="http://schemas.microsoft.com/office/drawing/2014/main" xmlns="" val="10008"/>
                  </a:ext>
                </a:extLst>
              </a:tr>
            </a:tbl>
          </a:graphicData>
        </a:graphic>
      </p:graphicFrame>
      <p:sp>
        <p:nvSpPr>
          <p:cNvPr id="36" name="TextBox 129"/>
          <p:cNvSpPr txBox="1">
            <a:spLocks noChangeArrowheads="1"/>
          </p:cNvSpPr>
          <p:nvPr/>
        </p:nvSpPr>
        <p:spPr bwMode="auto">
          <a:xfrm>
            <a:off x="6548151" y="1723711"/>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REGION</a:t>
            </a:r>
          </a:p>
        </p:txBody>
      </p:sp>
      <p:sp>
        <p:nvSpPr>
          <p:cNvPr id="17" name="Title 1"/>
          <p:cNvSpPr>
            <a:spLocks noGrp="1"/>
          </p:cNvSpPr>
          <p:nvPr>
            <p:ph type="title"/>
          </p:nvPr>
        </p:nvSpPr>
        <p:spPr>
          <a:xfrm>
            <a:off x="677863" y="228600"/>
            <a:ext cx="8245526" cy="1058863"/>
          </a:xfrm>
        </p:spPr>
        <p:txBody>
          <a:bodyPr/>
          <a:lstStyle/>
          <a:p>
            <a:r>
              <a:rPr lang="en-US" sz="2300" b="1" dirty="0"/>
              <a:t>Three out of five voters with disabilities are unemployed and half are unmarried. Nearly a quarter live in the South Atlantic region.</a:t>
            </a:r>
          </a:p>
        </p:txBody>
      </p:sp>
      <p:pic>
        <p:nvPicPr>
          <p:cNvPr id="18" name="Picture 17" descr="Employment &#10;&#10;Employed Full Time:  24% voted &#10;&#10;Employed Part Time: 14% voted &#10;&#10;Unemployed:  16% voted &#10;&#10;Homemaker: 8 % voted &#10;&#10;Student:  4 % voted &#10;&#10;Retired: 32 % voted " title="Three out of five voters with disabilities are unemployed and half are unmarried"/>
          <p:cNvPicPr/>
          <p:nvPr/>
        </p:nvPicPr>
        <p:blipFill rotWithShape="1">
          <a:blip r:embed="rId3"/>
          <a:srcRect l="32087" t="49464" r="54663" b="33377"/>
          <a:stretch/>
        </p:blipFill>
        <p:spPr bwMode="auto">
          <a:xfrm>
            <a:off x="3473167" y="3008143"/>
            <a:ext cx="2798231" cy="2087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61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5</a:t>
            </a:fld>
            <a:endParaRPr lang="en-US" altLang="en-US" sz="900"/>
          </a:p>
        </p:txBody>
      </p:sp>
      <p:sp>
        <p:nvSpPr>
          <p:cNvPr id="8196" name="Content Placeholder 1"/>
          <p:cNvSpPr>
            <a:spLocks noGrp="1"/>
          </p:cNvSpPr>
          <p:nvPr>
            <p:ph idx="1"/>
          </p:nvPr>
        </p:nvSpPr>
        <p:spPr>
          <a:xfrm>
            <a:off x="579663" y="754556"/>
            <a:ext cx="8343725" cy="5339734"/>
          </a:xfrm>
        </p:spPr>
        <p:txBody>
          <a:bodyPr/>
          <a:lstStyle/>
          <a:p>
            <a:r>
              <a:rPr lang="en-US" sz="1800" dirty="0">
                <a:latin typeface="Calibri" charset="0"/>
              </a:rPr>
              <a:t>In the October poll, voters with disabilities were more likely to vote for Trump (40 percent) than voters without disabilities (38 percent). It was around even (46 percent vs. 47 percent) in the November poll. </a:t>
            </a:r>
          </a:p>
          <a:p>
            <a:r>
              <a:rPr lang="en-US" sz="1800" dirty="0">
                <a:latin typeface="Calibri" charset="0"/>
              </a:rPr>
              <a:t>Voters with disabilities had significantly higher “wrong track” numbers (59 percent) than voters without disabilities (54 percent).  </a:t>
            </a:r>
          </a:p>
          <a:p>
            <a:r>
              <a:rPr lang="en-US" sz="1800" dirty="0">
                <a:latin typeface="Calibri" charset="0"/>
              </a:rPr>
              <a:t>Voters with disability connections were more likely to give President Obama lower approval ratings (46 percent) than voters without (38 percent). </a:t>
            </a:r>
          </a:p>
          <a:p>
            <a:r>
              <a:rPr lang="en-US" sz="1800" dirty="0">
                <a:latin typeface="Calibri" charset="0"/>
              </a:rPr>
              <a:t>Voters with disabilities were more likely to want change in Washington than voters without disabilities and saw dysfunction in government as a higher priority (19 percent) than voters without disabilities (14 percent). </a:t>
            </a:r>
          </a:p>
          <a:p>
            <a:r>
              <a:rPr lang="en-US" sz="1800" dirty="0">
                <a:latin typeface="Calibri" charset="0"/>
              </a:rPr>
              <a:t>A majority of voters did not see or hear anything positive from Trump (74 percent) or Clinton (62 percent) about their policies or plans for people with disabilities. </a:t>
            </a:r>
          </a:p>
          <a:p>
            <a:r>
              <a:rPr lang="en-US" sz="1800" dirty="0"/>
              <a:t>Fewer than 1 in 5 voters (18 percent) heard something positive about Donald Trump’s policies or plans for people with disabilities. </a:t>
            </a:r>
          </a:p>
          <a:p>
            <a:r>
              <a:rPr lang="en-US" sz="1800" dirty="0"/>
              <a:t>Nearly 1 in 3 voters (30 percent) heard something positive from Hillary Clinton about her policies and plans for people with disabilities.</a:t>
            </a:r>
            <a:endParaRPr lang="en-US" sz="1800" dirty="0">
              <a:latin typeface="Calibri" charset="0"/>
            </a:endParaRPr>
          </a:p>
          <a:p>
            <a:r>
              <a:rPr lang="en-US" sz="1800" dirty="0">
                <a:latin typeface="Calibri" charset="0"/>
              </a:rPr>
              <a:t>Fully half of voters in the October poll and 39 percent of voters in the November poll report having a disability and/or a family member or friend with a disability.</a:t>
            </a:r>
            <a:endParaRPr lang="en-US" altLang="en-US" sz="1800" dirty="0"/>
          </a:p>
        </p:txBody>
      </p:sp>
      <p:sp>
        <p:nvSpPr>
          <p:cNvPr id="7" name="Title 1"/>
          <p:cNvSpPr>
            <a:spLocks noGrp="1"/>
          </p:cNvSpPr>
          <p:nvPr>
            <p:ph type="title"/>
          </p:nvPr>
        </p:nvSpPr>
        <p:spPr>
          <a:xfrm>
            <a:off x="595393" y="228600"/>
            <a:ext cx="7966075" cy="740391"/>
          </a:xfrm>
        </p:spPr>
        <p:txBody>
          <a:bodyPr anchor="t"/>
          <a:lstStyle/>
          <a:p>
            <a:r>
              <a:rPr lang="en-US" altLang="en-US" sz="2400" b="1" dirty="0"/>
              <a:t>Key Findings on People with Disabilities (PwDs)</a:t>
            </a:r>
          </a:p>
        </p:txBody>
      </p:sp>
    </p:spTree>
    <p:extLst>
      <p:ext uri="{BB962C8B-B14F-4D97-AF65-F5344CB8AC3E}">
        <p14:creationId xmlns:p14="http://schemas.microsoft.com/office/powerpoint/2010/main" val="1592839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fld id="{340461E3-7B9E-4351-B40E-2D3B91532352}" type="slidenum">
              <a:rPr lang="en-US" smtClean="0"/>
              <a:pPr>
                <a:defRPr/>
              </a:pPr>
              <a:t>50</a:t>
            </a:fld>
            <a:endParaRPr lang="en-US"/>
          </a:p>
        </p:txBody>
      </p:sp>
      <p:sp>
        <p:nvSpPr>
          <p:cNvPr id="6" name="Rectangle 5"/>
          <p:cNvSpPr/>
          <p:nvPr/>
        </p:nvSpPr>
        <p:spPr>
          <a:xfrm>
            <a:off x="677863" y="1846217"/>
            <a:ext cx="7955280" cy="434745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sym typeface="Gill Sans" charset="0"/>
            </a:endParaRPr>
          </a:p>
        </p:txBody>
      </p:sp>
      <p:graphicFrame>
        <p:nvGraphicFramePr>
          <p:cNvPr id="7" name="Table 6" descr="Religion &#10;&#10;Protestant: 22 % voted &#10;&#10;Methodist:3 % voted&#10; &#10;Baptist: 13 % voted &#10;&#10;Evangelical: 4 % voted &#10;&#10;Non-Traditional: 4 % voted &#10;&#10;Catholic: 17 % voted &#10;&#10;Jewish:2 % voted &#10;&#10;Mormon: 1 % voted &#10;&#10;Other: 16  % voted &#10;&#10;None:  15 % voted &#10;&#10;Don't Know: 3 % voted " title="Voters with a disability are less likely to have a minor at home than voters without disabilities "/>
          <p:cNvGraphicFramePr>
            <a:graphicFrameLocks noGrp="1"/>
          </p:cNvGraphicFramePr>
          <p:nvPr>
            <p:extLst>
              <p:ext uri="{D42A27DB-BD31-4B8C-83A1-F6EECF244321}">
                <p14:modId xmlns:p14="http://schemas.microsoft.com/office/powerpoint/2010/main" val="658069364"/>
              </p:ext>
            </p:extLst>
          </p:nvPr>
        </p:nvGraphicFramePr>
        <p:xfrm>
          <a:off x="812586" y="2225015"/>
          <a:ext cx="1707921" cy="3888709"/>
        </p:xfrm>
        <a:graphic>
          <a:graphicData uri="http://schemas.openxmlformats.org/drawingml/2006/table">
            <a:tbl>
              <a:tblPr firstRow="1" bandRow="1">
                <a:tableStyleId>{5C22544A-7EE6-4342-B048-85BDC9FD1C3A}</a:tableStyleId>
              </a:tblPr>
              <a:tblGrid>
                <a:gridCol w="1195526">
                  <a:extLst>
                    <a:ext uri="{9D8B030D-6E8A-4147-A177-3AD203B41FA5}">
                      <a16:colId xmlns:a16="http://schemas.microsoft.com/office/drawing/2014/main" xmlns="" val="20000"/>
                    </a:ext>
                  </a:extLst>
                </a:gridCol>
                <a:gridCol w="512395">
                  <a:extLst>
                    <a:ext uri="{9D8B030D-6E8A-4147-A177-3AD203B41FA5}">
                      <a16:colId xmlns:a16="http://schemas.microsoft.com/office/drawing/2014/main" xmlns="" val="20001"/>
                    </a:ext>
                  </a:extLst>
                </a:gridCol>
              </a:tblGrid>
              <a:tr h="353519">
                <a:tc>
                  <a:txBody>
                    <a:bodyPr/>
                    <a:lstStyle/>
                    <a:p>
                      <a:r>
                        <a:rPr lang="en-US" sz="1200" b="1" i="0" dirty="0">
                          <a:solidFill>
                            <a:srgbClr val="939192"/>
                          </a:solidFill>
                        </a:rPr>
                        <a:t>Protestant</a:t>
                      </a:r>
                    </a:p>
                  </a:txBody>
                  <a:tcPr anchor="ctr">
                    <a:solidFill>
                      <a:schemeClr val="bg1"/>
                    </a:solidFill>
                  </a:tcPr>
                </a:tc>
                <a:tc>
                  <a:txBody>
                    <a:bodyPr/>
                    <a:lstStyle/>
                    <a:p>
                      <a:r>
                        <a:rPr lang="en-US" sz="1400" b="1" dirty="0">
                          <a:solidFill>
                            <a:schemeClr val="tx2"/>
                          </a:solidFill>
                        </a:rPr>
                        <a:t>22%</a:t>
                      </a:r>
                    </a:p>
                  </a:txBody>
                  <a:tcPr anchor="ctr">
                    <a:solidFill>
                      <a:schemeClr val="bg1"/>
                    </a:solidFill>
                  </a:tcPr>
                </a:tc>
                <a:extLst>
                  <a:ext uri="{0D108BD9-81ED-4DB2-BD59-A6C34878D82A}">
                    <a16:rowId xmlns:a16="http://schemas.microsoft.com/office/drawing/2014/main" xmlns="" val="10000"/>
                  </a:ext>
                </a:extLst>
              </a:tr>
              <a:tr h="353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939192"/>
                          </a:solidFill>
                        </a:rPr>
                        <a:t>Methodist</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3%</a:t>
                      </a:r>
                    </a:p>
                  </a:txBody>
                  <a:tcPr anchor="ctr">
                    <a:solidFill>
                      <a:schemeClr val="bg1"/>
                    </a:solidFill>
                  </a:tcPr>
                </a:tc>
                <a:extLst>
                  <a:ext uri="{0D108BD9-81ED-4DB2-BD59-A6C34878D82A}">
                    <a16:rowId xmlns:a16="http://schemas.microsoft.com/office/drawing/2014/main" xmlns="" val="10002"/>
                  </a:ext>
                </a:extLst>
              </a:tr>
              <a:tr h="353519">
                <a:tc>
                  <a:txBody>
                    <a:bodyPr/>
                    <a:lstStyle/>
                    <a:p>
                      <a:r>
                        <a:rPr lang="en-US" sz="1200" b="1" i="0" dirty="0">
                          <a:solidFill>
                            <a:srgbClr val="939192"/>
                          </a:solidFill>
                        </a:rPr>
                        <a:t>Baptist</a:t>
                      </a:r>
                    </a:p>
                  </a:txBody>
                  <a:tcPr anchor="ctr">
                    <a:solidFill>
                      <a:schemeClr val="bg1"/>
                    </a:solidFill>
                  </a:tcPr>
                </a:tc>
                <a:tc>
                  <a:txBody>
                    <a:bodyPr/>
                    <a:lstStyle/>
                    <a:p>
                      <a:r>
                        <a:rPr lang="en-US" sz="1400" b="1" dirty="0">
                          <a:solidFill>
                            <a:schemeClr val="tx2"/>
                          </a:solidFill>
                        </a:rPr>
                        <a:t>13%</a:t>
                      </a:r>
                    </a:p>
                  </a:txBody>
                  <a:tcPr anchor="ctr">
                    <a:solidFill>
                      <a:schemeClr val="bg1"/>
                    </a:solidFill>
                  </a:tcPr>
                </a:tc>
                <a:extLst>
                  <a:ext uri="{0D108BD9-81ED-4DB2-BD59-A6C34878D82A}">
                    <a16:rowId xmlns:a16="http://schemas.microsoft.com/office/drawing/2014/main" xmlns="" val="10003"/>
                  </a:ext>
                </a:extLst>
              </a:tr>
              <a:tr h="353519">
                <a:tc>
                  <a:txBody>
                    <a:bodyPr/>
                    <a:lstStyle/>
                    <a:p>
                      <a:r>
                        <a:rPr lang="en-US" sz="1200" b="1" i="0" dirty="0">
                          <a:solidFill>
                            <a:srgbClr val="939192"/>
                          </a:solidFill>
                        </a:rPr>
                        <a:t>Evangelical</a:t>
                      </a:r>
                    </a:p>
                  </a:txBody>
                  <a:tcPr anchor="ctr">
                    <a:solidFill>
                      <a:schemeClr val="bg1"/>
                    </a:solidFill>
                  </a:tcPr>
                </a:tc>
                <a:tc>
                  <a:txBody>
                    <a:bodyPr/>
                    <a:lstStyle/>
                    <a:p>
                      <a:r>
                        <a:rPr lang="en-US" sz="1400" b="1" dirty="0">
                          <a:solidFill>
                            <a:schemeClr val="tx2"/>
                          </a:solidFill>
                        </a:rPr>
                        <a:t>4%</a:t>
                      </a:r>
                    </a:p>
                  </a:txBody>
                  <a:tcPr anchor="ctr">
                    <a:solidFill>
                      <a:schemeClr val="bg1"/>
                    </a:solidFill>
                  </a:tcPr>
                </a:tc>
                <a:extLst>
                  <a:ext uri="{0D108BD9-81ED-4DB2-BD59-A6C34878D82A}">
                    <a16:rowId xmlns:a16="http://schemas.microsoft.com/office/drawing/2014/main" xmlns="" val="10004"/>
                  </a:ext>
                </a:extLst>
              </a:tr>
              <a:tr h="353519">
                <a:tc>
                  <a:txBody>
                    <a:bodyPr/>
                    <a:lstStyle/>
                    <a:p>
                      <a:r>
                        <a:rPr lang="en-US" sz="1200" b="1" i="0" dirty="0">
                          <a:solidFill>
                            <a:srgbClr val="939192"/>
                          </a:solidFill>
                        </a:rPr>
                        <a:t>Non-traditional</a:t>
                      </a:r>
                    </a:p>
                  </a:txBody>
                  <a:tcPr anchor="ctr">
                    <a:solidFill>
                      <a:schemeClr val="bg1"/>
                    </a:solidFill>
                  </a:tcPr>
                </a:tc>
                <a:tc>
                  <a:txBody>
                    <a:bodyPr/>
                    <a:lstStyle/>
                    <a:p>
                      <a:r>
                        <a:rPr lang="en-US" sz="1400" b="1" dirty="0">
                          <a:solidFill>
                            <a:schemeClr val="tx2"/>
                          </a:solidFill>
                        </a:rPr>
                        <a:t>4%</a:t>
                      </a:r>
                    </a:p>
                  </a:txBody>
                  <a:tcPr anchor="ctr">
                    <a:solidFill>
                      <a:schemeClr val="bg1"/>
                    </a:solidFill>
                  </a:tcPr>
                </a:tc>
                <a:extLst>
                  <a:ext uri="{0D108BD9-81ED-4DB2-BD59-A6C34878D82A}">
                    <a16:rowId xmlns:a16="http://schemas.microsoft.com/office/drawing/2014/main" xmlns="" val="10005"/>
                  </a:ext>
                </a:extLst>
              </a:tr>
              <a:tr h="353519">
                <a:tc>
                  <a:txBody>
                    <a:bodyPr/>
                    <a:lstStyle/>
                    <a:p>
                      <a:r>
                        <a:rPr lang="en-US" sz="1200" b="1" i="0" dirty="0">
                          <a:solidFill>
                            <a:srgbClr val="939192"/>
                          </a:solidFill>
                        </a:rPr>
                        <a:t>Catholic</a:t>
                      </a:r>
                    </a:p>
                  </a:txBody>
                  <a:tcPr anchor="ctr">
                    <a:solidFill>
                      <a:schemeClr val="bg1"/>
                    </a:solidFill>
                  </a:tcPr>
                </a:tc>
                <a:tc>
                  <a:txBody>
                    <a:bodyPr/>
                    <a:lstStyle/>
                    <a:p>
                      <a:r>
                        <a:rPr lang="en-US" sz="1400" b="1" dirty="0">
                          <a:solidFill>
                            <a:schemeClr val="tx2"/>
                          </a:solidFill>
                        </a:rPr>
                        <a:t>17%</a:t>
                      </a:r>
                    </a:p>
                  </a:txBody>
                  <a:tcPr anchor="ctr">
                    <a:solidFill>
                      <a:schemeClr val="bg1"/>
                    </a:solidFill>
                  </a:tcPr>
                </a:tc>
                <a:extLst>
                  <a:ext uri="{0D108BD9-81ED-4DB2-BD59-A6C34878D82A}">
                    <a16:rowId xmlns:a16="http://schemas.microsoft.com/office/drawing/2014/main" xmlns="" val="10006"/>
                  </a:ext>
                </a:extLst>
              </a:tr>
              <a:tr h="353519">
                <a:tc>
                  <a:txBody>
                    <a:bodyPr/>
                    <a:lstStyle/>
                    <a:p>
                      <a:r>
                        <a:rPr lang="en-US" sz="1200" b="1" i="0" dirty="0">
                          <a:solidFill>
                            <a:srgbClr val="939192"/>
                          </a:solidFill>
                        </a:rPr>
                        <a:t>Jewish</a:t>
                      </a:r>
                    </a:p>
                  </a:txBody>
                  <a:tcPr anchor="ctr">
                    <a:solidFill>
                      <a:schemeClr val="bg1"/>
                    </a:solidFill>
                  </a:tcPr>
                </a:tc>
                <a:tc>
                  <a:txBody>
                    <a:bodyPr/>
                    <a:lstStyle/>
                    <a:p>
                      <a:r>
                        <a:rPr lang="en-US" sz="1400" b="1" dirty="0">
                          <a:solidFill>
                            <a:schemeClr val="tx2"/>
                          </a:solidFill>
                        </a:rPr>
                        <a:t>2%</a:t>
                      </a:r>
                    </a:p>
                  </a:txBody>
                  <a:tcPr anchor="ctr">
                    <a:solidFill>
                      <a:schemeClr val="bg1"/>
                    </a:solidFill>
                  </a:tcPr>
                </a:tc>
                <a:extLst>
                  <a:ext uri="{0D108BD9-81ED-4DB2-BD59-A6C34878D82A}">
                    <a16:rowId xmlns:a16="http://schemas.microsoft.com/office/drawing/2014/main" xmlns="" val="10007"/>
                  </a:ext>
                </a:extLst>
              </a:tr>
              <a:tr h="353519">
                <a:tc>
                  <a:txBody>
                    <a:bodyPr/>
                    <a:lstStyle/>
                    <a:p>
                      <a:r>
                        <a:rPr lang="en-US" sz="1200" b="1" i="0" dirty="0">
                          <a:solidFill>
                            <a:srgbClr val="939192"/>
                          </a:solidFill>
                        </a:rPr>
                        <a:t>Mormon</a:t>
                      </a:r>
                    </a:p>
                  </a:txBody>
                  <a:tcPr anchor="ctr">
                    <a:solidFill>
                      <a:schemeClr val="bg1"/>
                    </a:solidFill>
                  </a:tcPr>
                </a:tc>
                <a:tc>
                  <a:txBody>
                    <a:bodyPr/>
                    <a:lstStyle/>
                    <a:p>
                      <a:r>
                        <a:rPr lang="en-US" sz="1400" b="1" dirty="0">
                          <a:solidFill>
                            <a:schemeClr val="tx2"/>
                          </a:solidFill>
                        </a:rPr>
                        <a:t>1%</a:t>
                      </a:r>
                    </a:p>
                  </a:txBody>
                  <a:tcPr anchor="ctr">
                    <a:solidFill>
                      <a:schemeClr val="bg1"/>
                    </a:solidFill>
                  </a:tcPr>
                </a:tc>
                <a:extLst>
                  <a:ext uri="{0D108BD9-81ED-4DB2-BD59-A6C34878D82A}">
                    <a16:rowId xmlns:a16="http://schemas.microsoft.com/office/drawing/2014/main" xmlns="" val="10008"/>
                  </a:ext>
                </a:extLst>
              </a:tr>
              <a:tr h="353519">
                <a:tc>
                  <a:txBody>
                    <a:bodyPr/>
                    <a:lstStyle/>
                    <a:p>
                      <a:r>
                        <a:rPr lang="en-US" sz="1200" b="1" i="0" dirty="0">
                          <a:solidFill>
                            <a:srgbClr val="939192"/>
                          </a:solidFill>
                        </a:rPr>
                        <a:t>Other</a:t>
                      </a:r>
                    </a:p>
                  </a:txBody>
                  <a:tcPr anchor="ctr">
                    <a:solidFill>
                      <a:schemeClr val="bg1"/>
                    </a:solidFill>
                  </a:tcPr>
                </a:tc>
                <a:tc>
                  <a:txBody>
                    <a:bodyPr/>
                    <a:lstStyle/>
                    <a:p>
                      <a:r>
                        <a:rPr lang="en-US" sz="1400" b="1" dirty="0">
                          <a:solidFill>
                            <a:schemeClr val="tx2"/>
                          </a:solidFill>
                        </a:rPr>
                        <a:t>16%</a:t>
                      </a:r>
                    </a:p>
                  </a:txBody>
                  <a:tcPr anchor="ctr">
                    <a:solidFill>
                      <a:schemeClr val="bg1"/>
                    </a:solidFill>
                  </a:tcPr>
                </a:tc>
                <a:extLst>
                  <a:ext uri="{0D108BD9-81ED-4DB2-BD59-A6C34878D82A}">
                    <a16:rowId xmlns:a16="http://schemas.microsoft.com/office/drawing/2014/main" xmlns="" val="1132869799"/>
                  </a:ext>
                </a:extLst>
              </a:tr>
              <a:tr h="353519">
                <a:tc>
                  <a:txBody>
                    <a:bodyPr/>
                    <a:lstStyle/>
                    <a:p>
                      <a:r>
                        <a:rPr lang="en-US" sz="1200" b="1" i="0" dirty="0">
                          <a:solidFill>
                            <a:srgbClr val="939192"/>
                          </a:solidFill>
                        </a:rPr>
                        <a:t>None</a:t>
                      </a:r>
                    </a:p>
                  </a:txBody>
                  <a:tcPr anchor="ctr">
                    <a:solidFill>
                      <a:schemeClr val="bg1"/>
                    </a:solidFill>
                  </a:tcPr>
                </a:tc>
                <a:tc>
                  <a:txBody>
                    <a:bodyPr/>
                    <a:lstStyle/>
                    <a:p>
                      <a:r>
                        <a:rPr lang="en-US" sz="1400" b="1" dirty="0">
                          <a:solidFill>
                            <a:schemeClr val="tx2"/>
                          </a:solidFill>
                        </a:rPr>
                        <a:t>15%</a:t>
                      </a:r>
                    </a:p>
                  </a:txBody>
                  <a:tcPr anchor="ctr">
                    <a:solidFill>
                      <a:schemeClr val="bg1"/>
                    </a:solidFill>
                  </a:tcPr>
                </a:tc>
                <a:extLst>
                  <a:ext uri="{0D108BD9-81ED-4DB2-BD59-A6C34878D82A}">
                    <a16:rowId xmlns:a16="http://schemas.microsoft.com/office/drawing/2014/main" xmlns="" val="1187573740"/>
                  </a:ext>
                </a:extLst>
              </a:tr>
              <a:tr h="353519">
                <a:tc>
                  <a:txBody>
                    <a:bodyPr/>
                    <a:lstStyle/>
                    <a:p>
                      <a:r>
                        <a:rPr lang="en-US" sz="1200" b="1" i="0" dirty="0">
                          <a:solidFill>
                            <a:srgbClr val="939192"/>
                          </a:solidFill>
                        </a:rPr>
                        <a:t>Don’t know</a:t>
                      </a:r>
                    </a:p>
                  </a:txBody>
                  <a:tcPr anchor="ctr">
                    <a:solidFill>
                      <a:schemeClr val="bg1"/>
                    </a:solidFill>
                  </a:tcPr>
                </a:tc>
                <a:tc>
                  <a:txBody>
                    <a:bodyPr/>
                    <a:lstStyle/>
                    <a:p>
                      <a:r>
                        <a:rPr lang="en-US" sz="1400" b="1" dirty="0">
                          <a:solidFill>
                            <a:schemeClr val="tx2"/>
                          </a:solidFill>
                        </a:rPr>
                        <a:t>3%</a:t>
                      </a:r>
                    </a:p>
                  </a:txBody>
                  <a:tcPr anchor="ctr">
                    <a:solidFill>
                      <a:schemeClr val="bg1"/>
                    </a:solidFill>
                  </a:tcPr>
                </a:tc>
                <a:extLst>
                  <a:ext uri="{0D108BD9-81ED-4DB2-BD59-A6C34878D82A}">
                    <a16:rowId xmlns:a16="http://schemas.microsoft.com/office/drawing/2014/main" xmlns="" val="1638298299"/>
                  </a:ext>
                </a:extLst>
              </a:tr>
            </a:tbl>
          </a:graphicData>
        </a:graphic>
      </p:graphicFrame>
      <p:sp>
        <p:nvSpPr>
          <p:cNvPr id="8" name="TextBox 129"/>
          <p:cNvSpPr txBox="1">
            <a:spLocks noChangeArrowheads="1"/>
          </p:cNvSpPr>
          <p:nvPr/>
        </p:nvSpPr>
        <p:spPr bwMode="auto">
          <a:xfrm>
            <a:off x="812586" y="1863830"/>
            <a:ext cx="1571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RELIGION</a:t>
            </a:r>
          </a:p>
        </p:txBody>
      </p:sp>
      <p:sp>
        <p:nvSpPr>
          <p:cNvPr id="9" name="TextBox 93"/>
          <p:cNvSpPr txBox="1">
            <a:spLocks noChangeArrowheads="1"/>
          </p:cNvSpPr>
          <p:nvPr/>
        </p:nvSpPr>
        <p:spPr bwMode="auto">
          <a:xfrm>
            <a:off x="3726701" y="2057578"/>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EVANGELICAL</a:t>
            </a:r>
          </a:p>
        </p:txBody>
      </p:sp>
      <p:graphicFrame>
        <p:nvGraphicFramePr>
          <p:cNvPr id="10" name="Table 9" descr="Evangelical&#10;&#10;Born-again/Evangelical: 46% voted &#10;&#10;Not Born-again/Evangelical: 43% voted" title="Voters with a disability are less likely to have a minor at home than voters without disabilities "/>
          <p:cNvGraphicFramePr>
            <a:graphicFrameLocks noGrp="1"/>
          </p:cNvGraphicFramePr>
          <p:nvPr>
            <p:extLst>
              <p:ext uri="{D42A27DB-BD31-4B8C-83A1-F6EECF244321}">
                <p14:modId xmlns:p14="http://schemas.microsoft.com/office/powerpoint/2010/main" val="1064751459"/>
              </p:ext>
            </p:extLst>
          </p:nvPr>
        </p:nvGraphicFramePr>
        <p:xfrm>
          <a:off x="3228860" y="2342058"/>
          <a:ext cx="2286000" cy="7619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125771">
                <a:tc>
                  <a:txBody>
                    <a:bodyPr/>
                    <a:lstStyle/>
                    <a:p>
                      <a:r>
                        <a:rPr lang="en-US" sz="1200" b="1" kern="1200" dirty="0">
                          <a:solidFill>
                            <a:srgbClr val="939192"/>
                          </a:solidFill>
                          <a:latin typeface="+mn-lt"/>
                          <a:ea typeface="ＭＳ Ｐゴシック" charset="0"/>
                          <a:cs typeface="Arial" charset="0"/>
                        </a:rPr>
                        <a:t>Born-again/Evangelical</a:t>
                      </a:r>
                    </a:p>
                  </a:txBody>
                  <a:tcPr anchor="ctr">
                    <a:solidFill>
                      <a:schemeClr val="bg1"/>
                    </a:solidFill>
                  </a:tcPr>
                </a:tc>
                <a:tc>
                  <a:txBody>
                    <a:bodyPr/>
                    <a:lstStyle/>
                    <a:p>
                      <a:pPr algn="ctr"/>
                      <a:r>
                        <a:rPr lang="en-US" sz="1400" b="1" kern="1200" dirty="0">
                          <a:solidFill>
                            <a:schemeClr val="tx2"/>
                          </a:solidFill>
                          <a:latin typeface="+mn-lt"/>
                          <a:ea typeface="+mn-ea"/>
                          <a:cs typeface="+mn-cs"/>
                        </a:rPr>
                        <a:t>46%</a:t>
                      </a:r>
                    </a:p>
                  </a:txBody>
                  <a:tcPr anchor="ctr">
                    <a:solidFill>
                      <a:schemeClr val="bg1"/>
                    </a:solidFill>
                  </a:tcPr>
                </a:tc>
                <a:extLst>
                  <a:ext uri="{0D108BD9-81ED-4DB2-BD59-A6C34878D82A}">
                    <a16:rowId xmlns:a16="http://schemas.microsoft.com/office/drawing/2014/main" xmlns="" val="10000"/>
                  </a:ext>
                </a:extLst>
              </a:tr>
              <a:tr h="188657">
                <a:tc>
                  <a:txBody>
                    <a:bodyPr/>
                    <a:lstStyle/>
                    <a:p>
                      <a:r>
                        <a:rPr lang="en-US" sz="1200" b="1" kern="1200" dirty="0">
                          <a:solidFill>
                            <a:srgbClr val="939192"/>
                          </a:solidFill>
                          <a:latin typeface="+mn-lt"/>
                          <a:ea typeface="ＭＳ Ｐゴシック" charset="0"/>
                          <a:cs typeface="Arial" charset="0"/>
                        </a:rPr>
                        <a:t>Not Born-again/Evangelical</a:t>
                      </a:r>
                    </a:p>
                  </a:txBody>
                  <a:tcPr anchor="ctr">
                    <a:solidFill>
                      <a:schemeClr val="bg1"/>
                    </a:solidFill>
                  </a:tcPr>
                </a:tc>
                <a:tc>
                  <a:txBody>
                    <a:bodyPr/>
                    <a:lstStyle/>
                    <a:p>
                      <a:pPr algn="ctr"/>
                      <a:r>
                        <a:rPr lang="en-US" sz="1400" b="1" kern="1200" dirty="0">
                          <a:solidFill>
                            <a:schemeClr val="tx2"/>
                          </a:solidFill>
                          <a:latin typeface="+mn-lt"/>
                          <a:ea typeface="+mn-ea"/>
                          <a:cs typeface="+mn-cs"/>
                        </a:rPr>
                        <a:t>43%</a:t>
                      </a:r>
                    </a:p>
                  </a:txBody>
                  <a:tcPr anchor="ctr">
                    <a:solidFill>
                      <a:schemeClr val="bg1"/>
                    </a:solidFill>
                  </a:tcPr>
                </a:tc>
                <a:extLst>
                  <a:ext uri="{0D108BD9-81ED-4DB2-BD59-A6C34878D82A}">
                    <a16:rowId xmlns:a16="http://schemas.microsoft.com/office/drawing/2014/main" xmlns="" val="10001"/>
                  </a:ext>
                </a:extLst>
              </a:tr>
            </a:tbl>
          </a:graphicData>
        </a:graphic>
      </p:graphicFrame>
      <p:sp>
        <p:nvSpPr>
          <p:cNvPr id="25" name="TextBox 93"/>
          <p:cNvSpPr txBox="1">
            <a:spLocks noChangeArrowheads="1"/>
          </p:cNvSpPr>
          <p:nvPr/>
        </p:nvSpPr>
        <p:spPr bwMode="auto">
          <a:xfrm>
            <a:off x="6417445" y="2357197"/>
            <a:ext cx="1597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algn="ctr" eaLnBrk="1" fontAlgn="base" hangingPunct="1">
              <a:spcBef>
                <a:spcPct val="0"/>
              </a:spcBef>
              <a:spcAft>
                <a:spcPct val="0"/>
              </a:spcAft>
            </a:pPr>
            <a:r>
              <a:rPr lang="en-US" sz="1400" b="1" dirty="0">
                <a:solidFill>
                  <a:srgbClr val="97898D"/>
                </a:solidFill>
                <a:latin typeface="+mn-lt"/>
                <a:ea typeface="ＭＳ Ｐゴシック" charset="0"/>
                <a:cs typeface="Arial" charset="0"/>
              </a:rPr>
              <a:t>VOTE DECISION</a:t>
            </a:r>
          </a:p>
        </p:txBody>
      </p:sp>
      <p:graphicFrame>
        <p:nvGraphicFramePr>
          <p:cNvPr id="26" name="Table 25" descr="Vote Decision &#10;&#10;Last few days: 7 % voted &#10;&#10;In last week: 5 % voted&#10;&#10;In past month: 11% voted &#10;&#10;1-3 months ago:  22% voted&#10;&#10;More than 3 months ago: 53% voted &#10;&#10;Don't know: 2 % voted" title="Voters with a disability are less likely to have a minor at home than voters without disabilities "/>
          <p:cNvGraphicFramePr>
            <a:graphicFrameLocks noGrp="1"/>
          </p:cNvGraphicFramePr>
          <p:nvPr>
            <p:extLst>
              <p:ext uri="{D42A27DB-BD31-4B8C-83A1-F6EECF244321}">
                <p14:modId xmlns:p14="http://schemas.microsoft.com/office/powerpoint/2010/main" val="3029343952"/>
              </p:ext>
            </p:extLst>
          </p:nvPr>
        </p:nvGraphicFramePr>
        <p:xfrm>
          <a:off x="6073252" y="2681247"/>
          <a:ext cx="2286000" cy="19811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tblGrid>
              <a:tr h="274320">
                <a:tc>
                  <a:txBody>
                    <a:bodyPr/>
                    <a:lstStyle/>
                    <a:p>
                      <a:r>
                        <a:rPr lang="en-US" sz="1200" b="1" kern="1200" dirty="0">
                          <a:solidFill>
                            <a:srgbClr val="939192"/>
                          </a:solidFill>
                          <a:latin typeface="+mn-lt"/>
                          <a:ea typeface="ＭＳ Ｐゴシック" charset="0"/>
                          <a:cs typeface="Arial" charset="0"/>
                        </a:rPr>
                        <a:t>Last few</a:t>
                      </a:r>
                      <a:r>
                        <a:rPr lang="en-US" sz="1200" b="1" kern="1200" baseline="0" dirty="0">
                          <a:solidFill>
                            <a:srgbClr val="939192"/>
                          </a:solidFill>
                          <a:latin typeface="+mn-lt"/>
                          <a:ea typeface="ＭＳ Ｐゴシック" charset="0"/>
                          <a:cs typeface="Arial" charset="0"/>
                        </a:rPr>
                        <a:t> days</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7%</a:t>
                      </a:r>
                    </a:p>
                  </a:txBody>
                  <a:tcPr anchor="ctr">
                    <a:solidFill>
                      <a:schemeClr val="bg1"/>
                    </a:solidFill>
                  </a:tcPr>
                </a:tc>
                <a:extLst>
                  <a:ext uri="{0D108BD9-81ED-4DB2-BD59-A6C34878D82A}">
                    <a16:rowId xmlns:a16="http://schemas.microsoft.com/office/drawing/2014/main" xmlns="" val="10000"/>
                  </a:ext>
                </a:extLst>
              </a:tr>
              <a:tr h="274320">
                <a:tc>
                  <a:txBody>
                    <a:bodyPr/>
                    <a:lstStyle/>
                    <a:p>
                      <a:r>
                        <a:rPr lang="en-US" sz="1200" b="1" kern="1200" dirty="0">
                          <a:solidFill>
                            <a:srgbClr val="939192"/>
                          </a:solidFill>
                          <a:latin typeface="+mn-lt"/>
                          <a:ea typeface="ＭＳ Ｐゴシック" charset="0"/>
                          <a:cs typeface="Arial" charset="0"/>
                        </a:rPr>
                        <a:t>In</a:t>
                      </a:r>
                      <a:r>
                        <a:rPr lang="en-US" sz="1200" b="1" kern="1200" baseline="0" dirty="0">
                          <a:solidFill>
                            <a:srgbClr val="939192"/>
                          </a:solidFill>
                          <a:latin typeface="+mn-lt"/>
                          <a:ea typeface="ＭＳ Ｐゴシック" charset="0"/>
                          <a:cs typeface="Arial" charset="0"/>
                        </a:rPr>
                        <a:t> last week</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5%</a:t>
                      </a:r>
                    </a:p>
                  </a:txBody>
                  <a:tcPr anchor="ctr">
                    <a:solidFill>
                      <a:schemeClr val="bg1"/>
                    </a:solidFill>
                  </a:tcPr>
                </a:tc>
                <a:extLst>
                  <a:ext uri="{0D108BD9-81ED-4DB2-BD59-A6C34878D82A}">
                    <a16:rowId xmlns:a16="http://schemas.microsoft.com/office/drawing/2014/main" xmlns="" val="10001"/>
                  </a:ext>
                </a:extLst>
              </a:tr>
              <a:tr h="274320">
                <a:tc>
                  <a:txBody>
                    <a:bodyPr/>
                    <a:lstStyle/>
                    <a:p>
                      <a:r>
                        <a:rPr lang="en-US" sz="1200" b="1" kern="1200" dirty="0">
                          <a:solidFill>
                            <a:srgbClr val="939192"/>
                          </a:solidFill>
                          <a:latin typeface="+mn-lt"/>
                          <a:ea typeface="ＭＳ Ｐゴシック" charset="0"/>
                          <a:cs typeface="Arial" charset="0"/>
                        </a:rPr>
                        <a:t>In</a:t>
                      </a:r>
                      <a:r>
                        <a:rPr lang="en-US" sz="1200" b="1" kern="1200" baseline="0" dirty="0">
                          <a:solidFill>
                            <a:srgbClr val="939192"/>
                          </a:solidFill>
                          <a:latin typeface="+mn-lt"/>
                          <a:ea typeface="ＭＳ Ｐゴシック" charset="0"/>
                          <a:cs typeface="Arial" charset="0"/>
                        </a:rPr>
                        <a:t> past month</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11%</a:t>
                      </a:r>
                    </a:p>
                  </a:txBody>
                  <a:tcPr anchor="ctr">
                    <a:solidFill>
                      <a:schemeClr val="bg1"/>
                    </a:solidFill>
                  </a:tcPr>
                </a:tc>
                <a:extLst>
                  <a:ext uri="{0D108BD9-81ED-4DB2-BD59-A6C34878D82A}">
                    <a16:rowId xmlns:a16="http://schemas.microsoft.com/office/drawing/2014/main" xmlns="" val="10002"/>
                  </a:ext>
                </a:extLst>
              </a:tr>
              <a:tr h="274320">
                <a:tc>
                  <a:txBody>
                    <a:bodyPr/>
                    <a:lstStyle/>
                    <a:p>
                      <a:r>
                        <a:rPr lang="en-US" sz="1200" b="1" kern="1200" dirty="0">
                          <a:solidFill>
                            <a:srgbClr val="939192"/>
                          </a:solidFill>
                          <a:latin typeface="+mn-lt"/>
                          <a:ea typeface="ＭＳ Ｐゴシック" charset="0"/>
                          <a:cs typeface="Arial" charset="0"/>
                        </a:rPr>
                        <a:t>1-3</a:t>
                      </a:r>
                      <a:r>
                        <a:rPr lang="en-US" sz="1200" b="1" kern="1200" baseline="0" dirty="0">
                          <a:solidFill>
                            <a:srgbClr val="939192"/>
                          </a:solidFill>
                          <a:latin typeface="+mn-lt"/>
                          <a:ea typeface="ＭＳ Ｐゴシック" charset="0"/>
                          <a:cs typeface="Arial" charset="0"/>
                        </a:rPr>
                        <a:t> months ago</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22%</a:t>
                      </a:r>
                    </a:p>
                  </a:txBody>
                  <a:tcPr anchor="ctr">
                    <a:solidFill>
                      <a:schemeClr val="bg1"/>
                    </a:solidFill>
                  </a:tcPr>
                </a:tc>
                <a:extLst>
                  <a:ext uri="{0D108BD9-81ED-4DB2-BD59-A6C34878D82A}">
                    <a16:rowId xmlns:a16="http://schemas.microsoft.com/office/drawing/2014/main" xmlns="" val="10003"/>
                  </a:ext>
                </a:extLst>
              </a:tr>
              <a:tr h="274320">
                <a:tc>
                  <a:txBody>
                    <a:bodyPr/>
                    <a:lstStyle/>
                    <a:p>
                      <a:r>
                        <a:rPr lang="en-US" sz="1200" b="1" kern="1200" dirty="0">
                          <a:solidFill>
                            <a:srgbClr val="939192"/>
                          </a:solidFill>
                          <a:latin typeface="+mn-lt"/>
                          <a:ea typeface="ＭＳ Ｐゴシック" charset="0"/>
                          <a:cs typeface="Arial" charset="0"/>
                        </a:rPr>
                        <a:t>More</a:t>
                      </a:r>
                      <a:r>
                        <a:rPr lang="en-US" sz="1200" b="1" kern="1200" baseline="0" dirty="0">
                          <a:solidFill>
                            <a:srgbClr val="939192"/>
                          </a:solidFill>
                          <a:latin typeface="+mn-lt"/>
                          <a:ea typeface="ＭＳ Ｐゴシック" charset="0"/>
                          <a:cs typeface="Arial" charset="0"/>
                        </a:rPr>
                        <a:t> than 3 months ago</a:t>
                      </a:r>
                      <a:endParaRPr lang="en-US" sz="1200" b="1" kern="1200" dirty="0">
                        <a:solidFill>
                          <a:srgbClr val="939192"/>
                        </a:solidFill>
                        <a:latin typeface="+mn-lt"/>
                        <a:ea typeface="ＭＳ Ｐゴシック" charset="0"/>
                        <a:cs typeface="Arial" charset="0"/>
                      </a:endParaRPr>
                    </a:p>
                  </a:txBody>
                  <a:tcPr anchor="ctr">
                    <a:solidFill>
                      <a:schemeClr val="bg1"/>
                    </a:solidFill>
                  </a:tcPr>
                </a:tc>
                <a:tc>
                  <a:txBody>
                    <a:bodyPr/>
                    <a:lstStyle/>
                    <a:p>
                      <a:pPr algn="ctr"/>
                      <a:r>
                        <a:rPr lang="en-US" sz="1400" b="1" kern="1200" dirty="0">
                          <a:solidFill>
                            <a:schemeClr val="tx2"/>
                          </a:solidFill>
                          <a:latin typeface="+mn-lt"/>
                          <a:ea typeface="+mn-ea"/>
                          <a:cs typeface="+mn-cs"/>
                        </a:rPr>
                        <a:t>53%</a:t>
                      </a:r>
                    </a:p>
                  </a:txBody>
                  <a:tcPr anchor="ctr">
                    <a:solidFill>
                      <a:schemeClr val="bg1"/>
                    </a:solidFill>
                  </a:tcPr>
                </a:tc>
                <a:extLst>
                  <a:ext uri="{0D108BD9-81ED-4DB2-BD59-A6C34878D82A}">
                    <a16:rowId xmlns:a16="http://schemas.microsoft.com/office/drawing/2014/main" xmlns="" val="10004"/>
                  </a:ext>
                </a:extLst>
              </a:tr>
              <a:tr h="274320">
                <a:tc>
                  <a:txBody>
                    <a:bodyPr/>
                    <a:lstStyle/>
                    <a:p>
                      <a:r>
                        <a:rPr lang="en-US" sz="1200" b="1" kern="1200" dirty="0">
                          <a:solidFill>
                            <a:srgbClr val="939192"/>
                          </a:solidFill>
                          <a:latin typeface="+mn-lt"/>
                          <a:ea typeface="ＭＳ Ｐゴシック" charset="0"/>
                          <a:cs typeface="Arial" charset="0"/>
                        </a:rPr>
                        <a:t>Don’t know </a:t>
                      </a:r>
                    </a:p>
                  </a:txBody>
                  <a:tcPr anchor="ctr">
                    <a:solidFill>
                      <a:schemeClr val="bg1"/>
                    </a:solidFill>
                  </a:tcPr>
                </a:tc>
                <a:tc>
                  <a:txBody>
                    <a:bodyPr/>
                    <a:lstStyle/>
                    <a:p>
                      <a:pPr algn="ctr"/>
                      <a:r>
                        <a:rPr lang="en-US" sz="1400" b="1" kern="1200" dirty="0">
                          <a:solidFill>
                            <a:schemeClr val="tx2"/>
                          </a:solidFill>
                          <a:latin typeface="+mn-lt"/>
                          <a:ea typeface="+mn-ea"/>
                          <a:cs typeface="+mn-cs"/>
                        </a:rPr>
                        <a:t>2%</a:t>
                      </a:r>
                    </a:p>
                  </a:txBody>
                  <a:tcPr anchor="ctr">
                    <a:solidFill>
                      <a:schemeClr val="bg1"/>
                    </a:solidFill>
                  </a:tcPr>
                </a:tc>
                <a:extLst>
                  <a:ext uri="{0D108BD9-81ED-4DB2-BD59-A6C34878D82A}">
                    <a16:rowId xmlns:a16="http://schemas.microsoft.com/office/drawing/2014/main" xmlns="" val="10005"/>
                  </a:ext>
                </a:extLst>
              </a:tr>
            </a:tbl>
          </a:graphicData>
        </a:graphic>
      </p:graphicFrame>
      <p:sp>
        <p:nvSpPr>
          <p:cNvPr id="28" name="TextBox 93"/>
          <p:cNvSpPr txBox="1">
            <a:spLocks noChangeArrowheads="1"/>
          </p:cNvSpPr>
          <p:nvPr/>
        </p:nvSpPr>
        <p:spPr bwMode="auto">
          <a:xfrm>
            <a:off x="3726701" y="3517859"/>
            <a:ext cx="129032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30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97898D"/>
                </a:solidFill>
                <a:effectLst/>
                <a:uLnTx/>
                <a:uFillTx/>
                <a:latin typeface="+mn-lt"/>
                <a:ea typeface="ＭＳ Ｐゴシック" charset="0"/>
                <a:cs typeface="Arial" charset="0"/>
                <a:sym typeface="Gill Sans" charset="0"/>
              </a:rPr>
              <a:t>PARENTAL</a:t>
            </a:r>
          </a:p>
        </p:txBody>
      </p:sp>
      <p:sp>
        <p:nvSpPr>
          <p:cNvPr id="15" name="Title 1"/>
          <p:cNvSpPr>
            <a:spLocks noGrp="1"/>
          </p:cNvSpPr>
          <p:nvPr>
            <p:ph type="title"/>
          </p:nvPr>
        </p:nvSpPr>
        <p:spPr>
          <a:xfrm>
            <a:off x="611887" y="377055"/>
            <a:ext cx="8466137" cy="1058863"/>
          </a:xfrm>
        </p:spPr>
        <p:txBody>
          <a:bodyPr/>
          <a:lstStyle/>
          <a:p>
            <a:r>
              <a:rPr lang="en-US" sz="2300" b="1" dirty="0"/>
              <a:t>Voters with a disability are less likely to have a minor at home than voters without disabilities and are more likely to be a born-again or Evangelical Christian. A majority made their decision of who to vote for this election more than three months ago. </a:t>
            </a:r>
          </a:p>
        </p:txBody>
      </p:sp>
      <p:pic>
        <p:nvPicPr>
          <p:cNvPr id="14" name="Picture 13" descr="Parental &#10;&#10;Parents of minors: 25% voted &#10;&#10;No children under 18 at home: 73% vote&#10;&#10;Image of Children Playing with no distinguishing features "/>
          <p:cNvPicPr/>
          <p:nvPr/>
        </p:nvPicPr>
        <p:blipFill rotWithShape="1">
          <a:blip r:embed="rId2"/>
          <a:srcRect l="50988" t="56742" r="37543" b="29103"/>
          <a:stretch/>
        </p:blipFill>
        <p:spPr bwMode="auto">
          <a:xfrm>
            <a:off x="3228860" y="3935863"/>
            <a:ext cx="2286000" cy="1569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410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77863" y="228600"/>
            <a:ext cx="7966075" cy="740391"/>
          </a:xfrm>
        </p:spPr>
        <p:txBody>
          <a:bodyPr anchor="t"/>
          <a:lstStyle/>
          <a:p>
            <a:r>
              <a:rPr lang="en-US" altLang="en-US" sz="2400" b="1" dirty="0"/>
              <a:t>Additional Findings – Election Overview</a:t>
            </a:r>
          </a:p>
        </p:txBody>
      </p:sp>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51</a:t>
            </a:fld>
            <a:endParaRPr lang="en-US" altLang="en-US" sz="900"/>
          </a:p>
        </p:txBody>
      </p:sp>
      <p:sp>
        <p:nvSpPr>
          <p:cNvPr id="8196" name="Content Placeholder 1"/>
          <p:cNvSpPr>
            <a:spLocks noGrp="1"/>
          </p:cNvSpPr>
          <p:nvPr>
            <p:ph idx="1"/>
          </p:nvPr>
        </p:nvSpPr>
        <p:spPr>
          <a:xfrm>
            <a:off x="563336" y="889212"/>
            <a:ext cx="7772400" cy="5339734"/>
          </a:xfrm>
        </p:spPr>
        <p:txBody>
          <a:bodyPr/>
          <a:lstStyle/>
          <a:p>
            <a:r>
              <a:rPr lang="en-US" altLang="en-US" sz="1600" dirty="0"/>
              <a:t>Democratic voters tended to be women, African American, Latino, Millennials and college-educated. </a:t>
            </a:r>
          </a:p>
          <a:p>
            <a:endParaRPr lang="en-US" altLang="en-US" sz="1600" dirty="0"/>
          </a:p>
          <a:p>
            <a:r>
              <a:rPr lang="en-US" altLang="en-US" sz="1600" dirty="0"/>
              <a:t>Republican voters tended to be men, white, Seniors and white non-college educated. </a:t>
            </a:r>
          </a:p>
          <a:p>
            <a:pPr marL="0" indent="0">
              <a:buNone/>
            </a:pPr>
            <a:endParaRPr lang="en-US" altLang="en-US" sz="1600" dirty="0"/>
          </a:p>
          <a:p>
            <a:r>
              <a:rPr lang="en-US" altLang="en-US" sz="1600" dirty="0"/>
              <a:t>Voters who said that terrorism and national security, the federal budget deficit, taxes or dysfunction in government were the issues deciding their vote, voted for Donald Trump candidate. </a:t>
            </a:r>
          </a:p>
          <a:p>
            <a:pPr marL="0" indent="0">
              <a:buNone/>
            </a:pPr>
            <a:endParaRPr lang="en-US" altLang="en-US" sz="1600" dirty="0"/>
          </a:p>
          <a:p>
            <a:r>
              <a:rPr lang="en-US" altLang="en-US" sz="1600" dirty="0"/>
              <a:t>Voters who said that the environment and climate change, education, prescription drug costs, Social Security, and Medicare were the issues deciding their vote, voted for Hillary Clinton candidate.</a:t>
            </a:r>
          </a:p>
          <a:p>
            <a:endParaRPr lang="en-US" altLang="en-US" sz="1600" dirty="0"/>
          </a:p>
          <a:p>
            <a:r>
              <a:rPr lang="en-US" altLang="en-US" sz="1600" dirty="0"/>
              <a:t>The economy and jobs continued to dominate the election landscape. Nearly one-third of voters said the economy and jobs (27 percent) were the most important issues in deciding their vote. Healthcare, terrorism and national security, and education round out the top tier of concerns (21 percent and 18 percent respectively), followed by dysfunction in government (15 percent) and immigration (14 percent). </a:t>
            </a:r>
          </a:p>
        </p:txBody>
      </p:sp>
    </p:spTree>
    <p:extLst>
      <p:ext uri="{BB962C8B-B14F-4D97-AF65-F5344CB8AC3E}">
        <p14:creationId xmlns:p14="http://schemas.microsoft.com/office/powerpoint/2010/main" val="3969568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title="Jonathan Voss jvoss@lakeresearch.com"/>
          <p:cNvSpPr txBox="1">
            <a:spLocks noChangeArrowheads="1"/>
          </p:cNvSpPr>
          <p:nvPr/>
        </p:nvSpPr>
        <p:spPr bwMode="auto">
          <a:xfrm>
            <a:off x="4024313" y="3425825"/>
            <a:ext cx="2811916" cy="243681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eaLnBrk="1" hangingPunct="1">
              <a:spcBef>
                <a:spcPct val="0"/>
              </a:spcBef>
              <a:buClrTx/>
              <a:buFontTx/>
              <a:buNone/>
            </a:pPr>
            <a:endParaRPr lang="en-US" altLang="en-US" sz="1200" dirty="0"/>
          </a:p>
          <a:p>
            <a:pPr eaLnBrk="1" hangingPunct="1">
              <a:spcBef>
                <a:spcPct val="0"/>
              </a:spcBef>
              <a:buClrTx/>
              <a:buFontTx/>
              <a:buNone/>
            </a:pPr>
            <a:endParaRPr lang="en-US" altLang="en-US" sz="1200" dirty="0"/>
          </a:p>
          <a:p>
            <a:pPr eaLnBrk="1" hangingPunct="1">
              <a:spcBef>
                <a:spcPct val="0"/>
              </a:spcBef>
              <a:buClrTx/>
              <a:buFontTx/>
              <a:buNone/>
            </a:pPr>
            <a:endParaRPr lang="en-US" altLang="en-US" sz="1200" dirty="0"/>
          </a:p>
          <a:p>
            <a:pPr eaLnBrk="1" hangingPunct="1">
              <a:spcBef>
                <a:spcPct val="0"/>
              </a:spcBef>
              <a:buClrTx/>
              <a:buFontTx/>
              <a:buNone/>
            </a:pPr>
            <a:endParaRPr lang="en-US" altLang="en-US" sz="1200" dirty="0"/>
          </a:p>
        </p:txBody>
      </p:sp>
      <p:sp>
        <p:nvSpPr>
          <p:cNvPr id="10244" name="Text Box 8"/>
          <p:cNvSpPr txBox="1">
            <a:spLocks noChangeArrowheads="1"/>
          </p:cNvSpPr>
          <p:nvPr/>
        </p:nvSpPr>
        <p:spPr bwMode="auto">
          <a:xfrm>
            <a:off x="4016375" y="2476500"/>
            <a:ext cx="5092700"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eaLnBrk="1" hangingPunct="1">
              <a:spcBef>
                <a:spcPct val="0"/>
              </a:spcBef>
              <a:buClrTx/>
              <a:buFontTx/>
              <a:buNone/>
            </a:pPr>
            <a:r>
              <a:rPr lang="en-US" altLang="en-US" sz="2000" dirty="0"/>
              <a:t>Washington, DC | Berkeley, CA | New York, NY</a:t>
            </a:r>
          </a:p>
          <a:p>
            <a:pPr eaLnBrk="1" hangingPunct="1">
              <a:spcBef>
                <a:spcPct val="0"/>
              </a:spcBef>
              <a:buClrTx/>
              <a:buFontTx/>
              <a:buNone/>
            </a:pPr>
            <a:r>
              <a:rPr lang="en-US" altLang="en-US" sz="1600" dirty="0">
                <a:hlinkClick r:id="rId3"/>
              </a:rPr>
              <a:t>LakeResearch.com</a:t>
            </a:r>
            <a:endParaRPr lang="en-US" altLang="en-US" sz="1600" dirty="0"/>
          </a:p>
          <a:p>
            <a:pPr eaLnBrk="1" hangingPunct="1">
              <a:spcBef>
                <a:spcPct val="0"/>
              </a:spcBef>
              <a:buClrTx/>
              <a:buFontTx/>
              <a:buNone/>
            </a:pPr>
            <a:r>
              <a:rPr lang="en-US" altLang="en-US" sz="1600" dirty="0"/>
              <a:t>202.776.9066</a:t>
            </a:r>
          </a:p>
          <a:p>
            <a:pPr eaLnBrk="1" hangingPunct="1">
              <a:spcBef>
                <a:spcPct val="0"/>
              </a:spcBef>
              <a:buClrTx/>
              <a:buFontTx/>
              <a:buNone/>
            </a:pPr>
            <a:endParaRPr lang="en-US" altLang="en-US" sz="1600" dirty="0"/>
          </a:p>
          <a:p>
            <a:pPr eaLnBrk="1" hangingPunct="1">
              <a:spcBef>
                <a:spcPct val="0"/>
              </a:spcBef>
              <a:buClrTx/>
              <a:buFontTx/>
              <a:buNone/>
            </a:pPr>
            <a:r>
              <a:rPr lang="en-US" altLang="en-US" sz="1600" dirty="0"/>
              <a:t>Jonathan Voss</a:t>
            </a:r>
          </a:p>
          <a:p>
            <a:pPr eaLnBrk="1" hangingPunct="1">
              <a:spcBef>
                <a:spcPct val="0"/>
              </a:spcBef>
              <a:buClrTx/>
              <a:buFontTx/>
              <a:buNone/>
            </a:pPr>
            <a:r>
              <a:rPr lang="en-US" altLang="en-US" sz="1600" dirty="0">
                <a:hlinkClick r:id="rId4"/>
              </a:rPr>
              <a:t>jvoss@lakeresearch.com</a:t>
            </a:r>
            <a:endParaRPr lang="en-US" altLang="en-US" sz="1600" dirty="0"/>
          </a:p>
          <a:p>
            <a:pPr eaLnBrk="1" hangingPunct="1">
              <a:spcBef>
                <a:spcPct val="0"/>
              </a:spcBef>
              <a:buClrTx/>
              <a:buFontTx/>
              <a:buNone/>
            </a:pPr>
            <a:endParaRPr lang="en-US" altLang="en-US" sz="1600" dirty="0"/>
          </a:p>
        </p:txBody>
      </p:sp>
      <p:pic>
        <p:nvPicPr>
          <p:cNvPr id="10245" name="Picture 1" descr="Image of Lake Research Partners " title="LRP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775" y="2476500"/>
            <a:ext cx="344487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sz="quarter"/>
          </p:nvPr>
        </p:nvSpPr>
        <p:spPr>
          <a:xfrm>
            <a:off x="660042" y="501248"/>
            <a:ext cx="7772400" cy="733425"/>
          </a:xfrm>
        </p:spPr>
        <p:txBody>
          <a:bodyPr/>
          <a:lstStyle/>
          <a:p>
            <a:r>
              <a:rPr lang="en-US" dirty="0">
                <a:solidFill>
                  <a:srgbClr val="0085B4">
                    <a:alpha val="0"/>
                  </a:srgbClr>
                </a:solidFill>
              </a:rPr>
              <a:t>Lake Research Partners</a:t>
            </a:r>
            <a:r>
              <a:rPr lang="en-US" baseline="0" dirty="0">
                <a:solidFill>
                  <a:srgbClr val="0085B4">
                    <a:alpha val="0"/>
                  </a:srgbClr>
                </a:solidFill>
              </a:rPr>
              <a:t> Contact</a:t>
            </a:r>
            <a:endParaRPr lang="en-US" dirty="0">
              <a:solidFill>
                <a:srgbClr val="0085B4">
                  <a:alpha val="0"/>
                </a:srgb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ntact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375"/>
            <a:ext cx="9144000" cy="2134274"/>
          </a:xfrm>
          <a:prstGeom prst="rect">
            <a:avLst/>
          </a:prstGeom>
        </p:spPr>
      </p:pic>
      <p:sp>
        <p:nvSpPr>
          <p:cNvPr id="9" name="Rectangle 8"/>
          <p:cNvSpPr/>
          <p:nvPr/>
        </p:nvSpPr>
        <p:spPr>
          <a:xfrm>
            <a:off x="156667" y="3960674"/>
            <a:ext cx="2324100" cy="1754326"/>
          </a:xfrm>
          <a:prstGeom prst="rect">
            <a:avLst/>
          </a:prstGeom>
        </p:spPr>
        <p:txBody>
          <a:bodyPr wrap="square">
            <a:spAutoFit/>
          </a:bodyPr>
          <a:lstStyle/>
          <a:p>
            <a:pPr eaLnBrk="1" hangingPunct="1"/>
            <a:r>
              <a:rPr lang="en-US" sz="1400" b="1" dirty="0" smtClean="0">
                <a:solidFill>
                  <a:srgbClr val="434343"/>
                </a:solidFill>
                <a:latin typeface="Calibri"/>
                <a:ea typeface="Droid Sans" pitchFamily="34" charset="0"/>
                <a:cs typeface="Droid Sans" pitchFamily="34" charset="0"/>
              </a:rPr>
              <a:t>Greenberg </a:t>
            </a:r>
            <a:r>
              <a:rPr lang="en-US" sz="1400" b="1" dirty="0">
                <a:solidFill>
                  <a:srgbClr val="434343"/>
                </a:solidFill>
                <a:latin typeface="Calibri"/>
                <a:ea typeface="Droid Sans" pitchFamily="34" charset="0"/>
                <a:cs typeface="Droid Sans" pitchFamily="34" charset="0"/>
              </a:rPr>
              <a:t>Quinlan Rosner</a:t>
            </a:r>
          </a:p>
          <a:p>
            <a:pPr eaLnBrk="1" hangingPunct="1"/>
            <a:r>
              <a:rPr lang="en-US" sz="1400" dirty="0">
                <a:solidFill>
                  <a:srgbClr val="434343"/>
                </a:solidFill>
                <a:latin typeface="Calibri"/>
                <a:ea typeface="Droid Sans" pitchFamily="34" charset="0"/>
                <a:cs typeface="Droid Sans" pitchFamily="34" charset="0"/>
              </a:rPr>
              <a:t>10 G Street, NE</a:t>
            </a:r>
          </a:p>
          <a:p>
            <a:pPr eaLnBrk="1" hangingPunct="1"/>
            <a:r>
              <a:rPr lang="en-US" sz="1400" dirty="0">
                <a:solidFill>
                  <a:srgbClr val="434343"/>
                </a:solidFill>
                <a:latin typeface="Calibri"/>
                <a:ea typeface="Droid Sans" pitchFamily="34" charset="0"/>
                <a:cs typeface="Droid Sans" pitchFamily="34" charset="0"/>
              </a:rPr>
              <a:t>Suite 500</a:t>
            </a:r>
          </a:p>
          <a:p>
            <a:pPr eaLnBrk="1" hangingPunct="1"/>
            <a:r>
              <a:rPr lang="en-US" sz="1400" dirty="0">
                <a:solidFill>
                  <a:srgbClr val="434343"/>
                </a:solidFill>
                <a:latin typeface="Calibri"/>
                <a:ea typeface="Droid Sans" pitchFamily="34" charset="0"/>
                <a:cs typeface="Droid Sans" pitchFamily="34" charset="0"/>
              </a:rPr>
              <a:t>Washington, DC 20002</a:t>
            </a:r>
          </a:p>
          <a:p>
            <a:pPr eaLnBrk="1" hangingPunct="1"/>
            <a:endParaRPr lang="en-US" sz="1400" dirty="0">
              <a:solidFill>
                <a:srgbClr val="434343"/>
              </a:solidFill>
              <a:latin typeface="Calibri"/>
              <a:ea typeface="Droid Sans" pitchFamily="34" charset="0"/>
              <a:cs typeface="Droid Sans" pitchFamily="34" charset="0"/>
            </a:endParaRPr>
          </a:p>
          <a:p>
            <a:pPr eaLnBrk="1" hangingPunct="1"/>
            <a:r>
              <a:rPr lang="en-US" sz="1400" dirty="0">
                <a:solidFill>
                  <a:srgbClr val="434343"/>
                </a:solidFill>
                <a:latin typeface="Calibri"/>
                <a:ea typeface="Droid Sans" pitchFamily="34" charset="0"/>
                <a:cs typeface="Droid Sans" pitchFamily="34" charset="0"/>
              </a:rPr>
              <a:t>Phone: +1 202 478 8300</a:t>
            </a:r>
          </a:p>
          <a:p>
            <a:pPr eaLnBrk="1" hangingPunct="1"/>
            <a:r>
              <a:rPr lang="en-US" sz="1400" dirty="0">
                <a:solidFill>
                  <a:srgbClr val="434343"/>
                </a:solidFill>
                <a:latin typeface="Calibri"/>
                <a:ea typeface="Droid Sans" pitchFamily="34" charset="0"/>
                <a:cs typeface="Droid Sans" pitchFamily="34" charset="0"/>
              </a:rPr>
              <a:t>Fax: +1 202 478 8301</a:t>
            </a:r>
          </a:p>
          <a:p>
            <a:pPr eaLnBrk="1" hangingPunct="1"/>
            <a:endParaRPr lang="en-US" sz="1000" b="1" dirty="0">
              <a:solidFill>
                <a:prstClr val="white">
                  <a:lumMod val="50000"/>
                </a:prstClr>
              </a:solidFill>
              <a:latin typeface="Calibri"/>
              <a:cs typeface="+mn-cs"/>
            </a:endParaRPr>
          </a:p>
        </p:txBody>
      </p:sp>
      <p:sp>
        <p:nvSpPr>
          <p:cNvPr id="12" name="Rectangle 11"/>
          <p:cNvSpPr/>
          <p:nvPr/>
        </p:nvSpPr>
        <p:spPr>
          <a:xfrm>
            <a:off x="4500067" y="3960673"/>
            <a:ext cx="2324100" cy="1384995"/>
          </a:xfrm>
          <a:prstGeom prst="rect">
            <a:avLst/>
          </a:prstGeom>
        </p:spPr>
        <p:txBody>
          <a:bodyPr wrap="square">
            <a:spAutoFit/>
          </a:bodyPr>
          <a:lstStyle/>
          <a:p>
            <a:pPr eaLnBrk="1" hangingPunct="1"/>
            <a:r>
              <a:rPr lang="en-US" sz="1400" b="1" dirty="0" smtClean="0">
                <a:solidFill>
                  <a:srgbClr val="434343"/>
                </a:solidFill>
                <a:latin typeface="Calibri"/>
                <a:ea typeface="Droid Sans" pitchFamily="34" charset="0"/>
                <a:cs typeface="Droid Sans" pitchFamily="34" charset="0"/>
              </a:rPr>
              <a:t>Greenberg </a:t>
            </a:r>
            <a:r>
              <a:rPr lang="en-US" sz="1400" b="1" dirty="0">
                <a:solidFill>
                  <a:srgbClr val="434343"/>
                </a:solidFill>
                <a:latin typeface="Calibri"/>
                <a:ea typeface="Droid Sans" pitchFamily="34" charset="0"/>
                <a:cs typeface="Droid Sans" pitchFamily="34" charset="0"/>
              </a:rPr>
              <a:t>Quinlan Rosner</a:t>
            </a:r>
          </a:p>
          <a:p>
            <a:pPr eaLnBrk="1" hangingPunct="1"/>
            <a:r>
              <a:rPr lang="en-US" sz="1400" dirty="0">
                <a:solidFill>
                  <a:srgbClr val="434343"/>
                </a:solidFill>
                <a:latin typeface="Calibri"/>
                <a:ea typeface="Droid Sans" pitchFamily="34" charset="0"/>
                <a:cs typeface="Droid Sans" pitchFamily="34" charset="0"/>
              </a:rPr>
              <a:t>3 Waterhouse Square</a:t>
            </a:r>
          </a:p>
          <a:p>
            <a:pPr eaLnBrk="1" hangingPunct="1"/>
            <a:r>
              <a:rPr lang="en-US" sz="1400" dirty="0">
                <a:solidFill>
                  <a:srgbClr val="434343"/>
                </a:solidFill>
                <a:latin typeface="Calibri"/>
                <a:ea typeface="Droid Sans" pitchFamily="34" charset="0"/>
                <a:cs typeface="Droid Sans" pitchFamily="34" charset="0"/>
              </a:rPr>
              <a:t>138 </a:t>
            </a:r>
            <a:r>
              <a:rPr lang="en-US" sz="1400" dirty="0" err="1">
                <a:solidFill>
                  <a:srgbClr val="434343"/>
                </a:solidFill>
                <a:latin typeface="Calibri"/>
                <a:ea typeface="Droid Sans" pitchFamily="34" charset="0"/>
                <a:cs typeface="Droid Sans" pitchFamily="34" charset="0"/>
              </a:rPr>
              <a:t>Holborn</a:t>
            </a:r>
            <a:endParaRPr lang="en-US" sz="1400" dirty="0">
              <a:solidFill>
                <a:srgbClr val="434343"/>
              </a:solidFill>
              <a:latin typeface="Calibri"/>
              <a:ea typeface="Droid Sans" pitchFamily="34" charset="0"/>
              <a:cs typeface="Droid Sans" pitchFamily="34" charset="0"/>
            </a:endParaRPr>
          </a:p>
          <a:p>
            <a:pPr eaLnBrk="1" hangingPunct="1"/>
            <a:r>
              <a:rPr lang="en-US" sz="1400" dirty="0">
                <a:solidFill>
                  <a:srgbClr val="434343"/>
                </a:solidFill>
                <a:latin typeface="Calibri"/>
                <a:ea typeface="Droid Sans" pitchFamily="34" charset="0"/>
                <a:cs typeface="Droid Sans" pitchFamily="34" charset="0"/>
              </a:rPr>
              <a:t>London, UK EC1N 2SW</a:t>
            </a:r>
          </a:p>
          <a:p>
            <a:pPr eaLnBrk="1" hangingPunct="1"/>
            <a:endParaRPr lang="en-US" sz="1400" dirty="0">
              <a:solidFill>
                <a:srgbClr val="434343"/>
              </a:solidFill>
              <a:latin typeface="Calibri"/>
              <a:ea typeface="Droid Sans" pitchFamily="34" charset="0"/>
              <a:cs typeface="Droid Sans" pitchFamily="34" charset="0"/>
            </a:endParaRPr>
          </a:p>
          <a:p>
            <a:pPr eaLnBrk="1" hangingPunct="1"/>
            <a:r>
              <a:rPr lang="en-US" sz="1400" dirty="0" smtClean="0">
                <a:solidFill>
                  <a:srgbClr val="434343"/>
                </a:solidFill>
                <a:latin typeface="Calibri"/>
                <a:ea typeface="Droid Sans" pitchFamily="34" charset="0"/>
                <a:cs typeface="Droid Sans" pitchFamily="34" charset="0"/>
              </a:rPr>
              <a:t>T</a:t>
            </a:r>
            <a:r>
              <a:rPr lang="en-US" sz="1400" dirty="0">
                <a:solidFill>
                  <a:srgbClr val="434343"/>
                </a:solidFill>
                <a:latin typeface="Calibri"/>
                <a:ea typeface="Droid Sans" pitchFamily="34" charset="0"/>
                <a:cs typeface="Droid Sans" pitchFamily="34" charset="0"/>
              </a:rPr>
              <a:t>:  +44 20 3740 9029</a:t>
            </a:r>
          </a:p>
        </p:txBody>
      </p:sp>
      <p:sp>
        <p:nvSpPr>
          <p:cNvPr id="13" name="Rectangle 12"/>
          <p:cNvSpPr/>
          <p:nvPr/>
        </p:nvSpPr>
        <p:spPr>
          <a:xfrm>
            <a:off x="6709867" y="3960674"/>
            <a:ext cx="2324100" cy="1600438"/>
          </a:xfrm>
          <a:prstGeom prst="rect">
            <a:avLst/>
          </a:prstGeom>
        </p:spPr>
        <p:txBody>
          <a:bodyPr wrap="square">
            <a:spAutoFit/>
          </a:bodyPr>
          <a:lstStyle/>
          <a:p>
            <a:pPr eaLnBrk="1" hangingPunct="1"/>
            <a:r>
              <a:rPr lang="en-US" sz="1400" b="1" dirty="0" smtClean="0">
                <a:solidFill>
                  <a:srgbClr val="434343"/>
                </a:solidFill>
                <a:latin typeface="Calibri"/>
                <a:ea typeface="Droid Sans" pitchFamily="34" charset="0"/>
                <a:cs typeface="Droid Sans" pitchFamily="34" charset="0"/>
              </a:rPr>
              <a:t>Greenberg </a:t>
            </a:r>
            <a:r>
              <a:rPr lang="en-US" sz="1400" b="1" dirty="0">
                <a:solidFill>
                  <a:srgbClr val="434343"/>
                </a:solidFill>
                <a:latin typeface="Calibri"/>
                <a:ea typeface="Droid Sans" pitchFamily="34" charset="0"/>
                <a:cs typeface="Droid Sans" pitchFamily="34" charset="0"/>
              </a:rPr>
              <a:t>Quinlan Rosner</a:t>
            </a:r>
          </a:p>
          <a:p>
            <a:pPr eaLnBrk="1" hangingPunct="1"/>
            <a:r>
              <a:rPr lang="en-US" sz="1400" dirty="0">
                <a:solidFill>
                  <a:srgbClr val="434343"/>
                </a:solidFill>
                <a:latin typeface="Calibri"/>
                <a:ea typeface="Droid Sans" pitchFamily="34" charset="0"/>
                <a:cs typeface="Droid Sans" pitchFamily="34" charset="0"/>
              </a:rPr>
              <a:t>350-1 First Canadian Place</a:t>
            </a:r>
          </a:p>
          <a:p>
            <a:pPr eaLnBrk="1" hangingPunct="1"/>
            <a:r>
              <a:rPr lang="en-US" sz="1400" dirty="0">
                <a:solidFill>
                  <a:srgbClr val="434343"/>
                </a:solidFill>
                <a:latin typeface="Calibri"/>
                <a:ea typeface="Droid Sans" pitchFamily="34" charset="0"/>
                <a:cs typeface="Droid Sans" pitchFamily="34" charset="0"/>
              </a:rPr>
              <a:t>Toronto Board of Trade Tower</a:t>
            </a:r>
          </a:p>
          <a:p>
            <a:pPr eaLnBrk="1" hangingPunct="1"/>
            <a:r>
              <a:rPr lang="en-US" sz="1400" dirty="0">
                <a:solidFill>
                  <a:srgbClr val="434343"/>
                </a:solidFill>
                <a:latin typeface="Calibri"/>
                <a:ea typeface="Droid Sans" pitchFamily="34" charset="0"/>
                <a:cs typeface="Droid Sans" pitchFamily="34" charset="0"/>
              </a:rPr>
              <a:t>Toronto, ON </a:t>
            </a:r>
            <a:r>
              <a:rPr lang="en-US" sz="1400" dirty="0" smtClean="0">
                <a:solidFill>
                  <a:srgbClr val="434343"/>
                </a:solidFill>
                <a:latin typeface="Calibri"/>
                <a:ea typeface="Droid Sans" pitchFamily="34" charset="0"/>
                <a:cs typeface="Droid Sans" pitchFamily="34" charset="0"/>
              </a:rPr>
              <a:t>M5K 1C1</a:t>
            </a:r>
            <a:endParaRPr lang="en-US" sz="1400" dirty="0">
              <a:solidFill>
                <a:srgbClr val="434343"/>
              </a:solidFill>
              <a:latin typeface="Calibri"/>
              <a:ea typeface="Droid Sans" pitchFamily="34" charset="0"/>
              <a:cs typeface="Droid Sans" pitchFamily="34" charset="0"/>
            </a:endParaRPr>
          </a:p>
          <a:p>
            <a:pPr eaLnBrk="1" hangingPunct="1"/>
            <a:endParaRPr lang="es-ES" sz="1400" dirty="0">
              <a:solidFill>
                <a:srgbClr val="434343"/>
              </a:solidFill>
              <a:latin typeface="Calibri"/>
              <a:ea typeface="Droid Sans" pitchFamily="34" charset="0"/>
              <a:cs typeface="Droid Sans" pitchFamily="34" charset="0"/>
            </a:endParaRPr>
          </a:p>
          <a:p>
            <a:pPr eaLnBrk="1" hangingPunct="1"/>
            <a:r>
              <a:rPr lang="es-ES" sz="1400" dirty="0">
                <a:solidFill>
                  <a:srgbClr val="434343"/>
                </a:solidFill>
                <a:latin typeface="Calibri"/>
                <a:ea typeface="Droid Sans" pitchFamily="34" charset="0"/>
                <a:cs typeface="Droid Sans" pitchFamily="34" charset="0"/>
              </a:rPr>
              <a:t>Phone: </a:t>
            </a:r>
            <a:r>
              <a:rPr lang="es-ES" sz="1400" dirty="0" smtClean="0">
                <a:solidFill>
                  <a:srgbClr val="434343"/>
                </a:solidFill>
                <a:latin typeface="Calibri"/>
                <a:ea typeface="Droid Sans" pitchFamily="34" charset="0"/>
                <a:cs typeface="Droid Sans" pitchFamily="34" charset="0"/>
              </a:rPr>
              <a:t>+1 647 526 6754</a:t>
            </a:r>
            <a:endParaRPr lang="es-ES" sz="1400" dirty="0">
              <a:solidFill>
                <a:srgbClr val="434343"/>
              </a:solidFill>
              <a:latin typeface="Calibri"/>
              <a:ea typeface="Droid Sans" pitchFamily="34" charset="0"/>
              <a:cs typeface="Droid Sans" pitchFamily="34" charset="0"/>
            </a:endParaRPr>
          </a:p>
        </p:txBody>
      </p:sp>
      <p:sp>
        <p:nvSpPr>
          <p:cNvPr id="10" name="Rectangle 9"/>
          <p:cNvSpPr/>
          <p:nvPr/>
        </p:nvSpPr>
        <p:spPr>
          <a:xfrm>
            <a:off x="2366467" y="3959611"/>
            <a:ext cx="2324100" cy="1538883"/>
          </a:xfrm>
          <a:prstGeom prst="rect">
            <a:avLst/>
          </a:prstGeom>
        </p:spPr>
        <p:txBody>
          <a:bodyPr wrap="square">
            <a:spAutoFit/>
          </a:bodyPr>
          <a:lstStyle/>
          <a:p>
            <a:pPr eaLnBrk="1" hangingPunct="1"/>
            <a:r>
              <a:rPr lang="en-US" sz="1400" b="1" dirty="0" smtClean="0">
                <a:solidFill>
                  <a:srgbClr val="434343"/>
                </a:solidFill>
                <a:latin typeface="Calibri"/>
                <a:ea typeface="Droid Sans" pitchFamily="34" charset="0"/>
                <a:cs typeface="Droid Sans" pitchFamily="34" charset="0"/>
              </a:rPr>
              <a:t>Greenberg </a:t>
            </a:r>
            <a:r>
              <a:rPr lang="en-US" sz="1400" b="1" dirty="0">
                <a:solidFill>
                  <a:srgbClr val="434343"/>
                </a:solidFill>
                <a:latin typeface="Calibri"/>
                <a:ea typeface="Droid Sans" pitchFamily="34" charset="0"/>
                <a:cs typeface="Droid Sans" pitchFamily="34" charset="0"/>
              </a:rPr>
              <a:t>Quinlan Rosner</a:t>
            </a:r>
          </a:p>
          <a:p>
            <a:pPr eaLnBrk="1" hangingPunct="1"/>
            <a:r>
              <a:rPr lang="en-US" sz="1400" dirty="0">
                <a:solidFill>
                  <a:srgbClr val="434343"/>
                </a:solidFill>
                <a:latin typeface="Calibri"/>
                <a:ea typeface="Droid Sans" pitchFamily="34" charset="0"/>
                <a:cs typeface="Droid Sans" pitchFamily="34" charset="0"/>
              </a:rPr>
              <a:t>25 </a:t>
            </a:r>
            <a:r>
              <a:rPr lang="en-US" sz="1400" dirty="0" smtClean="0">
                <a:solidFill>
                  <a:srgbClr val="434343"/>
                </a:solidFill>
                <a:latin typeface="Calibri"/>
                <a:ea typeface="Droid Sans" pitchFamily="34" charset="0"/>
                <a:cs typeface="Droid Sans" pitchFamily="34" charset="0"/>
              </a:rPr>
              <a:t>Broadway</a:t>
            </a:r>
          </a:p>
          <a:p>
            <a:pPr eaLnBrk="1" hangingPunct="1"/>
            <a:r>
              <a:rPr lang="en-US" sz="1400" dirty="0" smtClean="0">
                <a:solidFill>
                  <a:srgbClr val="434343"/>
                </a:solidFill>
                <a:latin typeface="Calibri"/>
                <a:ea typeface="Droid Sans" pitchFamily="34" charset="0"/>
                <a:cs typeface="Droid Sans" pitchFamily="34" charset="0"/>
              </a:rPr>
              <a:t>9th </a:t>
            </a:r>
            <a:r>
              <a:rPr lang="en-US" sz="1400" dirty="0">
                <a:solidFill>
                  <a:srgbClr val="434343"/>
                </a:solidFill>
                <a:latin typeface="Calibri"/>
                <a:ea typeface="Droid Sans" pitchFamily="34" charset="0"/>
                <a:cs typeface="Droid Sans" pitchFamily="34" charset="0"/>
              </a:rPr>
              <a:t>Floor</a:t>
            </a:r>
          </a:p>
          <a:p>
            <a:pPr eaLnBrk="1" hangingPunct="1"/>
            <a:r>
              <a:rPr lang="en-US" sz="1400" dirty="0">
                <a:solidFill>
                  <a:srgbClr val="434343"/>
                </a:solidFill>
                <a:latin typeface="Calibri"/>
                <a:ea typeface="Droid Sans" pitchFamily="34" charset="0"/>
                <a:cs typeface="Droid Sans" pitchFamily="34" charset="0"/>
              </a:rPr>
              <a:t>New York, NY 10004</a:t>
            </a:r>
          </a:p>
          <a:p>
            <a:pPr eaLnBrk="1" hangingPunct="1"/>
            <a:endParaRPr lang="en-US" sz="1400" dirty="0">
              <a:solidFill>
                <a:srgbClr val="434343"/>
              </a:solidFill>
              <a:latin typeface="Calibri"/>
              <a:ea typeface="Droid Sans" pitchFamily="34" charset="0"/>
              <a:cs typeface="Droid Sans" pitchFamily="34" charset="0"/>
            </a:endParaRPr>
          </a:p>
          <a:p>
            <a:pPr eaLnBrk="1" hangingPunct="1"/>
            <a:r>
              <a:rPr lang="en-US" sz="1400" dirty="0">
                <a:solidFill>
                  <a:srgbClr val="434343"/>
                </a:solidFill>
                <a:latin typeface="Calibri"/>
                <a:ea typeface="Droid Sans" pitchFamily="34" charset="0"/>
                <a:cs typeface="Droid Sans" pitchFamily="34" charset="0"/>
              </a:rPr>
              <a:t>T:  </a:t>
            </a:r>
            <a:r>
              <a:rPr lang="en-US" sz="1400" dirty="0" smtClean="0">
                <a:solidFill>
                  <a:srgbClr val="434343"/>
                </a:solidFill>
                <a:latin typeface="Calibri"/>
                <a:ea typeface="Droid Sans" pitchFamily="34" charset="0"/>
                <a:cs typeface="Droid Sans" pitchFamily="34" charset="0"/>
              </a:rPr>
              <a:t>(212) 231 0050</a:t>
            </a:r>
            <a:endParaRPr lang="en-US" sz="1400" dirty="0">
              <a:solidFill>
                <a:srgbClr val="434343"/>
              </a:solidFill>
              <a:latin typeface="Calibri"/>
              <a:ea typeface="Droid Sans" pitchFamily="34" charset="0"/>
              <a:cs typeface="Droid Sans" pitchFamily="34" charset="0"/>
            </a:endParaRPr>
          </a:p>
          <a:p>
            <a:pPr eaLnBrk="1" hangingPunct="1"/>
            <a:endParaRPr lang="en-US" sz="1000" b="1" dirty="0">
              <a:solidFill>
                <a:prstClr val="white">
                  <a:lumMod val="50000"/>
                </a:prstClr>
              </a:solidFill>
              <a:latin typeface="Calibri"/>
              <a:cs typeface="+mn-cs"/>
            </a:endParaRPr>
          </a:p>
        </p:txBody>
      </p:sp>
      <p:sp>
        <p:nvSpPr>
          <p:cNvPr id="2" name="TextBox 1"/>
          <p:cNvSpPr txBox="1"/>
          <p:nvPr/>
        </p:nvSpPr>
        <p:spPr>
          <a:xfrm>
            <a:off x="2366467" y="3257550"/>
            <a:ext cx="2434133" cy="677108"/>
          </a:xfrm>
          <a:prstGeom prst="rect">
            <a:avLst/>
          </a:prstGeom>
          <a:noFill/>
        </p:spPr>
        <p:txBody>
          <a:bodyPr wrap="square" rtlCol="0">
            <a:spAutoFit/>
          </a:bodyPr>
          <a:lstStyle/>
          <a:p>
            <a:pPr eaLnBrk="1" hangingPunct="1"/>
            <a:r>
              <a:rPr lang="en-US" sz="1900" b="1" dirty="0" smtClean="0">
                <a:solidFill>
                  <a:prstClr val="black"/>
                </a:solidFill>
                <a:effectLst>
                  <a:outerShdw blurRad="38100" dist="38100" dir="2700000" algn="tl">
                    <a:srgbClr val="000000">
                      <a:alpha val="43137"/>
                    </a:srgbClr>
                  </a:outerShdw>
                </a:effectLst>
                <a:latin typeface="Calibri"/>
                <a:cs typeface="+mn-cs"/>
              </a:rPr>
              <a:t>NEW YORK HEADQUARTERS</a:t>
            </a:r>
            <a:endParaRPr lang="en-US" sz="1900" b="1" dirty="0">
              <a:solidFill>
                <a:prstClr val="black"/>
              </a:solidFill>
              <a:effectLst>
                <a:outerShdw blurRad="38100" dist="38100" dir="2700000" algn="tl">
                  <a:srgbClr val="000000">
                    <a:alpha val="43137"/>
                  </a:srgbClr>
                </a:outerShdw>
              </a:effectLst>
              <a:latin typeface="Calibri"/>
              <a:cs typeface="+mn-cs"/>
            </a:endParaRPr>
          </a:p>
        </p:txBody>
      </p:sp>
      <p:sp>
        <p:nvSpPr>
          <p:cNvPr id="11" name="TextBox 10"/>
          <p:cNvSpPr txBox="1"/>
          <p:nvPr/>
        </p:nvSpPr>
        <p:spPr>
          <a:xfrm>
            <a:off x="156667" y="3256717"/>
            <a:ext cx="2434133" cy="677108"/>
          </a:xfrm>
          <a:prstGeom prst="rect">
            <a:avLst/>
          </a:prstGeom>
          <a:noFill/>
        </p:spPr>
        <p:txBody>
          <a:bodyPr wrap="square" rtlCol="0">
            <a:spAutoFit/>
          </a:bodyPr>
          <a:lstStyle/>
          <a:p>
            <a:pPr eaLnBrk="1" hangingPunct="1"/>
            <a:r>
              <a:rPr lang="en-US" sz="1900" b="1" dirty="0" smtClean="0">
                <a:solidFill>
                  <a:prstClr val="black"/>
                </a:solidFill>
                <a:effectLst>
                  <a:outerShdw blurRad="38100" dist="38100" dir="2700000" algn="tl">
                    <a:srgbClr val="000000">
                      <a:alpha val="43137"/>
                    </a:srgbClr>
                  </a:outerShdw>
                </a:effectLst>
                <a:latin typeface="Calibri"/>
                <a:cs typeface="+mn-cs"/>
              </a:rPr>
              <a:t>WORLD HEADQUARTERS</a:t>
            </a:r>
            <a:endParaRPr lang="en-US" sz="1900" b="1" dirty="0">
              <a:solidFill>
                <a:prstClr val="black"/>
              </a:solidFill>
              <a:effectLst>
                <a:outerShdw blurRad="38100" dist="38100" dir="2700000" algn="tl">
                  <a:srgbClr val="000000">
                    <a:alpha val="43137"/>
                  </a:srgbClr>
                </a:outerShdw>
              </a:effectLst>
              <a:latin typeface="Calibri"/>
              <a:cs typeface="+mn-cs"/>
            </a:endParaRPr>
          </a:p>
        </p:txBody>
      </p:sp>
      <p:sp>
        <p:nvSpPr>
          <p:cNvPr id="14" name="TextBox 13"/>
          <p:cNvSpPr txBox="1"/>
          <p:nvPr/>
        </p:nvSpPr>
        <p:spPr>
          <a:xfrm>
            <a:off x="4500067" y="3256717"/>
            <a:ext cx="2434133" cy="677108"/>
          </a:xfrm>
          <a:prstGeom prst="rect">
            <a:avLst/>
          </a:prstGeom>
          <a:noFill/>
        </p:spPr>
        <p:txBody>
          <a:bodyPr wrap="square" rtlCol="0">
            <a:spAutoFit/>
          </a:bodyPr>
          <a:lstStyle/>
          <a:p>
            <a:pPr eaLnBrk="1" hangingPunct="1"/>
            <a:r>
              <a:rPr lang="en-US" sz="1900" b="1" dirty="0" smtClean="0">
                <a:solidFill>
                  <a:prstClr val="black"/>
                </a:solidFill>
                <a:effectLst>
                  <a:outerShdw blurRad="38100" dist="38100" dir="2700000" algn="tl">
                    <a:srgbClr val="000000">
                      <a:alpha val="43137"/>
                    </a:srgbClr>
                  </a:outerShdw>
                </a:effectLst>
                <a:latin typeface="Calibri"/>
                <a:cs typeface="+mn-cs"/>
              </a:rPr>
              <a:t>EUROPEAN HEADQUARTERS</a:t>
            </a:r>
            <a:endParaRPr lang="en-US" sz="1900" b="1" dirty="0">
              <a:solidFill>
                <a:prstClr val="black"/>
              </a:solidFill>
              <a:effectLst>
                <a:outerShdw blurRad="38100" dist="38100" dir="2700000" algn="tl">
                  <a:srgbClr val="000000">
                    <a:alpha val="43137"/>
                  </a:srgbClr>
                </a:outerShdw>
              </a:effectLst>
              <a:latin typeface="Calibri"/>
              <a:cs typeface="+mn-cs"/>
            </a:endParaRPr>
          </a:p>
        </p:txBody>
      </p:sp>
      <p:sp>
        <p:nvSpPr>
          <p:cNvPr id="15" name="TextBox 14"/>
          <p:cNvSpPr txBox="1"/>
          <p:nvPr/>
        </p:nvSpPr>
        <p:spPr>
          <a:xfrm>
            <a:off x="6709867" y="3256717"/>
            <a:ext cx="2434133" cy="677108"/>
          </a:xfrm>
          <a:prstGeom prst="rect">
            <a:avLst/>
          </a:prstGeom>
          <a:noFill/>
        </p:spPr>
        <p:txBody>
          <a:bodyPr wrap="square" rtlCol="0">
            <a:spAutoFit/>
          </a:bodyPr>
          <a:lstStyle/>
          <a:p>
            <a:pPr eaLnBrk="1" hangingPunct="1"/>
            <a:r>
              <a:rPr lang="en-US" sz="1900" b="1" dirty="0" smtClean="0">
                <a:solidFill>
                  <a:prstClr val="black"/>
                </a:solidFill>
                <a:effectLst>
                  <a:outerShdw blurRad="38100" dist="38100" dir="2700000" algn="tl">
                    <a:srgbClr val="000000">
                      <a:alpha val="43137"/>
                    </a:srgbClr>
                  </a:outerShdw>
                </a:effectLst>
                <a:latin typeface="Calibri"/>
                <a:cs typeface="+mn-cs"/>
              </a:rPr>
              <a:t>CANADIAN</a:t>
            </a:r>
          </a:p>
          <a:p>
            <a:pPr eaLnBrk="1" hangingPunct="1"/>
            <a:r>
              <a:rPr lang="en-US" sz="1900" b="1" dirty="0" smtClean="0">
                <a:solidFill>
                  <a:prstClr val="black"/>
                </a:solidFill>
                <a:effectLst>
                  <a:outerShdw blurRad="38100" dist="38100" dir="2700000" algn="tl">
                    <a:srgbClr val="000000">
                      <a:alpha val="43137"/>
                    </a:srgbClr>
                  </a:outerShdw>
                </a:effectLst>
                <a:latin typeface="Calibri"/>
                <a:cs typeface="+mn-cs"/>
              </a:rPr>
              <a:t>HEADQUARTERS</a:t>
            </a:r>
            <a:endParaRPr lang="en-US" sz="1900" b="1" dirty="0">
              <a:solidFill>
                <a:prstClr val="black"/>
              </a:solidFill>
              <a:effectLst>
                <a:outerShdw blurRad="38100" dist="38100" dir="2700000" algn="tl">
                  <a:srgbClr val="000000">
                    <a:alpha val="43137"/>
                  </a:srgbClr>
                </a:outerShdw>
              </a:effectLst>
              <a:latin typeface="Calibri"/>
              <a:cs typeface="+mn-cs"/>
            </a:endParaRPr>
          </a:p>
        </p:txBody>
      </p:sp>
    </p:spTree>
    <p:extLst>
      <p:ext uri="{BB962C8B-B14F-4D97-AF65-F5344CB8AC3E}">
        <p14:creationId xmlns:p14="http://schemas.microsoft.com/office/powerpoint/2010/main" val="1921903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95393" y="228600"/>
            <a:ext cx="7966075" cy="740391"/>
          </a:xfrm>
        </p:spPr>
        <p:txBody>
          <a:bodyPr anchor="t"/>
          <a:lstStyle/>
          <a:p>
            <a:r>
              <a:rPr lang="en-US" altLang="en-US" sz="2400" b="1" dirty="0"/>
              <a:t>Key Findings on People with Disabilities (PwDs)</a:t>
            </a:r>
          </a:p>
        </p:txBody>
      </p:sp>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6</a:t>
            </a:fld>
            <a:endParaRPr lang="en-US" altLang="en-US" sz="900"/>
          </a:p>
        </p:txBody>
      </p:sp>
      <p:sp>
        <p:nvSpPr>
          <p:cNvPr id="8196" name="Content Placeholder 1"/>
          <p:cNvSpPr>
            <a:spLocks noGrp="1"/>
          </p:cNvSpPr>
          <p:nvPr>
            <p:ph idx="1"/>
          </p:nvPr>
        </p:nvSpPr>
        <p:spPr>
          <a:xfrm>
            <a:off x="579664" y="771051"/>
            <a:ext cx="7772400" cy="5339734"/>
          </a:xfrm>
        </p:spPr>
        <p:txBody>
          <a:bodyPr/>
          <a:lstStyle/>
          <a:p>
            <a:r>
              <a:rPr lang="en-US" sz="1800" dirty="0">
                <a:latin typeface="Calibri" charset="0"/>
              </a:rPr>
              <a:t>Voters universally agree (90 percent, 78 percent strongly) it is important a candidate for elected office treats people with disabilities with dignity and respect.</a:t>
            </a:r>
            <a:endParaRPr lang="en-US" sz="1800" dirty="0"/>
          </a:p>
          <a:p>
            <a:r>
              <a:rPr lang="en-US" sz="1800" dirty="0">
                <a:latin typeface="Calibri" charset="0"/>
              </a:rPr>
              <a:t>More than eight out of 10 voters (86 percent) are more likely to support a candidate who prioritizes “ensuring that children with disabilities get the education and training they need to succeed.” 61 percent are much more likely to support the candidate. </a:t>
            </a:r>
          </a:p>
          <a:p>
            <a:r>
              <a:rPr lang="en-US" sz="1800" dirty="0">
                <a:latin typeface="Calibri" charset="0"/>
              </a:rPr>
              <a:t>84 percent of voters are more likely to support a candidate who prioritizes “expanding job opportunities for people with disabilities, so they can succeed just like anyone else;” 59 percent are much more likely to do so.</a:t>
            </a:r>
          </a:p>
          <a:p>
            <a:r>
              <a:rPr lang="en-US" sz="1800" dirty="0">
                <a:latin typeface="Calibri" charset="0"/>
              </a:rPr>
              <a:t>Voters are 87 percent more likely to support a candidate who prioritize “ending rape and assault of children and adults with disabilities.”</a:t>
            </a:r>
          </a:p>
          <a:p>
            <a:r>
              <a:rPr lang="en-US" sz="1800" dirty="0">
                <a:latin typeface="Calibri" charset="0"/>
              </a:rPr>
              <a:t>Strong majorities of voters also are more likely to support candidates who prioritize other policies to advance people with disabilities, including “standing up against Hollywood bigotry and negative portrayals of people with disabilities” (65 percent), ensuring that criminal justice reform specifically addresses the issues of the 750,000 people with disabilities incarcerated in America (58 percent) and promoting positive media portrayals of people with disabilities in TV, Hollywood movies and books (58 percent).</a:t>
            </a:r>
          </a:p>
        </p:txBody>
      </p:sp>
    </p:spTree>
    <p:extLst>
      <p:ext uri="{BB962C8B-B14F-4D97-AF65-F5344CB8AC3E}">
        <p14:creationId xmlns:p14="http://schemas.microsoft.com/office/powerpoint/2010/main" val="357285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a:spcBef>
                <a:spcPct val="0"/>
              </a:spcBef>
              <a:buClrTx/>
              <a:buFontTx/>
              <a:buNone/>
            </a:pPr>
            <a:fld id="{6AAE3A46-3B25-47E9-B757-91104BADDD7C}" type="slidenum">
              <a:rPr lang="en-US" altLang="en-US" sz="900" smtClean="0"/>
              <a:pPr>
                <a:spcBef>
                  <a:spcPct val="0"/>
                </a:spcBef>
                <a:buClrTx/>
                <a:buFontTx/>
                <a:buNone/>
              </a:pPr>
              <a:t>7</a:t>
            </a:fld>
            <a:endParaRPr lang="en-US" altLang="en-US" sz="900"/>
          </a:p>
        </p:txBody>
      </p:sp>
      <p:sp>
        <p:nvSpPr>
          <p:cNvPr id="8196" name="Content Placeholder 1"/>
          <p:cNvSpPr>
            <a:spLocks noGrp="1"/>
          </p:cNvSpPr>
          <p:nvPr>
            <p:ph idx="1"/>
          </p:nvPr>
        </p:nvSpPr>
        <p:spPr>
          <a:xfrm>
            <a:off x="579664" y="968991"/>
            <a:ext cx="7772400" cy="5339734"/>
          </a:xfrm>
        </p:spPr>
        <p:txBody>
          <a:bodyPr/>
          <a:lstStyle/>
          <a:p>
            <a:r>
              <a:rPr lang="en-US" sz="1800" dirty="0">
                <a:solidFill>
                  <a:srgbClr val="000000"/>
                </a:solidFill>
              </a:rPr>
              <a:t>Our nation was founded on the principle that anyone who works hard should be able to get ahead in life. People with disabilities deserve the opportunity to earn an income and achieve independence, just like anyone else. (92 percent)</a:t>
            </a:r>
          </a:p>
          <a:p>
            <a:r>
              <a:rPr lang="en-US" sz="1800" dirty="0">
                <a:solidFill>
                  <a:srgbClr val="000000"/>
                </a:solidFill>
              </a:rPr>
              <a:t>People with disabilities bring unique characteristics and talents to workplaces that benefit employers and organizations. Stephen Hawking is a genius who happens to use a wheelchair. People with disabilities can work in hospitals, hotels, be super talents in developing computer software and in many other fields. (90 percent)</a:t>
            </a:r>
          </a:p>
          <a:p>
            <a:r>
              <a:rPr lang="en-US" sz="1800" dirty="0">
                <a:solidFill>
                  <a:srgbClr val="000000"/>
                </a:solidFill>
              </a:rPr>
              <a:t>Companies including Amazon, Starbucks, Pepsi and others have shown that employees with disabilities are loyal, successful and help them make more money. If we find the right jobs for the right people it can and does increase the bottom line of companies. (88 percent)</a:t>
            </a:r>
          </a:p>
          <a:p>
            <a:endParaRPr lang="en-US" sz="1800" dirty="0">
              <a:solidFill>
                <a:srgbClr val="000000"/>
              </a:solidFill>
            </a:endParaRPr>
          </a:p>
          <a:p>
            <a:endParaRPr lang="en-US" sz="1800" dirty="0">
              <a:solidFill>
                <a:srgbClr val="000000"/>
              </a:solidFill>
            </a:endParaRPr>
          </a:p>
          <a:p>
            <a:endParaRPr lang="en-US" altLang="en-US" sz="1800" dirty="0"/>
          </a:p>
        </p:txBody>
      </p:sp>
      <p:sp>
        <p:nvSpPr>
          <p:cNvPr id="6" name="Title 1"/>
          <p:cNvSpPr>
            <a:spLocks noGrp="1"/>
          </p:cNvSpPr>
          <p:nvPr>
            <p:ph type="title"/>
          </p:nvPr>
        </p:nvSpPr>
        <p:spPr>
          <a:xfrm>
            <a:off x="595393" y="228600"/>
            <a:ext cx="7966075" cy="740391"/>
          </a:xfrm>
        </p:spPr>
        <p:txBody>
          <a:bodyPr anchor="t"/>
          <a:lstStyle/>
          <a:p>
            <a:r>
              <a:rPr lang="en-US" altLang="en-US" sz="2400" b="1" dirty="0"/>
              <a:t>Key Findings: Best Factual Messages on Jobs for PwDs</a:t>
            </a:r>
            <a:endParaRPr lang="en-US" sz="2400" dirty="0">
              <a:solidFill>
                <a:srgbClr val="000000"/>
              </a:solidFill>
            </a:endParaRPr>
          </a:p>
        </p:txBody>
      </p:sp>
    </p:spTree>
    <p:extLst>
      <p:ext uri="{BB962C8B-B14F-4D97-AF65-F5344CB8AC3E}">
        <p14:creationId xmlns:p14="http://schemas.microsoft.com/office/powerpoint/2010/main" val="121580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98073" y="2688590"/>
            <a:ext cx="7772400" cy="733425"/>
          </a:xfrm>
        </p:spPr>
        <p:txBody>
          <a:bodyPr/>
          <a:lstStyle/>
          <a:p>
            <a:r>
              <a:rPr lang="en-US" sz="4400" b="1" dirty="0"/>
              <a:t>2016 Election</a:t>
            </a:r>
            <a:br>
              <a:rPr lang="en-US" sz="4400" b="1" dirty="0"/>
            </a:br>
            <a:r>
              <a:rPr lang="en-US" b="1" dirty="0"/>
              <a:t/>
            </a:r>
            <a:br>
              <a:rPr lang="en-US" b="1" dirty="0"/>
            </a:br>
            <a:endParaRPr lang="en-US" sz="4400" dirty="0"/>
          </a:p>
        </p:txBody>
      </p:sp>
      <p:pic>
        <p:nvPicPr>
          <p:cNvPr id="3" name="Picture 2" descr="Image of a U.S Flag polling box with a paper ballot being put in" title="U.S Flag Polling Box "/>
          <p:cNvPicPr>
            <a:picLocks noChangeAspect="1"/>
          </p:cNvPicPr>
          <p:nvPr/>
        </p:nvPicPr>
        <p:blipFill>
          <a:blip r:embed="rId2">
            <a:clrChange>
              <a:clrFrom>
                <a:srgbClr val="000000"/>
              </a:clrFrom>
              <a:clrTo>
                <a:srgbClr val="000000">
                  <a:alpha val="0"/>
                </a:srgbClr>
              </a:clrTo>
            </a:clrChange>
          </a:blip>
          <a:stretch>
            <a:fillRect/>
          </a:stretch>
        </p:blipFill>
        <p:spPr>
          <a:xfrm>
            <a:off x="4865781" y="877849"/>
            <a:ext cx="2857500" cy="2857500"/>
          </a:xfrm>
          <a:prstGeom prst="rect">
            <a:avLst/>
          </a:prstGeom>
        </p:spPr>
      </p:pic>
    </p:spTree>
    <p:extLst>
      <p:ext uri="{BB962C8B-B14F-4D97-AF65-F5344CB8AC3E}">
        <p14:creationId xmlns:p14="http://schemas.microsoft.com/office/powerpoint/2010/main" val="397985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title="Image of the White House"/>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22866" y="3274142"/>
            <a:ext cx="1367735" cy="1367735"/>
          </a:xfrm>
          <a:prstGeom prst="rect">
            <a:avLst/>
          </a:prstGeom>
        </p:spPr>
      </p:pic>
      <p:sp>
        <p:nvSpPr>
          <p:cNvPr id="2" name="Title 1"/>
          <p:cNvSpPr>
            <a:spLocks noGrp="1"/>
          </p:cNvSpPr>
          <p:nvPr>
            <p:ph type="title"/>
          </p:nvPr>
        </p:nvSpPr>
        <p:spPr>
          <a:xfrm>
            <a:off x="677863" y="228600"/>
            <a:ext cx="8083747" cy="1058863"/>
          </a:xfrm>
        </p:spPr>
        <p:txBody>
          <a:bodyPr/>
          <a:lstStyle/>
          <a:p>
            <a:r>
              <a:rPr lang="en-US" sz="2400" b="1" dirty="0"/>
              <a:t>November Poll: People with disabilities were as divided on the election as those without disabilities.</a:t>
            </a:r>
          </a:p>
        </p:txBody>
      </p:sp>
      <p:sp>
        <p:nvSpPr>
          <p:cNvPr id="4" name="Footer Placeholder 3"/>
          <p:cNvSpPr>
            <a:spLocks noGrp="1"/>
          </p:cNvSpPr>
          <p:nvPr>
            <p:ph type="ftr" sz="quarter" idx="10"/>
          </p:nvPr>
        </p:nvSpPr>
        <p:spPr/>
        <p:txBody>
          <a:bodyPr/>
          <a:lstStyle/>
          <a:p>
            <a:pPr>
              <a:defRPr/>
            </a:pPr>
            <a:fld id="{81F5782D-E5B6-4F9B-9D28-F2338F6E83F6}" type="slidenum">
              <a:rPr lang="en-US" smtClean="0"/>
              <a:pPr>
                <a:defRPr/>
              </a:pPr>
              <a:t>9</a:t>
            </a:fld>
            <a:endParaRPr lang="en-US" dirty="0"/>
          </a:p>
        </p:txBody>
      </p:sp>
      <p:graphicFrame>
        <p:nvGraphicFramePr>
          <p:cNvPr id="6" name="Chart 5" descr="In this series, Hillary Clinton is represented by blue while Donald Trump is represented by red.&#10;&#10;People who did not identify as Person with Disability. 46% of this sample voted for Hillary Clinton while 47% of this sample voted for Donald Trump. &#10;&#10;All People With Disability. 47% of this sample voted for Hillary Clinton while 48% voted for Donald Trump.&#10;&#10;All People who self-identified as having a disability. 49% voted for Hillary Clinton while 46% voted for Donald Trump.&#10;&#10;All People who identified as having a family member with a disability. 47% voted for Hillary Clinton while 48% voted for Donald Trump.&#10;&#10;All people who identified as having a friend who has a disability. 54% voted for Hillary Clinton while 41% voted for Donald Trump." title="Presidential Vote "/>
          <p:cNvGraphicFramePr/>
          <p:nvPr>
            <p:extLst>
              <p:ext uri="{D42A27DB-BD31-4B8C-83A1-F6EECF244321}">
                <p14:modId xmlns:p14="http://schemas.microsoft.com/office/powerpoint/2010/main" val="3729516732"/>
              </p:ext>
            </p:extLst>
          </p:nvPr>
        </p:nvGraphicFramePr>
        <p:xfrm>
          <a:off x="3693781" y="1890707"/>
          <a:ext cx="5346979" cy="42799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descr="2016 Presidential Popular Vote&#10;&#10;As of 12/2/2016&#10;&#10;A pie chart is now used with a picture of the White House in the middle.&#10;On the left side, 48.1% voted for Hillary Clinton and is represented in blue.&#10;On the right side, 46.4% voted for Donald Trump and is represented in red.&#10;On the bottom, there is a gray silver that represents voting for Other." title="2016 Presidential Popular Vote "/>
          <p:cNvGraphicFramePr/>
          <p:nvPr>
            <p:extLst>
              <p:ext uri="{D42A27DB-BD31-4B8C-83A1-F6EECF244321}">
                <p14:modId xmlns:p14="http://schemas.microsoft.com/office/powerpoint/2010/main" val="310575456"/>
              </p:ext>
            </p:extLst>
          </p:nvPr>
        </p:nvGraphicFramePr>
        <p:xfrm>
          <a:off x="486498" y="1537174"/>
          <a:ext cx="3214811" cy="4887118"/>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478971" y="1527716"/>
            <a:ext cx="3214811" cy="365760"/>
          </a:xfrm>
          <a:prstGeom prst="rect">
            <a:avLst/>
          </a:prstGeom>
          <a:solidFill>
            <a:schemeClr val="bg1">
              <a:lumMod val="85000"/>
            </a:schemeClr>
          </a:solidFill>
        </p:spPr>
        <p:txBody>
          <a:bodyPr wrap="square" rtlCol="0" anchor="ctr">
            <a:noAutofit/>
          </a:bodyPr>
          <a:lstStyle/>
          <a:p>
            <a:pPr algn="ctr"/>
            <a:r>
              <a:rPr lang="en-US" sz="1400" b="1" dirty="0"/>
              <a:t>2016 Presidential Popular Vote</a:t>
            </a:r>
            <a:endParaRPr lang="en-US" b="1" dirty="0"/>
          </a:p>
        </p:txBody>
      </p:sp>
      <p:sp>
        <p:nvSpPr>
          <p:cNvPr id="23" name="TextBox 22"/>
          <p:cNvSpPr txBox="1"/>
          <p:nvPr/>
        </p:nvSpPr>
        <p:spPr>
          <a:xfrm>
            <a:off x="3979255" y="1524947"/>
            <a:ext cx="4928771" cy="365760"/>
          </a:xfrm>
          <a:prstGeom prst="rect">
            <a:avLst/>
          </a:prstGeom>
          <a:solidFill>
            <a:schemeClr val="bg1">
              <a:lumMod val="85000"/>
            </a:schemeClr>
          </a:solidFill>
        </p:spPr>
        <p:txBody>
          <a:bodyPr wrap="square" rtlCol="0" anchor="ctr">
            <a:noAutofit/>
          </a:bodyPr>
          <a:lstStyle/>
          <a:p>
            <a:pPr algn="ctr"/>
            <a:r>
              <a:rPr lang="en-US" sz="1400" b="1" dirty="0"/>
              <a:t>Presidential Vote</a:t>
            </a:r>
            <a:endParaRPr lang="en-US" b="1" dirty="0"/>
          </a:p>
        </p:txBody>
      </p:sp>
      <p:cxnSp>
        <p:nvCxnSpPr>
          <p:cNvPr id="24" name="Straight Connector 23" descr="Image of Presidential Vote &#10;&#10;Non PWDS: 46% votes for Clinton, 47% votes for Trump &#10;&#10;All PWD: 47% vote for Clinton, 48% votes for Trump&#10;&#10;Self: 49% votes for Clinton, 46% votes for Trump &#10;&#10;Family: 47 % votes for Clinton, 47% votes for Trump &#10;&#10;Friend;54 % votes for Clinton, 41% votes for Trump " title="Image of Presidential Vote "/>
          <p:cNvCxnSpPr/>
          <p:nvPr/>
        </p:nvCxnSpPr>
        <p:spPr bwMode="auto">
          <a:xfrm>
            <a:off x="4852219" y="1993943"/>
            <a:ext cx="0" cy="3931920"/>
          </a:xfrm>
          <a:prstGeom prst="line">
            <a:avLst/>
          </a:prstGeom>
          <a:solidFill>
            <a:srgbClr val="EAEAEA"/>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7656069"/>
      </p:ext>
    </p:extLst>
  </p:cSld>
  <p:clrMapOvr>
    <a:masterClrMapping/>
  </p:clrMapOvr>
</p:sld>
</file>

<file path=ppt/theme/theme1.xml><?xml version="1.0" encoding="utf-8"?>
<a:theme xmlns:a="http://schemas.openxmlformats.org/drawingml/2006/main" name="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led watermark">
  <a:themeElements>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fontScheme name="tiled watermar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EAEAEA"/>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Calibri" pitchFamily="34" charset="0"/>
            <a:cs typeface="Times New Roman" pitchFamily="18" charset="0"/>
          </a:defRPr>
        </a:defPPr>
      </a:lstStyle>
    </a:lnDef>
  </a:objectDefaults>
  <a:extraClrSchemeLst>
    <a:extraClrScheme>
      <a:clrScheme name="tiled watermark 1">
        <a:dk1>
          <a:srgbClr val="5F5F5F"/>
        </a:dk1>
        <a:lt1>
          <a:srgbClr val="FFFFFF"/>
        </a:lt1>
        <a:dk2>
          <a:srgbClr val="0085B4"/>
        </a:dk2>
        <a:lt2>
          <a:srgbClr val="B2B2B2"/>
        </a:lt2>
        <a:accent1>
          <a:srgbClr val="B4182E"/>
        </a:accent1>
        <a:accent2>
          <a:srgbClr val="B4E5FE"/>
        </a:accent2>
        <a:accent3>
          <a:srgbClr val="FFFFFF"/>
        </a:accent3>
        <a:accent4>
          <a:srgbClr val="50505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2">
        <a:dk1>
          <a:srgbClr val="5F5F5F"/>
        </a:dk1>
        <a:lt1>
          <a:srgbClr val="FFFFFF"/>
        </a:lt1>
        <a:dk2>
          <a:srgbClr val="0085B4"/>
        </a:dk2>
        <a:lt2>
          <a:srgbClr val="B2B2B2"/>
        </a:lt2>
        <a:accent1>
          <a:srgbClr val="FF9900"/>
        </a:accent1>
        <a:accent2>
          <a:srgbClr val="B2B2B2"/>
        </a:accent2>
        <a:accent3>
          <a:srgbClr val="FFFFFF"/>
        </a:accent3>
        <a:accent4>
          <a:srgbClr val="50505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3">
        <a:dk1>
          <a:srgbClr val="000000"/>
        </a:dk1>
        <a:lt1>
          <a:srgbClr val="FFFFFF"/>
        </a:lt1>
        <a:dk2>
          <a:srgbClr val="0085B4"/>
        </a:dk2>
        <a:lt2>
          <a:srgbClr val="B2B2B2"/>
        </a:lt2>
        <a:accent1>
          <a:srgbClr val="FF9900"/>
        </a:accent1>
        <a:accent2>
          <a:srgbClr val="B2B2B2"/>
        </a:accent2>
        <a:accent3>
          <a:srgbClr val="FFFFFF"/>
        </a:accent3>
        <a:accent4>
          <a:srgbClr val="000000"/>
        </a:accent4>
        <a:accent5>
          <a:srgbClr val="FFCAAA"/>
        </a:accent5>
        <a:accent6>
          <a:srgbClr val="A1A1A1"/>
        </a:accent6>
        <a:hlink>
          <a:srgbClr val="808080"/>
        </a:hlink>
        <a:folHlink>
          <a:srgbClr val="FFCC99"/>
        </a:folHlink>
      </a:clrScheme>
      <a:clrMap bg1="lt1" tx1="dk1" bg2="lt2" tx2="dk2" accent1="accent1" accent2="accent2" accent3="accent3" accent4="accent4" accent5="accent5" accent6="accent6" hlink="hlink" folHlink="folHlink"/>
    </a:extraClrScheme>
    <a:extraClrScheme>
      <a:clrScheme name="tiled watermark 4">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9DDD"/>
        </a:hlink>
        <a:folHlink>
          <a:srgbClr val="FFCCCC"/>
        </a:folHlink>
      </a:clrScheme>
      <a:clrMap bg1="lt1" tx1="dk1" bg2="lt2" tx2="dk2" accent1="accent1" accent2="accent2" accent3="accent3" accent4="accent4" accent5="accent5" accent6="accent6" hlink="hlink" folHlink="folHlink"/>
    </a:extraClrScheme>
    <a:extraClrScheme>
      <a:clrScheme name="tiled watermark 5">
        <a:dk1>
          <a:srgbClr val="000000"/>
        </a:dk1>
        <a:lt1>
          <a:srgbClr val="FFFFFF"/>
        </a:lt1>
        <a:dk2>
          <a:srgbClr val="0085B4"/>
        </a:dk2>
        <a:lt2>
          <a:srgbClr val="B2B2B2"/>
        </a:lt2>
        <a:accent1>
          <a:srgbClr val="B4182E"/>
        </a:accent1>
        <a:accent2>
          <a:srgbClr val="B4E5FE"/>
        </a:accent2>
        <a:accent3>
          <a:srgbClr val="FFFFFF"/>
        </a:accent3>
        <a:accent4>
          <a:srgbClr val="000000"/>
        </a:accent4>
        <a:accent5>
          <a:srgbClr val="D6ABAD"/>
        </a:accent5>
        <a:accent6>
          <a:srgbClr val="A3CFE6"/>
        </a:accent6>
        <a:hlink>
          <a:srgbClr val="0085B4"/>
        </a:hlink>
        <a:folHlink>
          <a:srgbClr val="FFCCCC"/>
        </a:folHlink>
      </a:clrScheme>
      <a:clrMap bg1="lt1" tx1="dk1" bg2="lt2" tx2="dk2" accent1="accent1" accent2="accent2" accent3="accent3" accent4="accent4" accent5="accent5" accent6="accent6" hlink="hlink" folHlink="folHlink"/>
    </a:extraClrScheme>
    <a:extraClrScheme>
      <a:clrScheme name="tiled watermark 6">
        <a:dk1>
          <a:srgbClr val="000000"/>
        </a:dk1>
        <a:lt1>
          <a:srgbClr val="FFFFFF"/>
        </a:lt1>
        <a:dk2>
          <a:srgbClr val="0085B4"/>
        </a:dk2>
        <a:lt2>
          <a:srgbClr val="B2B2B2"/>
        </a:lt2>
        <a:accent1>
          <a:srgbClr val="DE8400"/>
        </a:accent1>
        <a:accent2>
          <a:srgbClr val="577600"/>
        </a:accent2>
        <a:accent3>
          <a:srgbClr val="FFFFFF"/>
        </a:accent3>
        <a:accent4>
          <a:srgbClr val="000000"/>
        </a:accent4>
        <a:accent5>
          <a:srgbClr val="ECC2AA"/>
        </a:accent5>
        <a:accent6>
          <a:srgbClr val="4E6A00"/>
        </a:accent6>
        <a:hlink>
          <a:srgbClr val="710093"/>
        </a:hlink>
        <a:folHlink>
          <a:srgbClr val="BD2925"/>
        </a:folHlink>
      </a:clrScheme>
      <a:clrMap bg1="lt1" tx1="dk1" bg2="lt2" tx2="dk2" accent1="accent1" accent2="accent2" accent3="accent3" accent4="accent4" accent5="accent5" accent6="accent6" hlink="hlink" folHlink="folHlink"/>
    </a:extraClrScheme>
    <a:extraClrScheme>
      <a:clrScheme name="tiled watermark 7">
        <a:dk1>
          <a:srgbClr val="000000"/>
        </a:dk1>
        <a:lt1>
          <a:srgbClr val="FFFFFF"/>
        </a:lt1>
        <a:dk2>
          <a:srgbClr val="0085B4"/>
        </a:dk2>
        <a:lt2>
          <a:srgbClr val="710093"/>
        </a:lt2>
        <a:accent1>
          <a:srgbClr val="DE8400"/>
        </a:accent1>
        <a:accent2>
          <a:srgbClr val="577600"/>
        </a:accent2>
        <a:accent3>
          <a:srgbClr val="FFFFFF"/>
        </a:accent3>
        <a:accent4>
          <a:srgbClr val="000000"/>
        </a:accent4>
        <a:accent5>
          <a:srgbClr val="ECC2AA"/>
        </a:accent5>
        <a:accent6>
          <a:srgbClr val="4E6A00"/>
        </a:accent6>
        <a:hlink>
          <a:srgbClr val="0085B4"/>
        </a:hlink>
        <a:folHlink>
          <a:srgbClr val="BD292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34655</TotalTime>
  <Words>8191</Words>
  <Application>Microsoft Macintosh PowerPoint</Application>
  <PresentationFormat>On-screen Show (4:3)</PresentationFormat>
  <Paragraphs>1982</Paragraphs>
  <Slides>53</Slides>
  <Notes>32</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tiled watermark</vt:lpstr>
      <vt:lpstr>2_Office Theme</vt:lpstr>
      <vt:lpstr>1_tiled watermark</vt:lpstr>
      <vt:lpstr>2_tiled watermark</vt:lpstr>
      <vt:lpstr>3_Office Theme</vt:lpstr>
      <vt:lpstr>Respectability Election 2016 Polling Results from Two separate Bipartisan Polls</vt:lpstr>
      <vt:lpstr>Greenberg Quinlan Rosner Research &amp; North Star Opinion Research  October 21-24, 2016: Methodology 21-24, 2016: Methodology</vt:lpstr>
      <vt:lpstr>Lake Research Partners &amp; The Terrance Group November 6-8, 2016: Methodology</vt:lpstr>
      <vt:lpstr>Key Findings</vt:lpstr>
      <vt:lpstr>Key Findings on People with Disabilities (PwDs)</vt:lpstr>
      <vt:lpstr>Key Findings on People with Disabilities (PwDs)</vt:lpstr>
      <vt:lpstr>Key Findings: Best Factual Messages on Jobs for PwDs</vt:lpstr>
      <vt:lpstr>2016 Election  </vt:lpstr>
      <vt:lpstr>November Poll: People with disabilities were as divided on the election as those without disabilities.</vt:lpstr>
      <vt:lpstr>October Poll: PwDs slightly more likely to vote Trump than non-PwDs. </vt:lpstr>
      <vt:lpstr>In the presidential race, while there were major voting differences by race, education level and ethnicity, the disability community split their votes more evenly between Trump and Clinton.</vt:lpstr>
      <vt:lpstr>However, in the Congressional vote, people with disabilities were much more likely to vote Democrat for Congress.</vt:lpstr>
      <vt:lpstr>Racial and gender differences persisted on the congressional vote as well, where a majority of white men and women voted for the Republican candidate while a majority of men and women of color voted for the Democrat. Though a majority of college educated men voted for the Republican and college educated women overall voted for the Democrat, white non-college men and women voted for the Republican. Voters with disabilities were more likely to vote Democratic in Congressional races. </vt:lpstr>
      <vt:lpstr>Voters with disabilities prioritize jobs and healthcare, and are more likely to care about dysfunction in government and Medicare</vt:lpstr>
      <vt:lpstr>Among voters with disabilities and their friends and family, the economy and jobs was the most important issue in deciding for whom to vote.</vt:lpstr>
      <vt:lpstr> </vt:lpstr>
      <vt:lpstr>Candidates and Disability Issues </vt:lpstr>
      <vt:lpstr>A majority of voters did not see or hear anything positive from Trump or Clinton about their policies or plans for people with disabilities. While voters were more likely to say they had heard from Clinton, three out of five still did not hear anything positive.</vt:lpstr>
      <vt:lpstr>Fewer than 1 in 5 voters heard something positive about Donald Trump’s policies or plans for people with disabilities. </vt:lpstr>
      <vt:lpstr>Nearly 1 in 3 voters heard something positive from Hillary Clinton about her policies and plans for people with disabilities.</vt:lpstr>
      <vt:lpstr>Partisans tend to say they did not hear the other candidate say anything positive. Just over 1 in 3 Trump voters heard Trump say something positive. </vt:lpstr>
      <vt:lpstr>89 percent of voters believe it is very important that a candidate treat people with disabilities with dignity and respect. </vt:lpstr>
      <vt:lpstr>Voters universally agree that it is important that a candidate for elected office treats people with disabilities with dignity and respect. We see the greatest intensity of support among women, African Americans, Latinos and Clinton voters.</vt:lpstr>
      <vt:lpstr>While voters with disabilities are more likely to be Democrats than Republicans, they are more anti-choice than the non-disabled voting population. Nearly two out of five disabled voters think abortion should be legal only in extreme circumstances.</vt:lpstr>
      <vt:lpstr>Disability community has high interest in voting. </vt:lpstr>
      <vt:lpstr>Disability community more likely to say country on wrong track. </vt:lpstr>
      <vt:lpstr>Voters with disability connection less likely to approve of Obama than non-PwDs.</vt:lpstr>
      <vt:lpstr>Policies</vt:lpstr>
      <vt:lpstr>Voters more likely to support candidates advocating disability policies</vt:lpstr>
      <vt:lpstr>Other policies receive strong support as well </vt:lpstr>
      <vt:lpstr>These policies are important to Democrats </vt:lpstr>
      <vt:lpstr>These policies are important to Republicans </vt:lpstr>
      <vt:lpstr>Electorally important to undecided voters in congressional race</vt:lpstr>
      <vt:lpstr>People call to protect people with disabilities from rape, assault </vt:lpstr>
      <vt:lpstr>People with disabilities most likely to reward education policies </vt:lpstr>
      <vt:lpstr>Community very concerned with job opportunities </vt:lpstr>
      <vt:lpstr>Strong response to argument for employing disabled </vt:lpstr>
      <vt:lpstr>Strong response to argument for employing disabled  Continued.</vt:lpstr>
      <vt:lpstr>Demographics</vt:lpstr>
      <vt:lpstr>October Poll: Half of electorate in disability community </vt:lpstr>
      <vt:lpstr>November Poll: Nearly two out of five voters report having a disability and/or having a family member or a close friend with a disability.</vt:lpstr>
      <vt:lpstr>Voters with disabilities skew female, older, white and are concentrated in the South. A plurality of voters with disabilities voted for Clinton.</vt:lpstr>
      <vt:lpstr>Demographic Profile of People with Disabilities</vt:lpstr>
      <vt:lpstr>Demographic Profile of People with Disabilities</vt:lpstr>
      <vt:lpstr>The 2016 electorate was majority female and white, and more likely to be Democratic. A plurality of voters were between 50-64 years old, and a majority were non-college educated.</vt:lpstr>
      <vt:lpstr>Nearly two-thirds are employed and more than half are married. </vt:lpstr>
      <vt:lpstr>Two-thirds of voters do not have a minor at home. The majority made their decision of who to vote for this election more than three months ago. </vt:lpstr>
      <vt:lpstr>Among 2016 voters with a disability, a majority were female and white and more likely to be Democrats. A plurality of voters were between 50-64 years old, and a majority were non-college educated.</vt:lpstr>
      <vt:lpstr>Three out of five voters with disabilities are unemployed and half are unmarried. Nearly a quarter live in the South Atlantic region.</vt:lpstr>
      <vt:lpstr>Voters with a disability are less likely to have a minor at home than voters without disabilities and are more likely to be a born-again or Evangelical Christian. A majority made their decision of who to vote for this election more than three months ago. </vt:lpstr>
      <vt:lpstr>Additional Findings – Election Overview</vt:lpstr>
      <vt:lpstr>Lake Research Partners Contact</vt:lpstr>
      <vt:lpstr>PowerPoint Presentation</vt:lpstr>
    </vt:vector>
  </TitlesOfParts>
  <Company>Lake Research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kpoindexter</dc:creator>
  <cp:lastModifiedBy>Lauren Appelbaum</cp:lastModifiedBy>
  <cp:revision>722</cp:revision>
  <cp:lastPrinted>2016-11-18T20:30:03Z</cp:lastPrinted>
  <dcterms:created xsi:type="dcterms:W3CDTF">2009-05-04T20:18:43Z</dcterms:created>
  <dcterms:modified xsi:type="dcterms:W3CDTF">2016-12-13T19:07:58Z</dcterms:modified>
</cp:coreProperties>
</file>