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handoutMasterIdLst>
    <p:handoutMasterId r:id="rId48"/>
  </p:handoutMasterIdLst>
  <p:sldIdLst>
    <p:sldId id="257" r:id="rId2"/>
    <p:sldId id="411" r:id="rId3"/>
    <p:sldId id="345" r:id="rId4"/>
    <p:sldId id="264" r:id="rId5"/>
    <p:sldId id="324" r:id="rId6"/>
    <p:sldId id="336" r:id="rId7"/>
    <p:sldId id="337" r:id="rId8"/>
    <p:sldId id="265" r:id="rId9"/>
    <p:sldId id="322" r:id="rId10"/>
    <p:sldId id="320" r:id="rId11"/>
    <p:sldId id="328" r:id="rId12"/>
    <p:sldId id="335" r:id="rId13"/>
    <p:sldId id="375" r:id="rId14"/>
    <p:sldId id="377" r:id="rId15"/>
    <p:sldId id="378" r:id="rId16"/>
    <p:sldId id="379" r:id="rId17"/>
    <p:sldId id="381" r:id="rId18"/>
    <p:sldId id="382" r:id="rId19"/>
    <p:sldId id="385" r:id="rId20"/>
    <p:sldId id="386" r:id="rId21"/>
    <p:sldId id="387" r:id="rId22"/>
    <p:sldId id="388" r:id="rId23"/>
    <p:sldId id="323" r:id="rId24"/>
    <p:sldId id="325" r:id="rId25"/>
    <p:sldId id="327" r:id="rId26"/>
    <p:sldId id="331" r:id="rId27"/>
    <p:sldId id="330" r:id="rId28"/>
    <p:sldId id="338" r:id="rId29"/>
    <p:sldId id="273" r:id="rId30"/>
    <p:sldId id="283" r:id="rId31"/>
    <p:sldId id="406" r:id="rId32"/>
    <p:sldId id="407" r:id="rId33"/>
    <p:sldId id="408" r:id="rId34"/>
    <p:sldId id="409" r:id="rId35"/>
    <p:sldId id="410" r:id="rId36"/>
    <p:sldId id="403" r:id="rId37"/>
    <p:sldId id="404" r:id="rId38"/>
    <p:sldId id="329" r:id="rId39"/>
    <p:sldId id="332" r:id="rId40"/>
    <p:sldId id="294" r:id="rId41"/>
    <p:sldId id="339" r:id="rId42"/>
    <p:sldId id="405" r:id="rId43"/>
    <p:sldId id="296" r:id="rId44"/>
    <p:sldId id="280" r:id="rId45"/>
    <p:sldId id="37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58397E-BA4C-4F2E-A43B-34E79405B07B}">
          <p14:sldIdLst>
            <p14:sldId id="257"/>
            <p14:sldId id="411"/>
            <p14:sldId id="345"/>
            <p14:sldId id="264"/>
            <p14:sldId id="324"/>
            <p14:sldId id="336"/>
            <p14:sldId id="337"/>
            <p14:sldId id="265"/>
            <p14:sldId id="322"/>
            <p14:sldId id="320"/>
            <p14:sldId id="328"/>
            <p14:sldId id="335"/>
            <p14:sldId id="375"/>
            <p14:sldId id="377"/>
            <p14:sldId id="378"/>
            <p14:sldId id="379"/>
            <p14:sldId id="381"/>
            <p14:sldId id="382"/>
            <p14:sldId id="385"/>
            <p14:sldId id="386"/>
            <p14:sldId id="387"/>
            <p14:sldId id="388"/>
            <p14:sldId id="323"/>
            <p14:sldId id="325"/>
            <p14:sldId id="327"/>
            <p14:sldId id="331"/>
            <p14:sldId id="330"/>
            <p14:sldId id="338"/>
            <p14:sldId id="273"/>
            <p14:sldId id="283"/>
            <p14:sldId id="406"/>
            <p14:sldId id="407"/>
            <p14:sldId id="408"/>
            <p14:sldId id="409"/>
            <p14:sldId id="410"/>
            <p14:sldId id="403"/>
            <p14:sldId id="404"/>
            <p14:sldId id="329"/>
            <p14:sldId id="332"/>
            <p14:sldId id="294"/>
            <p14:sldId id="339"/>
            <p14:sldId id="405"/>
            <p14:sldId id="296"/>
            <p14:sldId id="280"/>
            <p14:sldId id="374"/>
          </p14:sldIdLst>
        </p14:section>
        <p14:section name="Courtney T" id="{1C40542F-9E49-43C3-B5E1-A0A86661F6B8}">
          <p14:sldIdLst/>
        </p14:section>
        <p14:section name="Panel Discussion" id="{AD9671ED-D067-4B37-A1CD-3A1BC80A01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autoAdjust="0"/>
    <p:restoredTop sz="86350" autoAdjust="0"/>
  </p:normalViewPr>
  <p:slideViewPr>
    <p:cSldViewPr snapToGrid="0" snapToObjects="1">
      <p:cViewPr>
        <p:scale>
          <a:sx n="66" d="100"/>
          <a:sy n="66" d="100"/>
        </p:scale>
        <p:origin x="876" y="33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70" d="100"/>
          <a:sy n="70" d="100"/>
        </p:scale>
        <p:origin x="-27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75609-CA4A-D749-AE60-2559696F7854}" type="doc">
      <dgm:prSet loTypeId="urn:microsoft.com/office/officeart/2005/8/layout/process1" loCatId="" qsTypeId="urn:microsoft.com/office/officeart/2005/8/quickstyle/simple4" qsCatId="simple" csTypeId="urn:microsoft.com/office/officeart/2005/8/colors/colorful1#8" csCatId="colorful" phldr="1"/>
      <dgm:spPr/>
      <dgm:t>
        <a:bodyPr/>
        <a:lstStyle/>
        <a:p>
          <a:endParaRPr lang="en-US"/>
        </a:p>
      </dgm:t>
    </dgm:pt>
    <dgm:pt modelId="{5874F2A7-F8DE-624B-B6CF-A0FC31F5C803}">
      <dgm:prSet phldrT="[Text]" custT="1"/>
      <dgm:spPr/>
      <dgm:t>
        <a:bodyPr/>
        <a:lstStyle/>
        <a:p>
          <a:r>
            <a:rPr lang="en-US" sz="1000" dirty="0">
              <a:solidFill>
                <a:schemeClr val="tx1"/>
              </a:solidFill>
            </a:rPr>
            <a:t>Community Groups</a:t>
          </a:r>
        </a:p>
      </dgm:t>
    </dgm:pt>
    <dgm:pt modelId="{D9C9B351-6116-DB44-AAD8-24A763C971BE}" type="parTrans" cxnId="{4CEA6E6F-9A1D-4B4E-AF02-1E5EC0E2F7DB}">
      <dgm:prSet/>
      <dgm:spPr/>
      <dgm:t>
        <a:bodyPr/>
        <a:lstStyle/>
        <a:p>
          <a:endParaRPr lang="en-US">
            <a:solidFill>
              <a:schemeClr val="tx1"/>
            </a:solidFill>
          </a:endParaRPr>
        </a:p>
      </dgm:t>
    </dgm:pt>
    <dgm:pt modelId="{F439F658-1AC4-2B48-926D-2457F17D0083}" type="sibTrans" cxnId="{4CEA6E6F-9A1D-4B4E-AF02-1E5EC0E2F7DB}">
      <dgm:prSet/>
      <dgm:spPr/>
      <dgm:t>
        <a:bodyPr/>
        <a:lstStyle/>
        <a:p>
          <a:endParaRPr lang="en-US" dirty="0">
            <a:solidFill>
              <a:schemeClr val="tx1"/>
            </a:solidFill>
          </a:endParaRPr>
        </a:p>
      </dgm:t>
    </dgm:pt>
    <dgm:pt modelId="{B09FCB3A-96AF-FD4A-A3DE-2DE54F3C1106}">
      <dgm:prSet phldrT="[Text]" custT="1"/>
      <dgm:spPr/>
      <dgm:t>
        <a:bodyPr/>
        <a:lstStyle/>
        <a:p>
          <a:r>
            <a:rPr lang="en-US" sz="1000" dirty="0">
              <a:solidFill>
                <a:schemeClr val="tx1"/>
              </a:solidFill>
            </a:rPr>
            <a:t>Businesses &amp; Employer Networks</a:t>
          </a:r>
        </a:p>
      </dgm:t>
    </dgm:pt>
    <dgm:pt modelId="{B62CF21D-5F37-6C4C-92ED-3C08ABAC6476}" type="parTrans" cxnId="{5B9B26C1-5F5D-F741-AB5C-48D1E8FD8543}">
      <dgm:prSet/>
      <dgm:spPr/>
      <dgm:t>
        <a:bodyPr/>
        <a:lstStyle/>
        <a:p>
          <a:endParaRPr lang="en-US">
            <a:solidFill>
              <a:schemeClr val="tx1"/>
            </a:solidFill>
          </a:endParaRPr>
        </a:p>
      </dgm:t>
    </dgm:pt>
    <dgm:pt modelId="{B2FCEDF6-D1D0-FE42-A784-553C06EB3FF9}" type="sibTrans" cxnId="{5B9B26C1-5F5D-F741-AB5C-48D1E8FD8543}">
      <dgm:prSet/>
      <dgm:spPr/>
      <dgm:t>
        <a:bodyPr/>
        <a:lstStyle/>
        <a:p>
          <a:endParaRPr lang="en-US" dirty="0">
            <a:solidFill>
              <a:schemeClr val="tx1"/>
            </a:solidFill>
          </a:endParaRPr>
        </a:p>
      </dgm:t>
    </dgm:pt>
    <dgm:pt modelId="{14BAF2C5-4444-8249-A770-29C7825C297F}">
      <dgm:prSet phldrT="[Text]" custT="1"/>
      <dgm:spPr/>
      <dgm:t>
        <a:bodyPr/>
        <a:lstStyle/>
        <a:p>
          <a:r>
            <a:rPr lang="en-US" sz="1000" dirty="0">
              <a:solidFill>
                <a:schemeClr val="tx1"/>
              </a:solidFill>
            </a:rPr>
            <a:t>Other Associa-tions</a:t>
          </a:r>
        </a:p>
      </dgm:t>
    </dgm:pt>
    <dgm:pt modelId="{215BEF53-BDE7-D942-8F14-798F787B6F0F}" type="parTrans" cxnId="{32AC4081-10E9-664C-9BB1-A181E08A3657}">
      <dgm:prSet/>
      <dgm:spPr/>
      <dgm:t>
        <a:bodyPr/>
        <a:lstStyle/>
        <a:p>
          <a:endParaRPr lang="en-US">
            <a:solidFill>
              <a:schemeClr val="tx1"/>
            </a:solidFill>
          </a:endParaRPr>
        </a:p>
      </dgm:t>
    </dgm:pt>
    <dgm:pt modelId="{542D8701-081F-A04D-B9AF-EB0A249F5BBE}" type="sibTrans" cxnId="{32AC4081-10E9-664C-9BB1-A181E08A3657}">
      <dgm:prSet/>
      <dgm:spPr/>
      <dgm:t>
        <a:bodyPr/>
        <a:lstStyle/>
        <a:p>
          <a:endParaRPr lang="en-US">
            <a:solidFill>
              <a:schemeClr val="tx1"/>
            </a:solidFill>
          </a:endParaRPr>
        </a:p>
      </dgm:t>
    </dgm:pt>
    <dgm:pt modelId="{9CF99539-63B5-694B-94F3-A72B62AA3EED}">
      <dgm:prSet phldrT="[Text]" custT="1"/>
      <dgm:spPr/>
      <dgm:t>
        <a:bodyPr/>
        <a:lstStyle/>
        <a:p>
          <a:r>
            <a:rPr lang="en-US" sz="1000" dirty="0">
              <a:solidFill>
                <a:schemeClr val="tx1"/>
              </a:solidFill>
            </a:rPr>
            <a:t>Civic Groups</a:t>
          </a:r>
        </a:p>
      </dgm:t>
    </dgm:pt>
    <dgm:pt modelId="{CCDFC551-F2AB-4E4D-84CD-BFA6C517B27B}" type="parTrans" cxnId="{3DB4F204-CB9E-624C-9BCD-56609A2EE981}">
      <dgm:prSet/>
      <dgm:spPr/>
      <dgm:t>
        <a:bodyPr/>
        <a:lstStyle/>
        <a:p>
          <a:endParaRPr lang="en-US">
            <a:solidFill>
              <a:schemeClr val="tx1"/>
            </a:solidFill>
          </a:endParaRPr>
        </a:p>
      </dgm:t>
    </dgm:pt>
    <dgm:pt modelId="{D42CBCA0-E67B-B34D-B8B9-7A04079B4BB2}" type="sibTrans" cxnId="{3DB4F204-CB9E-624C-9BCD-56609A2EE981}">
      <dgm:prSet/>
      <dgm:spPr/>
      <dgm:t>
        <a:bodyPr/>
        <a:lstStyle/>
        <a:p>
          <a:endParaRPr lang="en-US" dirty="0">
            <a:solidFill>
              <a:schemeClr val="tx1"/>
            </a:solidFill>
          </a:endParaRPr>
        </a:p>
      </dgm:t>
    </dgm:pt>
    <dgm:pt modelId="{929CFC94-D60B-6F44-B610-C0BB7AD17837}">
      <dgm:prSet phldrT="[Text]" custT="1"/>
      <dgm:spPr/>
      <dgm:t>
        <a:bodyPr/>
        <a:lstStyle/>
        <a:p>
          <a:r>
            <a:rPr lang="en-US" sz="1000" dirty="0">
              <a:solidFill>
                <a:schemeClr val="tx1"/>
              </a:solidFill>
            </a:rPr>
            <a:t>Non-Profits</a:t>
          </a:r>
        </a:p>
      </dgm:t>
    </dgm:pt>
    <dgm:pt modelId="{607DE4F3-225A-7347-812F-89A4EBC77D84}" type="parTrans" cxnId="{634D7126-8336-F94F-966B-EB24D74EA87C}">
      <dgm:prSet/>
      <dgm:spPr/>
      <dgm:t>
        <a:bodyPr/>
        <a:lstStyle/>
        <a:p>
          <a:endParaRPr lang="en-US">
            <a:solidFill>
              <a:schemeClr val="tx1"/>
            </a:solidFill>
          </a:endParaRPr>
        </a:p>
      </dgm:t>
    </dgm:pt>
    <dgm:pt modelId="{5A4BFA22-3D9F-7146-AAAD-D767F22CCD9E}" type="sibTrans" cxnId="{634D7126-8336-F94F-966B-EB24D74EA87C}">
      <dgm:prSet/>
      <dgm:spPr/>
      <dgm:t>
        <a:bodyPr/>
        <a:lstStyle/>
        <a:p>
          <a:endParaRPr lang="en-US" dirty="0">
            <a:solidFill>
              <a:schemeClr val="tx1"/>
            </a:solidFill>
          </a:endParaRPr>
        </a:p>
      </dgm:t>
    </dgm:pt>
    <dgm:pt modelId="{48F926B1-BB62-D04D-BFA6-5346066BE8B4}">
      <dgm:prSet phldrT="[Text]" custT="1"/>
      <dgm:spPr/>
      <dgm:t>
        <a:bodyPr/>
        <a:lstStyle/>
        <a:p>
          <a:r>
            <a:rPr lang="en-US" sz="1000" dirty="0">
              <a:solidFill>
                <a:schemeClr val="tx1"/>
              </a:solidFill>
            </a:rPr>
            <a:t>Other Churches  Synagogues Mosques</a:t>
          </a:r>
        </a:p>
      </dgm:t>
    </dgm:pt>
    <dgm:pt modelId="{ACD53D35-17F8-734D-825E-012957ABA64C}" type="parTrans" cxnId="{7DFA9DC6-EFF0-FA4E-B908-3ED160F3C82B}">
      <dgm:prSet/>
      <dgm:spPr/>
      <dgm:t>
        <a:bodyPr/>
        <a:lstStyle/>
        <a:p>
          <a:endParaRPr lang="en-US">
            <a:solidFill>
              <a:schemeClr val="tx1"/>
            </a:solidFill>
          </a:endParaRPr>
        </a:p>
      </dgm:t>
    </dgm:pt>
    <dgm:pt modelId="{880E1212-46B5-B945-8804-0CCD9E69CA7A}" type="sibTrans" cxnId="{7DFA9DC6-EFF0-FA4E-B908-3ED160F3C82B}">
      <dgm:prSet/>
      <dgm:spPr/>
      <dgm:t>
        <a:bodyPr/>
        <a:lstStyle/>
        <a:p>
          <a:endParaRPr lang="en-US" dirty="0">
            <a:solidFill>
              <a:schemeClr val="tx1"/>
            </a:solidFill>
          </a:endParaRPr>
        </a:p>
      </dgm:t>
    </dgm:pt>
    <dgm:pt modelId="{80C139E2-1CFE-8141-BF22-B6903197DA66}">
      <dgm:prSet phldrT="[Text]" custT="1"/>
      <dgm:spPr/>
      <dgm:t>
        <a:bodyPr/>
        <a:lstStyle/>
        <a:p>
          <a:r>
            <a:rPr lang="en-US" sz="1000" dirty="0">
              <a:solidFill>
                <a:schemeClr val="tx1"/>
              </a:solidFill>
            </a:rPr>
            <a:t>Schools and Colleges</a:t>
          </a:r>
        </a:p>
      </dgm:t>
    </dgm:pt>
    <dgm:pt modelId="{8258E147-7B74-8D44-BE4A-1B09BC3DCB38}" type="parTrans" cxnId="{0A17BC0A-52D5-B449-9C73-3AB7D6DE48D9}">
      <dgm:prSet/>
      <dgm:spPr/>
      <dgm:t>
        <a:bodyPr/>
        <a:lstStyle/>
        <a:p>
          <a:endParaRPr lang="en-US">
            <a:solidFill>
              <a:schemeClr val="tx1"/>
            </a:solidFill>
          </a:endParaRPr>
        </a:p>
      </dgm:t>
    </dgm:pt>
    <dgm:pt modelId="{7820F7F0-74EC-3E4F-956F-26357217F689}" type="sibTrans" cxnId="{0A17BC0A-52D5-B449-9C73-3AB7D6DE48D9}">
      <dgm:prSet/>
      <dgm:spPr/>
      <dgm:t>
        <a:bodyPr/>
        <a:lstStyle/>
        <a:p>
          <a:endParaRPr lang="en-US" dirty="0">
            <a:solidFill>
              <a:schemeClr val="tx1"/>
            </a:solidFill>
          </a:endParaRPr>
        </a:p>
      </dgm:t>
    </dgm:pt>
    <dgm:pt modelId="{B82CF941-DF3B-3E41-B5EC-537FB37D19FE}">
      <dgm:prSet phldrT="[Text]" custT="1"/>
      <dgm:spPr/>
      <dgm:t>
        <a:bodyPr/>
        <a:lstStyle/>
        <a:p>
          <a:r>
            <a:rPr lang="en-US" sz="1000" dirty="0">
              <a:solidFill>
                <a:schemeClr val="tx1"/>
              </a:solidFill>
            </a:rPr>
            <a:t>Friends &amp; Relatives</a:t>
          </a:r>
        </a:p>
      </dgm:t>
    </dgm:pt>
    <dgm:pt modelId="{DB4246A1-8BDF-CF41-91C5-D59E4BB3B75B}" type="parTrans" cxnId="{CB959EDE-B264-6043-ABE9-DC86ED072D77}">
      <dgm:prSet/>
      <dgm:spPr/>
      <dgm:t>
        <a:bodyPr/>
        <a:lstStyle/>
        <a:p>
          <a:endParaRPr lang="en-US">
            <a:solidFill>
              <a:schemeClr val="tx1"/>
            </a:solidFill>
          </a:endParaRPr>
        </a:p>
      </dgm:t>
    </dgm:pt>
    <dgm:pt modelId="{9114FB7E-283F-DC44-9800-134DBBAD192F}" type="sibTrans" cxnId="{CB959EDE-B264-6043-ABE9-DC86ED072D77}">
      <dgm:prSet/>
      <dgm:spPr/>
      <dgm:t>
        <a:bodyPr/>
        <a:lstStyle/>
        <a:p>
          <a:endParaRPr lang="en-US" dirty="0">
            <a:solidFill>
              <a:schemeClr val="tx1"/>
            </a:solidFill>
          </a:endParaRPr>
        </a:p>
      </dgm:t>
    </dgm:pt>
    <dgm:pt modelId="{02F20D30-9E9C-4945-A888-A8F0FF2ECAD0}" type="pres">
      <dgm:prSet presAssocID="{EE575609-CA4A-D749-AE60-2559696F7854}" presName="Name0" presStyleCnt="0">
        <dgm:presLayoutVars>
          <dgm:dir/>
          <dgm:resizeHandles val="exact"/>
        </dgm:presLayoutVars>
      </dgm:prSet>
      <dgm:spPr/>
    </dgm:pt>
    <dgm:pt modelId="{1577868B-5F69-0D41-9A0F-6D08B4669585}" type="pres">
      <dgm:prSet presAssocID="{5874F2A7-F8DE-624B-B6CF-A0FC31F5C803}" presName="node" presStyleLbl="node1" presStyleIdx="0" presStyleCnt="8">
        <dgm:presLayoutVars>
          <dgm:bulletEnabled val="1"/>
        </dgm:presLayoutVars>
      </dgm:prSet>
      <dgm:spPr/>
    </dgm:pt>
    <dgm:pt modelId="{1C33F16C-EE41-F84A-9731-D9023350E254}" type="pres">
      <dgm:prSet presAssocID="{F439F658-1AC4-2B48-926D-2457F17D0083}" presName="sibTrans" presStyleLbl="sibTrans2D1" presStyleIdx="0" presStyleCnt="7"/>
      <dgm:spPr/>
    </dgm:pt>
    <dgm:pt modelId="{10E54208-AEE8-0544-8198-09C09A502607}" type="pres">
      <dgm:prSet presAssocID="{F439F658-1AC4-2B48-926D-2457F17D0083}" presName="connectorText" presStyleLbl="sibTrans2D1" presStyleIdx="0" presStyleCnt="7"/>
      <dgm:spPr/>
    </dgm:pt>
    <dgm:pt modelId="{35610830-AC9C-D944-8C38-C6A73D2FFCFA}" type="pres">
      <dgm:prSet presAssocID="{B09FCB3A-96AF-FD4A-A3DE-2DE54F3C1106}" presName="node" presStyleLbl="node1" presStyleIdx="1" presStyleCnt="8">
        <dgm:presLayoutVars>
          <dgm:bulletEnabled val="1"/>
        </dgm:presLayoutVars>
      </dgm:prSet>
      <dgm:spPr/>
    </dgm:pt>
    <dgm:pt modelId="{518150F2-386F-8243-949E-9C7C99D8C7C6}" type="pres">
      <dgm:prSet presAssocID="{B2FCEDF6-D1D0-FE42-A784-553C06EB3FF9}" presName="sibTrans" presStyleLbl="sibTrans2D1" presStyleIdx="1" presStyleCnt="7"/>
      <dgm:spPr/>
    </dgm:pt>
    <dgm:pt modelId="{FF305887-7869-D64F-B087-52ABDA4FBA92}" type="pres">
      <dgm:prSet presAssocID="{B2FCEDF6-D1D0-FE42-A784-553C06EB3FF9}" presName="connectorText" presStyleLbl="sibTrans2D1" presStyleIdx="1" presStyleCnt="7"/>
      <dgm:spPr/>
    </dgm:pt>
    <dgm:pt modelId="{42C76C49-C7E0-2C41-8497-C684C9B1A2F5}" type="pres">
      <dgm:prSet presAssocID="{9CF99539-63B5-694B-94F3-A72B62AA3EED}" presName="node" presStyleLbl="node1" presStyleIdx="2" presStyleCnt="8">
        <dgm:presLayoutVars>
          <dgm:bulletEnabled val="1"/>
        </dgm:presLayoutVars>
      </dgm:prSet>
      <dgm:spPr/>
    </dgm:pt>
    <dgm:pt modelId="{BAE0C10A-D7BB-264A-BAF5-4299EE870EF7}" type="pres">
      <dgm:prSet presAssocID="{D42CBCA0-E67B-B34D-B8B9-7A04079B4BB2}" presName="sibTrans" presStyleLbl="sibTrans2D1" presStyleIdx="2" presStyleCnt="7"/>
      <dgm:spPr/>
    </dgm:pt>
    <dgm:pt modelId="{7F56B5F8-D5E5-DD41-A97A-4AC487329159}" type="pres">
      <dgm:prSet presAssocID="{D42CBCA0-E67B-B34D-B8B9-7A04079B4BB2}" presName="connectorText" presStyleLbl="sibTrans2D1" presStyleIdx="2" presStyleCnt="7"/>
      <dgm:spPr/>
    </dgm:pt>
    <dgm:pt modelId="{905214EB-6857-BE4E-89B6-F7DCD050E8B3}" type="pres">
      <dgm:prSet presAssocID="{929CFC94-D60B-6F44-B610-C0BB7AD17837}" presName="node" presStyleLbl="node1" presStyleIdx="3" presStyleCnt="8">
        <dgm:presLayoutVars>
          <dgm:bulletEnabled val="1"/>
        </dgm:presLayoutVars>
      </dgm:prSet>
      <dgm:spPr/>
    </dgm:pt>
    <dgm:pt modelId="{24CC3D0B-D2B4-9F4A-A732-56009FE71DB9}" type="pres">
      <dgm:prSet presAssocID="{5A4BFA22-3D9F-7146-AAAD-D767F22CCD9E}" presName="sibTrans" presStyleLbl="sibTrans2D1" presStyleIdx="3" presStyleCnt="7"/>
      <dgm:spPr/>
    </dgm:pt>
    <dgm:pt modelId="{095AF7F7-13CB-984E-9AD3-DA7A41E077BC}" type="pres">
      <dgm:prSet presAssocID="{5A4BFA22-3D9F-7146-AAAD-D767F22CCD9E}" presName="connectorText" presStyleLbl="sibTrans2D1" presStyleIdx="3" presStyleCnt="7"/>
      <dgm:spPr/>
    </dgm:pt>
    <dgm:pt modelId="{CF985859-72CD-2A4D-AF78-6541520A56C8}" type="pres">
      <dgm:prSet presAssocID="{48F926B1-BB62-D04D-BFA6-5346066BE8B4}" presName="node" presStyleLbl="node1" presStyleIdx="4" presStyleCnt="8">
        <dgm:presLayoutVars>
          <dgm:bulletEnabled val="1"/>
        </dgm:presLayoutVars>
      </dgm:prSet>
      <dgm:spPr/>
    </dgm:pt>
    <dgm:pt modelId="{A7A6C251-4146-5E49-ACD4-823D203A062E}" type="pres">
      <dgm:prSet presAssocID="{880E1212-46B5-B945-8804-0CCD9E69CA7A}" presName="sibTrans" presStyleLbl="sibTrans2D1" presStyleIdx="4" presStyleCnt="7"/>
      <dgm:spPr/>
    </dgm:pt>
    <dgm:pt modelId="{4E0B5B5B-44D5-3446-913B-45165F52914A}" type="pres">
      <dgm:prSet presAssocID="{880E1212-46B5-B945-8804-0CCD9E69CA7A}" presName="connectorText" presStyleLbl="sibTrans2D1" presStyleIdx="4" presStyleCnt="7"/>
      <dgm:spPr/>
    </dgm:pt>
    <dgm:pt modelId="{B295A64E-B66F-C944-9168-8AF39C9022B4}" type="pres">
      <dgm:prSet presAssocID="{80C139E2-1CFE-8141-BF22-B6903197DA66}" presName="node" presStyleLbl="node1" presStyleIdx="5" presStyleCnt="8">
        <dgm:presLayoutVars>
          <dgm:bulletEnabled val="1"/>
        </dgm:presLayoutVars>
      </dgm:prSet>
      <dgm:spPr/>
    </dgm:pt>
    <dgm:pt modelId="{354F998D-29D3-D848-AEBD-A79101EB562A}" type="pres">
      <dgm:prSet presAssocID="{7820F7F0-74EC-3E4F-956F-26357217F689}" presName="sibTrans" presStyleLbl="sibTrans2D1" presStyleIdx="5" presStyleCnt="7"/>
      <dgm:spPr/>
    </dgm:pt>
    <dgm:pt modelId="{CB7BA33F-2557-B044-B1FA-3E672B11C74F}" type="pres">
      <dgm:prSet presAssocID="{7820F7F0-74EC-3E4F-956F-26357217F689}" presName="connectorText" presStyleLbl="sibTrans2D1" presStyleIdx="5" presStyleCnt="7"/>
      <dgm:spPr/>
    </dgm:pt>
    <dgm:pt modelId="{D0E51000-73D3-744E-B575-4AE7CCDA0123}" type="pres">
      <dgm:prSet presAssocID="{B82CF941-DF3B-3E41-B5EC-537FB37D19FE}" presName="node" presStyleLbl="node1" presStyleIdx="6" presStyleCnt="8">
        <dgm:presLayoutVars>
          <dgm:bulletEnabled val="1"/>
        </dgm:presLayoutVars>
      </dgm:prSet>
      <dgm:spPr/>
    </dgm:pt>
    <dgm:pt modelId="{F881ED90-C7D5-8842-BA3B-726BC543D2C4}" type="pres">
      <dgm:prSet presAssocID="{9114FB7E-283F-DC44-9800-134DBBAD192F}" presName="sibTrans" presStyleLbl="sibTrans2D1" presStyleIdx="6" presStyleCnt="7"/>
      <dgm:spPr/>
    </dgm:pt>
    <dgm:pt modelId="{FFCF06BE-E736-5744-8013-F2657059AFE4}" type="pres">
      <dgm:prSet presAssocID="{9114FB7E-283F-DC44-9800-134DBBAD192F}" presName="connectorText" presStyleLbl="sibTrans2D1" presStyleIdx="6" presStyleCnt="7"/>
      <dgm:spPr/>
    </dgm:pt>
    <dgm:pt modelId="{4E1F84DB-102F-5648-8353-BA30A69954FE}" type="pres">
      <dgm:prSet presAssocID="{14BAF2C5-4444-8249-A770-29C7825C297F}" presName="node" presStyleLbl="node1" presStyleIdx="7" presStyleCnt="8">
        <dgm:presLayoutVars>
          <dgm:bulletEnabled val="1"/>
        </dgm:presLayoutVars>
      </dgm:prSet>
      <dgm:spPr/>
    </dgm:pt>
  </dgm:ptLst>
  <dgm:cxnLst>
    <dgm:cxn modelId="{547C8303-0773-BE4C-84CC-ABCA0A77FE8C}" type="presOf" srcId="{929CFC94-D60B-6F44-B610-C0BB7AD17837}" destId="{905214EB-6857-BE4E-89B6-F7DCD050E8B3}" srcOrd="0" destOrd="0" presId="urn:microsoft.com/office/officeart/2005/8/layout/process1"/>
    <dgm:cxn modelId="{314D4204-0147-974F-AF62-292FD81D7127}" type="presOf" srcId="{B82CF941-DF3B-3E41-B5EC-537FB37D19FE}" destId="{D0E51000-73D3-744E-B575-4AE7CCDA0123}" srcOrd="0" destOrd="0" presId="urn:microsoft.com/office/officeart/2005/8/layout/process1"/>
    <dgm:cxn modelId="{3DB4F204-CB9E-624C-9BCD-56609A2EE981}" srcId="{EE575609-CA4A-D749-AE60-2559696F7854}" destId="{9CF99539-63B5-694B-94F3-A72B62AA3EED}" srcOrd="2" destOrd="0" parTransId="{CCDFC551-F2AB-4E4D-84CD-BFA6C517B27B}" sibTransId="{D42CBCA0-E67B-B34D-B8B9-7A04079B4BB2}"/>
    <dgm:cxn modelId="{A90DED06-6D05-CD40-B779-359FC2A1C430}" type="presOf" srcId="{5A4BFA22-3D9F-7146-AAAD-D767F22CCD9E}" destId="{24CC3D0B-D2B4-9F4A-A732-56009FE71DB9}" srcOrd="0" destOrd="0" presId="urn:microsoft.com/office/officeart/2005/8/layout/process1"/>
    <dgm:cxn modelId="{0A17BC0A-52D5-B449-9C73-3AB7D6DE48D9}" srcId="{EE575609-CA4A-D749-AE60-2559696F7854}" destId="{80C139E2-1CFE-8141-BF22-B6903197DA66}" srcOrd="5" destOrd="0" parTransId="{8258E147-7B74-8D44-BE4A-1B09BC3DCB38}" sibTransId="{7820F7F0-74EC-3E4F-956F-26357217F689}"/>
    <dgm:cxn modelId="{45EBC20D-5ED3-FF42-AC30-C097A493E77E}" type="presOf" srcId="{5A4BFA22-3D9F-7146-AAAD-D767F22CCD9E}" destId="{095AF7F7-13CB-984E-9AD3-DA7A41E077BC}" srcOrd="1" destOrd="0" presId="urn:microsoft.com/office/officeart/2005/8/layout/process1"/>
    <dgm:cxn modelId="{04BD2F13-C511-8A48-A51F-06E08E3252BB}" type="presOf" srcId="{80C139E2-1CFE-8141-BF22-B6903197DA66}" destId="{B295A64E-B66F-C944-9168-8AF39C9022B4}" srcOrd="0" destOrd="0" presId="urn:microsoft.com/office/officeart/2005/8/layout/process1"/>
    <dgm:cxn modelId="{41CA8113-664F-624E-AA0C-098B462EDEB0}" type="presOf" srcId="{48F926B1-BB62-D04D-BFA6-5346066BE8B4}" destId="{CF985859-72CD-2A4D-AF78-6541520A56C8}" srcOrd="0" destOrd="0" presId="urn:microsoft.com/office/officeart/2005/8/layout/process1"/>
    <dgm:cxn modelId="{75C7751A-AC95-1246-97C1-54927FA68A3E}" type="presOf" srcId="{5874F2A7-F8DE-624B-B6CF-A0FC31F5C803}" destId="{1577868B-5F69-0D41-9A0F-6D08B4669585}" srcOrd="0" destOrd="0" presId="urn:microsoft.com/office/officeart/2005/8/layout/process1"/>
    <dgm:cxn modelId="{6611DE1C-F499-E843-9C2D-E354D4752738}" type="presOf" srcId="{F439F658-1AC4-2B48-926D-2457F17D0083}" destId="{1C33F16C-EE41-F84A-9731-D9023350E254}" srcOrd="0" destOrd="0" presId="urn:microsoft.com/office/officeart/2005/8/layout/process1"/>
    <dgm:cxn modelId="{D789AE22-8BFA-2A4C-8CF4-7D0C63F0F435}" type="presOf" srcId="{9114FB7E-283F-DC44-9800-134DBBAD192F}" destId="{FFCF06BE-E736-5744-8013-F2657059AFE4}" srcOrd="1" destOrd="0" presId="urn:microsoft.com/office/officeart/2005/8/layout/process1"/>
    <dgm:cxn modelId="{634D7126-8336-F94F-966B-EB24D74EA87C}" srcId="{EE575609-CA4A-D749-AE60-2559696F7854}" destId="{929CFC94-D60B-6F44-B610-C0BB7AD17837}" srcOrd="3" destOrd="0" parTransId="{607DE4F3-225A-7347-812F-89A4EBC77D84}" sibTransId="{5A4BFA22-3D9F-7146-AAAD-D767F22CCD9E}"/>
    <dgm:cxn modelId="{79BA8531-6B0C-6F41-BC87-E901603BDFBA}" type="presOf" srcId="{B2FCEDF6-D1D0-FE42-A784-553C06EB3FF9}" destId="{518150F2-386F-8243-949E-9C7C99D8C7C6}" srcOrd="0" destOrd="0" presId="urn:microsoft.com/office/officeart/2005/8/layout/process1"/>
    <dgm:cxn modelId="{7EE22536-4E9B-3E4A-87AB-871583BF72A6}" type="presOf" srcId="{880E1212-46B5-B945-8804-0CCD9E69CA7A}" destId="{4E0B5B5B-44D5-3446-913B-45165F52914A}" srcOrd="1" destOrd="0" presId="urn:microsoft.com/office/officeart/2005/8/layout/process1"/>
    <dgm:cxn modelId="{5B891440-ED3B-7F45-8E83-D8E8C681F6AA}" type="presOf" srcId="{D42CBCA0-E67B-B34D-B8B9-7A04079B4BB2}" destId="{BAE0C10A-D7BB-264A-BAF5-4299EE870EF7}" srcOrd="0" destOrd="0" presId="urn:microsoft.com/office/officeart/2005/8/layout/process1"/>
    <dgm:cxn modelId="{1ED2BD46-6328-6647-A99D-240BDCC7C811}" type="presOf" srcId="{7820F7F0-74EC-3E4F-956F-26357217F689}" destId="{354F998D-29D3-D848-AEBD-A79101EB562A}" srcOrd="0" destOrd="0" presId="urn:microsoft.com/office/officeart/2005/8/layout/process1"/>
    <dgm:cxn modelId="{825B976A-6260-EE43-8791-1D4B5AE5B734}" type="presOf" srcId="{14BAF2C5-4444-8249-A770-29C7825C297F}" destId="{4E1F84DB-102F-5648-8353-BA30A69954FE}" srcOrd="0" destOrd="0" presId="urn:microsoft.com/office/officeart/2005/8/layout/process1"/>
    <dgm:cxn modelId="{7D11AB6B-6EFA-4045-8A6E-0DF776EFDE4D}" type="presOf" srcId="{9114FB7E-283F-DC44-9800-134DBBAD192F}" destId="{F881ED90-C7D5-8842-BA3B-726BC543D2C4}" srcOrd="0" destOrd="0" presId="urn:microsoft.com/office/officeart/2005/8/layout/process1"/>
    <dgm:cxn modelId="{4CEA6E6F-9A1D-4B4E-AF02-1E5EC0E2F7DB}" srcId="{EE575609-CA4A-D749-AE60-2559696F7854}" destId="{5874F2A7-F8DE-624B-B6CF-A0FC31F5C803}" srcOrd="0" destOrd="0" parTransId="{D9C9B351-6116-DB44-AAD8-24A763C971BE}" sibTransId="{F439F658-1AC4-2B48-926D-2457F17D0083}"/>
    <dgm:cxn modelId="{4ACD864F-B5FC-A348-92F6-E2191D85870A}" type="presOf" srcId="{D42CBCA0-E67B-B34D-B8B9-7A04079B4BB2}" destId="{7F56B5F8-D5E5-DD41-A97A-4AC487329159}" srcOrd="1" destOrd="0" presId="urn:microsoft.com/office/officeart/2005/8/layout/process1"/>
    <dgm:cxn modelId="{04AF7F7A-403F-C54F-856A-BF2CD603AE96}" type="presOf" srcId="{F439F658-1AC4-2B48-926D-2457F17D0083}" destId="{10E54208-AEE8-0544-8198-09C09A502607}" srcOrd="1" destOrd="0" presId="urn:microsoft.com/office/officeart/2005/8/layout/process1"/>
    <dgm:cxn modelId="{32AC4081-10E9-664C-9BB1-A181E08A3657}" srcId="{EE575609-CA4A-D749-AE60-2559696F7854}" destId="{14BAF2C5-4444-8249-A770-29C7825C297F}" srcOrd="7" destOrd="0" parTransId="{215BEF53-BDE7-D942-8F14-798F787B6F0F}" sibTransId="{542D8701-081F-A04D-B9AF-EB0A249F5BBE}"/>
    <dgm:cxn modelId="{0DCACF81-F0DE-C841-89F1-077AD433877F}" type="presOf" srcId="{880E1212-46B5-B945-8804-0CCD9E69CA7A}" destId="{A7A6C251-4146-5E49-ACD4-823D203A062E}" srcOrd="0" destOrd="0" presId="urn:microsoft.com/office/officeart/2005/8/layout/process1"/>
    <dgm:cxn modelId="{DBCE99AD-3D03-B244-AC89-AC893084A05D}" type="presOf" srcId="{EE575609-CA4A-D749-AE60-2559696F7854}" destId="{02F20D30-9E9C-4945-A888-A8F0FF2ECAD0}" srcOrd="0" destOrd="0" presId="urn:microsoft.com/office/officeart/2005/8/layout/process1"/>
    <dgm:cxn modelId="{5B9B26C1-5F5D-F741-AB5C-48D1E8FD8543}" srcId="{EE575609-CA4A-D749-AE60-2559696F7854}" destId="{B09FCB3A-96AF-FD4A-A3DE-2DE54F3C1106}" srcOrd="1" destOrd="0" parTransId="{B62CF21D-5F37-6C4C-92ED-3C08ABAC6476}" sibTransId="{B2FCEDF6-D1D0-FE42-A784-553C06EB3FF9}"/>
    <dgm:cxn modelId="{7DFA9DC6-EFF0-FA4E-B908-3ED160F3C82B}" srcId="{EE575609-CA4A-D749-AE60-2559696F7854}" destId="{48F926B1-BB62-D04D-BFA6-5346066BE8B4}" srcOrd="4" destOrd="0" parTransId="{ACD53D35-17F8-734D-825E-012957ABA64C}" sibTransId="{880E1212-46B5-B945-8804-0CCD9E69CA7A}"/>
    <dgm:cxn modelId="{1F1171DB-86E7-6740-A7BA-3B8BE471DE96}" type="presOf" srcId="{B09FCB3A-96AF-FD4A-A3DE-2DE54F3C1106}" destId="{35610830-AC9C-D944-8C38-C6A73D2FFCFA}" srcOrd="0" destOrd="0" presId="urn:microsoft.com/office/officeart/2005/8/layout/process1"/>
    <dgm:cxn modelId="{CB959EDE-B264-6043-ABE9-DC86ED072D77}" srcId="{EE575609-CA4A-D749-AE60-2559696F7854}" destId="{B82CF941-DF3B-3E41-B5EC-537FB37D19FE}" srcOrd="6" destOrd="0" parTransId="{DB4246A1-8BDF-CF41-91C5-D59E4BB3B75B}" sibTransId="{9114FB7E-283F-DC44-9800-134DBBAD192F}"/>
    <dgm:cxn modelId="{025F3EDF-8639-7744-AC75-A47937F48DD4}" type="presOf" srcId="{B2FCEDF6-D1D0-FE42-A784-553C06EB3FF9}" destId="{FF305887-7869-D64F-B087-52ABDA4FBA92}" srcOrd="1" destOrd="0" presId="urn:microsoft.com/office/officeart/2005/8/layout/process1"/>
    <dgm:cxn modelId="{1CE5FAE2-76FB-2945-B631-627FC3EBEB62}" type="presOf" srcId="{9CF99539-63B5-694B-94F3-A72B62AA3EED}" destId="{42C76C49-C7E0-2C41-8497-C684C9B1A2F5}" srcOrd="0" destOrd="0" presId="urn:microsoft.com/office/officeart/2005/8/layout/process1"/>
    <dgm:cxn modelId="{9EEDCEF4-CA2F-914E-9DE4-EF0FE52C2C25}" type="presOf" srcId="{7820F7F0-74EC-3E4F-956F-26357217F689}" destId="{CB7BA33F-2557-B044-B1FA-3E672B11C74F}" srcOrd="1" destOrd="0" presId="urn:microsoft.com/office/officeart/2005/8/layout/process1"/>
    <dgm:cxn modelId="{81A7C3CA-55DF-E241-9435-970909AF7F03}" type="presParOf" srcId="{02F20D30-9E9C-4945-A888-A8F0FF2ECAD0}" destId="{1577868B-5F69-0D41-9A0F-6D08B4669585}" srcOrd="0" destOrd="0" presId="urn:microsoft.com/office/officeart/2005/8/layout/process1"/>
    <dgm:cxn modelId="{9CCA08F9-DCB5-4642-959B-86162708DE5B}" type="presParOf" srcId="{02F20D30-9E9C-4945-A888-A8F0FF2ECAD0}" destId="{1C33F16C-EE41-F84A-9731-D9023350E254}" srcOrd="1" destOrd="0" presId="urn:microsoft.com/office/officeart/2005/8/layout/process1"/>
    <dgm:cxn modelId="{A85A376E-11B0-7048-A700-60B6E2D74527}" type="presParOf" srcId="{1C33F16C-EE41-F84A-9731-D9023350E254}" destId="{10E54208-AEE8-0544-8198-09C09A502607}" srcOrd="0" destOrd="0" presId="urn:microsoft.com/office/officeart/2005/8/layout/process1"/>
    <dgm:cxn modelId="{721D3EFB-679B-BF46-9A0E-593C1A8C2AC8}" type="presParOf" srcId="{02F20D30-9E9C-4945-A888-A8F0FF2ECAD0}" destId="{35610830-AC9C-D944-8C38-C6A73D2FFCFA}" srcOrd="2" destOrd="0" presId="urn:microsoft.com/office/officeart/2005/8/layout/process1"/>
    <dgm:cxn modelId="{999F1303-B6CB-764B-8D10-22EE8ED27592}" type="presParOf" srcId="{02F20D30-9E9C-4945-A888-A8F0FF2ECAD0}" destId="{518150F2-386F-8243-949E-9C7C99D8C7C6}" srcOrd="3" destOrd="0" presId="urn:microsoft.com/office/officeart/2005/8/layout/process1"/>
    <dgm:cxn modelId="{9DACD52F-07AA-3549-B8EC-89C2A1BBF9E0}" type="presParOf" srcId="{518150F2-386F-8243-949E-9C7C99D8C7C6}" destId="{FF305887-7869-D64F-B087-52ABDA4FBA92}" srcOrd="0" destOrd="0" presId="urn:microsoft.com/office/officeart/2005/8/layout/process1"/>
    <dgm:cxn modelId="{47087024-7FE1-6B43-B25E-A4A6B0D0CF0F}" type="presParOf" srcId="{02F20D30-9E9C-4945-A888-A8F0FF2ECAD0}" destId="{42C76C49-C7E0-2C41-8497-C684C9B1A2F5}" srcOrd="4" destOrd="0" presId="urn:microsoft.com/office/officeart/2005/8/layout/process1"/>
    <dgm:cxn modelId="{FF1BE3B4-F7A5-FA49-BE45-5BCA26E33294}" type="presParOf" srcId="{02F20D30-9E9C-4945-A888-A8F0FF2ECAD0}" destId="{BAE0C10A-D7BB-264A-BAF5-4299EE870EF7}" srcOrd="5" destOrd="0" presId="urn:microsoft.com/office/officeart/2005/8/layout/process1"/>
    <dgm:cxn modelId="{9C752345-5A16-6045-A8E0-215C63DD6616}" type="presParOf" srcId="{BAE0C10A-D7BB-264A-BAF5-4299EE870EF7}" destId="{7F56B5F8-D5E5-DD41-A97A-4AC487329159}" srcOrd="0" destOrd="0" presId="urn:microsoft.com/office/officeart/2005/8/layout/process1"/>
    <dgm:cxn modelId="{A98D7625-4BD2-8441-A3C6-D27705D6CCC6}" type="presParOf" srcId="{02F20D30-9E9C-4945-A888-A8F0FF2ECAD0}" destId="{905214EB-6857-BE4E-89B6-F7DCD050E8B3}" srcOrd="6" destOrd="0" presId="urn:microsoft.com/office/officeart/2005/8/layout/process1"/>
    <dgm:cxn modelId="{E581E2D2-1A13-7345-9588-40D2452694FF}" type="presParOf" srcId="{02F20D30-9E9C-4945-A888-A8F0FF2ECAD0}" destId="{24CC3D0B-D2B4-9F4A-A732-56009FE71DB9}" srcOrd="7" destOrd="0" presId="urn:microsoft.com/office/officeart/2005/8/layout/process1"/>
    <dgm:cxn modelId="{FBF736AE-10F1-554D-AFCF-4EC63CA42FE4}" type="presParOf" srcId="{24CC3D0B-D2B4-9F4A-A732-56009FE71DB9}" destId="{095AF7F7-13CB-984E-9AD3-DA7A41E077BC}" srcOrd="0" destOrd="0" presId="urn:microsoft.com/office/officeart/2005/8/layout/process1"/>
    <dgm:cxn modelId="{7D4BC926-79D7-B144-8A6F-87AAF5B1B38F}" type="presParOf" srcId="{02F20D30-9E9C-4945-A888-A8F0FF2ECAD0}" destId="{CF985859-72CD-2A4D-AF78-6541520A56C8}" srcOrd="8" destOrd="0" presId="urn:microsoft.com/office/officeart/2005/8/layout/process1"/>
    <dgm:cxn modelId="{A68042EF-A528-E04D-A36B-C620F23CB2CE}" type="presParOf" srcId="{02F20D30-9E9C-4945-A888-A8F0FF2ECAD0}" destId="{A7A6C251-4146-5E49-ACD4-823D203A062E}" srcOrd="9" destOrd="0" presId="urn:microsoft.com/office/officeart/2005/8/layout/process1"/>
    <dgm:cxn modelId="{1E619061-D617-5E45-9338-46CA65208379}" type="presParOf" srcId="{A7A6C251-4146-5E49-ACD4-823D203A062E}" destId="{4E0B5B5B-44D5-3446-913B-45165F52914A}" srcOrd="0" destOrd="0" presId="urn:microsoft.com/office/officeart/2005/8/layout/process1"/>
    <dgm:cxn modelId="{9D83EDBE-1C68-2344-ABDA-A8C732C72340}" type="presParOf" srcId="{02F20D30-9E9C-4945-A888-A8F0FF2ECAD0}" destId="{B295A64E-B66F-C944-9168-8AF39C9022B4}" srcOrd="10" destOrd="0" presId="urn:microsoft.com/office/officeart/2005/8/layout/process1"/>
    <dgm:cxn modelId="{896E0385-96D0-6148-B9BF-0C27B8B2CA4C}" type="presParOf" srcId="{02F20D30-9E9C-4945-A888-A8F0FF2ECAD0}" destId="{354F998D-29D3-D848-AEBD-A79101EB562A}" srcOrd="11" destOrd="0" presId="urn:microsoft.com/office/officeart/2005/8/layout/process1"/>
    <dgm:cxn modelId="{2ADBF17B-02B5-FA46-8E29-6041FF0D6472}" type="presParOf" srcId="{354F998D-29D3-D848-AEBD-A79101EB562A}" destId="{CB7BA33F-2557-B044-B1FA-3E672B11C74F}" srcOrd="0" destOrd="0" presId="urn:microsoft.com/office/officeart/2005/8/layout/process1"/>
    <dgm:cxn modelId="{E765D6E4-0F0D-9C4C-9C3F-3A9DB3418418}" type="presParOf" srcId="{02F20D30-9E9C-4945-A888-A8F0FF2ECAD0}" destId="{D0E51000-73D3-744E-B575-4AE7CCDA0123}" srcOrd="12" destOrd="0" presId="urn:microsoft.com/office/officeart/2005/8/layout/process1"/>
    <dgm:cxn modelId="{681AECDB-E10D-944C-A783-6E9EBCF9635F}" type="presParOf" srcId="{02F20D30-9E9C-4945-A888-A8F0FF2ECAD0}" destId="{F881ED90-C7D5-8842-BA3B-726BC543D2C4}" srcOrd="13" destOrd="0" presId="urn:microsoft.com/office/officeart/2005/8/layout/process1"/>
    <dgm:cxn modelId="{B210D1FC-DFAE-524D-8B58-163601E8E1F4}" type="presParOf" srcId="{F881ED90-C7D5-8842-BA3B-726BC543D2C4}" destId="{FFCF06BE-E736-5744-8013-F2657059AFE4}" srcOrd="0" destOrd="0" presId="urn:microsoft.com/office/officeart/2005/8/layout/process1"/>
    <dgm:cxn modelId="{7AEF63E2-D3BE-D44B-874A-ECBE43352E89}" type="presParOf" srcId="{02F20D30-9E9C-4945-A888-A8F0FF2ECAD0}" destId="{4E1F84DB-102F-5648-8353-BA30A69954FE}" srcOrd="1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7868B-5F69-0D41-9A0F-6D08B4669585}">
      <dsp:nvSpPr>
        <dsp:cNvPr id="0" name=""/>
        <dsp:cNvSpPr/>
      </dsp:nvSpPr>
      <dsp:spPr>
        <a:xfrm>
          <a:off x="2763" y="543528"/>
          <a:ext cx="748161" cy="680359"/>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Community Groups</a:t>
          </a:r>
        </a:p>
      </dsp:txBody>
      <dsp:txXfrm>
        <a:off x="22690" y="563455"/>
        <a:ext cx="708307" cy="640505"/>
      </dsp:txXfrm>
    </dsp:sp>
    <dsp:sp modelId="{1C33F16C-EE41-F84A-9731-D9023350E254}">
      <dsp:nvSpPr>
        <dsp:cNvPr id="0" name=""/>
        <dsp:cNvSpPr/>
      </dsp:nvSpPr>
      <dsp:spPr>
        <a:xfrm>
          <a:off x="825741" y="790936"/>
          <a:ext cx="158610" cy="185544"/>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825741" y="828045"/>
        <a:ext cx="111027" cy="111326"/>
      </dsp:txXfrm>
    </dsp:sp>
    <dsp:sp modelId="{35610830-AC9C-D944-8C38-C6A73D2FFCFA}">
      <dsp:nvSpPr>
        <dsp:cNvPr id="0" name=""/>
        <dsp:cNvSpPr/>
      </dsp:nvSpPr>
      <dsp:spPr>
        <a:xfrm>
          <a:off x="1050190" y="543528"/>
          <a:ext cx="748161" cy="680359"/>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Businesses &amp; Employer Networks</a:t>
          </a:r>
        </a:p>
      </dsp:txBody>
      <dsp:txXfrm>
        <a:off x="1070117" y="563455"/>
        <a:ext cx="708307" cy="640505"/>
      </dsp:txXfrm>
    </dsp:sp>
    <dsp:sp modelId="{518150F2-386F-8243-949E-9C7C99D8C7C6}">
      <dsp:nvSpPr>
        <dsp:cNvPr id="0" name=""/>
        <dsp:cNvSpPr/>
      </dsp:nvSpPr>
      <dsp:spPr>
        <a:xfrm>
          <a:off x="1873168" y="790936"/>
          <a:ext cx="158610" cy="185544"/>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1873168" y="828045"/>
        <a:ext cx="111027" cy="111326"/>
      </dsp:txXfrm>
    </dsp:sp>
    <dsp:sp modelId="{42C76C49-C7E0-2C41-8497-C684C9B1A2F5}">
      <dsp:nvSpPr>
        <dsp:cNvPr id="0" name=""/>
        <dsp:cNvSpPr/>
      </dsp:nvSpPr>
      <dsp:spPr>
        <a:xfrm>
          <a:off x="2097617" y="543528"/>
          <a:ext cx="748161" cy="680359"/>
        </a:xfrm>
        <a:prstGeom prst="roundRect">
          <a:avLst>
            <a:gd name="adj" fmla="val 10000"/>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Civic Groups</a:t>
          </a:r>
        </a:p>
      </dsp:txBody>
      <dsp:txXfrm>
        <a:off x="2117544" y="563455"/>
        <a:ext cx="708307" cy="640505"/>
      </dsp:txXfrm>
    </dsp:sp>
    <dsp:sp modelId="{BAE0C10A-D7BB-264A-BAF5-4299EE870EF7}">
      <dsp:nvSpPr>
        <dsp:cNvPr id="0" name=""/>
        <dsp:cNvSpPr/>
      </dsp:nvSpPr>
      <dsp:spPr>
        <a:xfrm>
          <a:off x="2920595" y="790936"/>
          <a:ext cx="158610" cy="185544"/>
        </a:xfrm>
        <a:prstGeom prst="rightArrow">
          <a:avLst>
            <a:gd name="adj1" fmla="val 60000"/>
            <a:gd name="adj2" fmla="val 50000"/>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2920595" y="828045"/>
        <a:ext cx="111027" cy="111326"/>
      </dsp:txXfrm>
    </dsp:sp>
    <dsp:sp modelId="{905214EB-6857-BE4E-89B6-F7DCD050E8B3}">
      <dsp:nvSpPr>
        <dsp:cNvPr id="0" name=""/>
        <dsp:cNvSpPr/>
      </dsp:nvSpPr>
      <dsp:spPr>
        <a:xfrm>
          <a:off x="3145043" y="543528"/>
          <a:ext cx="748161" cy="680359"/>
        </a:xfrm>
        <a:prstGeom prst="roundRect">
          <a:avLst>
            <a:gd name="adj" fmla="val 10000"/>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Non-Profits</a:t>
          </a:r>
        </a:p>
      </dsp:txBody>
      <dsp:txXfrm>
        <a:off x="3164970" y="563455"/>
        <a:ext cx="708307" cy="640505"/>
      </dsp:txXfrm>
    </dsp:sp>
    <dsp:sp modelId="{24CC3D0B-D2B4-9F4A-A732-56009FE71DB9}">
      <dsp:nvSpPr>
        <dsp:cNvPr id="0" name=""/>
        <dsp:cNvSpPr/>
      </dsp:nvSpPr>
      <dsp:spPr>
        <a:xfrm>
          <a:off x="3968021" y="790936"/>
          <a:ext cx="158610" cy="185544"/>
        </a:xfrm>
        <a:prstGeom prst="rightArrow">
          <a:avLst>
            <a:gd name="adj1" fmla="val 60000"/>
            <a:gd name="adj2" fmla="val 50000"/>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3968021" y="828045"/>
        <a:ext cx="111027" cy="111326"/>
      </dsp:txXfrm>
    </dsp:sp>
    <dsp:sp modelId="{CF985859-72CD-2A4D-AF78-6541520A56C8}">
      <dsp:nvSpPr>
        <dsp:cNvPr id="0" name=""/>
        <dsp:cNvSpPr/>
      </dsp:nvSpPr>
      <dsp:spPr>
        <a:xfrm>
          <a:off x="4192470" y="543528"/>
          <a:ext cx="748161" cy="680359"/>
        </a:xfrm>
        <a:prstGeom prst="roundRect">
          <a:avLst>
            <a:gd name="adj" fmla="val 10000"/>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Other Churches  Synagogues Mosques</a:t>
          </a:r>
        </a:p>
      </dsp:txBody>
      <dsp:txXfrm>
        <a:off x="4212397" y="563455"/>
        <a:ext cx="708307" cy="640505"/>
      </dsp:txXfrm>
    </dsp:sp>
    <dsp:sp modelId="{A7A6C251-4146-5E49-ACD4-823D203A062E}">
      <dsp:nvSpPr>
        <dsp:cNvPr id="0" name=""/>
        <dsp:cNvSpPr/>
      </dsp:nvSpPr>
      <dsp:spPr>
        <a:xfrm>
          <a:off x="5015448" y="790936"/>
          <a:ext cx="158610" cy="185544"/>
        </a:xfrm>
        <a:prstGeom prst="rightArrow">
          <a:avLst>
            <a:gd name="adj1" fmla="val 60000"/>
            <a:gd name="adj2" fmla="val 50000"/>
          </a:avLst>
        </a:prstGeom>
        <a:solidFill>
          <a:schemeClr val="accent6">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5015448" y="828045"/>
        <a:ext cx="111027" cy="111326"/>
      </dsp:txXfrm>
    </dsp:sp>
    <dsp:sp modelId="{B295A64E-B66F-C944-9168-8AF39C9022B4}">
      <dsp:nvSpPr>
        <dsp:cNvPr id="0" name=""/>
        <dsp:cNvSpPr/>
      </dsp:nvSpPr>
      <dsp:spPr>
        <a:xfrm>
          <a:off x="5239897" y="543528"/>
          <a:ext cx="748161" cy="680359"/>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Schools and Colleges</a:t>
          </a:r>
        </a:p>
      </dsp:txBody>
      <dsp:txXfrm>
        <a:off x="5259824" y="563455"/>
        <a:ext cx="708307" cy="640505"/>
      </dsp:txXfrm>
    </dsp:sp>
    <dsp:sp modelId="{354F998D-29D3-D848-AEBD-A79101EB562A}">
      <dsp:nvSpPr>
        <dsp:cNvPr id="0" name=""/>
        <dsp:cNvSpPr/>
      </dsp:nvSpPr>
      <dsp:spPr>
        <a:xfrm>
          <a:off x="6062875" y="790936"/>
          <a:ext cx="158610" cy="185544"/>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6062875" y="828045"/>
        <a:ext cx="111027" cy="111326"/>
      </dsp:txXfrm>
    </dsp:sp>
    <dsp:sp modelId="{D0E51000-73D3-744E-B575-4AE7CCDA0123}">
      <dsp:nvSpPr>
        <dsp:cNvPr id="0" name=""/>
        <dsp:cNvSpPr/>
      </dsp:nvSpPr>
      <dsp:spPr>
        <a:xfrm>
          <a:off x="6287323" y="543528"/>
          <a:ext cx="748161" cy="680359"/>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Friends &amp; Relatives</a:t>
          </a:r>
        </a:p>
      </dsp:txBody>
      <dsp:txXfrm>
        <a:off x="6307250" y="563455"/>
        <a:ext cx="708307" cy="640505"/>
      </dsp:txXfrm>
    </dsp:sp>
    <dsp:sp modelId="{F881ED90-C7D5-8842-BA3B-726BC543D2C4}">
      <dsp:nvSpPr>
        <dsp:cNvPr id="0" name=""/>
        <dsp:cNvSpPr/>
      </dsp:nvSpPr>
      <dsp:spPr>
        <a:xfrm>
          <a:off x="7110301" y="790936"/>
          <a:ext cx="158610" cy="185544"/>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dsp:txBody>
      <dsp:txXfrm>
        <a:off x="7110301" y="828045"/>
        <a:ext cx="111027" cy="111326"/>
      </dsp:txXfrm>
    </dsp:sp>
    <dsp:sp modelId="{4E1F84DB-102F-5648-8353-BA30A69954FE}">
      <dsp:nvSpPr>
        <dsp:cNvPr id="0" name=""/>
        <dsp:cNvSpPr/>
      </dsp:nvSpPr>
      <dsp:spPr>
        <a:xfrm>
          <a:off x="7334750" y="543528"/>
          <a:ext cx="748161" cy="680359"/>
        </a:xfrm>
        <a:prstGeom prst="roundRect">
          <a:avLst>
            <a:gd name="adj" fmla="val 10000"/>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Other Associa-tions</a:t>
          </a:r>
        </a:p>
      </dsp:txBody>
      <dsp:txXfrm>
        <a:off x="7354677" y="563455"/>
        <a:ext cx="708307" cy="6405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59BF9E-7368-A148-9973-55E1CB8B3EFB}" type="datetimeFigureOut">
              <a:rPr lang="en-US" smtClean="0"/>
              <a:t>6/20/2017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6445EA-8EEF-7442-954D-BB04BBDA720B}" type="slidenum">
              <a:rPr lang="en-US" smtClean="0"/>
              <a:t>‹#›</a:t>
            </a:fld>
            <a:endParaRPr lang="en-US"/>
          </a:p>
        </p:txBody>
      </p:sp>
    </p:spTree>
    <p:extLst>
      <p:ext uri="{BB962C8B-B14F-4D97-AF65-F5344CB8AC3E}">
        <p14:creationId xmlns:p14="http://schemas.microsoft.com/office/powerpoint/2010/main" val="327369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E6FC1-A8C5-2241-8FAA-71C1E7440A84}" type="datetimeFigureOut">
              <a:rPr lang="en-US" smtClean="0"/>
              <a:pPr/>
              <a:t>6/20/2017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61F33-B1E5-EF4F-92D5-E1E06AC92654}" type="slidenum">
              <a:rPr lang="en-US" smtClean="0"/>
              <a:pPr/>
              <a:t>‹#›</a:t>
            </a:fld>
            <a:endParaRPr lang="en-US" dirty="0"/>
          </a:p>
        </p:txBody>
      </p:sp>
    </p:spTree>
    <p:extLst>
      <p:ext uri="{BB962C8B-B14F-4D97-AF65-F5344CB8AC3E}">
        <p14:creationId xmlns:p14="http://schemas.microsoft.com/office/powerpoint/2010/main" val="16236092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1</a:t>
            </a:fld>
            <a:endParaRPr lang="en-US" dirty="0"/>
          </a:p>
        </p:txBody>
      </p:sp>
    </p:spTree>
    <p:extLst>
      <p:ext uri="{BB962C8B-B14F-4D97-AF65-F5344CB8AC3E}">
        <p14:creationId xmlns:p14="http://schemas.microsoft.com/office/powerpoint/2010/main" val="125631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MILT/HAROLD: 1 MINUTE</a:t>
            </a:r>
          </a:p>
          <a:p>
            <a:r>
              <a:rPr lang="en-US" dirty="0"/>
              <a:t>Our Long Term Outcomes</a:t>
            </a:r>
            <a:r>
              <a:rPr lang="en-US" baseline="0" dirty="0"/>
              <a:t> – What Do We Expect Ultimately to Achieve?</a:t>
            </a:r>
          </a:p>
          <a:p>
            <a:endParaRPr lang="en-US" dirty="0"/>
          </a:p>
          <a:p>
            <a:pPr marL="228600" lvl="0" indent="-228600">
              <a:buFont typeface="+mj-lt"/>
              <a:buAutoNum type="arabicPeriod"/>
            </a:pPr>
            <a:r>
              <a:rPr lang="en-US" dirty="0"/>
              <a:t>A flexible, step-by-step model is available for use by virtually any congregation (this is the value of working across states with very different</a:t>
            </a:r>
            <a:r>
              <a:rPr lang="en-US" baseline="0" dirty="0"/>
              <a:t> religious and cultural landscapes) </a:t>
            </a:r>
            <a:endParaRPr lang="en-US" dirty="0"/>
          </a:p>
          <a:p>
            <a:pPr marL="228600" lvl="0" indent="-228600">
              <a:buFont typeface="+mj-lt"/>
              <a:buAutoNum type="arabicPeriod"/>
            </a:pPr>
            <a:r>
              <a:rPr lang="en-US" dirty="0"/>
              <a:t>Multiple, diverse exemplars of congregational supports will be compiled and disseminated (this is part and</a:t>
            </a:r>
            <a:r>
              <a:rPr lang="en-US" baseline="0" dirty="0"/>
              <a:t> parcel of having a flexible approach…congregations will not work well with recipes, but rather they need a </a:t>
            </a:r>
            <a:r>
              <a:rPr lang="en-US" i="1" baseline="0" dirty="0"/>
              <a:t>menu</a:t>
            </a:r>
            <a:r>
              <a:rPr lang="en-US" baseline="0" dirty="0"/>
              <a:t> of options)</a:t>
            </a:r>
            <a:endParaRPr lang="en-US" dirty="0"/>
          </a:p>
          <a:p>
            <a:pPr marL="228600" lvl="0" indent="-228600">
              <a:buFont typeface="+mj-lt"/>
              <a:buAutoNum type="arabicPeriod"/>
            </a:pPr>
            <a:r>
              <a:rPr lang="en-US" dirty="0"/>
              <a:t>Congregations, service systems, and employers increase their capacity, confidence, and commitment to work in concert with one another, as well</a:t>
            </a:r>
            <a:r>
              <a:rPr lang="en-US" baseline="0" dirty="0"/>
              <a:t> as learn the unique role that each can play</a:t>
            </a:r>
            <a:r>
              <a:rPr lang="en-US" dirty="0"/>
              <a:t>.</a:t>
            </a:r>
          </a:p>
          <a:p>
            <a:pPr marL="228600" lvl="0" indent="-228600">
              <a:buFont typeface="+mj-lt"/>
              <a:buAutoNum type="arabicPeriod"/>
            </a:pPr>
            <a:r>
              <a:rPr lang="en-US" dirty="0"/>
              <a:t>Individuals with disabilities gain access to a broader range of natural supports to draw upon to find and maintain employment (right now, the only player for many people</a:t>
            </a:r>
            <a:r>
              <a:rPr lang="en-US" baseline="0" dirty="0"/>
              <a:t> </a:t>
            </a:r>
            <a:r>
              <a:rPr lang="en-US" dirty="0"/>
              <a:t>is the formal service system, and that by itself, has is not proven sufficient)</a:t>
            </a:r>
          </a:p>
          <a:p>
            <a:pPr marL="228600" lvl="0" indent="-228600">
              <a:buFont typeface="+mj-lt"/>
              <a:buAutoNum type="arabicPeriod"/>
            </a:pPr>
            <a:r>
              <a:rPr lang="en-US" dirty="0"/>
              <a:t>67 UCEDDs in every state have access to guidance on how to engage new partners in improving employment outcomes – this is the value of our national</a:t>
            </a:r>
            <a:r>
              <a:rPr lang="en-US" baseline="0" dirty="0"/>
              <a:t> network</a:t>
            </a:r>
            <a:r>
              <a:rPr lang="en-US" dirty="0"/>
              <a:t> </a:t>
            </a:r>
          </a:p>
          <a:p>
            <a:pPr marL="228600" lvl="0" indent="-228600">
              <a:buFont typeface="+mj-lt"/>
              <a:buAutoNum type="arabicPeriod"/>
            </a:pPr>
            <a:r>
              <a:rPr lang="en-US" dirty="0"/>
              <a:t>Relationships between faith communities using the model and with private and public sector employment resources are enhanced.</a:t>
            </a:r>
          </a:p>
          <a:p>
            <a:pPr marL="228600" indent="-228600">
              <a:buFont typeface="+mj-lt"/>
              <a:buAutoNum type="arabicPeriod"/>
            </a:pPr>
            <a:r>
              <a:rPr lang="en-US" dirty="0"/>
              <a:t>A model of ministry in this area is articulated to help congregations catch a vision for this 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Finally, have we created a nationally disseminated set of resources to sustain the work of this project beyond the life of this grant?</a:t>
            </a:r>
            <a:endParaRPr lang="en-US" dirty="0"/>
          </a:p>
          <a:p>
            <a:endParaRPr lang="en-US" dirty="0"/>
          </a:p>
          <a:p>
            <a:endParaRPr lang="en-US" dirty="0"/>
          </a:p>
          <a:p>
            <a:r>
              <a:rPr lang="en-US" dirty="0"/>
              <a:t>Penny Seay</a:t>
            </a:r>
            <a:r>
              <a:rPr lang="en-US" baseline="0" dirty="0"/>
              <a:t> will briefly examine how we will sustain our work.</a:t>
            </a:r>
            <a:endParaRPr lang="en-US" dirty="0"/>
          </a:p>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30</a:t>
            </a:fld>
            <a:endParaRPr lang="en-US" dirty="0"/>
          </a:p>
        </p:txBody>
      </p:sp>
    </p:spTree>
    <p:extLst>
      <p:ext uri="{BB962C8B-B14F-4D97-AF65-F5344CB8AC3E}">
        <p14:creationId xmlns:p14="http://schemas.microsoft.com/office/powerpoint/2010/main" val="53588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36</a:t>
            </a:fld>
            <a:endParaRPr lang="en-US" dirty="0"/>
          </a:p>
        </p:txBody>
      </p:sp>
    </p:spTree>
    <p:extLst>
      <p:ext uri="{BB962C8B-B14F-4D97-AF65-F5344CB8AC3E}">
        <p14:creationId xmlns:p14="http://schemas.microsoft.com/office/powerpoint/2010/main" val="5804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73365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This initiative</a:t>
            </a:r>
            <a:r>
              <a:rPr lang="en-US" baseline="0" dirty="0"/>
              <a:t> did not come from any of us…It is and was a policy statement in preparation for AFP last year,  and our project can be a way to put action steps on to it. Another avenue to move forward.</a:t>
            </a:r>
          </a:p>
          <a:p>
            <a:endParaRPr lang="en-US" baseline="0" dirty="0"/>
          </a:p>
          <a:p>
            <a:r>
              <a:rPr lang="en-US" baseline="0" dirty="0"/>
              <a:t>Bill will try to get a blessing from Ginny Thornburgh before Thursday.</a:t>
            </a:r>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40</a:t>
            </a:fld>
            <a:endParaRPr lang="en-US" dirty="0"/>
          </a:p>
        </p:txBody>
      </p:sp>
    </p:spTree>
    <p:extLst>
      <p:ext uri="{BB962C8B-B14F-4D97-AF65-F5344CB8AC3E}">
        <p14:creationId xmlns:p14="http://schemas.microsoft.com/office/powerpoint/2010/main" val="74997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note that</a:t>
            </a:r>
            <a:r>
              <a:rPr lang="en-US" baseline="0" dirty="0"/>
              <a:t> we have some. This slide needs to come by the 8 minute mark or earlier because of meat of proposal is coming up.</a:t>
            </a:r>
            <a:endParaRPr lang="en-US" dirty="0"/>
          </a:p>
          <a:p>
            <a:endParaRPr lang="en-US" dirty="0"/>
          </a:p>
          <a:p>
            <a:endParaRPr lang="en-US" dirty="0"/>
          </a:p>
          <a:p>
            <a:r>
              <a:rPr lang="en-US" dirty="0"/>
              <a:t>Stories related to Faith Communities and Employment of People with Disabilities</a:t>
            </a:r>
          </a:p>
          <a:p>
            <a:endParaRPr lang="en-US" dirty="0"/>
          </a:p>
          <a:p>
            <a:r>
              <a:rPr lang="en-US" dirty="0"/>
              <a:t>1.	The church has hired a young woman with a developmental disability to do clerical work and she is featured on our Special Needs Ministry brochure.  Also in networking through our congregation, my daughter Kelly was able to get a job for the summer through an agency that hires and serves individuals with developmental disabilities.  My daughter, Kelly is 21, has CP and attends college in Ohio.  She was home for the summer and despite sending out many applications for typical summer employment for college students, was unable to get a job.  She would have an interview and as soon as she "rolled" in the door  she was told the position was filled.  This happened over and over again.  Very discouraging! Kelly has a very strong commitment to her faith, participates in university based Jimtian organizations and is very interested in pursuing counseling from a faith based perspective after she graduates from college. She is currently looking at graduate schools which would prepare her for this. This past summer she contacted Joni Erikson's organization.  They were very receptive to her and invited her to attend a seminar/event during the summer.  Unfortunately due to conflicts and lack of transportation she could not make it. I don't know if any of this is relevant to what you were looking for, but wanted to share it</a:t>
            </a:r>
          </a:p>
          <a:p>
            <a:endParaRPr lang="en-US" dirty="0"/>
          </a:p>
          <a:p>
            <a:r>
              <a:rPr lang="en-US" dirty="0"/>
              <a:t>2.	Some congregations in Boulder started support groups that resourced together and found places to volunteer to keep active and hopeful while searching.  A few helped with food, clothing and gas cards.  My experience in boulder was they gave caring support but it was up to the individual to self find a position.  Unfortunately not so much for individuals with disabilities.</a:t>
            </a:r>
          </a:p>
          <a:p>
            <a:endParaRPr lang="en-US" dirty="0"/>
          </a:p>
          <a:p>
            <a:r>
              <a:rPr lang="en-US" dirty="0"/>
              <a:t>~In my current church when someone called looking for assistance it went out in our weekly pray list and if anyone had suggestions to pass that onto the pastor.  </a:t>
            </a:r>
          </a:p>
          <a:p>
            <a:endParaRPr lang="en-US" dirty="0"/>
          </a:p>
          <a:p>
            <a:r>
              <a:rPr lang="en-US" dirty="0"/>
              <a:t>~A few connections I have suggested in the past.  Some are national job lines and a few are state for individuals with disabilities and friendly companies.  http://www.opm.gov/disability/, http://federaljobs.net/disabled.htm, http://coddc.org/, http://www.careerjet.com/developmental-disabilities-jobs/colorado-371.html, http://www.colorado.gov/cs/Satellite/CDHS-VetDis/CBON/1251579253372.  Unfortunately I don't have any specific faith connection.  Faith communities seem to respond on an individual base.</a:t>
            </a:r>
          </a:p>
          <a:p>
            <a:endParaRPr lang="en-US" dirty="0"/>
          </a:p>
          <a:p>
            <a:r>
              <a:rPr lang="en-US" dirty="0"/>
              <a:t>~I find that there is more support, training, systems in place to support individual with state agencies and specific organizations than churches.  As I navigate my journey to better understand churches I am learning they don't understand difference unless someone in the congregation presents with one or a new comer comes in with difference and then the church will work to understand.  But, until it is present in the church they do not address or discuss it.  A space of reaction which I find potentially harming and unwelcoming.</a:t>
            </a:r>
          </a:p>
          <a:p>
            <a:endParaRPr lang="en-US" dirty="0"/>
          </a:p>
          <a:p>
            <a:r>
              <a:rPr lang="en-US" dirty="0"/>
              <a:t>3.	My friend Jim worked for Ames, a small store chain, for many years.  Jim experienced Down Syndrome and did not communicate well using words.  Jim is a kind and gentle person, reliable, a good friend but let’s just say speedy is not an adjective one would use when describing him.  His employers at Ames understood Jim, knew him to be dedicated and reliable, and so they overlooked that what took Jim most of a four hour shift to complete another employee may have done in an hour or so.  Jim was happy there and they were happy with Jim.</a:t>
            </a:r>
          </a:p>
          <a:p>
            <a:r>
              <a:rPr lang="en-US" dirty="0"/>
              <a:t>Well disaster struck when Ames closed.  As Jim’ job coach I was tasked with helping Jim to find another job.  Oh dear…Jim did not interview well and it was difficult for potential employers to see the diamond in the rough.  After a few months of dismal failure, I spoke to Jim and his family.  Was there anyone they knew who could make an appeal for Jim?  Just get us in the door, get us a chance to show them what Jim was capable of doing.  The next weekend, Jim’ family made an appeal at their local parish where they had been members for generations.  That very day, another parishioner approached them to let them know his brother was in HR at GIANT, a food store with a location in the area, and that they could be sure that Jim would be given an interview and be given due consideration for a position.  Jim did indeed interview and did get the job.  He spent a few more years there before deciding he’d like to retire (just like his dad had done a few years back).</a:t>
            </a:r>
          </a:p>
          <a:p>
            <a:r>
              <a:rPr lang="en-US" dirty="0"/>
              <a:t>4.	One more story…</a:t>
            </a:r>
          </a:p>
          <a:p>
            <a:r>
              <a:rPr lang="en-US" dirty="0"/>
              <a:t>I have been working with my friend John since 2008.  John is a wonderful young man on the Autism spectrum.  He is a hard worker, aims to please, has boundless energy, a tremendous sense of humor and is an artist.  What John doesn’t have is a filter…sometimes things just come out of his mouth that are nowhere near appropriate for a given situation.  This ‘Achilles heal’ has plagued him for years.  This, his last year of high school, we were bound and determined to get him independent in the community.  At the beginning of the school year we found 2 volunteer opportunities for him doing outside maintenance and grounds keeping.  One at a local bird sanctuary and another at a local Church of the Nazarene.  I was a little hesitant when I approached the church about John.  I didn’t want to set him up for failure.  Without disclosing his disability I tried to prepare the pastor for what could happen with John around.  He seemed unconcerned.  When I also told him that John would really like to use some power tools ( a fact that usually sent other folks running for the hills) he came up with a short list of duties that would include the use of a hedge trimmer and leaf blower.  Perfect!! </a:t>
            </a:r>
          </a:p>
          <a:p>
            <a:r>
              <a:rPr lang="en-US" dirty="0"/>
              <a:t>John worked successfully at both locations giving him a lot of experience and boosting his confidence and independence.  Later in the year, John was offered a paid job at a local drive in restaurant.  John was offered paid employment 5 days a week M-F.  But because he loved his work at the church so much he opted to work T-F at the restaurant and stay on as a volunteer on Mondays at the church.  John continues to be a beloved member of the grounds crew and loves his time there.</a:t>
            </a:r>
          </a:p>
          <a:p>
            <a:r>
              <a:rPr lang="en-US" dirty="0"/>
              <a:t>5.	When Fred Hubach, Jr., was assigned a Service Learning Project during his senior year of high school, he chose a project that many adults wouldn’t have tackled. Interested in economics and mercy ministries, Fred ambitiously created a Jobs for Life site at his church, Reformed Presbyterian, in Ephrata PA. Jobs for Life (JfL) is a Christ-centered ministry, utilized by several PCA congregations, that equips churches and community-based organizations to help unemployed and underemployed adults find and keep jobs. Classes are held at sites formed at churches and community outreach centers. Each site is given all the tools and training materials necessary to teach and mentor students. Fred’s venture was a success. Of the five adults with developmental disabilities who started the class, four completed all of the requirements with flying colors and graduated—each possessing both increased soft job skills and an enhanced confidence level. Of the four graduates, one was able to move out of a sheltered workshop environment into a community-based work environment. </a:t>
            </a:r>
          </a:p>
          <a:p>
            <a:endParaRPr lang="en-US" dirty="0"/>
          </a:p>
          <a:p>
            <a:r>
              <a:rPr lang="en-US" dirty="0"/>
              <a:t>Fred was awarded the 2008 JfL Samaritan Award as Volunteer of the Year. “Our goals are to teach character and to connect people to their community,” says David Spickard, President of JfL. “Character is taught through the Word of God, and community comes through God’s people.” Steve Nash, Executive Director of Advance Memphis, says this philosophy is what makes JfLsuccessful. “Jobs for Life is a great tool for churches to use in justice and mercy ministry,” he says. Advance Memphis works to bring economic revitalization to inner city Memphis, one of the poorest zip codes in the nation. Its first JfL class, offered in 2005, was unsuccessful, fizzling out by the second week. Advance Memphis turned to JfL for advice. “We told them to start another class,” laughs David. Advance Memphis did, and by the end of 2007, over 275 people had applied. Currently, 82 people have graduated in 2008, with two more classes to be offered this year. In June 2008, Advance Memphis was awarded the JfL Site of the Year. Steve stresses that JfL requires long-term commitment and dedication: “If you see it as a good deed to do for the weekend, it’s not for you.” But Advance believes the results make the effort worthwhile. </a:t>
            </a:r>
          </a:p>
          <a:p>
            <a:endParaRPr lang="en-US" dirty="0"/>
          </a:p>
          <a:p>
            <a:r>
              <a:rPr lang="en-US" dirty="0"/>
              <a:t>JfL is more than a handout; it’s a way to empower historically marginalized communities, to bring justice and healing to the least of these. And maybe most importantly, in racially divided Memphis, it provides a forum for peer and mentor relationships between African American and white believers to flourish. As Steve often reminds donors and volunteers, “Rich and poor alike – we both have a lot to learn from each other.” The ability to customize the JfL program helps meet each site’s needs. </a:t>
            </a:r>
          </a:p>
          <a:p>
            <a:endParaRPr lang="en-US" dirty="0"/>
          </a:p>
          <a:p>
            <a:r>
              <a:rPr lang="en-US" dirty="0"/>
              <a:t>The lead teacher at Fred’s site modified the program to teach adults who are part of the church’s Special Needs Ministries. “Adapting JfL for the  developmentally disabled is especially meaningful, as they are typically neglected and often experience chronic unemployment or underemployment,” says Fred. “JfL provides a wonderful way to teach soft job skills as well as a Biblical work ethic to people with disabilities,” adds Fred’s mother Stephanie, MNA Special Needs Ministries Director. After completing Fred’s class, one man was able—for the first time—to look an interviewer in the eye and shake his hand. Understanding his value in God’s Kingdom gave him the confidence he needed to begin transforming his life. To learn more about JfL, including how to launch a site at your church or ministry organization, call Paula Bryan at888-408-1565 x3 or visit www.jobsforlife.com.</a:t>
            </a:r>
          </a:p>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43</a:t>
            </a:fld>
            <a:endParaRPr lang="en-US" dirty="0"/>
          </a:p>
        </p:txBody>
      </p:sp>
    </p:spTree>
    <p:extLst>
      <p:ext uri="{BB962C8B-B14F-4D97-AF65-F5344CB8AC3E}">
        <p14:creationId xmlns:p14="http://schemas.microsoft.com/office/powerpoint/2010/main" val="289012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the beginning of some of the spiritual</a:t>
            </a:r>
            <a:r>
              <a:rPr lang="en-US" baseline="0" dirty="0"/>
              <a:t> and theological foundations.  Stress, this is their mission, not the system’s.</a:t>
            </a:r>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44</a:t>
            </a:fld>
            <a:endParaRPr lang="en-US" dirty="0"/>
          </a:p>
        </p:txBody>
      </p:sp>
    </p:spTree>
    <p:extLst>
      <p:ext uri="{BB962C8B-B14F-4D97-AF65-F5344CB8AC3E}">
        <p14:creationId xmlns:p14="http://schemas.microsoft.com/office/powerpoint/2010/main" val="165407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ERIK (30 SECONDS)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 you all know,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there have been many public</a:t>
            </a:r>
            <a:r>
              <a:rPr lang="en-US" sz="1200" kern="1200" baseline="0" dirty="0">
                <a:solidFill>
                  <a:schemeClr val="tx1"/>
                </a:solidFill>
                <a:latin typeface="+mn-lt"/>
                <a:ea typeface="+mn-ea"/>
                <a:cs typeface="+mn-cs"/>
              </a:rPr>
              <a:t> and private sector initiatives focused on improving employment rates for individuals with disabilities. Yet, overall employment rates have remained virtually unchanged. And this is true in each of our respective states. The unpredictability or lack of funding, limited programs, complicated eligibility requirements, long waiting lists, and myriad other factors we mentioned in our application all highlight the need for pursuing new avenues and new partnerships if we are going to change the employment landscape. Indeed, with our service hats on, we are all hearing renewed calls for engaging more meaningfully with natural partners in communities if we are going truly change the employment landscape. </a:t>
            </a:r>
          </a:p>
        </p:txBody>
      </p:sp>
      <p:sp>
        <p:nvSpPr>
          <p:cNvPr id="4" name="Slide Number Placeholder 3"/>
          <p:cNvSpPr>
            <a:spLocks noGrp="1"/>
          </p:cNvSpPr>
          <p:nvPr>
            <p:ph type="sldNum" sz="quarter" idx="10"/>
          </p:nvPr>
        </p:nvSpPr>
        <p:spPr/>
        <p:txBody>
          <a:bodyPr/>
          <a:lstStyle/>
          <a:p>
            <a:fld id="{F5061F33-B1E5-EF4F-92D5-E1E06AC92654}" type="slidenum">
              <a:rPr lang="en-US" smtClean="0"/>
              <a:pPr/>
              <a:t>4</a:t>
            </a:fld>
            <a:endParaRPr lang="en-US" dirty="0"/>
          </a:p>
        </p:txBody>
      </p:sp>
    </p:spTree>
    <p:extLst>
      <p:ext uri="{BB962C8B-B14F-4D97-AF65-F5344CB8AC3E}">
        <p14:creationId xmlns:p14="http://schemas.microsoft.com/office/powerpoint/2010/main" val="204867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latin typeface="+mn-lt"/>
                <a:ea typeface="+mn-ea"/>
                <a:cs typeface="+mn-cs"/>
              </a:rPr>
              <a:t>The field desperately </a:t>
            </a:r>
            <a:r>
              <a:rPr lang="en-US" sz="1200" kern="1200" baseline="0" dirty="0">
                <a:solidFill>
                  <a:schemeClr val="tx1"/>
                </a:solidFill>
                <a:latin typeface="+mn-lt"/>
                <a:ea typeface="+mn-ea"/>
                <a:cs typeface="+mn-cs"/>
              </a:rPr>
              <a:t>need new, innovative approaches if the employment landscape is really going to every change. And so our goal is not to replace or supplant formal services and agencies that address employment, but rather to supplement those resources by tapping into the natural supports, connections, and personal commitments of fellow congregation members. </a:t>
            </a:r>
            <a:r>
              <a:rPr lang="en-US" sz="1200" kern="1200" dirty="0">
                <a:solidFill>
                  <a:schemeClr val="tx1"/>
                </a:solidFill>
                <a:latin typeface="+mn-lt"/>
                <a:ea typeface="+mn-ea"/>
                <a:cs typeface="+mn-cs"/>
              </a:rPr>
              <a:t>Vocational service providers, employment agencies, and others charged with increasing access to employment for people with disabilities are in need of partners in the community who can help expand opportunities and supports in this domain. They are being asked to draw on</a:t>
            </a:r>
            <a:r>
              <a:rPr lang="en-US" sz="1200" kern="1200" baseline="0" dirty="0">
                <a:solidFill>
                  <a:schemeClr val="tx1"/>
                </a:solidFill>
                <a:latin typeface="+mn-lt"/>
                <a:ea typeface="+mn-ea"/>
                <a:cs typeface="+mn-cs"/>
              </a:rPr>
              <a:t> natural partnerships in their community, but they don’t always know how to do so. And faith communities want to support well their members with and without disabilities to flourish, but they may not know how to do so when the topic is employment.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And so we see the need for a model that stiches these supports together in compelling ways that lead to meaningful employment for people with disabilities. The research literature is clear on this point. Formal and informal supports…neither can and should go it alone. We will work with congregations to help them do what they do best: adopt person-centered approaches that focus on gifts and strengths, support people’s sense of calling and vocation, draw upon their existing (and often deep) connections to communities and employers, and to commit to walking alongside one of their members in this dimension of life. And we combine this with what we have learned through our service systems about evidence based and recommended practices for addressing the vocational needs of people with disabilities. Thus, we see a model that enables congregations to work both independently and in concert with local disability organizations and service providers to address employment needs. </a:t>
            </a:r>
            <a:endParaRPr lang="en-US" dirty="0"/>
          </a:p>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6</a:t>
            </a:fld>
            <a:endParaRPr lang="en-US" dirty="0"/>
          </a:p>
        </p:txBody>
      </p:sp>
    </p:spTree>
    <p:extLst>
      <p:ext uri="{BB962C8B-B14F-4D97-AF65-F5344CB8AC3E}">
        <p14:creationId xmlns:p14="http://schemas.microsoft.com/office/powerpoint/2010/main" val="154919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7</a:t>
            </a:fld>
            <a:endParaRPr lang="en-US" dirty="0"/>
          </a:p>
        </p:txBody>
      </p:sp>
    </p:spTree>
    <p:extLst>
      <p:ext uri="{BB962C8B-B14F-4D97-AF65-F5344CB8AC3E}">
        <p14:creationId xmlns:p14="http://schemas.microsoft.com/office/powerpoint/2010/main" val="271324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ERIK</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(30 SECONDS)</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Our initiative</a:t>
            </a:r>
            <a:r>
              <a:rPr lang="en-US" sz="1200" kern="1200" baseline="0" dirty="0">
                <a:solidFill>
                  <a:schemeClr val="tx1"/>
                </a:solidFill>
                <a:latin typeface="+mn-lt"/>
                <a:ea typeface="+mn-ea"/>
                <a:cs typeface="+mn-cs"/>
              </a:rPr>
              <a:t> focuses on building the capacity of individual congregations and networks of faith communities to address the employment of their members with disabilities, to connect them to quality employment opportunities, and then to provide other appropriate, individualized supports. While at first glance this might sounds like a novel approach, the reaction we often get is “of course, that makes sense.” Because here are more than 335,000 churches, synagogues, mosques and other places of worship nationally. And so our model is </a:t>
            </a:r>
            <a:r>
              <a:rPr lang="en-US" sz="1200" kern="1200" dirty="0">
                <a:solidFill>
                  <a:schemeClr val="tx1"/>
                </a:solidFill>
                <a:latin typeface="+mn-lt"/>
                <a:ea typeface="+mn-ea"/>
                <a:cs typeface="+mn-cs"/>
              </a:rPr>
              <a:t>engaging what ends</a:t>
            </a:r>
            <a:r>
              <a:rPr lang="en-US" sz="1200" kern="1200" baseline="0" dirty="0">
                <a:solidFill>
                  <a:schemeClr val="tx1"/>
                </a:solidFill>
                <a:latin typeface="+mn-lt"/>
                <a:ea typeface="+mn-ea"/>
                <a:cs typeface="+mn-cs"/>
              </a:rPr>
              <a:t> up being among the </a:t>
            </a:r>
            <a:r>
              <a:rPr lang="en-US" sz="1200" kern="1200" dirty="0">
                <a:solidFill>
                  <a:schemeClr val="tx1"/>
                </a:solidFill>
                <a:latin typeface="+mn-lt"/>
                <a:ea typeface="+mn-ea"/>
                <a:cs typeface="+mn-cs"/>
              </a:rPr>
              <a:t>most extensive networks of employers in any community. The average</a:t>
            </a:r>
            <a:r>
              <a:rPr lang="en-US" sz="1200" kern="1200" baseline="0" dirty="0">
                <a:solidFill>
                  <a:schemeClr val="tx1"/>
                </a:solidFill>
                <a:latin typeface="+mn-lt"/>
                <a:ea typeface="+mn-ea"/>
                <a:cs typeface="+mn-cs"/>
              </a:rPr>
              <a:t> congregation has 186 attenders who themselves are connected to so many different employment sectors.</a:t>
            </a:r>
            <a:r>
              <a:rPr lang="en-US" sz="1200" kern="1200" dirty="0">
                <a:solidFill>
                  <a:schemeClr val="tx1"/>
                </a:solidFill>
                <a:latin typeface="+mn-lt"/>
                <a:ea typeface="+mn-ea"/>
                <a:cs typeface="+mn-cs"/>
              </a:rPr>
              <a:t> It also recognizes most jobs are obtained through personal connections,</a:t>
            </a:r>
            <a:r>
              <a:rPr lang="en-US" sz="1200" kern="1200" baseline="0" dirty="0">
                <a:solidFill>
                  <a:schemeClr val="tx1"/>
                </a:solidFill>
                <a:latin typeface="+mn-lt"/>
                <a:ea typeface="+mn-ea"/>
                <a:cs typeface="+mn-cs"/>
              </a:rPr>
              <a:t> including </a:t>
            </a:r>
            <a:r>
              <a:rPr lang="en-US" sz="1200" kern="1200" dirty="0">
                <a:solidFill>
                  <a:schemeClr val="tx1"/>
                </a:solidFill>
                <a:latin typeface="+mn-lt"/>
                <a:ea typeface="+mn-ea"/>
                <a:cs typeface="+mn-cs"/>
              </a:rPr>
              <a:t>jobs traditional job developers are unlikely to know about. And</a:t>
            </a:r>
            <a:r>
              <a:rPr lang="en-US" sz="1200" kern="1200" baseline="0" dirty="0">
                <a:solidFill>
                  <a:schemeClr val="tx1"/>
                </a:solidFill>
                <a:latin typeface="+mn-lt"/>
                <a:ea typeface="+mn-ea"/>
                <a:cs typeface="+mn-cs"/>
              </a:rPr>
              <a:t> i</a:t>
            </a:r>
            <a:r>
              <a:rPr lang="en-US" sz="1200" kern="1200" dirty="0">
                <a:solidFill>
                  <a:schemeClr val="tx1"/>
                </a:solidFill>
                <a:latin typeface="+mn-lt"/>
                <a:ea typeface="+mn-ea"/>
                <a:cs typeface="+mn-cs"/>
              </a:rPr>
              <a:t>t engages community members who already have a vested interest in an individual</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affirms the call of scriptural traditions that individuals use their gifts in service and that communities recognize the dignity of work.</a:t>
            </a:r>
          </a:p>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8</a:t>
            </a:fld>
            <a:endParaRPr lang="en-US" dirty="0"/>
          </a:p>
        </p:txBody>
      </p:sp>
    </p:spTree>
    <p:extLst>
      <p:ext uri="{BB962C8B-B14F-4D97-AF65-F5344CB8AC3E}">
        <p14:creationId xmlns:p14="http://schemas.microsoft.com/office/powerpoint/2010/main" val="73882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ERIK: 30 SECONDS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But it also recognizes</a:t>
            </a:r>
            <a:r>
              <a:rPr lang="en-US" sz="1200" kern="1200" baseline="0" dirty="0">
                <a:solidFill>
                  <a:schemeClr val="tx1"/>
                </a:solidFill>
                <a:latin typeface="+mn-lt"/>
                <a:ea typeface="+mn-ea"/>
                <a:cs typeface="+mn-cs"/>
              </a:rPr>
              <a:t> that most people with disabilities are already connected in some way to a faith community. </a:t>
            </a:r>
            <a:r>
              <a:rPr lang="en-US" sz="1200" kern="1200" dirty="0">
                <a:solidFill>
                  <a:schemeClr val="tx1"/>
                </a:solidFill>
                <a:latin typeface="+mn-lt"/>
                <a:ea typeface="+mn-ea"/>
                <a:cs typeface="+mn-cs"/>
              </a:rPr>
              <a:t> A national study you are all certainly familiar with, funded in part by Kessler, found that half</a:t>
            </a:r>
            <a:r>
              <a:rPr lang="en-US" sz="1200" kern="1200" baseline="0" dirty="0">
                <a:solidFill>
                  <a:schemeClr val="tx1"/>
                </a:solidFill>
                <a:latin typeface="+mn-lt"/>
                <a:ea typeface="+mn-ea"/>
                <a:cs typeface="+mn-cs"/>
              </a:rPr>
              <a:t> of all Americans with disabilities attend a church, synagogue, or other place of worship at least once per month (just slightly less than the percentage of Americans who do not yet have a disability).</a:t>
            </a:r>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10</a:t>
            </a:fld>
            <a:endParaRPr lang="en-US" dirty="0"/>
          </a:p>
        </p:txBody>
      </p:sp>
    </p:spTree>
    <p:extLst>
      <p:ext uri="{BB962C8B-B14F-4D97-AF65-F5344CB8AC3E}">
        <p14:creationId xmlns:p14="http://schemas.microsoft.com/office/powerpoint/2010/main" val="253023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 HAVE DONE SOME RESEARCH ON WHAT IS OUT</a:t>
            </a:r>
            <a:r>
              <a:rPr lang="en-US" baseline="0" dirty="0"/>
              <a:t> THERE SINCE SUBMITTING THE GRANT.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 these are generic…not disability related, but a bit about Jobs for Life.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12</a:t>
            </a:fld>
            <a:endParaRPr lang="en-US" dirty="0"/>
          </a:p>
        </p:txBody>
      </p:sp>
    </p:spTree>
    <p:extLst>
      <p:ext uri="{BB962C8B-B14F-4D97-AF65-F5344CB8AC3E}">
        <p14:creationId xmlns:p14="http://schemas.microsoft.com/office/powerpoint/2010/main" val="68955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BILL: 2 MINUTES</a:t>
            </a:r>
          </a:p>
          <a:p>
            <a:endParaRPr lang="en-US" dirty="0"/>
          </a:p>
          <a:p>
            <a:r>
              <a:rPr lang="en-US" dirty="0"/>
              <a:t>We’ve put on your screen an </a:t>
            </a:r>
            <a:r>
              <a:rPr lang="en-US" baseline="0" dirty="0"/>
              <a:t>illustration that summarizes and illustrates core features of our Putting Faith to Work model.  Congregations have a long history of supporting individual members in both immediate crises and over the long term.  This is part what they are about. Our four UCEDD’s are in a prime position to utilize their current networks and projects to recruit congregations who will be both interested and intrigued by new ways to support members with disabilities who do not have jobs.  Some congregations already have employment supports programs [about 10% nationally]. Many others have inclusive ministries with people with disabilities. Others have neither, but may be very interested in helping an individual member and his or her family.  We will use the capacity of congregations to act in support of individuals they know along with the potential networking power of the members of the congregation (most of whom are employees or employers), and the community networks to which they are connected, to determine a person’s core strengths and interests, enlist the congregation in seeking potential work sites, and provide ongoing support. The UCEDD’s will provide training to interested congregations in basic person-centered approaches and supported/customized employment , ongoing technical assistance, help the participating congregations learn from one another, and enable linkages to other public resources that can be of assistance. Together, we will develop training and technical assistance resources that can then be both adopted and adapted by other congregations and employment programs. </a:t>
            </a:r>
          </a:p>
          <a:p>
            <a:endParaRPr lang="en-US" baseline="0" dirty="0"/>
          </a:p>
          <a:p>
            <a:r>
              <a:rPr lang="en-US" baseline="0" dirty="0"/>
              <a:t>As Derek will share, we have already demonstrated this is possible. </a:t>
            </a:r>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26</a:t>
            </a:fld>
            <a:endParaRPr lang="en-US" dirty="0"/>
          </a:p>
        </p:txBody>
      </p:sp>
    </p:spTree>
    <p:extLst>
      <p:ext uri="{BB962C8B-B14F-4D97-AF65-F5344CB8AC3E}">
        <p14:creationId xmlns:p14="http://schemas.microsoft.com/office/powerpoint/2010/main" val="179422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MILT/HAROLD: 1 MINUTE</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Our </a:t>
            </a:r>
            <a:r>
              <a:rPr lang="en-US" sz="1200" kern="1200" baseline="0" dirty="0">
                <a:solidFill>
                  <a:schemeClr val="tx1"/>
                </a:solidFill>
                <a:latin typeface="+mn-lt"/>
                <a:ea typeface="+mn-ea"/>
                <a:cs typeface="+mn-cs"/>
              </a:rPr>
              <a:t>goal is </a:t>
            </a:r>
            <a:r>
              <a:rPr lang="en-US" sz="1200" i="1" kern="1200" baseline="0" dirty="0">
                <a:solidFill>
                  <a:schemeClr val="tx1"/>
                </a:solidFill>
                <a:latin typeface="+mn-lt"/>
                <a:ea typeface="+mn-ea"/>
                <a:cs typeface="+mn-cs"/>
              </a:rPr>
              <a:t>not</a:t>
            </a:r>
            <a:r>
              <a:rPr lang="en-US" sz="1200" kern="1200" baseline="0" dirty="0">
                <a:solidFill>
                  <a:schemeClr val="tx1"/>
                </a:solidFill>
                <a:latin typeface="+mn-lt"/>
                <a:ea typeface="+mn-ea"/>
                <a:cs typeface="+mn-cs"/>
              </a:rPr>
              <a:t> to replace or supplant formal services and agencies that address employment, but rather to </a:t>
            </a:r>
            <a:r>
              <a:rPr lang="en-US" sz="1200" i="1" kern="1200" baseline="0" dirty="0">
                <a:solidFill>
                  <a:schemeClr val="tx1"/>
                </a:solidFill>
                <a:latin typeface="+mn-lt"/>
                <a:ea typeface="+mn-ea"/>
                <a:cs typeface="+mn-cs"/>
              </a:rPr>
              <a:t>supplement </a:t>
            </a:r>
            <a:r>
              <a:rPr lang="en-US" sz="1200" kern="1200" baseline="0" dirty="0">
                <a:solidFill>
                  <a:schemeClr val="tx1"/>
                </a:solidFill>
                <a:latin typeface="+mn-lt"/>
                <a:ea typeface="+mn-ea"/>
                <a:cs typeface="+mn-cs"/>
              </a:rPr>
              <a:t>those resources by tapping into the natural supports, connections, and personal commitments of fellow congregation members. We also recognize that effective training is not so much “stand and deliver” as it is a blended approach that 1) takes into account the context and needs of each congregation, 2) provides Internet-based options such as webinars and conference calls that respect everyone’s time, 3) includes ongoing technical assistance focused on removing barriers and solving problems, and 4) links congregations to each other, so that they can share the richness of their own learning experience with one another.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In this way, diverse faith communities and faith traditions can, we hope, form true communities of practice, as they build upon their learning together in ways that elucidate their fundamental, shared values.</a:t>
            </a:r>
            <a:endParaRPr lang="en-US" dirty="0"/>
          </a:p>
          <a:p>
            <a:endParaRPr lang="en-US" dirty="0"/>
          </a:p>
        </p:txBody>
      </p:sp>
      <p:sp>
        <p:nvSpPr>
          <p:cNvPr id="4" name="Slide Number Placeholder 3"/>
          <p:cNvSpPr>
            <a:spLocks noGrp="1"/>
          </p:cNvSpPr>
          <p:nvPr>
            <p:ph type="sldNum" sz="quarter" idx="10"/>
          </p:nvPr>
        </p:nvSpPr>
        <p:spPr/>
        <p:txBody>
          <a:bodyPr/>
          <a:lstStyle/>
          <a:p>
            <a:fld id="{F5061F33-B1E5-EF4F-92D5-E1E06AC92654}" type="slidenum">
              <a:rPr lang="en-US" smtClean="0"/>
              <a:pPr/>
              <a:t>29</a:t>
            </a:fld>
            <a:endParaRPr lang="en-US" dirty="0"/>
          </a:p>
        </p:txBody>
      </p:sp>
    </p:spTree>
    <p:extLst>
      <p:ext uri="{BB962C8B-B14F-4D97-AF65-F5344CB8AC3E}">
        <p14:creationId xmlns:p14="http://schemas.microsoft.com/office/powerpoint/2010/main" val="61029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1106584" y="999440"/>
            <a:ext cx="6929438" cy="3616524"/>
          </a:xfrm>
          <a:prstGeom prst="rect">
            <a:avLst/>
          </a:prstGeom>
          <a:ln w="9525">
            <a:round/>
          </a:ln>
        </p:spPr>
        <p:txBody>
          <a:bodyPr lIns="64291" tIns="32145" rIns="64291" bIns="32145" anchor="t">
            <a:noAutofit/>
          </a:bodyPr>
          <a:lstStyle/>
          <a:p>
            <a:endParaRPr/>
          </a:p>
        </p:txBody>
      </p:sp>
      <p:sp>
        <p:nvSpPr>
          <p:cNvPr id="21" name="Shape 21"/>
          <p:cNvSpPr>
            <a:spLocks noGrp="1"/>
          </p:cNvSpPr>
          <p:nvPr>
            <p:ph type="title"/>
          </p:nvPr>
        </p:nvSpPr>
        <p:spPr>
          <a:xfrm>
            <a:off x="892969" y="4697016"/>
            <a:ext cx="7358063" cy="892969"/>
          </a:xfrm>
          <a:prstGeom prst="rect">
            <a:avLst/>
          </a:prstGeom>
        </p:spPr>
        <p:txBody>
          <a:bodyPr anchor="b"/>
          <a:lstStyle>
            <a:lvl1pPr algn="ctr"/>
          </a:lstStyle>
          <a:p>
            <a:r>
              <a:t>Title Text</a:t>
            </a:r>
          </a:p>
        </p:txBody>
      </p:sp>
      <p:sp>
        <p:nvSpPr>
          <p:cNvPr id="22" name="Shape 22"/>
          <p:cNvSpPr>
            <a:spLocks noGrp="1"/>
          </p:cNvSpPr>
          <p:nvPr>
            <p:ph type="body" sz="quarter" idx="1"/>
          </p:nvPr>
        </p:nvSpPr>
        <p:spPr>
          <a:xfrm>
            <a:off x="892969" y="5509617"/>
            <a:ext cx="7358063" cy="1026914"/>
          </a:xfrm>
          <a:prstGeom prst="rect">
            <a:avLst/>
          </a:prstGeom>
        </p:spPr>
        <p:txBody>
          <a:bodyPr anchor="t"/>
          <a:lstStyle>
            <a:lvl1pPr marL="0" indent="0" algn="ctr">
              <a:spcBef>
                <a:spcPts val="0"/>
              </a:spcBef>
              <a:buSzTx/>
              <a:buNone/>
              <a:defRPr sz="2500"/>
            </a:lvl1pPr>
            <a:lvl2pPr marL="0" indent="160729" algn="ctr">
              <a:spcBef>
                <a:spcPts val="0"/>
              </a:spcBef>
              <a:buSzTx/>
              <a:buNone/>
              <a:defRPr sz="2500"/>
            </a:lvl2pPr>
            <a:lvl3pPr marL="0" indent="321457" algn="ctr">
              <a:spcBef>
                <a:spcPts val="0"/>
              </a:spcBef>
              <a:buSzTx/>
              <a:buNone/>
              <a:defRPr sz="2500"/>
            </a:lvl3pPr>
            <a:lvl4pPr marL="0" indent="482186" algn="ctr">
              <a:spcBef>
                <a:spcPts val="0"/>
              </a:spcBef>
              <a:buSzTx/>
              <a:buNone/>
              <a:defRPr sz="2500"/>
            </a:lvl4pPr>
            <a:lvl5pPr marL="0" indent="642915" algn="ctr">
              <a:spcBef>
                <a:spcPts val="0"/>
              </a:spcBef>
              <a:buSzTx/>
              <a:buNone/>
              <a:defRPr sz="25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42478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B9B8D7-0386-374F-B2B0-4A51D73B5C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9B8D7-0386-374F-B2B0-4A51D73B5C56}"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5F94491-7C85-FB4E-AC37-2D0C6A3E5891}" type="datetimeFigureOut">
              <a:rPr lang="en-US" smtClean="0"/>
              <a:pPr/>
              <a:t>6/20/2017</a:t>
            </a:fld>
            <a:endParaRPr lang="en-US" dirty="0"/>
          </a:p>
        </p:txBody>
      </p:sp>
      <p:sp>
        <p:nvSpPr>
          <p:cNvPr id="9" name="Slide Number Placeholder 8"/>
          <p:cNvSpPr>
            <a:spLocks noGrp="1"/>
          </p:cNvSpPr>
          <p:nvPr>
            <p:ph type="sldNum" sz="quarter" idx="11"/>
          </p:nvPr>
        </p:nvSpPr>
        <p:spPr/>
        <p:txBody>
          <a:bodyPr/>
          <a:lstStyle/>
          <a:p>
            <a:fld id="{90B9B8D7-0386-374F-B2B0-4A51D73B5C56}"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0B9B8D7-0386-374F-B2B0-4A51D73B5C56}"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5F94491-7C85-FB4E-AC37-2D0C6A3E5891}" type="datetimeFigureOut">
              <a:rPr lang="en-US" smtClean="0"/>
              <a:pPr/>
              <a:t>6/20/2017</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esslerfoundatio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22.pn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hyperlink" Target="http://christianity.about.com/od/faqhelpdesk/p/newinternationa.htm" TargetMode="External"/><Relationship Id="rId7" Type="http://schemas.openxmlformats.org/officeDocument/2006/relationships/image" Target="../media/image44.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faithanddisability.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tatedata.info/statedatabook/bluebook2012_fina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8823" y="1239479"/>
            <a:ext cx="7543800" cy="2330658"/>
          </a:xfrm>
        </p:spPr>
        <p:txBody>
          <a:bodyPr/>
          <a:lstStyle/>
          <a:p>
            <a:r>
              <a:rPr lang="en-US" dirty="0"/>
              <a:t>Putting Faith</a:t>
            </a:r>
            <a:br>
              <a:rPr lang="en-US" dirty="0"/>
            </a:br>
            <a:r>
              <a:rPr lang="en-US" dirty="0"/>
              <a:t>to Work</a:t>
            </a:r>
          </a:p>
        </p:txBody>
      </p:sp>
      <p:sp>
        <p:nvSpPr>
          <p:cNvPr id="5" name="Subtitle 4"/>
          <p:cNvSpPr>
            <a:spLocks noGrp="1"/>
          </p:cNvSpPr>
          <p:nvPr>
            <p:ph type="subTitle" idx="1"/>
          </p:nvPr>
        </p:nvSpPr>
        <p:spPr>
          <a:xfrm>
            <a:off x="685800" y="3833453"/>
            <a:ext cx="6461760" cy="1692704"/>
          </a:xfrm>
        </p:spPr>
        <p:txBody>
          <a:bodyPr>
            <a:normAutofit/>
          </a:bodyPr>
          <a:lstStyle/>
          <a:p>
            <a:r>
              <a:rPr lang="en-US" sz="3200" i="1" dirty="0">
                <a:solidFill>
                  <a:schemeClr val="tx1"/>
                </a:solidFill>
              </a:rPr>
              <a:t>Tapping the Power of Congregations as Pathways to Employment </a:t>
            </a:r>
          </a:p>
        </p:txBody>
      </p:sp>
      <p:pic>
        <p:nvPicPr>
          <p:cNvPr id="61442" name="Picture 2" descr="Kessler Foundation">
            <a:hlinkClick r:id="rId3"/>
          </p:cNvPr>
          <p:cNvPicPr>
            <a:picLocks noChangeAspect="1" noChangeArrowheads="1"/>
          </p:cNvPicPr>
          <p:nvPr/>
        </p:nvPicPr>
        <p:blipFill>
          <a:blip r:embed="rId4"/>
          <a:srcRect/>
          <a:stretch>
            <a:fillRect/>
          </a:stretch>
        </p:blipFill>
        <p:spPr bwMode="auto">
          <a:xfrm>
            <a:off x="5461000" y="5713830"/>
            <a:ext cx="2802365" cy="937483"/>
          </a:xfrm>
          <a:prstGeom prst="rect">
            <a:avLst/>
          </a:prstGeom>
          <a:noFill/>
        </p:spPr>
      </p:pic>
    </p:spTree>
    <p:extLst>
      <p:ext uri="{BB962C8B-B14F-4D97-AF65-F5344CB8AC3E}">
        <p14:creationId xmlns:p14="http://schemas.microsoft.com/office/powerpoint/2010/main" val="43724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 </a:t>
            </a:r>
          </a:p>
        </p:txBody>
      </p:sp>
      <p:pic>
        <p:nvPicPr>
          <p:cNvPr id="8" name="Picture 7" descr="2010 Kessler Foundation/NOD Surveys of Americans with Disabilities.&#10;" title="IMAGE: Kessler Fdtn/NOD Surveys of PWDs"/>
          <p:cNvPicPr>
            <a:picLocks noChangeAspect="1"/>
          </p:cNvPicPr>
          <p:nvPr/>
        </p:nvPicPr>
        <p:blipFill>
          <a:blip r:embed="rId3"/>
          <a:stretch>
            <a:fillRect/>
          </a:stretch>
        </p:blipFill>
        <p:spPr>
          <a:xfrm>
            <a:off x="1920240" y="115346"/>
            <a:ext cx="5176520" cy="1169894"/>
          </a:xfrm>
          <a:prstGeom prst="rect">
            <a:avLst/>
          </a:prstGeom>
        </p:spPr>
      </p:pic>
      <p:sp>
        <p:nvSpPr>
          <p:cNvPr id="15" name="TextBox 14"/>
          <p:cNvSpPr txBox="1"/>
          <p:nvPr/>
        </p:nvSpPr>
        <p:spPr>
          <a:xfrm>
            <a:off x="1137920" y="6400800"/>
            <a:ext cx="6776720" cy="307777"/>
          </a:xfrm>
          <a:prstGeom prst="rect">
            <a:avLst/>
          </a:prstGeom>
          <a:noFill/>
        </p:spPr>
        <p:txBody>
          <a:bodyPr wrap="square" rtlCol="0">
            <a:spAutoFit/>
          </a:bodyPr>
          <a:lstStyle/>
          <a:p>
            <a:pPr algn="ctr"/>
            <a:r>
              <a:rPr lang="en-US" sz="1400" dirty="0"/>
              <a:t>Goes to church, synagogue, or any other place of worship </a:t>
            </a:r>
            <a:r>
              <a:rPr lang="en-US" sz="1400" b="1" dirty="0"/>
              <a:t>at least once a month</a:t>
            </a:r>
          </a:p>
        </p:txBody>
      </p:sp>
      <p:sp>
        <p:nvSpPr>
          <p:cNvPr id="2" name="Content Placeholder 1">
            <a:extLst>
              <a:ext uri="{FF2B5EF4-FFF2-40B4-BE49-F238E27FC236}">
                <a16:creationId xmlns:a16="http://schemas.microsoft.com/office/drawing/2014/main" id="{B0AB7D95-CC0D-4E6B-91BB-2C364775E13E}"/>
              </a:ext>
            </a:extLst>
          </p:cNvPr>
          <p:cNvSpPr>
            <a:spLocks noGrp="1"/>
          </p:cNvSpPr>
          <p:nvPr>
            <p:ph idx="1"/>
          </p:nvPr>
        </p:nvSpPr>
        <p:spPr/>
        <p:txBody>
          <a:bodyPr/>
          <a:lstStyle/>
          <a:p>
            <a:endParaRPr lang="en-US"/>
          </a:p>
        </p:txBody>
      </p:sp>
      <p:pic>
        <p:nvPicPr>
          <p:cNvPr id="3" name="Picture 2" descr="This bar chart show that half of all Americans with disabilities attend a place of whorship once per month, slight less than those who do not yet have a disability." title="Chart - Religious Attendences PWDs v Non-PWDs">
            <a:extLst>
              <a:ext uri="{FF2B5EF4-FFF2-40B4-BE49-F238E27FC236}">
                <a16:creationId xmlns:a16="http://schemas.microsoft.com/office/drawing/2014/main" id="{9032D71F-0C97-40CE-888F-74A41CAEED6F}"/>
              </a:ext>
            </a:extLst>
          </p:cNvPr>
          <p:cNvPicPr>
            <a:picLocks noChangeAspect="1"/>
          </p:cNvPicPr>
          <p:nvPr/>
        </p:nvPicPr>
        <p:blipFill>
          <a:blip r:embed="rId4"/>
          <a:stretch>
            <a:fillRect/>
          </a:stretch>
        </p:blipFill>
        <p:spPr>
          <a:xfrm>
            <a:off x="448826" y="1472803"/>
            <a:ext cx="7620000" cy="5124450"/>
          </a:xfrm>
          <a:prstGeom prst="rect">
            <a:avLst/>
          </a:prstGeom>
        </p:spPr>
      </p:pic>
    </p:spTree>
    <p:extLst>
      <p:ext uri="{BB962C8B-B14F-4D97-AF65-F5344CB8AC3E}">
        <p14:creationId xmlns:p14="http://schemas.microsoft.com/office/powerpoint/2010/main" val="423521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pie chart describes how likely people are to draw upon the support of their faith community for help with employment. 37% said very likely while 27% said somewhat likely." title="Image Very Like v Somewhat Likely">
            <a:extLst>
              <a:ext uri="{FF2B5EF4-FFF2-40B4-BE49-F238E27FC236}">
                <a16:creationId xmlns:a16="http://schemas.microsoft.com/office/drawing/2014/main" id="{D5E8422A-B652-412D-BACE-AB036E8B8322}"/>
              </a:ext>
            </a:extLst>
          </p:cNvPr>
          <p:cNvPicPr>
            <a:picLocks noChangeAspect="1"/>
          </p:cNvPicPr>
          <p:nvPr/>
        </p:nvPicPr>
        <p:blipFill>
          <a:blip r:embed="rId2"/>
          <a:stretch>
            <a:fillRect/>
          </a:stretch>
        </p:blipFill>
        <p:spPr>
          <a:xfrm>
            <a:off x="3284765" y="496660"/>
            <a:ext cx="6667500" cy="6143625"/>
          </a:xfrm>
          <a:prstGeom prst="rect">
            <a:avLst/>
          </a:prstGeom>
        </p:spPr>
      </p:pic>
      <p:sp>
        <p:nvSpPr>
          <p:cNvPr id="46081" name="Rectangle 1"/>
          <p:cNvSpPr>
            <a:spLocks noGrp="1" noChangeArrowheads="1"/>
          </p:cNvSpPr>
          <p:nvPr>
            <p:ph type="title"/>
          </p:nvPr>
        </p:nvSpPr>
        <p:spPr/>
        <p:txBody>
          <a:bodyPr/>
          <a:lstStyle/>
          <a:p>
            <a:pPr eaLnBrk="1" hangingPunct="1">
              <a:defRPr/>
            </a:pPr>
            <a:r>
              <a:rPr lang="en-US" dirty="0"/>
              <a:t>Willingness to Ask?</a:t>
            </a:r>
          </a:p>
        </p:txBody>
      </p:sp>
      <p:sp>
        <p:nvSpPr>
          <p:cNvPr id="46082" name="Rectangle 2"/>
          <p:cNvSpPr>
            <a:spLocks noGrp="1" noChangeArrowheads="1"/>
          </p:cNvSpPr>
          <p:nvPr>
            <p:ph type="body" idx="1"/>
          </p:nvPr>
        </p:nvSpPr>
        <p:spPr>
          <a:xfrm>
            <a:off x="250031" y="2241352"/>
            <a:ext cx="3759398" cy="4107656"/>
          </a:xfrm>
        </p:spPr>
        <p:txBody>
          <a:bodyPr/>
          <a:lstStyle/>
          <a:p>
            <a:pPr marL="0" indent="0">
              <a:buNone/>
              <a:defRPr/>
            </a:pPr>
            <a:r>
              <a:rPr lang="en-US" sz="3200">
                <a:solidFill>
                  <a:srgbClr val="000000"/>
                </a:solidFill>
              </a:rPr>
              <a:t>How likely would you be to draw upon </a:t>
            </a:r>
            <a:r>
              <a:rPr lang="en-US" sz="3200" b="1">
                <a:solidFill>
                  <a:srgbClr val="000000"/>
                </a:solidFill>
                <a:latin typeface="Gill Sans" charset="0"/>
                <a:cs typeface="Gill Sans" charset="0"/>
                <a:sym typeface="Gill Sans" charset="0"/>
              </a:rPr>
              <a:t>the support of your faith communit</a:t>
            </a:r>
            <a:r>
              <a:rPr lang="en-US" sz="3200">
                <a:solidFill>
                  <a:srgbClr val="000000"/>
                </a:solidFill>
              </a:rPr>
              <a:t>y for help connecting to employment?</a:t>
            </a:r>
          </a:p>
        </p:txBody>
      </p:sp>
    </p:spTree>
    <p:extLst>
      <p:ext uri="{BB962C8B-B14F-4D97-AF65-F5344CB8AC3E}">
        <p14:creationId xmlns:p14="http://schemas.microsoft.com/office/powerpoint/2010/main" val="3884485433"/>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Sampling of Generic Faith-Based Employment Initiatives</a:t>
            </a:r>
          </a:p>
        </p:txBody>
      </p:sp>
      <p:pic>
        <p:nvPicPr>
          <p:cNvPr id="5" name="Picture 4" descr="This hand drawn image conceptualizes inclusion in church through music and social activities.  " title="Image- Inclusion Dood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9684" y="2438400"/>
            <a:ext cx="7073900" cy="3962400"/>
          </a:xfrm>
          <a:prstGeom prst="rect">
            <a:avLst/>
          </a:prstGeom>
        </p:spPr>
      </p:pic>
      <p:pic>
        <p:nvPicPr>
          <p:cNvPr id="4" name="Picture 3" descr="Jobs for Life Logo" title="Jobs for Life Logo"/>
          <p:cNvPicPr>
            <a:picLocks noChangeAspect="1"/>
          </p:cNvPicPr>
          <p:nvPr/>
        </p:nvPicPr>
        <p:blipFill rotWithShape="1">
          <a:blip r:embed="rId4" cstate="screen">
            <a:extLst>
              <a:ext uri="{28A0092B-C50C-407E-A947-70E740481C1C}">
                <a14:useLocalDpi xmlns:a14="http://schemas.microsoft.com/office/drawing/2010/main"/>
              </a:ext>
            </a:extLst>
          </a:blip>
          <a:srcRect l="2180" t="12534" r="12854" b="17217"/>
          <a:stretch/>
        </p:blipFill>
        <p:spPr>
          <a:xfrm>
            <a:off x="349250" y="1898650"/>
            <a:ext cx="3614891" cy="1079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icture 7" descr="Compassion Coalition Logo" title="Compassion Coalition Logo"/>
          <p:cNvPicPr>
            <a:picLocks noChangeAspect="1"/>
          </p:cNvPicPr>
          <p:nvPr/>
        </p:nvPicPr>
        <p:blipFill>
          <a:blip r:embed="rId5"/>
          <a:stretch>
            <a:fillRect/>
          </a:stretch>
        </p:blipFill>
        <p:spPr>
          <a:xfrm>
            <a:off x="6316720" y="1750485"/>
            <a:ext cx="1760480" cy="15938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 name="Picture 2" descr="EARN-Employment and Resource Network Logo&#10;" title="EARN Logo"/>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10317" y="5865283"/>
            <a:ext cx="3996266" cy="83122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descr="LDS Employment Resource Services logo" title="LDS Logo"/>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32400" y="4948766"/>
            <a:ext cx="2844800" cy="8001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8" descr="Work Ministry Logo&#10;" title="Work MInistry"/>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31467" y="4184650"/>
            <a:ext cx="1930400" cy="4445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 name="Picture 9" descr="Career Actions Ministry Logo&#10;" title="CAM Logo"/>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834" y="4184650"/>
            <a:ext cx="2667000" cy="4349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Rectangle 5"/>
          <p:cNvSpPr/>
          <p:nvPr/>
        </p:nvSpPr>
        <p:spPr>
          <a:xfrm>
            <a:off x="715073" y="4948766"/>
            <a:ext cx="4185836" cy="523220"/>
          </a:xfrm>
          <a:prstGeom prst="rect">
            <a:avLst/>
          </a:prstGeom>
        </p:spPr>
        <p:txBody>
          <a:bodyPr wrap="none">
            <a:spAutoFit/>
          </a:bodyPr>
          <a:lstStyle/>
          <a:p>
            <a:r>
              <a:rPr lang="en-US" sz="2800" u="sng" dirty="0"/>
              <a:t>Crossroads Career Network</a:t>
            </a:r>
            <a:endParaRPr lang="en-US" sz="2800" dirty="0"/>
          </a:p>
        </p:txBody>
      </p:sp>
    </p:spTree>
    <p:extLst>
      <p:ext uri="{BB962C8B-B14F-4D97-AF65-F5344CB8AC3E}">
        <p14:creationId xmlns:p14="http://schemas.microsoft.com/office/powerpoint/2010/main" val="317394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Beliefs</a:t>
            </a:r>
          </a:p>
        </p:txBody>
      </p:sp>
      <p:sp>
        <p:nvSpPr>
          <p:cNvPr id="3" name="Content Placeholder 2"/>
          <p:cNvSpPr>
            <a:spLocks noGrp="1"/>
          </p:cNvSpPr>
          <p:nvPr>
            <p:ph idx="1"/>
          </p:nvPr>
        </p:nvSpPr>
        <p:spPr/>
        <p:txBody>
          <a:bodyPr/>
          <a:lstStyle/>
          <a:p>
            <a:pPr marL="114300" indent="0">
              <a:buNone/>
            </a:pPr>
            <a:r>
              <a:rPr lang="en-US" sz="3200" dirty="0"/>
              <a:t>Work is both a gift and a responsibility. There are scriptural, theological, and historical understandings in all the major faith traditions that affirm:</a:t>
            </a:r>
          </a:p>
          <a:p>
            <a:pPr marL="925830" lvl="1" indent="-514350">
              <a:buAutoNum type="alphaLcParenBoth"/>
            </a:pPr>
            <a:r>
              <a:rPr lang="en-US" sz="3200" dirty="0"/>
              <a:t>the importance of everyone using their gifts in service to God and community,</a:t>
            </a:r>
          </a:p>
          <a:p>
            <a:pPr marL="925830" lvl="1" indent="-514350">
              <a:buAutoNum type="alphaLcParenBoth"/>
            </a:pPr>
            <a:r>
              <a:rPr lang="en-US" sz="3200" dirty="0"/>
              <a:t>God’s is call to service to everyone, no matter ability or disability</a:t>
            </a:r>
            <a:endParaRPr lang="en-US" dirty="0"/>
          </a:p>
        </p:txBody>
      </p:sp>
    </p:spTree>
    <p:extLst>
      <p:ext uri="{BB962C8B-B14F-4D97-AF65-F5344CB8AC3E}">
        <p14:creationId xmlns:p14="http://schemas.microsoft.com/office/powerpoint/2010/main" val="114046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Traditions</a:t>
            </a:r>
          </a:p>
        </p:txBody>
      </p:sp>
      <p:sp>
        <p:nvSpPr>
          <p:cNvPr id="3" name="Content Placeholder 2"/>
          <p:cNvSpPr>
            <a:spLocks noGrp="1"/>
          </p:cNvSpPr>
          <p:nvPr>
            <p:ph idx="1"/>
          </p:nvPr>
        </p:nvSpPr>
        <p:spPr/>
        <p:txBody>
          <a:bodyPr>
            <a:normAutofit/>
          </a:bodyPr>
          <a:lstStyle/>
          <a:p>
            <a:endParaRPr lang="en-US" dirty="0"/>
          </a:p>
          <a:p>
            <a:r>
              <a:rPr lang="en-US" dirty="0"/>
              <a:t>Righteousness was frequently judged by the ways it treated those at the margins. The issue was not simply one of care but of justice and opportunity. </a:t>
            </a:r>
          </a:p>
          <a:p>
            <a:pPr marL="114300" indent="0">
              <a:buNone/>
            </a:pPr>
            <a:endParaRPr lang="en-US" dirty="0"/>
          </a:p>
          <a:p>
            <a:r>
              <a:rPr lang="en-US" dirty="0"/>
              <a:t>In an economy that was primarily agrarian, farmers (employers) were commanded to leave a tenth of their field so that the “widow and orphan” might harvest their own food (Leviticus 19:9; 23:22; Deuteronomy 24:19-21, Ruth 2:2-23).</a:t>
            </a:r>
          </a:p>
        </p:txBody>
      </p:sp>
    </p:spTree>
    <p:extLst>
      <p:ext uri="{BB962C8B-B14F-4D97-AF65-F5344CB8AC3E}">
        <p14:creationId xmlns:p14="http://schemas.microsoft.com/office/powerpoint/2010/main" val="159493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belongs</a:t>
            </a:r>
          </a:p>
        </p:txBody>
      </p:sp>
      <p:sp>
        <p:nvSpPr>
          <p:cNvPr id="3" name="Content Placeholder 2"/>
          <p:cNvSpPr>
            <a:spLocks noGrp="1"/>
          </p:cNvSpPr>
          <p:nvPr>
            <p:ph idx="1"/>
          </p:nvPr>
        </p:nvSpPr>
        <p:spPr/>
        <p:txBody>
          <a:bodyPr>
            <a:normAutofit/>
          </a:bodyPr>
          <a:lstStyle/>
          <a:p>
            <a:pPr marL="114300" indent="0">
              <a:buNone/>
            </a:pPr>
            <a:r>
              <a:rPr lang="en-US" sz="2800" dirty="0"/>
              <a:t>When the dream of a return from exile in Babylon was foretold, the vision was that everyone returned, including the “blind” and the “lame” (Jeremiah 31: 8-9). Everyone was to belong. All had a part. To be faithful meant integrating that faith in the realms of daily personal, civic, and economic life.</a:t>
            </a:r>
          </a:p>
          <a:p>
            <a:pPr marL="114300" indent="0">
              <a:buNone/>
            </a:pPr>
            <a:r>
              <a:rPr lang="en-US" sz="2800" dirty="0"/>
              <a:t>			White paper on PFTW</a:t>
            </a:r>
          </a:p>
        </p:txBody>
      </p:sp>
    </p:spTree>
    <p:extLst>
      <p:ext uri="{BB962C8B-B14F-4D97-AF65-F5344CB8AC3E}">
        <p14:creationId xmlns:p14="http://schemas.microsoft.com/office/powerpoint/2010/main" val="110053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Talmud</a:t>
            </a:r>
          </a:p>
        </p:txBody>
      </p:sp>
      <p:sp>
        <p:nvSpPr>
          <p:cNvPr id="3" name="Content Placeholder 2"/>
          <p:cNvSpPr>
            <a:spLocks noGrp="1"/>
          </p:cNvSpPr>
          <p:nvPr>
            <p:ph idx="1"/>
          </p:nvPr>
        </p:nvSpPr>
        <p:spPr/>
        <p:txBody>
          <a:bodyPr>
            <a:normAutofit/>
          </a:bodyPr>
          <a:lstStyle/>
          <a:p>
            <a:pPr>
              <a:buFont typeface="Wingdings" charset="2"/>
              <a:buChar char="Ø"/>
            </a:pPr>
            <a:r>
              <a:rPr lang="en-US" sz="3200" i="1" dirty="0"/>
              <a:t>No labor, however humble, is dishonoring</a:t>
            </a:r>
          </a:p>
          <a:p>
            <a:pPr marL="114300" indent="0">
              <a:buNone/>
            </a:pPr>
            <a:r>
              <a:rPr lang="en-US" sz="3200" i="1" dirty="0"/>
              <a:t>.</a:t>
            </a:r>
          </a:p>
          <a:p>
            <a:pPr>
              <a:buFont typeface="Wingdings" charset="2"/>
              <a:buChar char="Ø"/>
            </a:pPr>
            <a:r>
              <a:rPr lang="en-US" sz="3200" i="1" dirty="0"/>
              <a:t> Though it is not incumbent upon thee to complete the work, thou must not therefore cease from pursuing it. If the work is great, great will be thy reward, and thy Master is faithful in His payments.</a:t>
            </a:r>
          </a:p>
        </p:txBody>
      </p:sp>
    </p:spTree>
    <p:extLst>
      <p:ext uri="{BB962C8B-B14F-4D97-AF65-F5344CB8AC3E}">
        <p14:creationId xmlns:p14="http://schemas.microsoft.com/office/powerpoint/2010/main" val="42781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Islam</a:t>
            </a:r>
          </a:p>
        </p:txBody>
      </p:sp>
      <p:sp>
        <p:nvSpPr>
          <p:cNvPr id="3" name="Content Placeholder 2"/>
          <p:cNvSpPr>
            <a:spLocks noGrp="1"/>
          </p:cNvSpPr>
          <p:nvPr>
            <p:ph idx="1"/>
          </p:nvPr>
        </p:nvSpPr>
        <p:spPr/>
        <p:txBody>
          <a:bodyPr>
            <a:normAutofit/>
          </a:bodyPr>
          <a:lstStyle/>
          <a:p>
            <a:pPr marL="114300" indent="0">
              <a:buNone/>
            </a:pPr>
            <a:r>
              <a:rPr lang="en-US" sz="2800" i="1" dirty="0"/>
              <a:t>With works comes dignity…no one enjoys a meal more than a person who actually gives their time, effort, and labor to go out and to provide a way to take care of themselves and their families. 22</a:t>
            </a:r>
          </a:p>
          <a:p>
            <a:endParaRPr lang="en-US" sz="2800" i="1" dirty="0"/>
          </a:p>
          <a:p>
            <a:pPr marL="114300" lvl="0" indent="0" fontAlgn="base">
              <a:spcBef>
                <a:spcPct val="0"/>
              </a:spcBef>
              <a:spcAft>
                <a:spcPct val="0"/>
              </a:spcAft>
              <a:buNone/>
            </a:pPr>
            <a:r>
              <a:rPr lang="en-US" sz="2800" dirty="0">
                <a:ea typeface="Times New Roman" pitchFamily="18" charset="0"/>
                <a:cs typeface="Arial" pitchFamily="34" charset="0"/>
              </a:rPr>
              <a:t>The Prophet Muhammad (peace be upon him) was asked what type of earning was best, and he replied: </a:t>
            </a:r>
            <a:r>
              <a:rPr lang="en-US" sz="2800" i="1" dirty="0">
                <a:ea typeface="Times New Roman" pitchFamily="18" charset="0"/>
                <a:cs typeface="Arial" pitchFamily="34" charset="0"/>
              </a:rPr>
              <a:t>” A man’s work with his </a:t>
            </a:r>
            <a:r>
              <a:rPr lang="en-US" sz="2800" b="1" i="1" dirty="0">
                <a:ea typeface="Times New Roman" pitchFamily="18" charset="0"/>
                <a:cs typeface="Arial" pitchFamily="34" charset="0"/>
              </a:rPr>
              <a:t>hands</a:t>
            </a:r>
            <a:r>
              <a:rPr lang="en-US" sz="2800" i="1" dirty="0">
                <a:ea typeface="Times New Roman" pitchFamily="18" charset="0"/>
                <a:cs typeface="Arial" pitchFamily="34" charset="0"/>
              </a:rPr>
              <a:t> and every (lawful) business transaction.” </a:t>
            </a:r>
          </a:p>
          <a:p>
            <a:pPr lvl="4" fontAlgn="base">
              <a:spcBef>
                <a:spcPct val="0"/>
              </a:spcBef>
              <a:spcAft>
                <a:spcPct val="0"/>
              </a:spcAft>
            </a:pPr>
            <a:r>
              <a:rPr lang="en-US" sz="2000" dirty="0">
                <a:solidFill>
                  <a:srgbClr val="92D050"/>
                </a:solidFill>
              </a:rPr>
              <a:t>Al-Tirmidhi, Hadith 846.</a:t>
            </a:r>
            <a:endParaRPr lang="en-US" sz="2000" i="1" dirty="0">
              <a:solidFill>
                <a:srgbClr val="92D050"/>
              </a:solidFill>
              <a:ea typeface="Times New Roman" pitchFamily="18" charset="0"/>
              <a:cs typeface="Arial" pitchFamily="34" charset="0"/>
            </a:endParaRPr>
          </a:p>
          <a:p>
            <a:endParaRPr lang="en-US" sz="2800" i="1" dirty="0"/>
          </a:p>
        </p:txBody>
      </p:sp>
    </p:spTree>
    <p:extLst>
      <p:ext uri="{BB962C8B-B14F-4D97-AF65-F5344CB8AC3E}">
        <p14:creationId xmlns:p14="http://schemas.microsoft.com/office/powerpoint/2010/main" val="547908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Buddhism</a:t>
            </a:r>
          </a:p>
        </p:txBody>
      </p:sp>
      <p:sp>
        <p:nvSpPr>
          <p:cNvPr id="3" name="Content Placeholder 2"/>
          <p:cNvSpPr>
            <a:spLocks noGrp="1"/>
          </p:cNvSpPr>
          <p:nvPr>
            <p:ph idx="1"/>
          </p:nvPr>
        </p:nvSpPr>
        <p:spPr/>
        <p:txBody>
          <a:bodyPr/>
          <a:lstStyle/>
          <a:p>
            <a:pPr marL="114300" indent="0">
              <a:buNone/>
            </a:pPr>
            <a:endParaRPr lang="en-US" dirty="0"/>
          </a:p>
          <a:p>
            <a:pPr marL="114300" indent="0">
              <a:buNone/>
            </a:pPr>
            <a:r>
              <a:rPr lang="en-US" sz="3200" i="1" dirty="0"/>
              <a:t>Your work is to discover your work, and then with all your heart give yourself to it.  </a:t>
            </a:r>
          </a:p>
          <a:p>
            <a:endParaRPr lang="en-US" sz="3200" i="1" dirty="0"/>
          </a:p>
        </p:txBody>
      </p:sp>
    </p:spTree>
    <p:extLst>
      <p:ext uri="{BB962C8B-B14F-4D97-AF65-F5344CB8AC3E}">
        <p14:creationId xmlns:p14="http://schemas.microsoft.com/office/powerpoint/2010/main" val="288886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Paradox: Gift and Responsibility. </a:t>
            </a:r>
          </a:p>
        </p:txBody>
      </p:sp>
      <p:sp>
        <p:nvSpPr>
          <p:cNvPr id="3" name="Content Placeholder 2"/>
          <p:cNvSpPr>
            <a:spLocks noGrp="1"/>
          </p:cNvSpPr>
          <p:nvPr>
            <p:ph idx="1"/>
          </p:nvPr>
        </p:nvSpPr>
        <p:spPr/>
        <p:txBody>
          <a:bodyPr>
            <a:normAutofit/>
          </a:bodyPr>
          <a:lstStyle/>
          <a:p>
            <a:pPr>
              <a:buFont typeface="Wingdings" charset="2"/>
              <a:buChar char="Ø"/>
            </a:pPr>
            <a:r>
              <a:rPr lang="en-US" sz="3200" dirty="0"/>
              <a:t>The path to employment for some may first start with their human spirit, the belief that they have gifts to share.</a:t>
            </a:r>
          </a:p>
          <a:p>
            <a:pPr>
              <a:buFont typeface="Wingdings" charset="2"/>
              <a:buChar char="Ø"/>
            </a:pPr>
            <a:r>
              <a:rPr lang="en-US" sz="3200" dirty="0"/>
              <a:t>Plus a call to contribute and use, not bury, one’s talents.</a:t>
            </a:r>
          </a:p>
          <a:p>
            <a:pPr>
              <a:buFont typeface="Wingdings" charset="2"/>
              <a:buChar char="Ø"/>
            </a:pPr>
            <a:r>
              <a:rPr lang="en-US" sz="3200" dirty="0"/>
              <a:t>The community is responsible to help that happen through opportunity and justice. </a:t>
            </a:r>
            <a:endParaRPr lang="en-US" sz="2800" dirty="0"/>
          </a:p>
        </p:txBody>
      </p:sp>
    </p:spTree>
    <p:extLst>
      <p:ext uri="{BB962C8B-B14F-4D97-AF65-F5344CB8AC3E}">
        <p14:creationId xmlns:p14="http://schemas.microsoft.com/office/powerpoint/2010/main" val="68372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AUCD and UCEDDs</a:t>
            </a:r>
          </a:p>
        </p:txBody>
      </p:sp>
      <p:sp>
        <p:nvSpPr>
          <p:cNvPr id="3" name="Content Placeholder 2"/>
          <p:cNvSpPr>
            <a:spLocks noGrp="1"/>
          </p:cNvSpPr>
          <p:nvPr>
            <p:ph idx="1"/>
          </p:nvPr>
        </p:nvSpPr>
        <p:spPr/>
        <p:txBody>
          <a:bodyPr/>
          <a:lstStyle/>
          <a:p>
            <a:r>
              <a:rPr lang="en-US" dirty="0"/>
              <a:t>A network of interdisciplinary centers advancing policy and practice for and with individuals with developmental and other disabilities, their families, and communities</a:t>
            </a:r>
          </a:p>
          <a:p>
            <a:r>
              <a:rPr lang="en-US" dirty="0"/>
              <a:t>University Centers for Excellence in Developmental Disabilities (UCEDDs) have been working to accomplish a shared vision that foresees a nation in which all Americans, including Americans with disabilities, participate fully in their communities. </a:t>
            </a:r>
          </a:p>
          <a:p>
            <a:r>
              <a:rPr lang="en-US" dirty="0"/>
              <a:t>Independence, productivity, and community inclusion are key components of this vision. </a:t>
            </a:r>
          </a:p>
          <a:p>
            <a:r>
              <a:rPr lang="en-US" dirty="0"/>
              <a:t>Currently, sixty-seven UCEDDs in every state and territory are located in a university setting.</a:t>
            </a:r>
          </a:p>
        </p:txBody>
      </p:sp>
    </p:spTree>
    <p:extLst>
      <p:ext uri="{BB962C8B-B14F-4D97-AF65-F5344CB8AC3E}">
        <p14:creationId xmlns:p14="http://schemas.microsoft.com/office/powerpoint/2010/main" val="152760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Vocation</a:t>
            </a:r>
          </a:p>
        </p:txBody>
      </p:sp>
      <p:sp>
        <p:nvSpPr>
          <p:cNvPr id="3" name="Content Placeholder 2"/>
          <p:cNvSpPr>
            <a:spLocks noGrp="1"/>
          </p:cNvSpPr>
          <p:nvPr>
            <p:ph idx="1"/>
          </p:nvPr>
        </p:nvSpPr>
        <p:spPr/>
        <p:txBody>
          <a:bodyPr>
            <a:normAutofit/>
          </a:bodyPr>
          <a:lstStyle/>
          <a:p>
            <a:pPr marL="114300" indent="0">
              <a:buNone/>
            </a:pPr>
            <a:r>
              <a:rPr lang="en-US" sz="2800" dirty="0"/>
              <a:t>What brings us “deep gladness”:</a:t>
            </a:r>
          </a:p>
          <a:p>
            <a:pPr marL="114300" indent="0">
              <a:buNone/>
            </a:pPr>
            <a:endParaRPr lang="en-US" sz="2800" dirty="0"/>
          </a:p>
          <a:p>
            <a:pPr marL="114300" indent="0">
              <a:buNone/>
            </a:pPr>
            <a:r>
              <a:rPr lang="en-US" sz="2800" i="1" dirty="0"/>
              <a:t>Neither the hair shirt nor the soft berth will do. The place God calls you to is the place where your deep gladness and the world’s deep hunger</a:t>
            </a:r>
            <a:r>
              <a:rPr lang="en-US" sz="2800" dirty="0"/>
              <a:t>.</a:t>
            </a:r>
          </a:p>
          <a:p>
            <a:pPr marL="114300" indent="0">
              <a:buNone/>
            </a:pPr>
            <a:r>
              <a:rPr lang="en-US" sz="2800" dirty="0"/>
              <a:t>			-  Frederick </a:t>
            </a:r>
            <a:r>
              <a:rPr lang="en-US" sz="2800" dirty="0" err="1"/>
              <a:t>Beuchner</a:t>
            </a:r>
            <a:r>
              <a:rPr lang="en-US" sz="2800" dirty="0"/>
              <a:t> </a:t>
            </a:r>
          </a:p>
        </p:txBody>
      </p:sp>
    </p:spTree>
    <p:extLst>
      <p:ext uri="{BB962C8B-B14F-4D97-AF65-F5344CB8AC3E}">
        <p14:creationId xmlns:p14="http://schemas.microsoft.com/office/powerpoint/2010/main" val="17022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 in Inclusive Ministries</a:t>
            </a:r>
          </a:p>
        </p:txBody>
      </p:sp>
      <p:sp>
        <p:nvSpPr>
          <p:cNvPr id="3" name="Content Placeholder 2"/>
          <p:cNvSpPr>
            <a:spLocks noGrp="1"/>
          </p:cNvSpPr>
          <p:nvPr>
            <p:ph idx="1"/>
          </p:nvPr>
        </p:nvSpPr>
        <p:spPr/>
        <p:txBody>
          <a:bodyPr>
            <a:noAutofit/>
          </a:bodyPr>
          <a:lstStyle/>
          <a:p>
            <a:pPr marL="114300" indent="0">
              <a:buNone/>
            </a:pPr>
            <a:r>
              <a:rPr lang="en-US" sz="3200" dirty="0"/>
              <a:t>The focus has been on accessibility, welcome and belonging. </a:t>
            </a:r>
          </a:p>
          <a:p>
            <a:pPr marL="114300" indent="0">
              <a:buNone/>
            </a:pPr>
            <a:endParaRPr lang="en-US" sz="3200" dirty="0"/>
          </a:p>
          <a:p>
            <a:pPr marL="114300" indent="0">
              <a:buNone/>
            </a:pPr>
            <a:r>
              <a:rPr lang="en-US" sz="3200" dirty="0"/>
              <a:t>Beyond Inclusion and beyond the Sabbath:</a:t>
            </a:r>
          </a:p>
          <a:p>
            <a:pPr lvl="1">
              <a:buFont typeface="Wingdings" charset="2"/>
              <a:buChar char="Ø"/>
            </a:pPr>
            <a:r>
              <a:rPr lang="en-US" sz="3200" dirty="0"/>
              <a:t> help members with disabilities find jobs and other ways to	contribute within and beyond their congregation.</a:t>
            </a:r>
          </a:p>
          <a:p>
            <a:pPr lvl="1"/>
            <a:endParaRPr lang="en-US" sz="3200" dirty="0"/>
          </a:p>
        </p:txBody>
      </p:sp>
    </p:spTree>
    <p:extLst>
      <p:ext uri="{BB962C8B-B14F-4D97-AF65-F5344CB8AC3E}">
        <p14:creationId xmlns:p14="http://schemas.microsoft.com/office/powerpoint/2010/main" val="482701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begins in the community</a:t>
            </a:r>
          </a:p>
        </p:txBody>
      </p:sp>
      <p:sp>
        <p:nvSpPr>
          <p:cNvPr id="3" name="Content Placeholder 2"/>
          <p:cNvSpPr>
            <a:spLocks noGrp="1"/>
          </p:cNvSpPr>
          <p:nvPr>
            <p:ph idx="1"/>
          </p:nvPr>
        </p:nvSpPr>
        <p:spPr/>
        <p:txBody>
          <a:bodyPr>
            <a:normAutofit lnSpcReduction="10000"/>
          </a:bodyPr>
          <a:lstStyle/>
          <a:p>
            <a:pPr marL="114300" indent="0">
              <a:buNone/>
            </a:pPr>
            <a:r>
              <a:rPr lang="en-US" dirty="0">
                <a:latin typeface="+mj-lt"/>
              </a:rPr>
              <a:t>People with disabilities are also called to be people who live out their faith and respond to God’s call, whether that is defined as “being disciples,” “doing mitzvah,” “following the Five Laws,” or other forms of giving to others and the life of the community. </a:t>
            </a:r>
          </a:p>
          <a:p>
            <a:pPr marL="114300" indent="0">
              <a:buNone/>
            </a:pPr>
            <a:endParaRPr lang="en-US" dirty="0">
              <a:latin typeface="+mj-lt"/>
            </a:endParaRPr>
          </a:p>
          <a:p>
            <a:pPr marL="114300" indent="0">
              <a:buNone/>
            </a:pPr>
            <a:r>
              <a:rPr lang="en-US" dirty="0">
                <a:latin typeface="+mj-lt"/>
              </a:rPr>
              <a:t>People with disabilities, like everyone, value the opportunity to have their gifts recognized, to be “givers” as well as “receivers.” </a:t>
            </a:r>
          </a:p>
          <a:p>
            <a:pPr marL="114300" indent="0">
              <a:buNone/>
            </a:pPr>
            <a:endParaRPr lang="en-US" dirty="0">
              <a:latin typeface="+mj-lt"/>
            </a:endParaRPr>
          </a:p>
          <a:p>
            <a:pPr marL="114300" indent="0">
              <a:buNone/>
            </a:pPr>
            <a:r>
              <a:rPr lang="en-US" dirty="0">
                <a:latin typeface="+mj-lt"/>
              </a:rPr>
              <a:t>The very life and flourishing of a faith community depends on the multiple gifts of its members in support of others and its life together. Putting faith to work can thus start right at home.</a:t>
            </a:r>
          </a:p>
        </p:txBody>
      </p:sp>
    </p:spTree>
    <p:extLst>
      <p:ext uri="{BB962C8B-B14F-4D97-AF65-F5344CB8AC3E}">
        <p14:creationId xmlns:p14="http://schemas.microsoft.com/office/powerpoint/2010/main" val="171103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a:off x="0" y="5595710"/>
            <a:ext cx="9144000"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500" dirty="0">
                <a:ea typeface="ＭＳ Ｐゴシック" charset="0"/>
              </a:rPr>
              <a:t>Congregations as a Pathway to Employment</a:t>
            </a:r>
          </a:p>
        </p:txBody>
      </p:sp>
      <p:pic>
        <p:nvPicPr>
          <p:cNvPr id="38915" name="Picture 2" descr="This image shows a smiling Sunday School teacher writing something down for students with and without disabilities. &#10;" title="Meaningful Work Image"/>
          <p:cNvPicPr>
            <a:picLocks noChangeAspect="1" noChangeArrowheads="1"/>
          </p:cNvPicPr>
          <p:nvPr/>
        </p:nvPicPr>
        <p:blipFill>
          <a:blip r:embed="rId2">
            <a:extLst>
              <a:ext uri="{28A0092B-C50C-407E-A947-70E740481C1C}">
                <a14:useLocalDpi xmlns:a14="http://schemas.microsoft.com/office/drawing/2010/main" val="0"/>
              </a:ext>
            </a:extLst>
          </a:blip>
          <a:srcRect l="13467" t="18436" r="13469" b="18489"/>
          <a:stretch>
            <a:fillRect/>
          </a:stretch>
        </p:blipFill>
        <p:spPr bwMode="auto">
          <a:xfrm>
            <a:off x="1562695" y="357187"/>
            <a:ext cx="6197203" cy="464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a:extLst>
              <a:ext uri="{FF2B5EF4-FFF2-40B4-BE49-F238E27FC236}">
                <a16:creationId xmlns:a16="http://schemas.microsoft.com/office/drawing/2014/main" id="{6E2153D0-7E8F-4552-A82E-2EB61DB4E5C7}"/>
              </a:ext>
            </a:extLst>
          </p:cNvPr>
          <p:cNvSpPr>
            <a:spLocks noGrp="1"/>
          </p:cNvSpPr>
          <p:nvPr>
            <p:ph type="title"/>
          </p:nvPr>
        </p:nvSpPr>
        <p:spPr>
          <a:xfrm>
            <a:off x="1226457" y="5412695"/>
            <a:ext cx="7620000" cy="1143000"/>
          </a:xfrm>
        </p:spPr>
        <p:txBody>
          <a:bodyPr/>
          <a:lstStyle/>
          <a:p>
            <a:pPr rtl="0" eaLnBrk="1" latinLnBrk="0" hangingPunct="1"/>
            <a:r>
              <a:rPr lang="en-US" sz="6100" kern="1200" dirty="0">
                <a:solidFill>
                  <a:srgbClr val="2F2B20"/>
                </a:solidFill>
                <a:effectLst/>
                <a:latin typeface="Calibri" panose="020F0502020204030204" pitchFamily="34" charset="0"/>
                <a:ea typeface="ＭＳ Ｐゴシック" panose="020B0600070205080204" pitchFamily="34" charset="-128"/>
                <a:cs typeface="+mn-cs"/>
              </a:rPr>
              <a:t>Meaningful Work</a:t>
            </a:r>
            <a:endParaRPr lang="en-US" dirty="0">
              <a:effectLst/>
            </a:endParaRPr>
          </a:p>
          <a:p>
            <a:endParaRPr lang="en-US" dirty="0"/>
          </a:p>
        </p:txBody>
      </p:sp>
    </p:spTree>
    <p:extLst>
      <p:ext uri="{BB962C8B-B14F-4D97-AF65-F5344CB8AC3E}">
        <p14:creationId xmlns:p14="http://schemas.microsoft.com/office/powerpoint/2010/main" val="2922650311"/>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19EC-30AE-47A4-BCFC-247B6766DDDE}"/>
              </a:ext>
            </a:extLst>
          </p:cNvPr>
          <p:cNvSpPr>
            <a:spLocks noGrp="1"/>
          </p:cNvSpPr>
          <p:nvPr>
            <p:ph type="title"/>
          </p:nvPr>
        </p:nvSpPr>
        <p:spPr>
          <a:xfrm>
            <a:off x="1157827" y="247962"/>
            <a:ext cx="7620000" cy="1143000"/>
          </a:xfrm>
        </p:spPr>
        <p:txBody>
          <a:bodyPr/>
          <a:lstStyle/>
          <a:p>
            <a:r>
              <a:rPr lang="en-US" dirty="0"/>
              <a:t>Congregation Connections</a:t>
            </a:r>
          </a:p>
        </p:txBody>
      </p:sp>
      <p:pic>
        <p:nvPicPr>
          <p:cNvPr id="41985" name="Picture 1" descr="This picture shows a crowded congregation with bubble overlayed that display community and employment connections." title="Crowded Congregatio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91" y="-339328"/>
            <a:ext cx="9679781" cy="725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986" name="AutoShape 2"/>
          <p:cNvSpPr>
            <a:spLocks/>
          </p:cNvSpPr>
          <p:nvPr/>
        </p:nvSpPr>
        <p:spPr bwMode="auto">
          <a:xfrm>
            <a:off x="2714625" y="312539"/>
            <a:ext cx="2107406" cy="714375"/>
          </a:xfrm>
          <a:custGeom>
            <a:avLst/>
            <a:gdLst/>
            <a:ahLst/>
            <a:cxnLst/>
            <a:rect l="0" t="0" r="r" b="b"/>
            <a:pathLst>
              <a:path w="15914" h="5253">
                <a:moveTo>
                  <a:pt x="1348" y="0"/>
                </a:moveTo>
                <a:cubicBezTo>
                  <a:pt x="603" y="0"/>
                  <a:pt x="0" y="588"/>
                  <a:pt x="0" y="1313"/>
                </a:cubicBezTo>
                <a:lnTo>
                  <a:pt x="0" y="3683"/>
                </a:lnTo>
                <a:lnTo>
                  <a:pt x="-5686" y="21600"/>
                </a:lnTo>
                <a:lnTo>
                  <a:pt x="2221" y="5253"/>
                </a:lnTo>
                <a:lnTo>
                  <a:pt x="14565" y="5253"/>
                </a:lnTo>
                <a:cubicBezTo>
                  <a:pt x="15310" y="5253"/>
                  <a:pt x="15914" y="4665"/>
                  <a:pt x="15914" y="3940"/>
                </a:cubicBezTo>
                <a:lnTo>
                  <a:pt x="15914" y="1313"/>
                </a:lnTo>
                <a:cubicBezTo>
                  <a:pt x="15914" y="588"/>
                  <a:pt x="15310" y="0"/>
                  <a:pt x="14565" y="0"/>
                </a:cubicBezTo>
                <a:lnTo>
                  <a:pt x="1348" y="0"/>
                </a:lnTo>
                <a:close/>
                <a:moveTo>
                  <a:pt x="1348"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Hmmmm...</a:t>
            </a:r>
          </a:p>
          <a:p>
            <a:pPr>
              <a:defRPr/>
            </a:pPr>
            <a:r>
              <a:rPr lang="en-US" sz="1400" b="1">
                <a:latin typeface="Gill Sans" charset="0"/>
                <a:ea typeface="ＭＳ Ｐゴシック" charset="0"/>
                <a:cs typeface="Gill Sans" charset="0"/>
                <a:sym typeface="Gill Sans" charset="0"/>
              </a:rPr>
              <a:t>I should probably ask</a:t>
            </a:r>
          </a:p>
        </p:txBody>
      </p:sp>
      <p:sp>
        <p:nvSpPr>
          <p:cNvPr id="41987" name="AutoShape 3"/>
          <p:cNvSpPr>
            <a:spLocks/>
          </p:cNvSpPr>
          <p:nvPr/>
        </p:nvSpPr>
        <p:spPr bwMode="auto">
          <a:xfrm>
            <a:off x="3937992" y="2259211"/>
            <a:ext cx="1785938" cy="714375"/>
          </a:xfrm>
          <a:custGeom>
            <a:avLst/>
            <a:gdLst/>
            <a:ahLst/>
            <a:cxnLst/>
            <a:rect l="0" t="0" r="r" b="b"/>
            <a:pathLst>
              <a:path w="16983" h="5744">
                <a:moveTo>
                  <a:pt x="1698" y="0"/>
                </a:moveTo>
                <a:cubicBezTo>
                  <a:pt x="761" y="0"/>
                  <a:pt x="0" y="643"/>
                  <a:pt x="0" y="1436"/>
                </a:cubicBezTo>
                <a:lnTo>
                  <a:pt x="0" y="4003"/>
                </a:lnTo>
                <a:lnTo>
                  <a:pt x="-4617" y="21600"/>
                </a:lnTo>
                <a:lnTo>
                  <a:pt x="2890" y="5744"/>
                </a:lnTo>
                <a:lnTo>
                  <a:pt x="15285" y="5744"/>
                </a:lnTo>
                <a:cubicBezTo>
                  <a:pt x="16223" y="5744"/>
                  <a:pt x="16983" y="5101"/>
                  <a:pt x="16983" y="4308"/>
                </a:cubicBezTo>
                <a:lnTo>
                  <a:pt x="16983" y="1436"/>
                </a:lnTo>
                <a:cubicBezTo>
                  <a:pt x="16983" y="643"/>
                  <a:pt x="16223" y="0"/>
                  <a:pt x="15285" y="0"/>
                </a:cubicBezTo>
                <a:lnTo>
                  <a:pt x="1698" y="0"/>
                </a:lnTo>
                <a:close/>
                <a:moveTo>
                  <a:pt x="1698"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Operates a day care</a:t>
            </a:r>
          </a:p>
        </p:txBody>
      </p:sp>
      <p:sp>
        <p:nvSpPr>
          <p:cNvPr id="41988" name="AutoShape 4"/>
          <p:cNvSpPr>
            <a:spLocks/>
          </p:cNvSpPr>
          <p:nvPr/>
        </p:nvSpPr>
        <p:spPr bwMode="auto">
          <a:xfrm>
            <a:off x="6366867" y="312539"/>
            <a:ext cx="1785938" cy="714375"/>
          </a:xfrm>
          <a:custGeom>
            <a:avLst/>
            <a:gdLst/>
            <a:ahLst/>
            <a:cxnLst/>
            <a:rect l="0" t="0" r="r" b="b"/>
            <a:pathLst>
              <a:path w="15195" h="5253">
                <a:moveTo>
                  <a:pt x="1520" y="0"/>
                </a:moveTo>
                <a:cubicBezTo>
                  <a:pt x="681" y="0"/>
                  <a:pt x="0" y="588"/>
                  <a:pt x="0" y="1313"/>
                </a:cubicBezTo>
                <a:lnTo>
                  <a:pt x="0" y="3683"/>
                </a:lnTo>
                <a:lnTo>
                  <a:pt x="-6405" y="21600"/>
                </a:lnTo>
                <a:lnTo>
                  <a:pt x="2503" y="5253"/>
                </a:lnTo>
                <a:lnTo>
                  <a:pt x="13676" y="5253"/>
                </a:lnTo>
                <a:cubicBezTo>
                  <a:pt x="14515" y="5253"/>
                  <a:pt x="15195" y="4665"/>
                  <a:pt x="15195" y="3940"/>
                </a:cubicBezTo>
                <a:lnTo>
                  <a:pt x="15195" y="1313"/>
                </a:lnTo>
                <a:cubicBezTo>
                  <a:pt x="15195" y="588"/>
                  <a:pt x="14515" y="0"/>
                  <a:pt x="13676" y="0"/>
                </a:cubicBezTo>
                <a:lnTo>
                  <a:pt x="1520" y="0"/>
                </a:lnTo>
                <a:close/>
                <a:moveTo>
                  <a:pt x="152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Is a frontline supervisor</a:t>
            </a:r>
          </a:p>
        </p:txBody>
      </p:sp>
      <p:sp>
        <p:nvSpPr>
          <p:cNvPr id="41989" name="AutoShape 5"/>
          <p:cNvSpPr>
            <a:spLocks/>
          </p:cNvSpPr>
          <p:nvPr/>
        </p:nvSpPr>
        <p:spPr bwMode="auto">
          <a:xfrm>
            <a:off x="6750844" y="1151930"/>
            <a:ext cx="1785938" cy="714375"/>
          </a:xfrm>
          <a:custGeom>
            <a:avLst/>
            <a:gdLst/>
            <a:ahLst/>
            <a:cxnLst/>
            <a:rect l="0" t="0" r="r" b="b"/>
            <a:pathLst>
              <a:path w="13625" h="5468">
                <a:moveTo>
                  <a:pt x="1362" y="0"/>
                </a:moveTo>
                <a:cubicBezTo>
                  <a:pt x="610" y="0"/>
                  <a:pt x="0" y="612"/>
                  <a:pt x="0" y="1367"/>
                </a:cubicBezTo>
                <a:lnTo>
                  <a:pt x="0" y="3768"/>
                </a:lnTo>
                <a:lnTo>
                  <a:pt x="-7975" y="21600"/>
                </a:lnTo>
                <a:lnTo>
                  <a:pt x="2135" y="5468"/>
                </a:lnTo>
                <a:lnTo>
                  <a:pt x="12262" y="5468"/>
                </a:lnTo>
                <a:cubicBezTo>
                  <a:pt x="13015" y="5468"/>
                  <a:pt x="13625" y="4856"/>
                  <a:pt x="13625" y="4101"/>
                </a:cubicBezTo>
                <a:lnTo>
                  <a:pt x="13625" y="1367"/>
                </a:lnTo>
                <a:cubicBezTo>
                  <a:pt x="13625" y="612"/>
                  <a:pt x="13015" y="0"/>
                  <a:pt x="12262" y="0"/>
                </a:cubicBezTo>
                <a:lnTo>
                  <a:pt x="1362" y="0"/>
                </a:lnTo>
                <a:close/>
                <a:moveTo>
                  <a:pt x="1362"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Works at the university</a:t>
            </a:r>
          </a:p>
        </p:txBody>
      </p:sp>
      <p:sp>
        <p:nvSpPr>
          <p:cNvPr id="41990" name="AutoShape 6" descr="This image shows packed church pews with a diverse congregation supposed with bubble indicating various community and employment connections.&#10;" title="Crowded Congregation Image"/>
          <p:cNvSpPr>
            <a:spLocks/>
          </p:cNvSpPr>
          <p:nvPr/>
        </p:nvSpPr>
        <p:spPr bwMode="auto">
          <a:xfrm>
            <a:off x="6974086" y="2098477"/>
            <a:ext cx="1991320" cy="714375"/>
          </a:xfrm>
          <a:custGeom>
            <a:avLst/>
            <a:gdLst/>
            <a:ahLst/>
            <a:cxnLst/>
            <a:rect l="0" t="0" r="r" b="b"/>
            <a:pathLst>
              <a:path w="15466" h="5299">
                <a:moveTo>
                  <a:pt x="1387" y="0"/>
                </a:moveTo>
                <a:cubicBezTo>
                  <a:pt x="621" y="0"/>
                  <a:pt x="0" y="593"/>
                  <a:pt x="0" y="1325"/>
                </a:cubicBezTo>
                <a:lnTo>
                  <a:pt x="0" y="3709"/>
                </a:lnTo>
                <a:lnTo>
                  <a:pt x="-6134" y="21600"/>
                </a:lnTo>
                <a:lnTo>
                  <a:pt x="2269" y="5299"/>
                </a:lnTo>
                <a:lnTo>
                  <a:pt x="14079" y="5299"/>
                </a:lnTo>
                <a:cubicBezTo>
                  <a:pt x="14845" y="5299"/>
                  <a:pt x="15466" y="4706"/>
                  <a:pt x="15466" y="3974"/>
                </a:cubicBezTo>
                <a:lnTo>
                  <a:pt x="15466" y="1325"/>
                </a:lnTo>
                <a:cubicBezTo>
                  <a:pt x="15466" y="593"/>
                  <a:pt x="14845" y="0"/>
                  <a:pt x="14079" y="0"/>
                </a:cubicBezTo>
                <a:lnTo>
                  <a:pt x="1387" y="0"/>
                </a:lnTo>
                <a:close/>
                <a:moveTo>
                  <a:pt x="1387"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Owns a landscaping business</a:t>
            </a:r>
          </a:p>
        </p:txBody>
      </p:sp>
      <p:sp>
        <p:nvSpPr>
          <p:cNvPr id="41991" name="AutoShape 7"/>
          <p:cNvSpPr>
            <a:spLocks/>
          </p:cNvSpPr>
          <p:nvPr/>
        </p:nvSpPr>
        <p:spPr bwMode="auto">
          <a:xfrm>
            <a:off x="7116961" y="3071813"/>
            <a:ext cx="1857375" cy="714375"/>
          </a:xfrm>
          <a:custGeom>
            <a:avLst/>
            <a:gdLst/>
            <a:ahLst/>
            <a:cxnLst/>
            <a:rect l="0" t="0" r="r" b="b"/>
            <a:pathLst>
              <a:path w="15032" h="7077">
                <a:moveTo>
                  <a:pt x="1445" y="0"/>
                </a:moveTo>
                <a:cubicBezTo>
                  <a:pt x="647" y="0"/>
                  <a:pt x="0" y="792"/>
                  <a:pt x="0" y="1769"/>
                </a:cubicBezTo>
                <a:lnTo>
                  <a:pt x="0" y="4758"/>
                </a:lnTo>
                <a:lnTo>
                  <a:pt x="-6568" y="21600"/>
                </a:lnTo>
                <a:lnTo>
                  <a:pt x="2238" y="7077"/>
                </a:lnTo>
                <a:lnTo>
                  <a:pt x="13587" y="7077"/>
                </a:lnTo>
                <a:cubicBezTo>
                  <a:pt x="14385" y="7077"/>
                  <a:pt x="15032" y="6285"/>
                  <a:pt x="15032" y="5308"/>
                </a:cubicBezTo>
                <a:lnTo>
                  <a:pt x="15032" y="1769"/>
                </a:lnTo>
                <a:cubicBezTo>
                  <a:pt x="15032" y="792"/>
                  <a:pt x="14385" y="0"/>
                  <a:pt x="13587" y="0"/>
                </a:cubicBezTo>
                <a:lnTo>
                  <a:pt x="1445" y="0"/>
                </a:lnTo>
                <a:close/>
                <a:moveTo>
                  <a:pt x="1445"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Is a vocational rehab counselor</a:t>
            </a:r>
          </a:p>
        </p:txBody>
      </p:sp>
      <p:sp>
        <p:nvSpPr>
          <p:cNvPr id="41992" name="AutoShape 8"/>
          <p:cNvSpPr>
            <a:spLocks/>
          </p:cNvSpPr>
          <p:nvPr/>
        </p:nvSpPr>
        <p:spPr bwMode="auto">
          <a:xfrm>
            <a:off x="4714875" y="3482578"/>
            <a:ext cx="1785938" cy="714375"/>
          </a:xfrm>
          <a:custGeom>
            <a:avLst/>
            <a:gdLst/>
            <a:ahLst/>
            <a:cxnLst/>
            <a:rect l="0" t="0" r="r" b="b"/>
            <a:pathLst>
              <a:path w="15195" h="5253">
                <a:moveTo>
                  <a:pt x="1520" y="0"/>
                </a:moveTo>
                <a:cubicBezTo>
                  <a:pt x="681" y="0"/>
                  <a:pt x="0" y="588"/>
                  <a:pt x="0" y="1313"/>
                </a:cubicBezTo>
                <a:lnTo>
                  <a:pt x="0" y="3683"/>
                </a:lnTo>
                <a:lnTo>
                  <a:pt x="-6405" y="21600"/>
                </a:lnTo>
                <a:lnTo>
                  <a:pt x="2503" y="5253"/>
                </a:lnTo>
                <a:lnTo>
                  <a:pt x="13676" y="5253"/>
                </a:lnTo>
                <a:cubicBezTo>
                  <a:pt x="14515" y="5253"/>
                  <a:pt x="15195" y="4665"/>
                  <a:pt x="15195" y="3940"/>
                </a:cubicBezTo>
                <a:lnTo>
                  <a:pt x="15195" y="1313"/>
                </a:lnTo>
                <a:cubicBezTo>
                  <a:pt x="15195" y="588"/>
                  <a:pt x="14515" y="0"/>
                  <a:pt x="13676" y="0"/>
                </a:cubicBezTo>
                <a:lnTo>
                  <a:pt x="1520" y="0"/>
                </a:lnTo>
                <a:close/>
                <a:moveTo>
                  <a:pt x="152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Works in</a:t>
            </a:r>
          </a:p>
          <a:p>
            <a:pPr>
              <a:defRPr/>
            </a:pPr>
            <a:r>
              <a:rPr lang="en-US" sz="1400" b="1">
                <a:latin typeface="Gill Sans" charset="0"/>
                <a:ea typeface="ＭＳ Ｐゴシック" charset="0"/>
                <a:cs typeface="Gill Sans" charset="0"/>
                <a:sym typeface="Gill Sans" charset="0"/>
              </a:rPr>
              <a:t>a law firm</a:t>
            </a:r>
          </a:p>
        </p:txBody>
      </p:sp>
      <p:sp>
        <p:nvSpPr>
          <p:cNvPr id="41993" name="AutoShape 9"/>
          <p:cNvSpPr>
            <a:spLocks/>
          </p:cNvSpPr>
          <p:nvPr/>
        </p:nvSpPr>
        <p:spPr bwMode="auto">
          <a:xfrm>
            <a:off x="7081242" y="4045148"/>
            <a:ext cx="2160984" cy="714375"/>
          </a:xfrm>
          <a:custGeom>
            <a:avLst/>
            <a:gdLst/>
            <a:ahLst/>
            <a:cxnLst/>
            <a:rect l="0" t="0" r="r" b="b"/>
            <a:pathLst>
              <a:path w="21600" h="8167">
                <a:moveTo>
                  <a:pt x="1785" y="0"/>
                </a:moveTo>
                <a:cubicBezTo>
                  <a:pt x="799" y="0"/>
                  <a:pt x="0" y="914"/>
                  <a:pt x="0" y="2042"/>
                </a:cubicBezTo>
                <a:lnTo>
                  <a:pt x="0" y="6125"/>
                </a:lnTo>
                <a:cubicBezTo>
                  <a:pt x="0" y="6871"/>
                  <a:pt x="354" y="7517"/>
                  <a:pt x="876" y="7873"/>
                </a:cubicBezTo>
                <a:lnTo>
                  <a:pt x="2597" y="21600"/>
                </a:lnTo>
                <a:lnTo>
                  <a:pt x="4282" y="8167"/>
                </a:lnTo>
                <a:lnTo>
                  <a:pt x="19815" y="8167"/>
                </a:lnTo>
                <a:cubicBezTo>
                  <a:pt x="20801" y="8167"/>
                  <a:pt x="21600" y="7253"/>
                  <a:pt x="21600" y="6125"/>
                </a:cubicBezTo>
                <a:lnTo>
                  <a:pt x="21600" y="2042"/>
                </a:lnTo>
                <a:cubicBezTo>
                  <a:pt x="21600" y="914"/>
                  <a:pt x="20801" y="0"/>
                  <a:pt x="19815" y="0"/>
                </a:cubicBezTo>
                <a:lnTo>
                  <a:pt x="1785" y="0"/>
                </a:lnTo>
                <a:close/>
                <a:moveTo>
                  <a:pt x="1785"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Coordinates a non-profit network </a:t>
            </a:r>
          </a:p>
        </p:txBody>
      </p:sp>
      <p:sp>
        <p:nvSpPr>
          <p:cNvPr id="41994" name="AutoShape 10"/>
          <p:cNvSpPr>
            <a:spLocks/>
          </p:cNvSpPr>
          <p:nvPr/>
        </p:nvSpPr>
        <p:spPr bwMode="auto">
          <a:xfrm>
            <a:off x="151804" y="250031"/>
            <a:ext cx="1785938" cy="714375"/>
          </a:xfrm>
          <a:custGeom>
            <a:avLst/>
            <a:gdLst/>
            <a:ahLst/>
            <a:cxnLst/>
            <a:rect l="0" t="0" r="r" b="b"/>
            <a:pathLst>
              <a:path w="6999" h="9289">
                <a:moveTo>
                  <a:pt x="700" y="0"/>
                </a:moveTo>
                <a:cubicBezTo>
                  <a:pt x="313" y="0"/>
                  <a:pt x="0" y="1040"/>
                  <a:pt x="0" y="2322"/>
                </a:cubicBezTo>
                <a:lnTo>
                  <a:pt x="0" y="6967"/>
                </a:lnTo>
                <a:cubicBezTo>
                  <a:pt x="0" y="8249"/>
                  <a:pt x="313" y="9289"/>
                  <a:pt x="700" y="9289"/>
                </a:cubicBezTo>
                <a:lnTo>
                  <a:pt x="6257" y="9289"/>
                </a:lnTo>
                <a:lnTo>
                  <a:pt x="21600" y="21600"/>
                </a:lnTo>
                <a:lnTo>
                  <a:pt x="6999" y="5327"/>
                </a:lnTo>
                <a:lnTo>
                  <a:pt x="6999" y="2322"/>
                </a:lnTo>
                <a:cubicBezTo>
                  <a:pt x="6999" y="1040"/>
                  <a:pt x="6686" y="0"/>
                  <a:pt x="6299" y="0"/>
                </a:cubicBezTo>
                <a:lnTo>
                  <a:pt x="700" y="0"/>
                </a:lnTo>
                <a:close/>
                <a:moveTo>
                  <a:pt x="70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Does odd jobs around town</a:t>
            </a:r>
          </a:p>
        </p:txBody>
      </p:sp>
      <p:sp>
        <p:nvSpPr>
          <p:cNvPr id="41995" name="AutoShape 11"/>
          <p:cNvSpPr>
            <a:spLocks/>
          </p:cNvSpPr>
          <p:nvPr/>
        </p:nvSpPr>
        <p:spPr bwMode="auto">
          <a:xfrm>
            <a:off x="1017984" y="848320"/>
            <a:ext cx="1785938" cy="714375"/>
          </a:xfrm>
          <a:custGeom>
            <a:avLst/>
            <a:gdLst/>
            <a:ahLst/>
            <a:cxnLst/>
            <a:rect l="0" t="0" r="r" b="b"/>
            <a:pathLst>
              <a:path w="16690" h="5194">
                <a:moveTo>
                  <a:pt x="1669" y="0"/>
                </a:moveTo>
                <a:cubicBezTo>
                  <a:pt x="748" y="0"/>
                  <a:pt x="0" y="581"/>
                  <a:pt x="0" y="1299"/>
                </a:cubicBezTo>
                <a:lnTo>
                  <a:pt x="0" y="3678"/>
                </a:lnTo>
                <a:lnTo>
                  <a:pt x="-4910" y="21600"/>
                </a:lnTo>
                <a:lnTo>
                  <a:pt x="2858" y="5194"/>
                </a:lnTo>
                <a:lnTo>
                  <a:pt x="15021" y="5194"/>
                </a:lnTo>
                <a:cubicBezTo>
                  <a:pt x="15943" y="5194"/>
                  <a:pt x="16690" y="4613"/>
                  <a:pt x="16690" y="3896"/>
                </a:cubicBezTo>
                <a:lnTo>
                  <a:pt x="16690" y="1299"/>
                </a:lnTo>
                <a:cubicBezTo>
                  <a:pt x="16690" y="581"/>
                  <a:pt x="15943" y="0"/>
                  <a:pt x="15021" y="0"/>
                </a:cubicBezTo>
                <a:lnTo>
                  <a:pt x="1669" y="0"/>
                </a:lnTo>
                <a:close/>
                <a:moveTo>
                  <a:pt x="1669"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Works at the municipal offices</a:t>
            </a:r>
          </a:p>
        </p:txBody>
      </p:sp>
      <p:sp>
        <p:nvSpPr>
          <p:cNvPr id="41996" name="AutoShape 12"/>
          <p:cNvSpPr>
            <a:spLocks/>
          </p:cNvSpPr>
          <p:nvPr/>
        </p:nvSpPr>
        <p:spPr bwMode="auto">
          <a:xfrm>
            <a:off x="3661172" y="1035844"/>
            <a:ext cx="1785938" cy="714375"/>
          </a:xfrm>
          <a:custGeom>
            <a:avLst/>
            <a:gdLst/>
            <a:ahLst/>
            <a:cxnLst/>
            <a:rect l="0" t="0" r="r" b="b"/>
            <a:pathLst>
              <a:path w="15562" h="5226">
                <a:moveTo>
                  <a:pt x="1556" y="0"/>
                </a:moveTo>
                <a:cubicBezTo>
                  <a:pt x="696" y="0"/>
                  <a:pt x="0" y="585"/>
                  <a:pt x="0" y="1307"/>
                </a:cubicBezTo>
                <a:lnTo>
                  <a:pt x="0" y="3681"/>
                </a:lnTo>
                <a:lnTo>
                  <a:pt x="-6038" y="21600"/>
                </a:lnTo>
                <a:lnTo>
                  <a:pt x="2589" y="5226"/>
                </a:lnTo>
                <a:lnTo>
                  <a:pt x="14006" y="5226"/>
                </a:lnTo>
                <a:cubicBezTo>
                  <a:pt x="14865" y="5226"/>
                  <a:pt x="15562" y="4641"/>
                  <a:pt x="15562" y="3920"/>
                </a:cubicBezTo>
                <a:lnTo>
                  <a:pt x="15562" y="1307"/>
                </a:lnTo>
                <a:cubicBezTo>
                  <a:pt x="15562" y="585"/>
                  <a:pt x="14865" y="0"/>
                  <a:pt x="14006" y="0"/>
                </a:cubicBezTo>
                <a:lnTo>
                  <a:pt x="1556" y="0"/>
                </a:lnTo>
                <a:close/>
                <a:moveTo>
                  <a:pt x="1556"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Owns a nursery</a:t>
            </a:r>
          </a:p>
        </p:txBody>
      </p:sp>
      <p:sp>
        <p:nvSpPr>
          <p:cNvPr id="41997" name="AutoShape 13"/>
          <p:cNvSpPr>
            <a:spLocks/>
          </p:cNvSpPr>
          <p:nvPr/>
        </p:nvSpPr>
        <p:spPr bwMode="auto">
          <a:xfrm>
            <a:off x="1902023" y="1562695"/>
            <a:ext cx="1785938" cy="714375"/>
          </a:xfrm>
          <a:custGeom>
            <a:avLst/>
            <a:gdLst/>
            <a:ahLst/>
            <a:cxnLst/>
            <a:rect l="0" t="0" r="r" b="b"/>
            <a:pathLst>
              <a:path w="15950" h="5989">
                <a:moveTo>
                  <a:pt x="1595" y="0"/>
                </a:moveTo>
                <a:cubicBezTo>
                  <a:pt x="714" y="0"/>
                  <a:pt x="0" y="670"/>
                  <a:pt x="0" y="1497"/>
                </a:cubicBezTo>
                <a:lnTo>
                  <a:pt x="0" y="4141"/>
                </a:lnTo>
                <a:lnTo>
                  <a:pt x="-5650" y="21600"/>
                </a:lnTo>
                <a:lnTo>
                  <a:pt x="2627" y="5989"/>
                </a:lnTo>
                <a:lnTo>
                  <a:pt x="14355" y="5989"/>
                </a:lnTo>
                <a:cubicBezTo>
                  <a:pt x="15236" y="5989"/>
                  <a:pt x="15950" y="5319"/>
                  <a:pt x="15950" y="4492"/>
                </a:cubicBezTo>
                <a:lnTo>
                  <a:pt x="15950" y="1497"/>
                </a:lnTo>
                <a:cubicBezTo>
                  <a:pt x="15950" y="670"/>
                  <a:pt x="15236" y="0"/>
                  <a:pt x="14355" y="0"/>
                </a:cubicBezTo>
                <a:lnTo>
                  <a:pt x="1595" y="0"/>
                </a:lnTo>
                <a:close/>
                <a:moveTo>
                  <a:pt x="1595"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Runs a local bank</a:t>
            </a:r>
          </a:p>
        </p:txBody>
      </p:sp>
      <p:sp>
        <p:nvSpPr>
          <p:cNvPr id="41998" name="AutoShape 14"/>
          <p:cNvSpPr>
            <a:spLocks/>
          </p:cNvSpPr>
          <p:nvPr/>
        </p:nvSpPr>
        <p:spPr bwMode="auto">
          <a:xfrm>
            <a:off x="2214562" y="2482453"/>
            <a:ext cx="1785938" cy="714375"/>
          </a:xfrm>
          <a:custGeom>
            <a:avLst/>
            <a:gdLst/>
            <a:ahLst/>
            <a:cxnLst/>
            <a:rect l="0" t="0" r="r" b="b"/>
            <a:pathLst>
              <a:path w="15562" h="5226">
                <a:moveTo>
                  <a:pt x="1556" y="0"/>
                </a:moveTo>
                <a:cubicBezTo>
                  <a:pt x="696" y="0"/>
                  <a:pt x="0" y="585"/>
                  <a:pt x="0" y="1307"/>
                </a:cubicBezTo>
                <a:lnTo>
                  <a:pt x="0" y="3681"/>
                </a:lnTo>
                <a:lnTo>
                  <a:pt x="-6038" y="21600"/>
                </a:lnTo>
                <a:lnTo>
                  <a:pt x="2589" y="5226"/>
                </a:lnTo>
                <a:lnTo>
                  <a:pt x="14006" y="5226"/>
                </a:lnTo>
                <a:cubicBezTo>
                  <a:pt x="14865" y="5226"/>
                  <a:pt x="15562" y="4641"/>
                  <a:pt x="15562" y="3920"/>
                </a:cubicBezTo>
                <a:lnTo>
                  <a:pt x="15562" y="1307"/>
                </a:lnTo>
                <a:cubicBezTo>
                  <a:pt x="15562" y="585"/>
                  <a:pt x="14865" y="0"/>
                  <a:pt x="14006" y="0"/>
                </a:cubicBezTo>
                <a:lnTo>
                  <a:pt x="1556" y="0"/>
                </a:lnTo>
                <a:close/>
                <a:moveTo>
                  <a:pt x="1556"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Leads her HR department</a:t>
            </a:r>
          </a:p>
        </p:txBody>
      </p:sp>
      <p:sp>
        <p:nvSpPr>
          <p:cNvPr id="41999" name="AutoShape 15"/>
          <p:cNvSpPr>
            <a:spLocks/>
          </p:cNvSpPr>
          <p:nvPr/>
        </p:nvSpPr>
        <p:spPr bwMode="auto">
          <a:xfrm>
            <a:off x="2598539" y="3473648"/>
            <a:ext cx="1785938" cy="714375"/>
          </a:xfrm>
          <a:custGeom>
            <a:avLst/>
            <a:gdLst/>
            <a:ahLst/>
            <a:cxnLst/>
            <a:rect l="0" t="0" r="r" b="b"/>
            <a:pathLst>
              <a:path w="19564" h="7348">
                <a:moveTo>
                  <a:pt x="1956" y="0"/>
                </a:moveTo>
                <a:cubicBezTo>
                  <a:pt x="876" y="0"/>
                  <a:pt x="0" y="822"/>
                  <a:pt x="0" y="1837"/>
                </a:cubicBezTo>
                <a:lnTo>
                  <a:pt x="0" y="4504"/>
                </a:lnTo>
                <a:lnTo>
                  <a:pt x="-2036" y="21600"/>
                </a:lnTo>
                <a:lnTo>
                  <a:pt x="3445" y="7348"/>
                </a:lnTo>
                <a:lnTo>
                  <a:pt x="17608" y="7348"/>
                </a:lnTo>
                <a:cubicBezTo>
                  <a:pt x="18688" y="7348"/>
                  <a:pt x="19564" y="6526"/>
                  <a:pt x="19564" y="5511"/>
                </a:cubicBezTo>
                <a:lnTo>
                  <a:pt x="19564" y="1837"/>
                </a:lnTo>
                <a:cubicBezTo>
                  <a:pt x="19564" y="822"/>
                  <a:pt x="18688" y="0"/>
                  <a:pt x="17608" y="0"/>
                </a:cubicBezTo>
                <a:lnTo>
                  <a:pt x="1956" y="0"/>
                </a:lnTo>
                <a:close/>
                <a:moveTo>
                  <a:pt x="1956"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Works at a restaurant</a:t>
            </a:r>
          </a:p>
        </p:txBody>
      </p:sp>
      <p:sp>
        <p:nvSpPr>
          <p:cNvPr id="42000" name="AutoShape 16"/>
          <p:cNvSpPr>
            <a:spLocks/>
          </p:cNvSpPr>
          <p:nvPr/>
        </p:nvSpPr>
        <p:spPr bwMode="auto">
          <a:xfrm>
            <a:off x="892969" y="3312914"/>
            <a:ext cx="1902023" cy="714375"/>
          </a:xfrm>
          <a:custGeom>
            <a:avLst/>
            <a:gdLst/>
            <a:ahLst/>
            <a:cxnLst/>
            <a:rect l="0" t="0" r="r" b="b"/>
            <a:pathLst>
              <a:path w="15867" h="6989">
                <a:moveTo>
                  <a:pt x="1490" y="0"/>
                </a:moveTo>
                <a:cubicBezTo>
                  <a:pt x="667" y="0"/>
                  <a:pt x="0" y="782"/>
                  <a:pt x="0" y="1747"/>
                </a:cubicBezTo>
                <a:lnTo>
                  <a:pt x="0" y="4726"/>
                </a:lnTo>
                <a:lnTo>
                  <a:pt x="-5733" y="21600"/>
                </a:lnTo>
                <a:lnTo>
                  <a:pt x="2366" y="6989"/>
                </a:lnTo>
                <a:lnTo>
                  <a:pt x="14377" y="6989"/>
                </a:lnTo>
                <a:cubicBezTo>
                  <a:pt x="15200" y="6989"/>
                  <a:pt x="15867" y="6207"/>
                  <a:pt x="15867" y="5242"/>
                </a:cubicBezTo>
                <a:lnTo>
                  <a:pt x="15867" y="1747"/>
                </a:lnTo>
                <a:cubicBezTo>
                  <a:pt x="15867" y="782"/>
                  <a:pt x="15200" y="0"/>
                  <a:pt x="14377" y="0"/>
                </a:cubicBezTo>
                <a:lnTo>
                  <a:pt x="1490" y="0"/>
                </a:lnTo>
                <a:close/>
                <a:moveTo>
                  <a:pt x="149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Is a construction contractor</a:t>
            </a:r>
          </a:p>
        </p:txBody>
      </p:sp>
      <p:sp>
        <p:nvSpPr>
          <p:cNvPr id="42001" name="AutoShape 17"/>
          <p:cNvSpPr>
            <a:spLocks/>
          </p:cNvSpPr>
          <p:nvPr/>
        </p:nvSpPr>
        <p:spPr bwMode="auto">
          <a:xfrm>
            <a:off x="4607719" y="71438"/>
            <a:ext cx="1785938" cy="714375"/>
          </a:xfrm>
          <a:custGeom>
            <a:avLst/>
            <a:gdLst/>
            <a:ahLst/>
            <a:cxnLst/>
            <a:rect l="0" t="0" r="r" b="b"/>
            <a:pathLst>
              <a:path w="21600" h="9608">
                <a:moveTo>
                  <a:pt x="2160" y="0"/>
                </a:moveTo>
                <a:cubicBezTo>
                  <a:pt x="967" y="0"/>
                  <a:pt x="0" y="1075"/>
                  <a:pt x="0" y="2402"/>
                </a:cubicBezTo>
                <a:lnTo>
                  <a:pt x="0" y="7206"/>
                </a:lnTo>
                <a:cubicBezTo>
                  <a:pt x="0" y="8533"/>
                  <a:pt x="967" y="9608"/>
                  <a:pt x="2160" y="9608"/>
                </a:cubicBezTo>
                <a:lnTo>
                  <a:pt x="11610" y="9608"/>
                </a:lnTo>
                <a:lnTo>
                  <a:pt x="13652" y="21600"/>
                </a:lnTo>
                <a:lnTo>
                  <a:pt x="15690" y="9608"/>
                </a:lnTo>
                <a:lnTo>
                  <a:pt x="19440" y="9608"/>
                </a:lnTo>
                <a:cubicBezTo>
                  <a:pt x="20633" y="9608"/>
                  <a:pt x="21600" y="8533"/>
                  <a:pt x="21600" y="7206"/>
                </a:cubicBezTo>
                <a:lnTo>
                  <a:pt x="21600" y="2402"/>
                </a:lnTo>
                <a:cubicBezTo>
                  <a:pt x="21600" y="1075"/>
                  <a:pt x="20633" y="0"/>
                  <a:pt x="19440" y="0"/>
                </a:cubicBezTo>
                <a:lnTo>
                  <a:pt x="2160" y="0"/>
                </a:lnTo>
                <a:close/>
                <a:moveTo>
                  <a:pt x="216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Works at</a:t>
            </a:r>
          </a:p>
          <a:p>
            <a:pPr>
              <a:defRPr/>
            </a:pPr>
            <a:r>
              <a:rPr lang="en-US" sz="1400" b="1">
                <a:latin typeface="Gill Sans" charset="0"/>
                <a:ea typeface="ＭＳ Ｐゴシック" charset="0"/>
                <a:cs typeface="Gill Sans" charset="0"/>
                <a:sym typeface="Gill Sans" charset="0"/>
              </a:rPr>
              <a:t>a grocery store</a:t>
            </a:r>
          </a:p>
        </p:txBody>
      </p:sp>
      <p:sp>
        <p:nvSpPr>
          <p:cNvPr id="42002" name="AutoShape 18"/>
          <p:cNvSpPr>
            <a:spLocks/>
          </p:cNvSpPr>
          <p:nvPr/>
        </p:nvSpPr>
        <p:spPr bwMode="auto">
          <a:xfrm>
            <a:off x="5268515" y="1312664"/>
            <a:ext cx="1785938" cy="714375"/>
          </a:xfrm>
          <a:custGeom>
            <a:avLst/>
            <a:gdLst/>
            <a:ahLst/>
            <a:cxnLst/>
            <a:rect l="0" t="0" r="r" b="b"/>
            <a:pathLst>
              <a:path w="21600" h="7393">
                <a:moveTo>
                  <a:pt x="2160" y="0"/>
                </a:moveTo>
                <a:cubicBezTo>
                  <a:pt x="967" y="0"/>
                  <a:pt x="0" y="827"/>
                  <a:pt x="0" y="1848"/>
                </a:cubicBezTo>
                <a:lnTo>
                  <a:pt x="0" y="5544"/>
                </a:lnTo>
                <a:cubicBezTo>
                  <a:pt x="0" y="6565"/>
                  <a:pt x="967" y="7393"/>
                  <a:pt x="2160" y="7393"/>
                </a:cubicBezTo>
                <a:lnTo>
                  <a:pt x="10999" y="7393"/>
                </a:lnTo>
                <a:lnTo>
                  <a:pt x="13038" y="21600"/>
                </a:lnTo>
                <a:lnTo>
                  <a:pt x="15076" y="7393"/>
                </a:lnTo>
                <a:lnTo>
                  <a:pt x="19440" y="7393"/>
                </a:lnTo>
                <a:cubicBezTo>
                  <a:pt x="20633" y="7393"/>
                  <a:pt x="21600" y="6565"/>
                  <a:pt x="21600" y="5544"/>
                </a:cubicBezTo>
                <a:lnTo>
                  <a:pt x="21600" y="1848"/>
                </a:lnTo>
                <a:cubicBezTo>
                  <a:pt x="21600" y="827"/>
                  <a:pt x="20633" y="0"/>
                  <a:pt x="19440" y="0"/>
                </a:cubicBezTo>
                <a:lnTo>
                  <a:pt x="2160" y="0"/>
                </a:lnTo>
                <a:close/>
                <a:moveTo>
                  <a:pt x="216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Runs a temp agency</a:t>
            </a:r>
          </a:p>
        </p:txBody>
      </p:sp>
      <p:sp>
        <p:nvSpPr>
          <p:cNvPr id="42003" name="AutoShape 19"/>
          <p:cNvSpPr>
            <a:spLocks/>
          </p:cNvSpPr>
          <p:nvPr/>
        </p:nvSpPr>
        <p:spPr bwMode="auto">
          <a:xfrm>
            <a:off x="3893344" y="2214563"/>
            <a:ext cx="1785938" cy="714375"/>
          </a:xfrm>
          <a:custGeom>
            <a:avLst/>
            <a:gdLst/>
            <a:ahLst/>
            <a:cxnLst/>
            <a:rect l="0" t="0" r="r" b="b"/>
            <a:pathLst>
              <a:path w="16983" h="5744">
                <a:moveTo>
                  <a:pt x="1698" y="0"/>
                </a:moveTo>
                <a:cubicBezTo>
                  <a:pt x="761" y="0"/>
                  <a:pt x="0" y="643"/>
                  <a:pt x="0" y="1436"/>
                </a:cubicBezTo>
                <a:lnTo>
                  <a:pt x="0" y="4003"/>
                </a:lnTo>
                <a:lnTo>
                  <a:pt x="-4617" y="21600"/>
                </a:lnTo>
                <a:lnTo>
                  <a:pt x="2890" y="5744"/>
                </a:lnTo>
                <a:lnTo>
                  <a:pt x="15285" y="5744"/>
                </a:lnTo>
                <a:cubicBezTo>
                  <a:pt x="16223" y="5744"/>
                  <a:pt x="16983" y="5101"/>
                  <a:pt x="16983" y="4308"/>
                </a:cubicBezTo>
                <a:lnTo>
                  <a:pt x="16983" y="1436"/>
                </a:lnTo>
                <a:cubicBezTo>
                  <a:pt x="16983" y="643"/>
                  <a:pt x="16223" y="0"/>
                  <a:pt x="15285" y="0"/>
                </a:cubicBezTo>
                <a:lnTo>
                  <a:pt x="1698" y="0"/>
                </a:lnTo>
                <a:close/>
                <a:moveTo>
                  <a:pt x="1698"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Family Dental Center</a:t>
            </a:r>
          </a:p>
        </p:txBody>
      </p:sp>
      <p:sp>
        <p:nvSpPr>
          <p:cNvPr id="42004" name="AutoShape 20"/>
          <p:cNvSpPr>
            <a:spLocks/>
          </p:cNvSpPr>
          <p:nvPr/>
        </p:nvSpPr>
        <p:spPr bwMode="auto">
          <a:xfrm>
            <a:off x="6322219" y="267891"/>
            <a:ext cx="1785938" cy="714375"/>
          </a:xfrm>
          <a:custGeom>
            <a:avLst/>
            <a:gdLst/>
            <a:ahLst/>
            <a:cxnLst/>
            <a:rect l="0" t="0" r="r" b="b"/>
            <a:pathLst>
              <a:path w="15195" h="5253">
                <a:moveTo>
                  <a:pt x="1520" y="0"/>
                </a:moveTo>
                <a:cubicBezTo>
                  <a:pt x="681" y="0"/>
                  <a:pt x="0" y="588"/>
                  <a:pt x="0" y="1313"/>
                </a:cubicBezTo>
                <a:lnTo>
                  <a:pt x="0" y="3683"/>
                </a:lnTo>
                <a:lnTo>
                  <a:pt x="-6405" y="21600"/>
                </a:lnTo>
                <a:lnTo>
                  <a:pt x="2503" y="5253"/>
                </a:lnTo>
                <a:lnTo>
                  <a:pt x="13676" y="5253"/>
                </a:lnTo>
                <a:cubicBezTo>
                  <a:pt x="14515" y="5253"/>
                  <a:pt x="15195" y="4665"/>
                  <a:pt x="15195" y="3940"/>
                </a:cubicBezTo>
                <a:lnTo>
                  <a:pt x="15195" y="1313"/>
                </a:lnTo>
                <a:cubicBezTo>
                  <a:pt x="15195" y="588"/>
                  <a:pt x="14515" y="0"/>
                  <a:pt x="13676" y="0"/>
                </a:cubicBezTo>
                <a:lnTo>
                  <a:pt x="1520" y="0"/>
                </a:lnTo>
                <a:close/>
                <a:moveTo>
                  <a:pt x="152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Byron Orthodontics</a:t>
            </a:r>
          </a:p>
        </p:txBody>
      </p:sp>
      <p:sp>
        <p:nvSpPr>
          <p:cNvPr id="42005" name="AutoShape 21"/>
          <p:cNvSpPr>
            <a:spLocks/>
          </p:cNvSpPr>
          <p:nvPr/>
        </p:nvSpPr>
        <p:spPr bwMode="auto">
          <a:xfrm>
            <a:off x="4670226" y="3437930"/>
            <a:ext cx="1785938" cy="714375"/>
          </a:xfrm>
          <a:custGeom>
            <a:avLst/>
            <a:gdLst/>
            <a:ahLst/>
            <a:cxnLst/>
            <a:rect l="0" t="0" r="r" b="b"/>
            <a:pathLst>
              <a:path w="15195" h="5253">
                <a:moveTo>
                  <a:pt x="1520" y="0"/>
                </a:moveTo>
                <a:cubicBezTo>
                  <a:pt x="681" y="0"/>
                  <a:pt x="0" y="588"/>
                  <a:pt x="0" y="1313"/>
                </a:cubicBezTo>
                <a:lnTo>
                  <a:pt x="0" y="3683"/>
                </a:lnTo>
                <a:lnTo>
                  <a:pt x="-6405" y="21600"/>
                </a:lnTo>
                <a:lnTo>
                  <a:pt x="2503" y="5253"/>
                </a:lnTo>
                <a:lnTo>
                  <a:pt x="13676" y="5253"/>
                </a:lnTo>
                <a:cubicBezTo>
                  <a:pt x="14515" y="5253"/>
                  <a:pt x="15195" y="4665"/>
                  <a:pt x="15195" y="3940"/>
                </a:cubicBezTo>
                <a:lnTo>
                  <a:pt x="15195" y="1313"/>
                </a:lnTo>
                <a:cubicBezTo>
                  <a:pt x="15195" y="588"/>
                  <a:pt x="14515" y="0"/>
                  <a:pt x="13676" y="0"/>
                </a:cubicBezTo>
                <a:lnTo>
                  <a:pt x="1520" y="0"/>
                </a:lnTo>
                <a:close/>
                <a:moveTo>
                  <a:pt x="152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marL="241093">
              <a:defRPr/>
            </a:pPr>
            <a:r>
              <a:rPr lang="en-US" sz="1400" b="1">
                <a:latin typeface="Gill Sans" charset="0"/>
                <a:ea typeface="ＭＳ Ｐゴシック" charset="0"/>
                <a:cs typeface="Gill Sans" charset="0"/>
                <a:sym typeface="Gill Sans" charset="0"/>
              </a:rPr>
              <a:t>Forest River</a:t>
            </a:r>
          </a:p>
          <a:p>
            <a:pPr marL="241093">
              <a:defRPr/>
            </a:pPr>
            <a:r>
              <a:rPr lang="en-US" sz="1400" b="1">
                <a:latin typeface="Gill Sans" charset="0"/>
                <a:ea typeface="ＭＳ Ｐゴシック" charset="0"/>
                <a:cs typeface="Gill Sans" charset="0"/>
                <a:sym typeface="Gill Sans" charset="0"/>
              </a:rPr>
              <a:t>Dental</a:t>
            </a:r>
          </a:p>
        </p:txBody>
      </p:sp>
      <p:sp>
        <p:nvSpPr>
          <p:cNvPr id="42006" name="AutoShape 22"/>
          <p:cNvSpPr>
            <a:spLocks/>
          </p:cNvSpPr>
          <p:nvPr/>
        </p:nvSpPr>
        <p:spPr bwMode="auto">
          <a:xfrm>
            <a:off x="107156" y="205383"/>
            <a:ext cx="1785938" cy="714375"/>
          </a:xfrm>
          <a:custGeom>
            <a:avLst/>
            <a:gdLst/>
            <a:ahLst/>
            <a:cxnLst/>
            <a:rect l="0" t="0" r="r" b="b"/>
            <a:pathLst>
              <a:path w="6999" h="9289">
                <a:moveTo>
                  <a:pt x="700" y="0"/>
                </a:moveTo>
                <a:cubicBezTo>
                  <a:pt x="313" y="0"/>
                  <a:pt x="0" y="1040"/>
                  <a:pt x="0" y="2322"/>
                </a:cubicBezTo>
                <a:lnTo>
                  <a:pt x="0" y="6967"/>
                </a:lnTo>
                <a:cubicBezTo>
                  <a:pt x="0" y="8249"/>
                  <a:pt x="313" y="9289"/>
                  <a:pt x="700" y="9289"/>
                </a:cubicBezTo>
                <a:lnTo>
                  <a:pt x="6257" y="9289"/>
                </a:lnTo>
                <a:lnTo>
                  <a:pt x="21600" y="21600"/>
                </a:lnTo>
                <a:lnTo>
                  <a:pt x="6999" y="5327"/>
                </a:lnTo>
                <a:lnTo>
                  <a:pt x="6999" y="2322"/>
                </a:lnTo>
                <a:cubicBezTo>
                  <a:pt x="6999" y="1040"/>
                  <a:pt x="6686" y="0"/>
                  <a:pt x="6299" y="0"/>
                </a:cubicBezTo>
                <a:lnTo>
                  <a:pt x="700" y="0"/>
                </a:lnTo>
                <a:close/>
                <a:moveTo>
                  <a:pt x="70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Southeastern Dental</a:t>
            </a:r>
          </a:p>
        </p:txBody>
      </p:sp>
      <p:sp>
        <p:nvSpPr>
          <p:cNvPr id="42007" name="AutoShape 23"/>
          <p:cNvSpPr>
            <a:spLocks/>
          </p:cNvSpPr>
          <p:nvPr/>
        </p:nvSpPr>
        <p:spPr bwMode="auto">
          <a:xfrm>
            <a:off x="3616523" y="991195"/>
            <a:ext cx="1785938" cy="714375"/>
          </a:xfrm>
          <a:custGeom>
            <a:avLst/>
            <a:gdLst/>
            <a:ahLst/>
            <a:cxnLst/>
            <a:rect l="0" t="0" r="r" b="b"/>
            <a:pathLst>
              <a:path w="15562" h="5226">
                <a:moveTo>
                  <a:pt x="1556" y="0"/>
                </a:moveTo>
                <a:cubicBezTo>
                  <a:pt x="696" y="0"/>
                  <a:pt x="0" y="585"/>
                  <a:pt x="0" y="1307"/>
                </a:cubicBezTo>
                <a:lnTo>
                  <a:pt x="0" y="3681"/>
                </a:lnTo>
                <a:lnTo>
                  <a:pt x="-6038" y="21600"/>
                </a:lnTo>
                <a:lnTo>
                  <a:pt x="2589" y="5226"/>
                </a:lnTo>
                <a:lnTo>
                  <a:pt x="14006" y="5226"/>
                </a:lnTo>
                <a:cubicBezTo>
                  <a:pt x="14865" y="5226"/>
                  <a:pt x="15562" y="4641"/>
                  <a:pt x="15562" y="3920"/>
                </a:cubicBezTo>
                <a:lnTo>
                  <a:pt x="15562" y="1307"/>
                </a:lnTo>
                <a:cubicBezTo>
                  <a:pt x="15562" y="585"/>
                  <a:pt x="14865" y="0"/>
                  <a:pt x="14006" y="0"/>
                </a:cubicBezTo>
                <a:lnTo>
                  <a:pt x="1556" y="0"/>
                </a:lnTo>
                <a:close/>
                <a:moveTo>
                  <a:pt x="1556"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Castle Dental</a:t>
            </a:r>
          </a:p>
        </p:txBody>
      </p:sp>
    </p:spTree>
    <p:extLst>
      <p:ext uri="{BB962C8B-B14F-4D97-AF65-F5344CB8AC3E}">
        <p14:creationId xmlns:p14="http://schemas.microsoft.com/office/powerpoint/2010/main" val="124817311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500" fill="hold"/>
                                        <p:tgtEl>
                                          <p:spTgt spid="41989"/>
                                        </p:tgtEl>
                                        <p:attrNameLst>
                                          <p:attrName>ppt_w</p:attrName>
                                        </p:attrNameLst>
                                      </p:cBhvr>
                                      <p:tavLst>
                                        <p:tav tm="0">
                                          <p:val>
                                            <p:fltVal val="0"/>
                                          </p:val>
                                        </p:tav>
                                        <p:tav tm="100000">
                                          <p:val>
                                            <p:strVal val="#ppt_w"/>
                                          </p:val>
                                        </p:tav>
                                      </p:tavLst>
                                    </p:anim>
                                    <p:anim calcmode="lin" valueType="num">
                                      <p:cBhvr>
                                        <p:cTn id="8" dur="500" fill="hold"/>
                                        <p:tgtEl>
                                          <p:spTgt spid="4198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93"/>
                                        </p:tgtEl>
                                        <p:attrNameLst>
                                          <p:attrName>style.visibility</p:attrName>
                                        </p:attrNameLst>
                                      </p:cBhvr>
                                      <p:to>
                                        <p:strVal val="visible"/>
                                      </p:to>
                                    </p:set>
                                    <p:anim calcmode="lin" valueType="num">
                                      <p:cBhvr>
                                        <p:cTn id="13" dur="500" fill="hold"/>
                                        <p:tgtEl>
                                          <p:spTgt spid="41993"/>
                                        </p:tgtEl>
                                        <p:attrNameLst>
                                          <p:attrName>ppt_w</p:attrName>
                                        </p:attrNameLst>
                                      </p:cBhvr>
                                      <p:tavLst>
                                        <p:tav tm="0">
                                          <p:val>
                                            <p:fltVal val="0"/>
                                          </p:val>
                                        </p:tav>
                                        <p:tav tm="100000">
                                          <p:val>
                                            <p:strVal val="#ppt_w"/>
                                          </p:val>
                                        </p:tav>
                                      </p:tavLst>
                                    </p:anim>
                                    <p:anim calcmode="lin" valueType="num">
                                      <p:cBhvr>
                                        <p:cTn id="14" dur="500" fill="hold"/>
                                        <p:tgtEl>
                                          <p:spTgt spid="4199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994"/>
                                        </p:tgtEl>
                                        <p:attrNameLst>
                                          <p:attrName>style.visibility</p:attrName>
                                        </p:attrNameLst>
                                      </p:cBhvr>
                                      <p:to>
                                        <p:strVal val="visible"/>
                                      </p:to>
                                    </p:set>
                                    <p:anim calcmode="lin" valueType="num">
                                      <p:cBhvr>
                                        <p:cTn id="19" dur="500" fill="hold"/>
                                        <p:tgtEl>
                                          <p:spTgt spid="41994"/>
                                        </p:tgtEl>
                                        <p:attrNameLst>
                                          <p:attrName>ppt_w</p:attrName>
                                        </p:attrNameLst>
                                      </p:cBhvr>
                                      <p:tavLst>
                                        <p:tav tm="0">
                                          <p:val>
                                            <p:fltVal val="0"/>
                                          </p:val>
                                        </p:tav>
                                        <p:tav tm="100000">
                                          <p:val>
                                            <p:strVal val="#ppt_w"/>
                                          </p:val>
                                        </p:tav>
                                      </p:tavLst>
                                    </p:anim>
                                    <p:anim calcmode="lin" valueType="num">
                                      <p:cBhvr>
                                        <p:cTn id="20" dur="500" fill="hold"/>
                                        <p:tgtEl>
                                          <p:spTgt spid="4199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987"/>
                                        </p:tgtEl>
                                        <p:attrNameLst>
                                          <p:attrName>style.visibility</p:attrName>
                                        </p:attrNameLst>
                                      </p:cBhvr>
                                      <p:to>
                                        <p:strVal val="visible"/>
                                      </p:to>
                                    </p:set>
                                    <p:anim calcmode="lin" valueType="num">
                                      <p:cBhvr>
                                        <p:cTn id="25" dur="500" fill="hold"/>
                                        <p:tgtEl>
                                          <p:spTgt spid="41987"/>
                                        </p:tgtEl>
                                        <p:attrNameLst>
                                          <p:attrName>ppt_w</p:attrName>
                                        </p:attrNameLst>
                                      </p:cBhvr>
                                      <p:tavLst>
                                        <p:tav tm="0">
                                          <p:val>
                                            <p:fltVal val="0"/>
                                          </p:val>
                                        </p:tav>
                                        <p:tav tm="100000">
                                          <p:val>
                                            <p:strVal val="#ppt_w"/>
                                          </p:val>
                                        </p:tav>
                                      </p:tavLst>
                                    </p:anim>
                                    <p:anim calcmode="lin" valueType="num">
                                      <p:cBhvr>
                                        <p:cTn id="26" dur="500" fill="hold"/>
                                        <p:tgtEl>
                                          <p:spTgt spid="4198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1991"/>
                                        </p:tgtEl>
                                        <p:attrNameLst>
                                          <p:attrName>style.visibility</p:attrName>
                                        </p:attrNameLst>
                                      </p:cBhvr>
                                      <p:to>
                                        <p:strVal val="visible"/>
                                      </p:to>
                                    </p:set>
                                    <p:anim calcmode="lin" valueType="num">
                                      <p:cBhvr>
                                        <p:cTn id="31" dur="500" fill="hold"/>
                                        <p:tgtEl>
                                          <p:spTgt spid="41991"/>
                                        </p:tgtEl>
                                        <p:attrNameLst>
                                          <p:attrName>ppt_w</p:attrName>
                                        </p:attrNameLst>
                                      </p:cBhvr>
                                      <p:tavLst>
                                        <p:tav tm="0">
                                          <p:val>
                                            <p:fltVal val="0"/>
                                          </p:val>
                                        </p:tav>
                                        <p:tav tm="100000">
                                          <p:val>
                                            <p:strVal val="#ppt_w"/>
                                          </p:val>
                                        </p:tav>
                                      </p:tavLst>
                                    </p:anim>
                                    <p:anim calcmode="lin" valueType="num">
                                      <p:cBhvr>
                                        <p:cTn id="32" dur="500" fill="hold"/>
                                        <p:tgtEl>
                                          <p:spTgt spid="41991"/>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41992"/>
                                        </p:tgtEl>
                                        <p:attrNameLst>
                                          <p:attrName>style.visibility</p:attrName>
                                        </p:attrNameLst>
                                      </p:cBhvr>
                                      <p:to>
                                        <p:strVal val="visible"/>
                                      </p:to>
                                    </p:set>
                                    <p:anim calcmode="lin" valueType="num">
                                      <p:cBhvr>
                                        <p:cTn id="36" dur="500" fill="hold"/>
                                        <p:tgtEl>
                                          <p:spTgt spid="41992"/>
                                        </p:tgtEl>
                                        <p:attrNameLst>
                                          <p:attrName>ppt_w</p:attrName>
                                        </p:attrNameLst>
                                      </p:cBhvr>
                                      <p:tavLst>
                                        <p:tav tm="0">
                                          <p:val>
                                            <p:fltVal val="0"/>
                                          </p:val>
                                        </p:tav>
                                        <p:tav tm="100000">
                                          <p:val>
                                            <p:strVal val="#ppt_w"/>
                                          </p:val>
                                        </p:tav>
                                      </p:tavLst>
                                    </p:anim>
                                    <p:anim calcmode="lin" valueType="num">
                                      <p:cBhvr>
                                        <p:cTn id="37" dur="500" fill="hold"/>
                                        <p:tgtEl>
                                          <p:spTgt spid="4199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41988"/>
                                        </p:tgtEl>
                                        <p:attrNameLst>
                                          <p:attrName>style.visibility</p:attrName>
                                        </p:attrNameLst>
                                      </p:cBhvr>
                                      <p:to>
                                        <p:strVal val="visible"/>
                                      </p:to>
                                    </p:set>
                                    <p:anim calcmode="lin" valueType="num">
                                      <p:cBhvr>
                                        <p:cTn id="41" dur="500" fill="hold"/>
                                        <p:tgtEl>
                                          <p:spTgt spid="41988"/>
                                        </p:tgtEl>
                                        <p:attrNameLst>
                                          <p:attrName>ppt_w</p:attrName>
                                        </p:attrNameLst>
                                      </p:cBhvr>
                                      <p:tavLst>
                                        <p:tav tm="0">
                                          <p:val>
                                            <p:fltVal val="0"/>
                                          </p:val>
                                        </p:tav>
                                        <p:tav tm="100000">
                                          <p:val>
                                            <p:strVal val="#ppt_w"/>
                                          </p:val>
                                        </p:tav>
                                      </p:tavLst>
                                    </p:anim>
                                    <p:anim calcmode="lin" valueType="num">
                                      <p:cBhvr>
                                        <p:cTn id="42" dur="500" fill="hold"/>
                                        <p:tgtEl>
                                          <p:spTgt spid="41988"/>
                                        </p:tgtEl>
                                        <p:attrNameLst>
                                          <p:attrName>ppt_h</p:attrName>
                                        </p:attrNameLst>
                                      </p:cBhvr>
                                      <p:tavLst>
                                        <p:tav tm="0">
                                          <p:val>
                                            <p:fltVal val="0"/>
                                          </p:val>
                                        </p:tav>
                                        <p:tav tm="100000">
                                          <p:val>
                                            <p:strVal val="#ppt_h"/>
                                          </p:val>
                                        </p:tav>
                                      </p:tavLst>
                                    </p:anim>
                                  </p:childTnLst>
                                </p:cTn>
                              </p:par>
                            </p:childTnLst>
                          </p:cTn>
                        </p:par>
                        <p:par>
                          <p:cTn id="43" fill="hold" nodeType="afterGroup">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41999"/>
                                        </p:tgtEl>
                                        <p:attrNameLst>
                                          <p:attrName>style.visibility</p:attrName>
                                        </p:attrNameLst>
                                      </p:cBhvr>
                                      <p:to>
                                        <p:strVal val="visible"/>
                                      </p:to>
                                    </p:set>
                                    <p:anim calcmode="lin" valueType="num">
                                      <p:cBhvr>
                                        <p:cTn id="46" dur="500" fill="hold"/>
                                        <p:tgtEl>
                                          <p:spTgt spid="41999"/>
                                        </p:tgtEl>
                                        <p:attrNameLst>
                                          <p:attrName>ppt_w</p:attrName>
                                        </p:attrNameLst>
                                      </p:cBhvr>
                                      <p:tavLst>
                                        <p:tav tm="0">
                                          <p:val>
                                            <p:fltVal val="0"/>
                                          </p:val>
                                        </p:tav>
                                        <p:tav tm="100000">
                                          <p:val>
                                            <p:strVal val="#ppt_w"/>
                                          </p:val>
                                        </p:tav>
                                      </p:tavLst>
                                    </p:anim>
                                    <p:anim calcmode="lin" valueType="num">
                                      <p:cBhvr>
                                        <p:cTn id="47" dur="500" fill="hold"/>
                                        <p:tgtEl>
                                          <p:spTgt spid="41999"/>
                                        </p:tgtEl>
                                        <p:attrNameLst>
                                          <p:attrName>ppt_h</p:attrName>
                                        </p:attrNameLst>
                                      </p:cBhvr>
                                      <p:tavLst>
                                        <p:tav tm="0">
                                          <p:val>
                                            <p:fltVal val="0"/>
                                          </p:val>
                                        </p:tav>
                                        <p:tav tm="100000">
                                          <p:val>
                                            <p:strVal val="#ppt_h"/>
                                          </p:val>
                                        </p:tav>
                                      </p:tavLst>
                                    </p:anim>
                                  </p:childTnLst>
                                </p:cTn>
                              </p:par>
                            </p:childTnLst>
                          </p:cTn>
                        </p:par>
                        <p:par>
                          <p:cTn id="48" fill="hold" nodeType="afterGroup">
                            <p:stCondLst>
                              <p:cond delay="2000"/>
                            </p:stCondLst>
                            <p:childTnLst>
                              <p:par>
                                <p:cTn id="49" presetID="23" presetClass="entr" presetSubtype="16" fill="hold" grpId="0" nodeType="afterEffect">
                                  <p:stCondLst>
                                    <p:cond delay="0"/>
                                  </p:stCondLst>
                                  <p:childTnLst>
                                    <p:set>
                                      <p:cBhvr>
                                        <p:cTn id="50" dur="1" fill="hold">
                                          <p:stCondLst>
                                            <p:cond delay="0"/>
                                          </p:stCondLst>
                                        </p:cTn>
                                        <p:tgtEl>
                                          <p:spTgt spid="41996"/>
                                        </p:tgtEl>
                                        <p:attrNameLst>
                                          <p:attrName>style.visibility</p:attrName>
                                        </p:attrNameLst>
                                      </p:cBhvr>
                                      <p:to>
                                        <p:strVal val="visible"/>
                                      </p:to>
                                    </p:set>
                                    <p:anim calcmode="lin" valueType="num">
                                      <p:cBhvr>
                                        <p:cTn id="51" dur="500" fill="hold"/>
                                        <p:tgtEl>
                                          <p:spTgt spid="41996"/>
                                        </p:tgtEl>
                                        <p:attrNameLst>
                                          <p:attrName>ppt_w</p:attrName>
                                        </p:attrNameLst>
                                      </p:cBhvr>
                                      <p:tavLst>
                                        <p:tav tm="0">
                                          <p:val>
                                            <p:fltVal val="0"/>
                                          </p:val>
                                        </p:tav>
                                        <p:tav tm="100000">
                                          <p:val>
                                            <p:strVal val="#ppt_w"/>
                                          </p:val>
                                        </p:tav>
                                      </p:tavLst>
                                    </p:anim>
                                    <p:anim calcmode="lin" valueType="num">
                                      <p:cBhvr>
                                        <p:cTn id="52" dur="500" fill="hold"/>
                                        <p:tgtEl>
                                          <p:spTgt spid="41996"/>
                                        </p:tgtEl>
                                        <p:attrNameLst>
                                          <p:attrName>ppt_h</p:attrName>
                                        </p:attrNameLst>
                                      </p:cBhvr>
                                      <p:tavLst>
                                        <p:tav tm="0">
                                          <p:val>
                                            <p:fltVal val="0"/>
                                          </p:val>
                                        </p:tav>
                                        <p:tav tm="100000">
                                          <p:val>
                                            <p:strVal val="#ppt_h"/>
                                          </p:val>
                                        </p:tav>
                                      </p:tavLst>
                                    </p:anim>
                                  </p:childTnLst>
                                </p:cTn>
                              </p:par>
                            </p:childTnLst>
                          </p:cTn>
                        </p:par>
                        <p:par>
                          <p:cTn id="53" fill="hold" nodeType="afterGroup">
                            <p:stCondLst>
                              <p:cond delay="2500"/>
                            </p:stCondLst>
                            <p:childTnLst>
                              <p:par>
                                <p:cTn id="54" presetID="23" presetClass="entr" presetSubtype="16" fill="hold" grpId="0" nodeType="afterEffect">
                                  <p:stCondLst>
                                    <p:cond delay="0"/>
                                  </p:stCondLst>
                                  <p:childTnLst>
                                    <p:set>
                                      <p:cBhvr>
                                        <p:cTn id="55" dur="1" fill="hold">
                                          <p:stCondLst>
                                            <p:cond delay="0"/>
                                          </p:stCondLst>
                                        </p:cTn>
                                        <p:tgtEl>
                                          <p:spTgt spid="41995"/>
                                        </p:tgtEl>
                                        <p:attrNameLst>
                                          <p:attrName>style.visibility</p:attrName>
                                        </p:attrNameLst>
                                      </p:cBhvr>
                                      <p:to>
                                        <p:strVal val="visible"/>
                                      </p:to>
                                    </p:set>
                                    <p:anim calcmode="lin" valueType="num">
                                      <p:cBhvr>
                                        <p:cTn id="56" dur="500" fill="hold"/>
                                        <p:tgtEl>
                                          <p:spTgt spid="41995"/>
                                        </p:tgtEl>
                                        <p:attrNameLst>
                                          <p:attrName>ppt_w</p:attrName>
                                        </p:attrNameLst>
                                      </p:cBhvr>
                                      <p:tavLst>
                                        <p:tav tm="0">
                                          <p:val>
                                            <p:fltVal val="0"/>
                                          </p:val>
                                        </p:tav>
                                        <p:tav tm="100000">
                                          <p:val>
                                            <p:strVal val="#ppt_w"/>
                                          </p:val>
                                        </p:tav>
                                      </p:tavLst>
                                    </p:anim>
                                    <p:anim calcmode="lin" valueType="num">
                                      <p:cBhvr>
                                        <p:cTn id="57" dur="500" fill="hold"/>
                                        <p:tgtEl>
                                          <p:spTgt spid="41995"/>
                                        </p:tgtEl>
                                        <p:attrNameLst>
                                          <p:attrName>ppt_h</p:attrName>
                                        </p:attrNameLst>
                                      </p:cBhvr>
                                      <p:tavLst>
                                        <p:tav tm="0">
                                          <p:val>
                                            <p:fltVal val="0"/>
                                          </p:val>
                                        </p:tav>
                                        <p:tav tm="100000">
                                          <p:val>
                                            <p:strVal val="#ppt_h"/>
                                          </p:val>
                                        </p:tav>
                                      </p:tavLst>
                                    </p:anim>
                                  </p:childTnLst>
                                </p:cTn>
                              </p:par>
                            </p:childTnLst>
                          </p:cTn>
                        </p:par>
                        <p:par>
                          <p:cTn id="58" fill="hold" nodeType="afterGroup">
                            <p:stCondLst>
                              <p:cond delay="3000"/>
                            </p:stCondLst>
                            <p:childTnLst>
                              <p:par>
                                <p:cTn id="59" presetID="23" presetClass="entr" presetSubtype="16" fill="hold" grpId="0" nodeType="afterEffect">
                                  <p:stCondLst>
                                    <p:cond delay="0"/>
                                  </p:stCondLst>
                                  <p:childTnLst>
                                    <p:set>
                                      <p:cBhvr>
                                        <p:cTn id="60" dur="1" fill="hold">
                                          <p:stCondLst>
                                            <p:cond delay="0"/>
                                          </p:stCondLst>
                                        </p:cTn>
                                        <p:tgtEl>
                                          <p:spTgt spid="41997"/>
                                        </p:tgtEl>
                                        <p:attrNameLst>
                                          <p:attrName>style.visibility</p:attrName>
                                        </p:attrNameLst>
                                      </p:cBhvr>
                                      <p:to>
                                        <p:strVal val="visible"/>
                                      </p:to>
                                    </p:set>
                                    <p:anim calcmode="lin" valueType="num">
                                      <p:cBhvr>
                                        <p:cTn id="61" dur="500" fill="hold"/>
                                        <p:tgtEl>
                                          <p:spTgt spid="41997"/>
                                        </p:tgtEl>
                                        <p:attrNameLst>
                                          <p:attrName>ppt_w</p:attrName>
                                        </p:attrNameLst>
                                      </p:cBhvr>
                                      <p:tavLst>
                                        <p:tav tm="0">
                                          <p:val>
                                            <p:fltVal val="0"/>
                                          </p:val>
                                        </p:tav>
                                        <p:tav tm="100000">
                                          <p:val>
                                            <p:strVal val="#ppt_w"/>
                                          </p:val>
                                        </p:tav>
                                      </p:tavLst>
                                    </p:anim>
                                    <p:anim calcmode="lin" valueType="num">
                                      <p:cBhvr>
                                        <p:cTn id="62" dur="500" fill="hold"/>
                                        <p:tgtEl>
                                          <p:spTgt spid="41997"/>
                                        </p:tgtEl>
                                        <p:attrNameLst>
                                          <p:attrName>ppt_h</p:attrName>
                                        </p:attrNameLst>
                                      </p:cBhvr>
                                      <p:tavLst>
                                        <p:tav tm="0">
                                          <p:val>
                                            <p:fltVal val="0"/>
                                          </p:val>
                                        </p:tav>
                                        <p:tav tm="100000">
                                          <p:val>
                                            <p:strVal val="#ppt_h"/>
                                          </p:val>
                                        </p:tav>
                                      </p:tavLst>
                                    </p:anim>
                                  </p:childTnLst>
                                </p:cTn>
                              </p:par>
                            </p:childTnLst>
                          </p:cTn>
                        </p:par>
                        <p:par>
                          <p:cTn id="63" fill="hold" nodeType="afterGroup">
                            <p:stCondLst>
                              <p:cond delay="3500"/>
                            </p:stCondLst>
                            <p:childTnLst>
                              <p:par>
                                <p:cTn id="64" presetID="23" presetClass="entr" presetSubtype="16" fill="hold" grpId="0" nodeType="afterEffect">
                                  <p:stCondLst>
                                    <p:cond delay="0"/>
                                  </p:stCondLst>
                                  <p:childTnLst>
                                    <p:set>
                                      <p:cBhvr>
                                        <p:cTn id="65" dur="1" fill="hold">
                                          <p:stCondLst>
                                            <p:cond delay="0"/>
                                          </p:stCondLst>
                                        </p:cTn>
                                        <p:tgtEl>
                                          <p:spTgt spid="41986"/>
                                        </p:tgtEl>
                                        <p:attrNameLst>
                                          <p:attrName>style.visibility</p:attrName>
                                        </p:attrNameLst>
                                      </p:cBhvr>
                                      <p:to>
                                        <p:strVal val="visible"/>
                                      </p:to>
                                    </p:set>
                                    <p:anim calcmode="lin" valueType="num">
                                      <p:cBhvr>
                                        <p:cTn id="66" dur="500" fill="hold"/>
                                        <p:tgtEl>
                                          <p:spTgt spid="41986"/>
                                        </p:tgtEl>
                                        <p:attrNameLst>
                                          <p:attrName>ppt_w</p:attrName>
                                        </p:attrNameLst>
                                      </p:cBhvr>
                                      <p:tavLst>
                                        <p:tav tm="0">
                                          <p:val>
                                            <p:fltVal val="0"/>
                                          </p:val>
                                        </p:tav>
                                        <p:tav tm="100000">
                                          <p:val>
                                            <p:strVal val="#ppt_w"/>
                                          </p:val>
                                        </p:tav>
                                      </p:tavLst>
                                    </p:anim>
                                    <p:anim calcmode="lin" valueType="num">
                                      <p:cBhvr>
                                        <p:cTn id="67" dur="500" fill="hold"/>
                                        <p:tgtEl>
                                          <p:spTgt spid="41986"/>
                                        </p:tgtEl>
                                        <p:attrNameLst>
                                          <p:attrName>ppt_h</p:attrName>
                                        </p:attrNameLst>
                                      </p:cBhvr>
                                      <p:tavLst>
                                        <p:tav tm="0">
                                          <p:val>
                                            <p:fltVal val="0"/>
                                          </p:val>
                                        </p:tav>
                                        <p:tav tm="100000">
                                          <p:val>
                                            <p:strVal val="#ppt_h"/>
                                          </p:val>
                                        </p:tav>
                                      </p:tavLst>
                                    </p:anim>
                                  </p:childTnLst>
                                </p:cTn>
                              </p:par>
                            </p:childTnLst>
                          </p:cTn>
                        </p:par>
                        <p:par>
                          <p:cTn id="68" fill="hold" nodeType="afterGroup">
                            <p:stCondLst>
                              <p:cond delay="4000"/>
                            </p:stCondLst>
                            <p:childTnLst>
                              <p:par>
                                <p:cTn id="69" presetID="23" presetClass="entr" presetSubtype="16" fill="hold" grpId="0" nodeType="afterEffect">
                                  <p:stCondLst>
                                    <p:cond delay="0"/>
                                  </p:stCondLst>
                                  <p:childTnLst>
                                    <p:set>
                                      <p:cBhvr>
                                        <p:cTn id="70" dur="1" fill="hold">
                                          <p:stCondLst>
                                            <p:cond delay="0"/>
                                          </p:stCondLst>
                                        </p:cTn>
                                        <p:tgtEl>
                                          <p:spTgt spid="42000"/>
                                        </p:tgtEl>
                                        <p:attrNameLst>
                                          <p:attrName>style.visibility</p:attrName>
                                        </p:attrNameLst>
                                      </p:cBhvr>
                                      <p:to>
                                        <p:strVal val="visible"/>
                                      </p:to>
                                    </p:set>
                                    <p:anim calcmode="lin" valueType="num">
                                      <p:cBhvr>
                                        <p:cTn id="71" dur="500" fill="hold"/>
                                        <p:tgtEl>
                                          <p:spTgt spid="42000"/>
                                        </p:tgtEl>
                                        <p:attrNameLst>
                                          <p:attrName>ppt_w</p:attrName>
                                        </p:attrNameLst>
                                      </p:cBhvr>
                                      <p:tavLst>
                                        <p:tav tm="0">
                                          <p:val>
                                            <p:fltVal val="0"/>
                                          </p:val>
                                        </p:tav>
                                        <p:tav tm="100000">
                                          <p:val>
                                            <p:strVal val="#ppt_w"/>
                                          </p:val>
                                        </p:tav>
                                      </p:tavLst>
                                    </p:anim>
                                    <p:anim calcmode="lin" valueType="num">
                                      <p:cBhvr>
                                        <p:cTn id="72" dur="500" fill="hold"/>
                                        <p:tgtEl>
                                          <p:spTgt spid="42000"/>
                                        </p:tgtEl>
                                        <p:attrNameLst>
                                          <p:attrName>ppt_h</p:attrName>
                                        </p:attrNameLst>
                                      </p:cBhvr>
                                      <p:tavLst>
                                        <p:tav tm="0">
                                          <p:val>
                                            <p:fltVal val="0"/>
                                          </p:val>
                                        </p:tav>
                                        <p:tav tm="100000">
                                          <p:val>
                                            <p:strVal val="#ppt_h"/>
                                          </p:val>
                                        </p:tav>
                                      </p:tavLst>
                                    </p:anim>
                                  </p:childTnLst>
                                </p:cTn>
                              </p:par>
                            </p:childTnLst>
                          </p:cTn>
                        </p:par>
                        <p:par>
                          <p:cTn id="73" fill="hold" nodeType="afterGroup">
                            <p:stCondLst>
                              <p:cond delay="4500"/>
                            </p:stCondLst>
                            <p:childTnLst>
                              <p:par>
                                <p:cTn id="74" presetID="23" presetClass="entr" presetSubtype="16" fill="hold" grpId="0" nodeType="afterEffect">
                                  <p:stCondLst>
                                    <p:cond delay="0"/>
                                  </p:stCondLst>
                                  <p:childTnLst>
                                    <p:set>
                                      <p:cBhvr>
                                        <p:cTn id="75" dur="1" fill="hold">
                                          <p:stCondLst>
                                            <p:cond delay="0"/>
                                          </p:stCondLst>
                                        </p:cTn>
                                        <p:tgtEl>
                                          <p:spTgt spid="41990"/>
                                        </p:tgtEl>
                                        <p:attrNameLst>
                                          <p:attrName>style.visibility</p:attrName>
                                        </p:attrNameLst>
                                      </p:cBhvr>
                                      <p:to>
                                        <p:strVal val="visible"/>
                                      </p:to>
                                    </p:set>
                                    <p:anim calcmode="lin" valueType="num">
                                      <p:cBhvr>
                                        <p:cTn id="76" dur="500" fill="hold"/>
                                        <p:tgtEl>
                                          <p:spTgt spid="41990"/>
                                        </p:tgtEl>
                                        <p:attrNameLst>
                                          <p:attrName>ppt_w</p:attrName>
                                        </p:attrNameLst>
                                      </p:cBhvr>
                                      <p:tavLst>
                                        <p:tav tm="0">
                                          <p:val>
                                            <p:fltVal val="0"/>
                                          </p:val>
                                        </p:tav>
                                        <p:tav tm="100000">
                                          <p:val>
                                            <p:strVal val="#ppt_w"/>
                                          </p:val>
                                        </p:tav>
                                      </p:tavLst>
                                    </p:anim>
                                    <p:anim calcmode="lin" valueType="num">
                                      <p:cBhvr>
                                        <p:cTn id="77" dur="500" fill="hold"/>
                                        <p:tgtEl>
                                          <p:spTgt spid="41990"/>
                                        </p:tgtEl>
                                        <p:attrNameLst>
                                          <p:attrName>ppt_h</p:attrName>
                                        </p:attrNameLst>
                                      </p:cBhvr>
                                      <p:tavLst>
                                        <p:tav tm="0">
                                          <p:val>
                                            <p:fltVal val="0"/>
                                          </p:val>
                                        </p:tav>
                                        <p:tav tm="100000">
                                          <p:val>
                                            <p:strVal val="#ppt_h"/>
                                          </p:val>
                                        </p:tav>
                                      </p:tavLst>
                                    </p:anim>
                                  </p:childTnLst>
                                </p:cTn>
                              </p:par>
                            </p:childTnLst>
                          </p:cTn>
                        </p:par>
                        <p:par>
                          <p:cTn id="78" fill="hold" nodeType="afterGroup">
                            <p:stCondLst>
                              <p:cond delay="5000"/>
                            </p:stCondLst>
                            <p:childTnLst>
                              <p:par>
                                <p:cTn id="79" presetID="23" presetClass="entr" presetSubtype="16" fill="hold" grpId="0" nodeType="afterEffect">
                                  <p:stCondLst>
                                    <p:cond delay="0"/>
                                  </p:stCondLst>
                                  <p:childTnLst>
                                    <p:set>
                                      <p:cBhvr>
                                        <p:cTn id="80" dur="1" fill="hold">
                                          <p:stCondLst>
                                            <p:cond delay="0"/>
                                          </p:stCondLst>
                                        </p:cTn>
                                        <p:tgtEl>
                                          <p:spTgt spid="41998"/>
                                        </p:tgtEl>
                                        <p:attrNameLst>
                                          <p:attrName>style.visibility</p:attrName>
                                        </p:attrNameLst>
                                      </p:cBhvr>
                                      <p:to>
                                        <p:strVal val="visible"/>
                                      </p:to>
                                    </p:set>
                                    <p:anim calcmode="lin" valueType="num">
                                      <p:cBhvr>
                                        <p:cTn id="81" dur="500" fill="hold"/>
                                        <p:tgtEl>
                                          <p:spTgt spid="41998"/>
                                        </p:tgtEl>
                                        <p:attrNameLst>
                                          <p:attrName>ppt_w</p:attrName>
                                        </p:attrNameLst>
                                      </p:cBhvr>
                                      <p:tavLst>
                                        <p:tav tm="0">
                                          <p:val>
                                            <p:fltVal val="0"/>
                                          </p:val>
                                        </p:tav>
                                        <p:tav tm="100000">
                                          <p:val>
                                            <p:strVal val="#ppt_w"/>
                                          </p:val>
                                        </p:tav>
                                      </p:tavLst>
                                    </p:anim>
                                    <p:anim calcmode="lin" valueType="num">
                                      <p:cBhvr>
                                        <p:cTn id="82" dur="500" fill="hold"/>
                                        <p:tgtEl>
                                          <p:spTgt spid="41998"/>
                                        </p:tgtEl>
                                        <p:attrNameLst>
                                          <p:attrName>ppt_h</p:attrName>
                                        </p:attrNameLst>
                                      </p:cBhvr>
                                      <p:tavLst>
                                        <p:tav tm="0">
                                          <p:val>
                                            <p:fltVal val="0"/>
                                          </p:val>
                                        </p:tav>
                                        <p:tav tm="100000">
                                          <p:val>
                                            <p:strVal val="#ppt_h"/>
                                          </p:val>
                                        </p:tav>
                                      </p:tavLst>
                                    </p:anim>
                                  </p:childTnLst>
                                </p:cTn>
                              </p:par>
                            </p:childTnLst>
                          </p:cTn>
                        </p:par>
                        <p:par>
                          <p:cTn id="83" fill="hold" nodeType="afterGroup">
                            <p:stCondLst>
                              <p:cond delay="5500"/>
                            </p:stCondLst>
                            <p:childTnLst>
                              <p:par>
                                <p:cTn id="84" presetID="23" presetClass="entr" presetSubtype="16" fill="hold" grpId="0" nodeType="afterEffect">
                                  <p:stCondLst>
                                    <p:cond delay="0"/>
                                  </p:stCondLst>
                                  <p:childTnLst>
                                    <p:set>
                                      <p:cBhvr>
                                        <p:cTn id="85" dur="1" fill="hold">
                                          <p:stCondLst>
                                            <p:cond delay="0"/>
                                          </p:stCondLst>
                                        </p:cTn>
                                        <p:tgtEl>
                                          <p:spTgt spid="42001"/>
                                        </p:tgtEl>
                                        <p:attrNameLst>
                                          <p:attrName>style.visibility</p:attrName>
                                        </p:attrNameLst>
                                      </p:cBhvr>
                                      <p:to>
                                        <p:strVal val="visible"/>
                                      </p:to>
                                    </p:set>
                                    <p:anim calcmode="lin" valueType="num">
                                      <p:cBhvr>
                                        <p:cTn id="86" dur="500" fill="hold"/>
                                        <p:tgtEl>
                                          <p:spTgt spid="42001"/>
                                        </p:tgtEl>
                                        <p:attrNameLst>
                                          <p:attrName>ppt_w</p:attrName>
                                        </p:attrNameLst>
                                      </p:cBhvr>
                                      <p:tavLst>
                                        <p:tav tm="0">
                                          <p:val>
                                            <p:fltVal val="0"/>
                                          </p:val>
                                        </p:tav>
                                        <p:tav tm="100000">
                                          <p:val>
                                            <p:strVal val="#ppt_w"/>
                                          </p:val>
                                        </p:tav>
                                      </p:tavLst>
                                    </p:anim>
                                    <p:anim calcmode="lin" valueType="num">
                                      <p:cBhvr>
                                        <p:cTn id="87" dur="500" fill="hold"/>
                                        <p:tgtEl>
                                          <p:spTgt spid="42001"/>
                                        </p:tgtEl>
                                        <p:attrNameLst>
                                          <p:attrName>ppt_h</p:attrName>
                                        </p:attrNameLst>
                                      </p:cBhvr>
                                      <p:tavLst>
                                        <p:tav tm="0">
                                          <p:val>
                                            <p:fltVal val="0"/>
                                          </p:val>
                                        </p:tav>
                                        <p:tav tm="100000">
                                          <p:val>
                                            <p:strVal val="#ppt_h"/>
                                          </p:val>
                                        </p:tav>
                                      </p:tavLst>
                                    </p:anim>
                                  </p:childTnLst>
                                </p:cTn>
                              </p:par>
                            </p:childTnLst>
                          </p:cTn>
                        </p:par>
                        <p:par>
                          <p:cTn id="88" fill="hold" nodeType="afterGroup">
                            <p:stCondLst>
                              <p:cond delay="6000"/>
                            </p:stCondLst>
                            <p:childTnLst>
                              <p:par>
                                <p:cTn id="89" presetID="23" presetClass="entr" presetSubtype="16" fill="hold" grpId="0" nodeType="afterEffect">
                                  <p:stCondLst>
                                    <p:cond delay="0"/>
                                  </p:stCondLst>
                                  <p:childTnLst>
                                    <p:set>
                                      <p:cBhvr>
                                        <p:cTn id="90" dur="1" fill="hold">
                                          <p:stCondLst>
                                            <p:cond delay="0"/>
                                          </p:stCondLst>
                                        </p:cTn>
                                        <p:tgtEl>
                                          <p:spTgt spid="42002"/>
                                        </p:tgtEl>
                                        <p:attrNameLst>
                                          <p:attrName>style.visibility</p:attrName>
                                        </p:attrNameLst>
                                      </p:cBhvr>
                                      <p:to>
                                        <p:strVal val="visible"/>
                                      </p:to>
                                    </p:set>
                                    <p:anim calcmode="lin" valueType="num">
                                      <p:cBhvr>
                                        <p:cTn id="91" dur="500" fill="hold"/>
                                        <p:tgtEl>
                                          <p:spTgt spid="42002"/>
                                        </p:tgtEl>
                                        <p:attrNameLst>
                                          <p:attrName>ppt_w</p:attrName>
                                        </p:attrNameLst>
                                      </p:cBhvr>
                                      <p:tavLst>
                                        <p:tav tm="0">
                                          <p:val>
                                            <p:fltVal val="0"/>
                                          </p:val>
                                        </p:tav>
                                        <p:tav tm="100000">
                                          <p:val>
                                            <p:strVal val="#ppt_w"/>
                                          </p:val>
                                        </p:tav>
                                      </p:tavLst>
                                    </p:anim>
                                    <p:anim calcmode="lin" valueType="num">
                                      <p:cBhvr>
                                        <p:cTn id="92" dur="500" fill="hold"/>
                                        <p:tgtEl>
                                          <p:spTgt spid="42002"/>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xit" presetSubtype="0" fill="hold" grpId="1" nodeType="clickEffect">
                                  <p:stCondLst>
                                    <p:cond delay="0"/>
                                  </p:stCondLst>
                                  <p:childTnLst>
                                    <p:set>
                                      <p:cBhvr>
                                        <p:cTn id="96" dur="1" fill="hold">
                                          <p:stCondLst>
                                            <p:cond delay="499"/>
                                          </p:stCondLst>
                                        </p:cTn>
                                        <p:tgtEl>
                                          <p:spTgt spid="41986"/>
                                        </p:tgtEl>
                                        <p:attrNameLst>
                                          <p:attrName>style.visibility</p:attrName>
                                        </p:attrNameLst>
                                      </p:cBhvr>
                                      <p:to>
                                        <p:strVal val="hidden"/>
                                      </p:to>
                                    </p:set>
                                  </p:childTnLst>
                                </p:cTn>
                              </p:par>
                            </p:childTnLst>
                          </p:cTn>
                        </p:par>
                        <p:par>
                          <p:cTn id="97" fill="hold" nodeType="afterGroup">
                            <p:stCondLst>
                              <p:cond delay="500"/>
                            </p:stCondLst>
                            <p:childTnLst>
                              <p:par>
                                <p:cTn id="98" presetID="1" presetClass="exit" presetSubtype="0" fill="hold" grpId="1" nodeType="afterEffect">
                                  <p:stCondLst>
                                    <p:cond delay="0"/>
                                  </p:stCondLst>
                                  <p:childTnLst>
                                    <p:set>
                                      <p:cBhvr>
                                        <p:cTn id="99" dur="1" fill="hold">
                                          <p:stCondLst>
                                            <p:cond delay="499"/>
                                          </p:stCondLst>
                                        </p:cTn>
                                        <p:tgtEl>
                                          <p:spTgt spid="41987"/>
                                        </p:tgtEl>
                                        <p:attrNameLst>
                                          <p:attrName>style.visibility</p:attrName>
                                        </p:attrNameLst>
                                      </p:cBhvr>
                                      <p:to>
                                        <p:strVal val="hidden"/>
                                      </p:to>
                                    </p:set>
                                  </p:childTnLst>
                                </p:cTn>
                              </p:par>
                            </p:childTnLst>
                          </p:cTn>
                        </p:par>
                        <p:par>
                          <p:cTn id="100" fill="hold" nodeType="afterGroup">
                            <p:stCondLst>
                              <p:cond delay="1000"/>
                            </p:stCondLst>
                            <p:childTnLst>
                              <p:par>
                                <p:cTn id="101" presetID="1" presetClass="exit" presetSubtype="0" fill="hold" grpId="1" nodeType="afterEffect">
                                  <p:stCondLst>
                                    <p:cond delay="0"/>
                                  </p:stCondLst>
                                  <p:childTnLst>
                                    <p:set>
                                      <p:cBhvr>
                                        <p:cTn id="102" dur="1" fill="hold">
                                          <p:stCondLst>
                                            <p:cond delay="499"/>
                                          </p:stCondLst>
                                        </p:cTn>
                                        <p:tgtEl>
                                          <p:spTgt spid="41988"/>
                                        </p:tgtEl>
                                        <p:attrNameLst>
                                          <p:attrName>style.visibility</p:attrName>
                                        </p:attrNameLst>
                                      </p:cBhvr>
                                      <p:to>
                                        <p:strVal val="hidden"/>
                                      </p:to>
                                    </p:set>
                                  </p:childTnLst>
                                </p:cTn>
                              </p:par>
                            </p:childTnLst>
                          </p:cTn>
                        </p:par>
                        <p:par>
                          <p:cTn id="103" fill="hold" nodeType="afterGroup">
                            <p:stCondLst>
                              <p:cond delay="1500"/>
                            </p:stCondLst>
                            <p:childTnLst>
                              <p:par>
                                <p:cTn id="104" presetID="1" presetClass="exit" presetSubtype="0" fill="hold" grpId="1" nodeType="afterEffect">
                                  <p:stCondLst>
                                    <p:cond delay="0"/>
                                  </p:stCondLst>
                                  <p:childTnLst>
                                    <p:set>
                                      <p:cBhvr>
                                        <p:cTn id="105" dur="1" fill="hold">
                                          <p:stCondLst>
                                            <p:cond delay="499"/>
                                          </p:stCondLst>
                                        </p:cTn>
                                        <p:tgtEl>
                                          <p:spTgt spid="41989"/>
                                        </p:tgtEl>
                                        <p:attrNameLst>
                                          <p:attrName>style.visibility</p:attrName>
                                        </p:attrNameLst>
                                      </p:cBhvr>
                                      <p:to>
                                        <p:strVal val="hidden"/>
                                      </p:to>
                                    </p:set>
                                  </p:childTnLst>
                                </p:cTn>
                              </p:par>
                            </p:childTnLst>
                          </p:cTn>
                        </p:par>
                        <p:par>
                          <p:cTn id="106" fill="hold" nodeType="afterGroup">
                            <p:stCondLst>
                              <p:cond delay="2000"/>
                            </p:stCondLst>
                            <p:childTnLst>
                              <p:par>
                                <p:cTn id="107" presetID="1" presetClass="exit" presetSubtype="0" fill="hold" grpId="1" nodeType="afterEffect">
                                  <p:stCondLst>
                                    <p:cond delay="0"/>
                                  </p:stCondLst>
                                  <p:childTnLst>
                                    <p:set>
                                      <p:cBhvr>
                                        <p:cTn id="108" dur="1" fill="hold">
                                          <p:stCondLst>
                                            <p:cond delay="499"/>
                                          </p:stCondLst>
                                        </p:cTn>
                                        <p:tgtEl>
                                          <p:spTgt spid="41990"/>
                                        </p:tgtEl>
                                        <p:attrNameLst>
                                          <p:attrName>style.visibility</p:attrName>
                                        </p:attrNameLst>
                                      </p:cBhvr>
                                      <p:to>
                                        <p:strVal val="hidden"/>
                                      </p:to>
                                    </p:set>
                                  </p:childTnLst>
                                </p:cTn>
                              </p:par>
                            </p:childTnLst>
                          </p:cTn>
                        </p:par>
                        <p:par>
                          <p:cTn id="109" fill="hold" nodeType="afterGroup">
                            <p:stCondLst>
                              <p:cond delay="2500"/>
                            </p:stCondLst>
                            <p:childTnLst>
                              <p:par>
                                <p:cTn id="110" presetID="1" presetClass="exit" presetSubtype="0" fill="hold" grpId="1" nodeType="afterEffect">
                                  <p:stCondLst>
                                    <p:cond delay="0"/>
                                  </p:stCondLst>
                                  <p:childTnLst>
                                    <p:set>
                                      <p:cBhvr>
                                        <p:cTn id="111" dur="1" fill="hold">
                                          <p:stCondLst>
                                            <p:cond delay="499"/>
                                          </p:stCondLst>
                                        </p:cTn>
                                        <p:tgtEl>
                                          <p:spTgt spid="41991"/>
                                        </p:tgtEl>
                                        <p:attrNameLst>
                                          <p:attrName>style.visibility</p:attrName>
                                        </p:attrNameLst>
                                      </p:cBhvr>
                                      <p:to>
                                        <p:strVal val="hidden"/>
                                      </p:to>
                                    </p:set>
                                  </p:childTnLst>
                                </p:cTn>
                              </p:par>
                            </p:childTnLst>
                          </p:cTn>
                        </p:par>
                        <p:par>
                          <p:cTn id="112" fill="hold" nodeType="afterGroup">
                            <p:stCondLst>
                              <p:cond delay="3000"/>
                            </p:stCondLst>
                            <p:childTnLst>
                              <p:par>
                                <p:cTn id="113" presetID="1" presetClass="exit" presetSubtype="0" fill="hold" grpId="1" nodeType="afterEffect">
                                  <p:stCondLst>
                                    <p:cond delay="0"/>
                                  </p:stCondLst>
                                  <p:childTnLst>
                                    <p:set>
                                      <p:cBhvr>
                                        <p:cTn id="114" dur="1" fill="hold">
                                          <p:stCondLst>
                                            <p:cond delay="499"/>
                                          </p:stCondLst>
                                        </p:cTn>
                                        <p:tgtEl>
                                          <p:spTgt spid="41992"/>
                                        </p:tgtEl>
                                        <p:attrNameLst>
                                          <p:attrName>style.visibility</p:attrName>
                                        </p:attrNameLst>
                                      </p:cBhvr>
                                      <p:to>
                                        <p:strVal val="hidden"/>
                                      </p:to>
                                    </p:set>
                                  </p:childTnLst>
                                </p:cTn>
                              </p:par>
                            </p:childTnLst>
                          </p:cTn>
                        </p:par>
                        <p:par>
                          <p:cTn id="115" fill="hold" nodeType="afterGroup">
                            <p:stCondLst>
                              <p:cond delay="3500"/>
                            </p:stCondLst>
                            <p:childTnLst>
                              <p:par>
                                <p:cTn id="116" presetID="1" presetClass="exit" presetSubtype="0" fill="hold" grpId="1" nodeType="afterEffect">
                                  <p:stCondLst>
                                    <p:cond delay="0"/>
                                  </p:stCondLst>
                                  <p:childTnLst>
                                    <p:set>
                                      <p:cBhvr>
                                        <p:cTn id="117" dur="1" fill="hold">
                                          <p:stCondLst>
                                            <p:cond delay="499"/>
                                          </p:stCondLst>
                                        </p:cTn>
                                        <p:tgtEl>
                                          <p:spTgt spid="41993"/>
                                        </p:tgtEl>
                                        <p:attrNameLst>
                                          <p:attrName>style.visibility</p:attrName>
                                        </p:attrNameLst>
                                      </p:cBhvr>
                                      <p:to>
                                        <p:strVal val="hidden"/>
                                      </p:to>
                                    </p:set>
                                  </p:childTnLst>
                                </p:cTn>
                              </p:par>
                            </p:childTnLst>
                          </p:cTn>
                        </p:par>
                        <p:par>
                          <p:cTn id="118" fill="hold" nodeType="afterGroup">
                            <p:stCondLst>
                              <p:cond delay="4000"/>
                            </p:stCondLst>
                            <p:childTnLst>
                              <p:par>
                                <p:cTn id="119" presetID="1" presetClass="exit" presetSubtype="0" fill="hold" grpId="1" nodeType="afterEffect">
                                  <p:stCondLst>
                                    <p:cond delay="0"/>
                                  </p:stCondLst>
                                  <p:childTnLst>
                                    <p:set>
                                      <p:cBhvr>
                                        <p:cTn id="120" dur="1" fill="hold">
                                          <p:stCondLst>
                                            <p:cond delay="499"/>
                                          </p:stCondLst>
                                        </p:cTn>
                                        <p:tgtEl>
                                          <p:spTgt spid="41994"/>
                                        </p:tgtEl>
                                        <p:attrNameLst>
                                          <p:attrName>style.visibility</p:attrName>
                                        </p:attrNameLst>
                                      </p:cBhvr>
                                      <p:to>
                                        <p:strVal val="hidden"/>
                                      </p:to>
                                    </p:set>
                                  </p:childTnLst>
                                </p:cTn>
                              </p:par>
                            </p:childTnLst>
                          </p:cTn>
                        </p:par>
                        <p:par>
                          <p:cTn id="121" fill="hold" nodeType="afterGroup">
                            <p:stCondLst>
                              <p:cond delay="4500"/>
                            </p:stCondLst>
                            <p:childTnLst>
                              <p:par>
                                <p:cTn id="122" presetID="1" presetClass="exit" presetSubtype="0" fill="hold" grpId="1" nodeType="afterEffect">
                                  <p:stCondLst>
                                    <p:cond delay="0"/>
                                  </p:stCondLst>
                                  <p:childTnLst>
                                    <p:set>
                                      <p:cBhvr>
                                        <p:cTn id="123" dur="1" fill="hold">
                                          <p:stCondLst>
                                            <p:cond delay="499"/>
                                          </p:stCondLst>
                                        </p:cTn>
                                        <p:tgtEl>
                                          <p:spTgt spid="41995"/>
                                        </p:tgtEl>
                                        <p:attrNameLst>
                                          <p:attrName>style.visibility</p:attrName>
                                        </p:attrNameLst>
                                      </p:cBhvr>
                                      <p:to>
                                        <p:strVal val="hidden"/>
                                      </p:to>
                                    </p:set>
                                  </p:childTnLst>
                                </p:cTn>
                              </p:par>
                            </p:childTnLst>
                          </p:cTn>
                        </p:par>
                        <p:par>
                          <p:cTn id="124" fill="hold" nodeType="afterGroup">
                            <p:stCondLst>
                              <p:cond delay="5000"/>
                            </p:stCondLst>
                            <p:childTnLst>
                              <p:par>
                                <p:cTn id="125" presetID="1" presetClass="exit" presetSubtype="0" fill="hold" grpId="1" nodeType="afterEffect">
                                  <p:stCondLst>
                                    <p:cond delay="0"/>
                                  </p:stCondLst>
                                  <p:childTnLst>
                                    <p:set>
                                      <p:cBhvr>
                                        <p:cTn id="126" dur="1" fill="hold">
                                          <p:stCondLst>
                                            <p:cond delay="499"/>
                                          </p:stCondLst>
                                        </p:cTn>
                                        <p:tgtEl>
                                          <p:spTgt spid="41996"/>
                                        </p:tgtEl>
                                        <p:attrNameLst>
                                          <p:attrName>style.visibility</p:attrName>
                                        </p:attrNameLst>
                                      </p:cBhvr>
                                      <p:to>
                                        <p:strVal val="hidden"/>
                                      </p:to>
                                    </p:set>
                                  </p:childTnLst>
                                </p:cTn>
                              </p:par>
                            </p:childTnLst>
                          </p:cTn>
                        </p:par>
                        <p:par>
                          <p:cTn id="127" fill="hold" nodeType="afterGroup">
                            <p:stCondLst>
                              <p:cond delay="5500"/>
                            </p:stCondLst>
                            <p:childTnLst>
                              <p:par>
                                <p:cTn id="128" presetID="1" presetClass="exit" presetSubtype="0" fill="hold" grpId="1" nodeType="afterEffect">
                                  <p:stCondLst>
                                    <p:cond delay="0"/>
                                  </p:stCondLst>
                                  <p:childTnLst>
                                    <p:set>
                                      <p:cBhvr>
                                        <p:cTn id="129" dur="1" fill="hold">
                                          <p:stCondLst>
                                            <p:cond delay="499"/>
                                          </p:stCondLst>
                                        </p:cTn>
                                        <p:tgtEl>
                                          <p:spTgt spid="41997"/>
                                        </p:tgtEl>
                                        <p:attrNameLst>
                                          <p:attrName>style.visibility</p:attrName>
                                        </p:attrNameLst>
                                      </p:cBhvr>
                                      <p:to>
                                        <p:strVal val="hidden"/>
                                      </p:to>
                                    </p:set>
                                  </p:childTnLst>
                                </p:cTn>
                              </p:par>
                            </p:childTnLst>
                          </p:cTn>
                        </p:par>
                        <p:par>
                          <p:cTn id="130" fill="hold" nodeType="afterGroup">
                            <p:stCondLst>
                              <p:cond delay="6000"/>
                            </p:stCondLst>
                            <p:childTnLst>
                              <p:par>
                                <p:cTn id="131" presetID="1" presetClass="exit" presetSubtype="0" fill="hold" grpId="1" nodeType="afterEffect">
                                  <p:stCondLst>
                                    <p:cond delay="0"/>
                                  </p:stCondLst>
                                  <p:childTnLst>
                                    <p:set>
                                      <p:cBhvr>
                                        <p:cTn id="132" dur="1" fill="hold">
                                          <p:stCondLst>
                                            <p:cond delay="499"/>
                                          </p:stCondLst>
                                        </p:cTn>
                                        <p:tgtEl>
                                          <p:spTgt spid="41998"/>
                                        </p:tgtEl>
                                        <p:attrNameLst>
                                          <p:attrName>style.visibility</p:attrName>
                                        </p:attrNameLst>
                                      </p:cBhvr>
                                      <p:to>
                                        <p:strVal val="hidden"/>
                                      </p:to>
                                    </p:set>
                                  </p:childTnLst>
                                </p:cTn>
                              </p:par>
                            </p:childTnLst>
                          </p:cTn>
                        </p:par>
                        <p:par>
                          <p:cTn id="133" fill="hold" nodeType="afterGroup">
                            <p:stCondLst>
                              <p:cond delay="6500"/>
                            </p:stCondLst>
                            <p:childTnLst>
                              <p:par>
                                <p:cTn id="134" presetID="1" presetClass="exit" presetSubtype="0" fill="hold" grpId="1" nodeType="afterEffect">
                                  <p:stCondLst>
                                    <p:cond delay="0"/>
                                  </p:stCondLst>
                                  <p:childTnLst>
                                    <p:set>
                                      <p:cBhvr>
                                        <p:cTn id="135" dur="1" fill="hold">
                                          <p:stCondLst>
                                            <p:cond delay="499"/>
                                          </p:stCondLst>
                                        </p:cTn>
                                        <p:tgtEl>
                                          <p:spTgt spid="41999"/>
                                        </p:tgtEl>
                                        <p:attrNameLst>
                                          <p:attrName>style.visibility</p:attrName>
                                        </p:attrNameLst>
                                      </p:cBhvr>
                                      <p:to>
                                        <p:strVal val="hidden"/>
                                      </p:to>
                                    </p:set>
                                  </p:childTnLst>
                                </p:cTn>
                              </p:par>
                            </p:childTnLst>
                          </p:cTn>
                        </p:par>
                        <p:par>
                          <p:cTn id="136" fill="hold" nodeType="afterGroup">
                            <p:stCondLst>
                              <p:cond delay="7000"/>
                            </p:stCondLst>
                            <p:childTnLst>
                              <p:par>
                                <p:cTn id="137" presetID="1" presetClass="exit" presetSubtype="0" fill="hold" grpId="1" nodeType="afterEffect">
                                  <p:stCondLst>
                                    <p:cond delay="0"/>
                                  </p:stCondLst>
                                  <p:childTnLst>
                                    <p:set>
                                      <p:cBhvr>
                                        <p:cTn id="138" dur="1" fill="hold">
                                          <p:stCondLst>
                                            <p:cond delay="499"/>
                                          </p:stCondLst>
                                        </p:cTn>
                                        <p:tgtEl>
                                          <p:spTgt spid="42000"/>
                                        </p:tgtEl>
                                        <p:attrNameLst>
                                          <p:attrName>style.visibility</p:attrName>
                                        </p:attrNameLst>
                                      </p:cBhvr>
                                      <p:to>
                                        <p:strVal val="hidden"/>
                                      </p:to>
                                    </p:set>
                                  </p:childTnLst>
                                </p:cTn>
                              </p:par>
                            </p:childTnLst>
                          </p:cTn>
                        </p:par>
                        <p:par>
                          <p:cTn id="139" fill="hold" nodeType="afterGroup">
                            <p:stCondLst>
                              <p:cond delay="7500"/>
                            </p:stCondLst>
                            <p:childTnLst>
                              <p:par>
                                <p:cTn id="140" presetID="1" presetClass="exit" presetSubtype="0" fill="hold" grpId="1" nodeType="afterEffect">
                                  <p:stCondLst>
                                    <p:cond delay="0"/>
                                  </p:stCondLst>
                                  <p:childTnLst>
                                    <p:set>
                                      <p:cBhvr>
                                        <p:cTn id="141" dur="1" fill="hold">
                                          <p:stCondLst>
                                            <p:cond delay="499"/>
                                          </p:stCondLst>
                                        </p:cTn>
                                        <p:tgtEl>
                                          <p:spTgt spid="42001"/>
                                        </p:tgtEl>
                                        <p:attrNameLst>
                                          <p:attrName>style.visibility</p:attrName>
                                        </p:attrNameLst>
                                      </p:cBhvr>
                                      <p:to>
                                        <p:strVal val="hidden"/>
                                      </p:to>
                                    </p:set>
                                  </p:childTnLst>
                                </p:cTn>
                              </p:par>
                            </p:childTnLst>
                          </p:cTn>
                        </p:par>
                        <p:par>
                          <p:cTn id="142" fill="hold" nodeType="afterGroup">
                            <p:stCondLst>
                              <p:cond delay="8000"/>
                            </p:stCondLst>
                            <p:childTnLst>
                              <p:par>
                                <p:cTn id="143" presetID="1" presetClass="exit" presetSubtype="0" fill="hold" grpId="1" nodeType="afterEffect">
                                  <p:stCondLst>
                                    <p:cond delay="0"/>
                                  </p:stCondLst>
                                  <p:childTnLst>
                                    <p:set>
                                      <p:cBhvr>
                                        <p:cTn id="144" dur="1" fill="hold">
                                          <p:stCondLst>
                                            <p:cond delay="499"/>
                                          </p:stCondLst>
                                        </p:cTn>
                                        <p:tgtEl>
                                          <p:spTgt spid="42002"/>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ntr" presetSubtype="16" fill="hold" grpId="0" nodeType="clickEffect">
                                  <p:stCondLst>
                                    <p:cond delay="0"/>
                                  </p:stCondLst>
                                  <p:childTnLst>
                                    <p:set>
                                      <p:cBhvr>
                                        <p:cTn id="148" dur="1" fill="hold">
                                          <p:stCondLst>
                                            <p:cond delay="0"/>
                                          </p:stCondLst>
                                        </p:cTn>
                                        <p:tgtEl>
                                          <p:spTgt spid="42006"/>
                                        </p:tgtEl>
                                        <p:attrNameLst>
                                          <p:attrName>style.visibility</p:attrName>
                                        </p:attrNameLst>
                                      </p:cBhvr>
                                      <p:to>
                                        <p:strVal val="visible"/>
                                      </p:to>
                                    </p:set>
                                    <p:anim calcmode="lin" valueType="num">
                                      <p:cBhvr>
                                        <p:cTn id="149" dur="500" fill="hold"/>
                                        <p:tgtEl>
                                          <p:spTgt spid="42006"/>
                                        </p:tgtEl>
                                        <p:attrNameLst>
                                          <p:attrName>ppt_w</p:attrName>
                                        </p:attrNameLst>
                                      </p:cBhvr>
                                      <p:tavLst>
                                        <p:tav tm="0">
                                          <p:val>
                                            <p:fltVal val="0"/>
                                          </p:val>
                                        </p:tav>
                                        <p:tav tm="100000">
                                          <p:val>
                                            <p:strVal val="#ppt_w"/>
                                          </p:val>
                                        </p:tav>
                                      </p:tavLst>
                                    </p:anim>
                                    <p:anim calcmode="lin" valueType="num">
                                      <p:cBhvr>
                                        <p:cTn id="150" dur="500" fill="hold"/>
                                        <p:tgtEl>
                                          <p:spTgt spid="42006"/>
                                        </p:tgtEl>
                                        <p:attrNameLst>
                                          <p:attrName>ppt_h</p:attrName>
                                        </p:attrNameLst>
                                      </p:cBhvr>
                                      <p:tavLst>
                                        <p:tav tm="0">
                                          <p:val>
                                            <p:fltVal val="0"/>
                                          </p:val>
                                        </p:tav>
                                        <p:tav tm="100000">
                                          <p:val>
                                            <p:strVal val="#ppt_h"/>
                                          </p:val>
                                        </p:tav>
                                      </p:tavLst>
                                    </p:anim>
                                  </p:childTnLst>
                                </p:cTn>
                              </p:par>
                            </p:childTnLst>
                          </p:cTn>
                        </p:par>
                        <p:par>
                          <p:cTn id="151" fill="hold" nodeType="afterGroup">
                            <p:stCondLst>
                              <p:cond delay="500"/>
                            </p:stCondLst>
                            <p:childTnLst>
                              <p:par>
                                <p:cTn id="152" presetID="23" presetClass="entr" presetSubtype="16" fill="hold" grpId="0" nodeType="afterEffect">
                                  <p:stCondLst>
                                    <p:cond delay="0"/>
                                  </p:stCondLst>
                                  <p:childTnLst>
                                    <p:set>
                                      <p:cBhvr>
                                        <p:cTn id="153" dur="1" fill="hold">
                                          <p:stCondLst>
                                            <p:cond delay="0"/>
                                          </p:stCondLst>
                                        </p:cTn>
                                        <p:tgtEl>
                                          <p:spTgt spid="42003"/>
                                        </p:tgtEl>
                                        <p:attrNameLst>
                                          <p:attrName>style.visibility</p:attrName>
                                        </p:attrNameLst>
                                      </p:cBhvr>
                                      <p:to>
                                        <p:strVal val="visible"/>
                                      </p:to>
                                    </p:set>
                                    <p:anim calcmode="lin" valueType="num">
                                      <p:cBhvr>
                                        <p:cTn id="154" dur="500" fill="hold"/>
                                        <p:tgtEl>
                                          <p:spTgt spid="42003"/>
                                        </p:tgtEl>
                                        <p:attrNameLst>
                                          <p:attrName>ppt_w</p:attrName>
                                        </p:attrNameLst>
                                      </p:cBhvr>
                                      <p:tavLst>
                                        <p:tav tm="0">
                                          <p:val>
                                            <p:fltVal val="0"/>
                                          </p:val>
                                        </p:tav>
                                        <p:tav tm="100000">
                                          <p:val>
                                            <p:strVal val="#ppt_w"/>
                                          </p:val>
                                        </p:tav>
                                      </p:tavLst>
                                    </p:anim>
                                    <p:anim calcmode="lin" valueType="num">
                                      <p:cBhvr>
                                        <p:cTn id="155" dur="500" fill="hold"/>
                                        <p:tgtEl>
                                          <p:spTgt spid="42003"/>
                                        </p:tgtEl>
                                        <p:attrNameLst>
                                          <p:attrName>ppt_h</p:attrName>
                                        </p:attrNameLst>
                                      </p:cBhvr>
                                      <p:tavLst>
                                        <p:tav tm="0">
                                          <p:val>
                                            <p:fltVal val="0"/>
                                          </p:val>
                                        </p:tav>
                                        <p:tav tm="100000">
                                          <p:val>
                                            <p:strVal val="#ppt_h"/>
                                          </p:val>
                                        </p:tav>
                                      </p:tavLst>
                                    </p:anim>
                                  </p:childTnLst>
                                </p:cTn>
                              </p:par>
                            </p:childTnLst>
                          </p:cTn>
                        </p:par>
                        <p:par>
                          <p:cTn id="156" fill="hold" nodeType="afterGroup">
                            <p:stCondLst>
                              <p:cond delay="1000"/>
                            </p:stCondLst>
                            <p:childTnLst>
                              <p:par>
                                <p:cTn id="157" presetID="23" presetClass="entr" presetSubtype="16" fill="hold" grpId="0" nodeType="afterEffect">
                                  <p:stCondLst>
                                    <p:cond delay="0"/>
                                  </p:stCondLst>
                                  <p:childTnLst>
                                    <p:set>
                                      <p:cBhvr>
                                        <p:cTn id="158" dur="1" fill="hold">
                                          <p:stCondLst>
                                            <p:cond delay="0"/>
                                          </p:stCondLst>
                                        </p:cTn>
                                        <p:tgtEl>
                                          <p:spTgt spid="42005"/>
                                        </p:tgtEl>
                                        <p:attrNameLst>
                                          <p:attrName>style.visibility</p:attrName>
                                        </p:attrNameLst>
                                      </p:cBhvr>
                                      <p:to>
                                        <p:strVal val="visible"/>
                                      </p:to>
                                    </p:set>
                                    <p:anim calcmode="lin" valueType="num">
                                      <p:cBhvr>
                                        <p:cTn id="159" dur="500" fill="hold"/>
                                        <p:tgtEl>
                                          <p:spTgt spid="42005"/>
                                        </p:tgtEl>
                                        <p:attrNameLst>
                                          <p:attrName>ppt_w</p:attrName>
                                        </p:attrNameLst>
                                      </p:cBhvr>
                                      <p:tavLst>
                                        <p:tav tm="0">
                                          <p:val>
                                            <p:fltVal val="0"/>
                                          </p:val>
                                        </p:tav>
                                        <p:tav tm="100000">
                                          <p:val>
                                            <p:strVal val="#ppt_w"/>
                                          </p:val>
                                        </p:tav>
                                      </p:tavLst>
                                    </p:anim>
                                    <p:anim calcmode="lin" valueType="num">
                                      <p:cBhvr>
                                        <p:cTn id="160" dur="500" fill="hold"/>
                                        <p:tgtEl>
                                          <p:spTgt spid="42005"/>
                                        </p:tgtEl>
                                        <p:attrNameLst>
                                          <p:attrName>ppt_h</p:attrName>
                                        </p:attrNameLst>
                                      </p:cBhvr>
                                      <p:tavLst>
                                        <p:tav tm="0">
                                          <p:val>
                                            <p:fltVal val="0"/>
                                          </p:val>
                                        </p:tav>
                                        <p:tav tm="100000">
                                          <p:val>
                                            <p:strVal val="#ppt_h"/>
                                          </p:val>
                                        </p:tav>
                                      </p:tavLst>
                                    </p:anim>
                                  </p:childTnLst>
                                </p:cTn>
                              </p:par>
                            </p:childTnLst>
                          </p:cTn>
                        </p:par>
                        <p:par>
                          <p:cTn id="161" fill="hold" nodeType="afterGroup">
                            <p:stCondLst>
                              <p:cond delay="1500"/>
                            </p:stCondLst>
                            <p:childTnLst>
                              <p:par>
                                <p:cTn id="162" presetID="23" presetClass="entr" presetSubtype="16" fill="hold" grpId="0" nodeType="afterEffect">
                                  <p:stCondLst>
                                    <p:cond delay="0"/>
                                  </p:stCondLst>
                                  <p:childTnLst>
                                    <p:set>
                                      <p:cBhvr>
                                        <p:cTn id="163" dur="1" fill="hold">
                                          <p:stCondLst>
                                            <p:cond delay="0"/>
                                          </p:stCondLst>
                                        </p:cTn>
                                        <p:tgtEl>
                                          <p:spTgt spid="42004"/>
                                        </p:tgtEl>
                                        <p:attrNameLst>
                                          <p:attrName>style.visibility</p:attrName>
                                        </p:attrNameLst>
                                      </p:cBhvr>
                                      <p:to>
                                        <p:strVal val="visible"/>
                                      </p:to>
                                    </p:set>
                                    <p:anim calcmode="lin" valueType="num">
                                      <p:cBhvr>
                                        <p:cTn id="164" dur="500" fill="hold"/>
                                        <p:tgtEl>
                                          <p:spTgt spid="42004"/>
                                        </p:tgtEl>
                                        <p:attrNameLst>
                                          <p:attrName>ppt_w</p:attrName>
                                        </p:attrNameLst>
                                      </p:cBhvr>
                                      <p:tavLst>
                                        <p:tav tm="0">
                                          <p:val>
                                            <p:fltVal val="0"/>
                                          </p:val>
                                        </p:tav>
                                        <p:tav tm="100000">
                                          <p:val>
                                            <p:strVal val="#ppt_w"/>
                                          </p:val>
                                        </p:tav>
                                      </p:tavLst>
                                    </p:anim>
                                    <p:anim calcmode="lin" valueType="num">
                                      <p:cBhvr>
                                        <p:cTn id="165" dur="500" fill="hold"/>
                                        <p:tgtEl>
                                          <p:spTgt spid="42004"/>
                                        </p:tgtEl>
                                        <p:attrNameLst>
                                          <p:attrName>ppt_h</p:attrName>
                                        </p:attrNameLst>
                                      </p:cBhvr>
                                      <p:tavLst>
                                        <p:tav tm="0">
                                          <p:val>
                                            <p:fltVal val="0"/>
                                          </p:val>
                                        </p:tav>
                                        <p:tav tm="100000">
                                          <p:val>
                                            <p:strVal val="#ppt_h"/>
                                          </p:val>
                                        </p:tav>
                                      </p:tavLst>
                                    </p:anim>
                                  </p:childTnLst>
                                </p:cTn>
                              </p:par>
                            </p:childTnLst>
                          </p:cTn>
                        </p:par>
                        <p:par>
                          <p:cTn id="166" fill="hold" nodeType="afterGroup">
                            <p:stCondLst>
                              <p:cond delay="2000"/>
                            </p:stCondLst>
                            <p:childTnLst>
                              <p:par>
                                <p:cTn id="167" presetID="23" presetClass="entr" presetSubtype="16" fill="hold" grpId="0" nodeType="afterEffect">
                                  <p:stCondLst>
                                    <p:cond delay="0"/>
                                  </p:stCondLst>
                                  <p:childTnLst>
                                    <p:set>
                                      <p:cBhvr>
                                        <p:cTn id="168" dur="1" fill="hold">
                                          <p:stCondLst>
                                            <p:cond delay="0"/>
                                          </p:stCondLst>
                                        </p:cTn>
                                        <p:tgtEl>
                                          <p:spTgt spid="42007"/>
                                        </p:tgtEl>
                                        <p:attrNameLst>
                                          <p:attrName>style.visibility</p:attrName>
                                        </p:attrNameLst>
                                      </p:cBhvr>
                                      <p:to>
                                        <p:strVal val="visible"/>
                                      </p:to>
                                    </p:set>
                                    <p:anim calcmode="lin" valueType="num">
                                      <p:cBhvr>
                                        <p:cTn id="169" dur="500" fill="hold"/>
                                        <p:tgtEl>
                                          <p:spTgt spid="42007"/>
                                        </p:tgtEl>
                                        <p:attrNameLst>
                                          <p:attrName>ppt_w</p:attrName>
                                        </p:attrNameLst>
                                      </p:cBhvr>
                                      <p:tavLst>
                                        <p:tav tm="0">
                                          <p:val>
                                            <p:fltVal val="0"/>
                                          </p:val>
                                        </p:tav>
                                        <p:tav tm="100000">
                                          <p:val>
                                            <p:strVal val="#ppt_w"/>
                                          </p:val>
                                        </p:tav>
                                      </p:tavLst>
                                    </p:anim>
                                    <p:anim calcmode="lin" valueType="num">
                                      <p:cBhvr>
                                        <p:cTn id="170" dur="500" fill="hold"/>
                                        <p:tgtEl>
                                          <p:spTgt spid="42007"/>
                                        </p:tgtEl>
                                        <p:attrNameLst>
                                          <p:attrName>ppt_h</p:attrName>
                                        </p:attrNameLst>
                                      </p:cBhvr>
                                      <p:tavLst>
                                        <p:tav tm="0">
                                          <p:val>
                                            <p:fltVal val="0"/>
                                          </p:val>
                                        </p:tav>
                                        <p:tav tm="100000">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1" nodeType="clickEffect">
                                  <p:stCondLst>
                                    <p:cond delay="0"/>
                                  </p:stCondLst>
                                  <p:childTnLst>
                                    <p:set>
                                      <p:cBhvr>
                                        <p:cTn id="174" dur="1" fill="hold">
                                          <p:stCondLst>
                                            <p:cond delay="499"/>
                                          </p:stCondLst>
                                        </p:cTn>
                                        <p:tgtEl>
                                          <p:spTgt spid="42003"/>
                                        </p:tgtEl>
                                        <p:attrNameLst>
                                          <p:attrName>style.visibility</p:attrName>
                                        </p:attrNameLst>
                                      </p:cBhvr>
                                      <p:to>
                                        <p:strVal val="hidden"/>
                                      </p:to>
                                    </p:set>
                                  </p:childTnLst>
                                </p:cTn>
                              </p:par>
                            </p:childTnLst>
                          </p:cTn>
                        </p:par>
                        <p:par>
                          <p:cTn id="175" fill="hold" nodeType="afterGroup">
                            <p:stCondLst>
                              <p:cond delay="500"/>
                            </p:stCondLst>
                            <p:childTnLst>
                              <p:par>
                                <p:cTn id="176" presetID="1" presetClass="exit" presetSubtype="0" fill="hold" grpId="1" nodeType="afterEffect">
                                  <p:stCondLst>
                                    <p:cond delay="0"/>
                                  </p:stCondLst>
                                  <p:childTnLst>
                                    <p:set>
                                      <p:cBhvr>
                                        <p:cTn id="177" dur="1" fill="hold">
                                          <p:stCondLst>
                                            <p:cond delay="499"/>
                                          </p:stCondLst>
                                        </p:cTn>
                                        <p:tgtEl>
                                          <p:spTgt spid="42004"/>
                                        </p:tgtEl>
                                        <p:attrNameLst>
                                          <p:attrName>style.visibility</p:attrName>
                                        </p:attrNameLst>
                                      </p:cBhvr>
                                      <p:to>
                                        <p:strVal val="hidden"/>
                                      </p:to>
                                    </p:set>
                                  </p:childTnLst>
                                </p:cTn>
                              </p:par>
                            </p:childTnLst>
                          </p:cTn>
                        </p:par>
                        <p:par>
                          <p:cTn id="178" fill="hold" nodeType="afterGroup">
                            <p:stCondLst>
                              <p:cond delay="1000"/>
                            </p:stCondLst>
                            <p:childTnLst>
                              <p:par>
                                <p:cTn id="179" presetID="1" presetClass="exit" presetSubtype="0" fill="hold" grpId="1" nodeType="afterEffect">
                                  <p:stCondLst>
                                    <p:cond delay="0"/>
                                  </p:stCondLst>
                                  <p:childTnLst>
                                    <p:set>
                                      <p:cBhvr>
                                        <p:cTn id="180" dur="1" fill="hold">
                                          <p:stCondLst>
                                            <p:cond delay="499"/>
                                          </p:stCondLst>
                                        </p:cTn>
                                        <p:tgtEl>
                                          <p:spTgt spid="42005"/>
                                        </p:tgtEl>
                                        <p:attrNameLst>
                                          <p:attrName>style.visibility</p:attrName>
                                        </p:attrNameLst>
                                      </p:cBhvr>
                                      <p:to>
                                        <p:strVal val="hidden"/>
                                      </p:to>
                                    </p:set>
                                  </p:childTnLst>
                                </p:cTn>
                              </p:par>
                            </p:childTnLst>
                          </p:cTn>
                        </p:par>
                        <p:par>
                          <p:cTn id="181" fill="hold" nodeType="afterGroup">
                            <p:stCondLst>
                              <p:cond delay="1500"/>
                            </p:stCondLst>
                            <p:childTnLst>
                              <p:par>
                                <p:cTn id="182" presetID="1" presetClass="exit" presetSubtype="0" fill="hold" grpId="1" nodeType="afterEffect">
                                  <p:stCondLst>
                                    <p:cond delay="0"/>
                                  </p:stCondLst>
                                  <p:childTnLst>
                                    <p:set>
                                      <p:cBhvr>
                                        <p:cTn id="183" dur="1" fill="hold">
                                          <p:stCondLst>
                                            <p:cond delay="499"/>
                                          </p:stCondLst>
                                        </p:cTn>
                                        <p:tgtEl>
                                          <p:spTgt spid="42006"/>
                                        </p:tgtEl>
                                        <p:attrNameLst>
                                          <p:attrName>style.visibility</p:attrName>
                                        </p:attrNameLst>
                                      </p:cBhvr>
                                      <p:to>
                                        <p:strVal val="hidden"/>
                                      </p:to>
                                    </p:set>
                                  </p:childTnLst>
                                </p:cTn>
                              </p:par>
                            </p:childTnLst>
                          </p:cTn>
                        </p:par>
                        <p:par>
                          <p:cTn id="184" fill="hold" nodeType="afterGroup">
                            <p:stCondLst>
                              <p:cond delay="2000"/>
                            </p:stCondLst>
                            <p:childTnLst>
                              <p:par>
                                <p:cTn id="185" presetID="1" presetClass="exit" presetSubtype="0" fill="hold" grpId="1" nodeType="afterEffect">
                                  <p:stCondLst>
                                    <p:cond delay="0"/>
                                  </p:stCondLst>
                                  <p:childTnLst>
                                    <p:set>
                                      <p:cBhvr>
                                        <p:cTn id="186" dur="1" fill="hold">
                                          <p:stCondLst>
                                            <p:cond delay="499"/>
                                          </p:stCondLst>
                                        </p:cTn>
                                        <p:tgtEl>
                                          <p:spTgt spid="420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autoUpdateAnimBg="0"/>
      <p:bldP spid="41986" grpId="1" animBg="1" autoUpdateAnimBg="0"/>
      <p:bldP spid="41987" grpId="0" animBg="1" autoUpdateAnimBg="0"/>
      <p:bldP spid="41987" grpId="1" animBg="1" autoUpdateAnimBg="0"/>
      <p:bldP spid="41988" grpId="0" animBg="1" autoUpdateAnimBg="0"/>
      <p:bldP spid="41988" grpId="1" animBg="1" autoUpdateAnimBg="0"/>
      <p:bldP spid="41989" grpId="0" animBg="1" autoUpdateAnimBg="0"/>
      <p:bldP spid="41989" grpId="1" animBg="1" autoUpdateAnimBg="0"/>
      <p:bldP spid="41990" grpId="0" animBg="1" autoUpdateAnimBg="0"/>
      <p:bldP spid="41990" grpId="1" animBg="1" autoUpdateAnimBg="0"/>
      <p:bldP spid="41991" grpId="0" animBg="1" autoUpdateAnimBg="0"/>
      <p:bldP spid="41991" grpId="1" animBg="1" autoUpdateAnimBg="0"/>
      <p:bldP spid="41992" grpId="0" animBg="1" autoUpdateAnimBg="0"/>
      <p:bldP spid="41992" grpId="1" animBg="1" autoUpdateAnimBg="0"/>
      <p:bldP spid="41993" grpId="0" animBg="1" autoUpdateAnimBg="0"/>
      <p:bldP spid="41993" grpId="1" animBg="1" autoUpdateAnimBg="0"/>
      <p:bldP spid="41994" grpId="0" animBg="1" autoUpdateAnimBg="0"/>
      <p:bldP spid="41994" grpId="1" animBg="1" autoUpdateAnimBg="0"/>
      <p:bldP spid="41995" grpId="0" animBg="1" autoUpdateAnimBg="0"/>
      <p:bldP spid="41995" grpId="1" animBg="1" autoUpdateAnimBg="0"/>
      <p:bldP spid="41996" grpId="0" animBg="1" autoUpdateAnimBg="0"/>
      <p:bldP spid="41996" grpId="1" animBg="1" autoUpdateAnimBg="0"/>
      <p:bldP spid="41997" grpId="0" animBg="1" autoUpdateAnimBg="0"/>
      <p:bldP spid="41997" grpId="1" animBg="1" autoUpdateAnimBg="0"/>
      <p:bldP spid="41998" grpId="0" animBg="1" autoUpdateAnimBg="0"/>
      <p:bldP spid="41998" grpId="1" animBg="1" autoUpdateAnimBg="0"/>
      <p:bldP spid="41999" grpId="0" animBg="1" autoUpdateAnimBg="0"/>
      <p:bldP spid="41999" grpId="1" animBg="1" autoUpdateAnimBg="0"/>
      <p:bldP spid="42000" grpId="0" animBg="1" autoUpdateAnimBg="0"/>
      <p:bldP spid="42000" grpId="1" animBg="1" autoUpdateAnimBg="0"/>
      <p:bldP spid="42001" grpId="0" animBg="1" autoUpdateAnimBg="0"/>
      <p:bldP spid="42001" grpId="1" animBg="1" autoUpdateAnimBg="0"/>
      <p:bldP spid="42002" grpId="0" animBg="1" autoUpdateAnimBg="0"/>
      <p:bldP spid="42002" grpId="1" animBg="1" autoUpdateAnimBg="0"/>
      <p:bldP spid="42003" grpId="0" animBg="1" autoUpdateAnimBg="0"/>
      <p:bldP spid="42003" grpId="1" animBg="1" autoUpdateAnimBg="0"/>
      <p:bldP spid="42004" grpId="0" animBg="1" autoUpdateAnimBg="0"/>
      <p:bldP spid="42004" grpId="1" animBg="1" autoUpdateAnimBg="0"/>
      <p:bldP spid="42005" grpId="0" animBg="1" autoUpdateAnimBg="0"/>
      <p:bldP spid="42005" grpId="1" animBg="1" autoUpdateAnimBg="0"/>
      <p:bldP spid="42006" grpId="0" animBg="1" autoUpdateAnimBg="0"/>
      <p:bldP spid="42006" grpId="1" animBg="1" autoUpdateAnimBg="0"/>
      <p:bldP spid="42007" grpId="0" animBg="1" autoUpdateAnimBg="0"/>
      <p:bldP spid="42007" grpId="1"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3F2C-7F83-4A87-B68A-60EE85177F67}"/>
              </a:ext>
            </a:extLst>
          </p:cNvPr>
          <p:cNvSpPr>
            <a:spLocks noGrp="1"/>
          </p:cNvSpPr>
          <p:nvPr>
            <p:ph type="title"/>
          </p:nvPr>
        </p:nvSpPr>
        <p:spPr>
          <a:xfrm>
            <a:off x="1104305" y="1071562"/>
            <a:ext cx="7620000" cy="1143000"/>
          </a:xfrm>
        </p:spPr>
        <p:txBody>
          <a:bodyPr/>
          <a:lstStyle/>
          <a:p>
            <a:r>
              <a:rPr lang="en-US" dirty="0"/>
              <a:t>Congregation</a:t>
            </a:r>
            <a:r>
              <a:rPr lang="en-US" baseline="0" dirty="0"/>
              <a:t> Connections Part 2</a:t>
            </a:r>
            <a:endParaRPr lang="en-US" dirty="0"/>
          </a:p>
        </p:txBody>
      </p:sp>
      <p:pic>
        <p:nvPicPr>
          <p:cNvPr id="43009" name="Picture 1" descr="This picture shows a packed church from the rear looking towards the alter. Each pew is packed with diverse people and overlayed are bubbles showing community connections." title="Crowded Congregation 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36" y="-53578"/>
            <a:ext cx="10385227" cy="696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0" name="AutoShape 2"/>
          <p:cNvSpPr>
            <a:spLocks/>
          </p:cNvSpPr>
          <p:nvPr/>
        </p:nvSpPr>
        <p:spPr bwMode="auto">
          <a:xfrm>
            <a:off x="3661172" y="1035844"/>
            <a:ext cx="2214563" cy="714375"/>
          </a:xfrm>
          <a:custGeom>
            <a:avLst/>
            <a:gdLst/>
            <a:ahLst/>
            <a:cxnLst/>
            <a:rect l="0" t="0" r="r" b="b"/>
            <a:pathLst>
              <a:path w="16452" h="5226">
                <a:moveTo>
                  <a:pt x="1326" y="0"/>
                </a:moveTo>
                <a:cubicBezTo>
                  <a:pt x="594" y="0"/>
                  <a:pt x="0" y="585"/>
                  <a:pt x="0" y="1307"/>
                </a:cubicBezTo>
                <a:lnTo>
                  <a:pt x="0" y="3681"/>
                </a:lnTo>
                <a:lnTo>
                  <a:pt x="-5148" y="21600"/>
                </a:lnTo>
                <a:lnTo>
                  <a:pt x="2207" y="5226"/>
                </a:lnTo>
                <a:lnTo>
                  <a:pt x="15125" y="5226"/>
                </a:lnTo>
                <a:cubicBezTo>
                  <a:pt x="15858" y="5226"/>
                  <a:pt x="16452" y="4641"/>
                  <a:pt x="16452" y="3920"/>
                </a:cubicBezTo>
                <a:lnTo>
                  <a:pt x="16452" y="1307"/>
                </a:lnTo>
                <a:cubicBezTo>
                  <a:pt x="16452" y="585"/>
                  <a:pt x="15858" y="0"/>
                  <a:pt x="15125" y="0"/>
                </a:cubicBezTo>
                <a:lnTo>
                  <a:pt x="1326" y="0"/>
                </a:lnTo>
                <a:close/>
                <a:moveTo>
                  <a:pt x="1326"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From a prominent family in town</a:t>
            </a:r>
          </a:p>
        </p:txBody>
      </p:sp>
      <p:sp>
        <p:nvSpPr>
          <p:cNvPr id="43011" name="AutoShape 3"/>
          <p:cNvSpPr>
            <a:spLocks/>
          </p:cNvSpPr>
          <p:nvPr/>
        </p:nvSpPr>
        <p:spPr bwMode="auto">
          <a:xfrm>
            <a:off x="2214562" y="2482453"/>
            <a:ext cx="1785938" cy="714375"/>
          </a:xfrm>
          <a:custGeom>
            <a:avLst/>
            <a:gdLst/>
            <a:ahLst/>
            <a:cxnLst/>
            <a:rect l="0" t="0" r="r" b="b"/>
            <a:pathLst>
              <a:path w="15904" h="7072">
                <a:moveTo>
                  <a:pt x="1590" y="0"/>
                </a:moveTo>
                <a:cubicBezTo>
                  <a:pt x="712" y="0"/>
                  <a:pt x="0" y="792"/>
                  <a:pt x="0" y="1768"/>
                </a:cubicBezTo>
                <a:lnTo>
                  <a:pt x="0" y="4774"/>
                </a:lnTo>
                <a:lnTo>
                  <a:pt x="-5696" y="21600"/>
                </a:lnTo>
                <a:lnTo>
                  <a:pt x="2544" y="7072"/>
                </a:lnTo>
                <a:lnTo>
                  <a:pt x="14314" y="7072"/>
                </a:lnTo>
                <a:cubicBezTo>
                  <a:pt x="15192" y="7072"/>
                  <a:pt x="15904" y="6280"/>
                  <a:pt x="15904" y="5304"/>
                </a:cubicBezTo>
                <a:lnTo>
                  <a:pt x="15904" y="1768"/>
                </a:lnTo>
                <a:cubicBezTo>
                  <a:pt x="15904" y="792"/>
                  <a:pt x="15192" y="0"/>
                  <a:pt x="14314" y="0"/>
                </a:cubicBezTo>
                <a:lnTo>
                  <a:pt x="1590" y="0"/>
                </a:lnTo>
                <a:close/>
                <a:moveTo>
                  <a:pt x="159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Volunteers with Habitat</a:t>
            </a:r>
          </a:p>
        </p:txBody>
      </p:sp>
      <p:sp>
        <p:nvSpPr>
          <p:cNvPr id="43012" name="AutoShape 4"/>
          <p:cNvSpPr>
            <a:spLocks/>
          </p:cNvSpPr>
          <p:nvPr/>
        </p:nvSpPr>
        <p:spPr bwMode="auto">
          <a:xfrm>
            <a:off x="3937992" y="2259211"/>
            <a:ext cx="1785938" cy="714375"/>
          </a:xfrm>
          <a:custGeom>
            <a:avLst/>
            <a:gdLst/>
            <a:ahLst/>
            <a:cxnLst/>
            <a:rect l="0" t="0" r="r" b="b"/>
            <a:pathLst>
              <a:path w="11469" h="6059">
                <a:moveTo>
                  <a:pt x="1147" y="0"/>
                </a:moveTo>
                <a:cubicBezTo>
                  <a:pt x="513" y="0"/>
                  <a:pt x="0" y="678"/>
                  <a:pt x="0" y="1515"/>
                </a:cubicBezTo>
                <a:lnTo>
                  <a:pt x="0" y="4007"/>
                </a:lnTo>
                <a:lnTo>
                  <a:pt x="-10131" y="21600"/>
                </a:lnTo>
                <a:lnTo>
                  <a:pt x="1638" y="6059"/>
                </a:lnTo>
                <a:lnTo>
                  <a:pt x="10322" y="6059"/>
                </a:lnTo>
                <a:cubicBezTo>
                  <a:pt x="10956" y="6059"/>
                  <a:pt x="11469" y="5381"/>
                  <a:pt x="11469" y="4544"/>
                </a:cubicBezTo>
                <a:lnTo>
                  <a:pt x="11469" y="1515"/>
                </a:lnTo>
                <a:cubicBezTo>
                  <a:pt x="11469" y="678"/>
                  <a:pt x="10956" y="0"/>
                  <a:pt x="10322" y="0"/>
                </a:cubicBezTo>
                <a:lnTo>
                  <a:pt x="1147" y="0"/>
                </a:lnTo>
                <a:close/>
                <a:moveTo>
                  <a:pt x="1147"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Garden club member</a:t>
            </a:r>
          </a:p>
        </p:txBody>
      </p:sp>
      <p:sp>
        <p:nvSpPr>
          <p:cNvPr id="43013" name="AutoShape 5"/>
          <p:cNvSpPr>
            <a:spLocks/>
          </p:cNvSpPr>
          <p:nvPr/>
        </p:nvSpPr>
        <p:spPr bwMode="auto">
          <a:xfrm>
            <a:off x="2598539" y="3473648"/>
            <a:ext cx="1785938" cy="714375"/>
          </a:xfrm>
          <a:custGeom>
            <a:avLst/>
            <a:gdLst/>
            <a:ahLst/>
            <a:cxnLst/>
            <a:rect l="0" t="0" r="r" b="b"/>
            <a:pathLst>
              <a:path w="12680" h="12384">
                <a:moveTo>
                  <a:pt x="1268" y="0"/>
                </a:moveTo>
                <a:cubicBezTo>
                  <a:pt x="568" y="0"/>
                  <a:pt x="0" y="1386"/>
                  <a:pt x="0" y="3096"/>
                </a:cubicBezTo>
                <a:lnTo>
                  <a:pt x="0" y="9288"/>
                </a:lnTo>
                <a:cubicBezTo>
                  <a:pt x="0" y="10998"/>
                  <a:pt x="568" y="12384"/>
                  <a:pt x="1268" y="12384"/>
                </a:cubicBezTo>
                <a:lnTo>
                  <a:pt x="10984" y="12384"/>
                </a:lnTo>
                <a:lnTo>
                  <a:pt x="21600" y="21600"/>
                </a:lnTo>
                <a:lnTo>
                  <a:pt x="12680" y="7406"/>
                </a:lnTo>
                <a:lnTo>
                  <a:pt x="12680" y="3096"/>
                </a:lnTo>
                <a:cubicBezTo>
                  <a:pt x="12680" y="1386"/>
                  <a:pt x="12113" y="0"/>
                  <a:pt x="11412" y="0"/>
                </a:cubicBezTo>
                <a:lnTo>
                  <a:pt x="1268" y="0"/>
                </a:lnTo>
                <a:close/>
                <a:moveTo>
                  <a:pt x="1268"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In a book club (Jane Eyre)</a:t>
            </a:r>
          </a:p>
        </p:txBody>
      </p:sp>
      <p:sp>
        <p:nvSpPr>
          <p:cNvPr id="43014" name="AutoShape 6"/>
          <p:cNvSpPr>
            <a:spLocks/>
          </p:cNvSpPr>
          <p:nvPr/>
        </p:nvSpPr>
        <p:spPr bwMode="auto">
          <a:xfrm>
            <a:off x="2598539" y="330398"/>
            <a:ext cx="1785938" cy="714375"/>
          </a:xfrm>
          <a:custGeom>
            <a:avLst/>
            <a:gdLst/>
            <a:ahLst/>
            <a:cxnLst/>
            <a:rect l="0" t="0" r="r" b="b"/>
            <a:pathLst>
              <a:path w="14257" h="4097">
                <a:moveTo>
                  <a:pt x="1425" y="0"/>
                </a:moveTo>
                <a:cubicBezTo>
                  <a:pt x="638" y="0"/>
                  <a:pt x="0" y="459"/>
                  <a:pt x="0" y="1024"/>
                </a:cubicBezTo>
                <a:lnTo>
                  <a:pt x="0" y="2950"/>
                </a:lnTo>
                <a:lnTo>
                  <a:pt x="-7343" y="21600"/>
                </a:lnTo>
                <a:lnTo>
                  <a:pt x="2383" y="4097"/>
                </a:lnTo>
                <a:lnTo>
                  <a:pt x="12831" y="4097"/>
                </a:lnTo>
                <a:cubicBezTo>
                  <a:pt x="13619" y="4097"/>
                  <a:pt x="14257" y="3639"/>
                  <a:pt x="14257" y="3073"/>
                </a:cubicBezTo>
                <a:lnTo>
                  <a:pt x="14257" y="1024"/>
                </a:lnTo>
                <a:cubicBezTo>
                  <a:pt x="14257" y="459"/>
                  <a:pt x="13619" y="0"/>
                  <a:pt x="12831" y="0"/>
                </a:cubicBezTo>
                <a:lnTo>
                  <a:pt x="1425" y="0"/>
                </a:lnTo>
                <a:close/>
                <a:moveTo>
                  <a:pt x="1425"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Serves on the</a:t>
            </a:r>
          </a:p>
          <a:p>
            <a:pPr>
              <a:defRPr/>
            </a:pPr>
            <a:r>
              <a:rPr lang="en-US" sz="1400" b="1">
                <a:latin typeface="Gill Sans" charset="0"/>
                <a:ea typeface="ＭＳ Ｐゴシック" charset="0"/>
                <a:cs typeface="Gill Sans" charset="0"/>
                <a:sym typeface="Gill Sans" charset="0"/>
              </a:rPr>
              <a:t>city council</a:t>
            </a:r>
          </a:p>
        </p:txBody>
      </p:sp>
      <p:sp>
        <p:nvSpPr>
          <p:cNvPr id="43015" name="AutoShape 7"/>
          <p:cNvSpPr>
            <a:spLocks/>
          </p:cNvSpPr>
          <p:nvPr/>
        </p:nvSpPr>
        <p:spPr bwMode="auto">
          <a:xfrm>
            <a:off x="169664" y="473273"/>
            <a:ext cx="1785938" cy="714375"/>
          </a:xfrm>
          <a:custGeom>
            <a:avLst/>
            <a:gdLst/>
            <a:ahLst/>
            <a:cxnLst/>
            <a:rect l="0" t="0" r="r" b="b"/>
            <a:pathLst>
              <a:path w="21600" h="3924">
                <a:moveTo>
                  <a:pt x="2160" y="0"/>
                </a:moveTo>
                <a:cubicBezTo>
                  <a:pt x="967" y="0"/>
                  <a:pt x="0" y="439"/>
                  <a:pt x="0" y="981"/>
                </a:cubicBezTo>
                <a:lnTo>
                  <a:pt x="0" y="2943"/>
                </a:lnTo>
                <a:cubicBezTo>
                  <a:pt x="0" y="3485"/>
                  <a:pt x="967" y="3924"/>
                  <a:pt x="2160" y="3924"/>
                </a:cubicBezTo>
                <a:lnTo>
                  <a:pt x="14118" y="3924"/>
                </a:lnTo>
                <a:lnTo>
                  <a:pt x="16156" y="21600"/>
                </a:lnTo>
                <a:lnTo>
                  <a:pt x="18195" y="3924"/>
                </a:lnTo>
                <a:lnTo>
                  <a:pt x="19440" y="3924"/>
                </a:lnTo>
                <a:cubicBezTo>
                  <a:pt x="20633" y="3924"/>
                  <a:pt x="21600" y="3485"/>
                  <a:pt x="21600" y="2943"/>
                </a:cubicBezTo>
                <a:lnTo>
                  <a:pt x="21600" y="981"/>
                </a:lnTo>
                <a:cubicBezTo>
                  <a:pt x="21600" y="439"/>
                  <a:pt x="20633" y="0"/>
                  <a:pt x="19440" y="0"/>
                </a:cubicBezTo>
                <a:lnTo>
                  <a:pt x="2160" y="0"/>
                </a:lnTo>
                <a:close/>
                <a:moveTo>
                  <a:pt x="2160"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Rotary club member</a:t>
            </a:r>
          </a:p>
        </p:txBody>
      </p:sp>
      <p:sp>
        <p:nvSpPr>
          <p:cNvPr id="43016" name="AutoShape 8"/>
          <p:cNvSpPr>
            <a:spLocks/>
          </p:cNvSpPr>
          <p:nvPr/>
        </p:nvSpPr>
        <p:spPr bwMode="auto">
          <a:xfrm>
            <a:off x="1902023" y="1562695"/>
            <a:ext cx="1785938" cy="714375"/>
          </a:xfrm>
          <a:custGeom>
            <a:avLst/>
            <a:gdLst/>
            <a:ahLst/>
            <a:cxnLst/>
            <a:rect l="0" t="0" r="r" b="b"/>
            <a:pathLst>
              <a:path w="11614" h="5231">
                <a:moveTo>
                  <a:pt x="1162" y="0"/>
                </a:moveTo>
                <a:cubicBezTo>
                  <a:pt x="520" y="0"/>
                  <a:pt x="0" y="586"/>
                  <a:pt x="0" y="1308"/>
                </a:cubicBezTo>
                <a:lnTo>
                  <a:pt x="0" y="3541"/>
                </a:lnTo>
                <a:lnTo>
                  <a:pt x="-9986" y="21600"/>
                </a:lnTo>
                <a:lnTo>
                  <a:pt x="1722" y="5231"/>
                </a:lnTo>
                <a:lnTo>
                  <a:pt x="10453" y="5231"/>
                </a:lnTo>
                <a:cubicBezTo>
                  <a:pt x="11094" y="5231"/>
                  <a:pt x="11614" y="4646"/>
                  <a:pt x="11614" y="3924"/>
                </a:cubicBezTo>
                <a:lnTo>
                  <a:pt x="11614" y="1308"/>
                </a:lnTo>
                <a:cubicBezTo>
                  <a:pt x="11614" y="586"/>
                  <a:pt x="11094" y="0"/>
                  <a:pt x="10453" y="0"/>
                </a:cubicBezTo>
                <a:lnTo>
                  <a:pt x="1162" y="0"/>
                </a:lnTo>
                <a:close/>
                <a:moveTo>
                  <a:pt x="1162"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Involved in a running club</a:t>
            </a:r>
          </a:p>
        </p:txBody>
      </p:sp>
      <p:sp>
        <p:nvSpPr>
          <p:cNvPr id="43017" name="AutoShape 9"/>
          <p:cNvSpPr>
            <a:spLocks/>
          </p:cNvSpPr>
          <p:nvPr/>
        </p:nvSpPr>
        <p:spPr bwMode="auto">
          <a:xfrm>
            <a:off x="866179" y="3312914"/>
            <a:ext cx="1785938" cy="714375"/>
          </a:xfrm>
          <a:custGeom>
            <a:avLst/>
            <a:gdLst/>
            <a:ahLst/>
            <a:cxnLst/>
            <a:rect l="0" t="0" r="r" b="b"/>
            <a:pathLst>
              <a:path w="16822" h="7229">
                <a:moveTo>
                  <a:pt x="1683" y="0"/>
                </a:moveTo>
                <a:cubicBezTo>
                  <a:pt x="754" y="0"/>
                  <a:pt x="0" y="809"/>
                  <a:pt x="0" y="1807"/>
                </a:cubicBezTo>
                <a:lnTo>
                  <a:pt x="0" y="4860"/>
                </a:lnTo>
                <a:lnTo>
                  <a:pt x="-4778" y="21600"/>
                </a:lnTo>
                <a:lnTo>
                  <a:pt x="2755" y="7229"/>
                </a:lnTo>
                <a:lnTo>
                  <a:pt x="15140" y="7229"/>
                </a:lnTo>
                <a:cubicBezTo>
                  <a:pt x="16069" y="7229"/>
                  <a:pt x="16822" y="6420"/>
                  <a:pt x="16822" y="5422"/>
                </a:cubicBezTo>
                <a:lnTo>
                  <a:pt x="16822" y="1807"/>
                </a:lnTo>
                <a:cubicBezTo>
                  <a:pt x="16822" y="809"/>
                  <a:pt x="16069" y="0"/>
                  <a:pt x="15140" y="0"/>
                </a:cubicBezTo>
                <a:lnTo>
                  <a:pt x="1683" y="0"/>
                </a:lnTo>
                <a:close/>
                <a:moveTo>
                  <a:pt x="1683"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Is a Chamber member</a:t>
            </a:r>
          </a:p>
        </p:txBody>
      </p:sp>
      <p:sp>
        <p:nvSpPr>
          <p:cNvPr id="43018" name="AutoShape 10"/>
          <p:cNvSpPr>
            <a:spLocks/>
          </p:cNvSpPr>
          <p:nvPr/>
        </p:nvSpPr>
        <p:spPr bwMode="auto">
          <a:xfrm>
            <a:off x="7206258" y="89297"/>
            <a:ext cx="1946672" cy="714375"/>
          </a:xfrm>
          <a:custGeom>
            <a:avLst/>
            <a:gdLst/>
            <a:ahLst/>
            <a:cxnLst/>
            <a:rect l="0" t="0" r="r" b="b"/>
            <a:pathLst>
              <a:path w="12746" h="3967">
                <a:moveTo>
                  <a:pt x="1169" y="0"/>
                </a:moveTo>
                <a:cubicBezTo>
                  <a:pt x="524" y="0"/>
                  <a:pt x="0" y="444"/>
                  <a:pt x="0" y="992"/>
                </a:cubicBezTo>
                <a:lnTo>
                  <a:pt x="0" y="2808"/>
                </a:lnTo>
                <a:lnTo>
                  <a:pt x="-8854" y="21600"/>
                </a:lnTo>
                <a:lnTo>
                  <a:pt x="1871" y="3967"/>
                </a:lnTo>
                <a:lnTo>
                  <a:pt x="11577" y="3967"/>
                </a:lnTo>
                <a:cubicBezTo>
                  <a:pt x="12222" y="3967"/>
                  <a:pt x="12746" y="3523"/>
                  <a:pt x="12746" y="2975"/>
                </a:cubicBezTo>
                <a:lnTo>
                  <a:pt x="12746" y="992"/>
                </a:lnTo>
                <a:cubicBezTo>
                  <a:pt x="12746" y="444"/>
                  <a:pt x="12222" y="0"/>
                  <a:pt x="11577" y="0"/>
                </a:cubicBezTo>
                <a:lnTo>
                  <a:pt x="1169" y="0"/>
                </a:lnTo>
                <a:close/>
                <a:moveTo>
                  <a:pt x="1169"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Golfs with the VP of Big Company</a:t>
            </a:r>
          </a:p>
        </p:txBody>
      </p:sp>
      <p:sp>
        <p:nvSpPr>
          <p:cNvPr id="43019" name="AutoShape 11"/>
          <p:cNvSpPr>
            <a:spLocks/>
          </p:cNvSpPr>
          <p:nvPr/>
        </p:nvSpPr>
        <p:spPr bwMode="auto">
          <a:xfrm>
            <a:off x="4839891" y="232172"/>
            <a:ext cx="2160984" cy="714375"/>
          </a:xfrm>
          <a:custGeom>
            <a:avLst/>
            <a:gdLst/>
            <a:ahLst/>
            <a:cxnLst/>
            <a:rect l="0" t="0" r="r" b="b"/>
            <a:pathLst>
              <a:path w="17723" h="3254">
                <a:moveTo>
                  <a:pt x="1465" y="0"/>
                </a:moveTo>
                <a:cubicBezTo>
                  <a:pt x="656" y="0"/>
                  <a:pt x="0" y="364"/>
                  <a:pt x="0" y="813"/>
                </a:cubicBezTo>
                <a:lnTo>
                  <a:pt x="0" y="2440"/>
                </a:lnTo>
                <a:cubicBezTo>
                  <a:pt x="0" y="2889"/>
                  <a:pt x="656" y="3254"/>
                  <a:pt x="1465" y="3254"/>
                </a:cubicBezTo>
                <a:lnTo>
                  <a:pt x="15077" y="3254"/>
                </a:lnTo>
                <a:lnTo>
                  <a:pt x="21600" y="21600"/>
                </a:lnTo>
                <a:lnTo>
                  <a:pt x="17716" y="2475"/>
                </a:lnTo>
                <a:cubicBezTo>
                  <a:pt x="17717" y="2463"/>
                  <a:pt x="17723" y="2452"/>
                  <a:pt x="17723" y="2440"/>
                </a:cubicBezTo>
                <a:lnTo>
                  <a:pt x="17723" y="813"/>
                </a:lnTo>
                <a:cubicBezTo>
                  <a:pt x="17723" y="364"/>
                  <a:pt x="17067" y="0"/>
                  <a:pt x="16258" y="0"/>
                </a:cubicBezTo>
                <a:lnTo>
                  <a:pt x="1465" y="0"/>
                </a:lnTo>
                <a:close/>
                <a:moveTo>
                  <a:pt x="1465"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Always </a:t>
            </a:r>
            <a:r>
              <a:rPr lang="ja-JP" altLang="en-US" sz="1400" b="1">
                <a:latin typeface="Arial"/>
                <a:ea typeface="ＭＳ Ｐゴシック" charset="0"/>
                <a:cs typeface="Gill Sans" charset="0"/>
                <a:sym typeface="Gill Sans" charset="0"/>
              </a:rPr>
              <a:t>“</a:t>
            </a:r>
            <a:r>
              <a:rPr lang="en-US" sz="1400" b="1">
                <a:latin typeface="Gill Sans" charset="0"/>
                <a:ea typeface="ＭＳ Ｐゴシック" charset="0"/>
                <a:cs typeface="Gill Sans" charset="0"/>
                <a:sym typeface="Gill Sans" charset="0"/>
              </a:rPr>
              <a:t>knows a guy</a:t>
            </a:r>
            <a:r>
              <a:rPr lang="ja-JP" altLang="en-US" sz="1400" b="1">
                <a:latin typeface="Arial"/>
                <a:ea typeface="ＭＳ Ｐゴシック" charset="0"/>
                <a:cs typeface="Gill Sans" charset="0"/>
                <a:sym typeface="Gill Sans" charset="0"/>
              </a:rPr>
              <a:t>”</a:t>
            </a:r>
            <a:r>
              <a:rPr lang="en-US" sz="1400" b="1">
                <a:latin typeface="Gill Sans" charset="0"/>
                <a:ea typeface="ＭＳ Ｐゴシック" charset="0"/>
                <a:cs typeface="Gill Sans" charset="0"/>
                <a:sym typeface="Gill Sans" charset="0"/>
              </a:rPr>
              <a:t> who...</a:t>
            </a:r>
          </a:p>
        </p:txBody>
      </p:sp>
      <p:sp>
        <p:nvSpPr>
          <p:cNvPr id="43020" name="AutoShape 12"/>
          <p:cNvSpPr>
            <a:spLocks/>
          </p:cNvSpPr>
          <p:nvPr/>
        </p:nvSpPr>
        <p:spPr bwMode="auto">
          <a:xfrm>
            <a:off x="6366867" y="973336"/>
            <a:ext cx="1785938" cy="714375"/>
          </a:xfrm>
          <a:custGeom>
            <a:avLst/>
            <a:gdLst/>
            <a:ahLst/>
            <a:cxnLst/>
            <a:rect l="0" t="0" r="r" b="b"/>
            <a:pathLst>
              <a:path w="13773" h="5286">
                <a:moveTo>
                  <a:pt x="1377" y="0"/>
                </a:moveTo>
                <a:cubicBezTo>
                  <a:pt x="617" y="0"/>
                  <a:pt x="0" y="592"/>
                  <a:pt x="0" y="1322"/>
                </a:cubicBezTo>
                <a:lnTo>
                  <a:pt x="0" y="3663"/>
                </a:lnTo>
                <a:lnTo>
                  <a:pt x="-7827" y="21600"/>
                </a:lnTo>
                <a:lnTo>
                  <a:pt x="2182" y="5286"/>
                </a:lnTo>
                <a:lnTo>
                  <a:pt x="12396" y="5286"/>
                </a:lnTo>
                <a:cubicBezTo>
                  <a:pt x="13156" y="5286"/>
                  <a:pt x="13773" y="4695"/>
                  <a:pt x="13773" y="3965"/>
                </a:cubicBezTo>
                <a:lnTo>
                  <a:pt x="13773" y="1322"/>
                </a:lnTo>
                <a:cubicBezTo>
                  <a:pt x="13773" y="592"/>
                  <a:pt x="13156" y="0"/>
                  <a:pt x="12396" y="0"/>
                </a:cubicBezTo>
                <a:lnTo>
                  <a:pt x="1377" y="0"/>
                </a:lnTo>
                <a:close/>
                <a:moveTo>
                  <a:pt x="1377"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Knows the mayor</a:t>
            </a:r>
          </a:p>
        </p:txBody>
      </p:sp>
      <p:sp>
        <p:nvSpPr>
          <p:cNvPr id="43021" name="AutoShape 13"/>
          <p:cNvSpPr>
            <a:spLocks/>
          </p:cNvSpPr>
          <p:nvPr/>
        </p:nvSpPr>
        <p:spPr bwMode="auto">
          <a:xfrm>
            <a:off x="7009804" y="1750219"/>
            <a:ext cx="1785938" cy="714375"/>
          </a:xfrm>
          <a:custGeom>
            <a:avLst/>
            <a:gdLst/>
            <a:ahLst/>
            <a:cxnLst/>
            <a:rect l="0" t="0" r="r" b="b"/>
            <a:pathLst>
              <a:path w="18521" h="6273">
                <a:moveTo>
                  <a:pt x="1852" y="0"/>
                </a:moveTo>
                <a:cubicBezTo>
                  <a:pt x="829" y="0"/>
                  <a:pt x="0" y="702"/>
                  <a:pt x="0" y="1568"/>
                </a:cubicBezTo>
                <a:lnTo>
                  <a:pt x="0" y="4237"/>
                </a:lnTo>
                <a:lnTo>
                  <a:pt x="-3079" y="21600"/>
                </a:lnTo>
                <a:lnTo>
                  <a:pt x="3235" y="6273"/>
                </a:lnTo>
                <a:lnTo>
                  <a:pt x="16669" y="6273"/>
                </a:lnTo>
                <a:cubicBezTo>
                  <a:pt x="17692" y="6273"/>
                  <a:pt x="18521" y="5571"/>
                  <a:pt x="18521" y="4705"/>
                </a:cubicBezTo>
                <a:lnTo>
                  <a:pt x="18521" y="1568"/>
                </a:lnTo>
                <a:cubicBezTo>
                  <a:pt x="18521" y="702"/>
                  <a:pt x="17692" y="0"/>
                  <a:pt x="16669" y="0"/>
                </a:cubicBezTo>
                <a:lnTo>
                  <a:pt x="1852" y="0"/>
                </a:lnTo>
                <a:close/>
                <a:moveTo>
                  <a:pt x="1852"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Is a regular at Tim Horton</a:t>
            </a:r>
            <a:r>
              <a:rPr lang="ja-JP" altLang="en-US" sz="1400" b="1">
                <a:latin typeface="Arial"/>
                <a:ea typeface="ＭＳ Ｐゴシック" charset="0"/>
                <a:cs typeface="Gill Sans" charset="0"/>
                <a:sym typeface="Gill Sans" charset="0"/>
              </a:rPr>
              <a:t>’</a:t>
            </a:r>
            <a:r>
              <a:rPr lang="en-US" sz="1400" b="1">
                <a:latin typeface="Gill Sans" charset="0"/>
                <a:ea typeface="ＭＳ Ｐゴシック" charset="0"/>
                <a:cs typeface="Gill Sans" charset="0"/>
                <a:sym typeface="Gill Sans" charset="0"/>
              </a:rPr>
              <a:t>s </a:t>
            </a:r>
          </a:p>
        </p:txBody>
      </p:sp>
      <p:sp>
        <p:nvSpPr>
          <p:cNvPr id="43022" name="AutoShape 14"/>
          <p:cNvSpPr>
            <a:spLocks/>
          </p:cNvSpPr>
          <p:nvPr/>
        </p:nvSpPr>
        <p:spPr bwMode="auto">
          <a:xfrm>
            <a:off x="6938367" y="2652117"/>
            <a:ext cx="1785938" cy="714375"/>
          </a:xfrm>
          <a:custGeom>
            <a:avLst/>
            <a:gdLst/>
            <a:ahLst/>
            <a:cxnLst/>
            <a:rect l="0" t="0" r="r" b="b"/>
            <a:pathLst>
              <a:path w="12787" h="8340">
                <a:moveTo>
                  <a:pt x="1279" y="0"/>
                </a:moveTo>
                <a:cubicBezTo>
                  <a:pt x="573" y="0"/>
                  <a:pt x="0" y="934"/>
                  <a:pt x="0" y="2085"/>
                </a:cubicBezTo>
                <a:lnTo>
                  <a:pt x="0" y="5353"/>
                </a:lnTo>
                <a:lnTo>
                  <a:pt x="-8813" y="21600"/>
                </a:lnTo>
                <a:lnTo>
                  <a:pt x="1790" y="8340"/>
                </a:lnTo>
                <a:lnTo>
                  <a:pt x="11508" y="8340"/>
                </a:lnTo>
                <a:cubicBezTo>
                  <a:pt x="12215" y="8340"/>
                  <a:pt x="12787" y="7407"/>
                  <a:pt x="12787" y="6255"/>
                </a:cubicBezTo>
                <a:lnTo>
                  <a:pt x="12787" y="2085"/>
                </a:lnTo>
                <a:cubicBezTo>
                  <a:pt x="12787" y="934"/>
                  <a:pt x="12215" y="0"/>
                  <a:pt x="11508" y="0"/>
                </a:cubicBezTo>
                <a:lnTo>
                  <a:pt x="1279" y="0"/>
                </a:lnTo>
                <a:close/>
                <a:moveTo>
                  <a:pt x="1279" y="0"/>
                </a:moveTo>
              </a:path>
            </a:pathLst>
          </a:custGeom>
          <a:solidFill>
            <a:srgbClr val="FFFFFF">
              <a:alpha val="81999"/>
            </a:srgbClr>
          </a:solidFill>
          <a:ln w="50800" cap="flat">
            <a:solidFill>
              <a:srgbClr val="000000">
                <a:alpha val="81999"/>
              </a:srgbClr>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nchor="ctr"/>
          <a:lstStyle/>
          <a:p>
            <a:pPr>
              <a:defRPr/>
            </a:pPr>
            <a:r>
              <a:rPr lang="en-US" sz="1400" b="1">
                <a:latin typeface="Gill Sans" charset="0"/>
                <a:ea typeface="ＭＳ Ｐゴシック" charset="0"/>
                <a:cs typeface="Gill Sans" charset="0"/>
                <a:sym typeface="Gill Sans" charset="0"/>
              </a:rPr>
              <a:t>Is the </a:t>
            </a:r>
            <a:r>
              <a:rPr lang="ja-JP" altLang="en-US" sz="1400" b="1">
                <a:latin typeface="Arial"/>
                <a:ea typeface="ＭＳ Ｐゴシック" charset="0"/>
                <a:cs typeface="Gill Sans" charset="0"/>
                <a:sym typeface="Gill Sans" charset="0"/>
              </a:rPr>
              <a:t>“</a:t>
            </a:r>
            <a:r>
              <a:rPr lang="en-US" sz="1400" b="1">
                <a:latin typeface="Gill Sans" charset="0"/>
                <a:ea typeface="ＭＳ Ｐゴシック" charset="0"/>
                <a:cs typeface="Gill Sans" charset="0"/>
                <a:sym typeface="Gill Sans" charset="0"/>
              </a:rPr>
              <a:t>real</a:t>
            </a:r>
            <a:r>
              <a:rPr lang="ja-JP" altLang="en-US" sz="1400" b="1">
                <a:latin typeface="Arial"/>
                <a:ea typeface="ＭＳ Ｐゴシック" charset="0"/>
                <a:cs typeface="Gill Sans" charset="0"/>
                <a:sym typeface="Gill Sans" charset="0"/>
              </a:rPr>
              <a:t>”</a:t>
            </a:r>
            <a:r>
              <a:rPr lang="en-US" sz="1400" b="1">
                <a:latin typeface="Gill Sans" charset="0"/>
                <a:ea typeface="ＭＳ Ｐゴシック" charset="0"/>
                <a:cs typeface="Gill Sans" charset="0"/>
                <a:sym typeface="Gill Sans" charset="0"/>
              </a:rPr>
              <a:t> mayor</a:t>
            </a:r>
          </a:p>
        </p:txBody>
      </p:sp>
    </p:spTree>
    <p:extLst>
      <p:ext uri="{BB962C8B-B14F-4D97-AF65-F5344CB8AC3E}">
        <p14:creationId xmlns:p14="http://schemas.microsoft.com/office/powerpoint/2010/main" val="415339317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3011"/>
                                        </p:tgtEl>
                                        <p:attrNameLst>
                                          <p:attrName>style.visibility</p:attrName>
                                        </p:attrNameLst>
                                      </p:cBhvr>
                                      <p:to>
                                        <p:strVal val="visible"/>
                                      </p:to>
                                    </p:set>
                                    <p:anim calcmode="lin" valueType="num">
                                      <p:cBhvr>
                                        <p:cTn id="12" dur="500" fill="hold"/>
                                        <p:tgtEl>
                                          <p:spTgt spid="43011"/>
                                        </p:tgtEl>
                                        <p:attrNameLst>
                                          <p:attrName>ppt_w</p:attrName>
                                        </p:attrNameLst>
                                      </p:cBhvr>
                                      <p:tavLst>
                                        <p:tav tm="0">
                                          <p:val>
                                            <p:fltVal val="0"/>
                                          </p:val>
                                        </p:tav>
                                        <p:tav tm="100000">
                                          <p:val>
                                            <p:strVal val="#ppt_w"/>
                                          </p:val>
                                        </p:tav>
                                      </p:tavLst>
                                    </p:anim>
                                    <p:anim calcmode="lin" valueType="num">
                                      <p:cBhvr>
                                        <p:cTn id="13" dur="500" fill="hold"/>
                                        <p:tgtEl>
                                          <p:spTgt spid="4301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500" fill="hold"/>
                                        <p:tgtEl>
                                          <p:spTgt spid="43012"/>
                                        </p:tgtEl>
                                        <p:attrNameLst>
                                          <p:attrName>ppt_w</p:attrName>
                                        </p:attrNameLst>
                                      </p:cBhvr>
                                      <p:tavLst>
                                        <p:tav tm="0">
                                          <p:val>
                                            <p:fltVal val="0"/>
                                          </p:val>
                                        </p:tav>
                                        <p:tav tm="100000">
                                          <p:val>
                                            <p:strVal val="#ppt_w"/>
                                          </p:val>
                                        </p:tav>
                                      </p:tavLst>
                                    </p:anim>
                                    <p:anim calcmode="lin" valueType="num">
                                      <p:cBhvr>
                                        <p:cTn id="18" dur="500" fill="hold"/>
                                        <p:tgtEl>
                                          <p:spTgt spid="4301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3013"/>
                                        </p:tgtEl>
                                        <p:attrNameLst>
                                          <p:attrName>style.visibility</p:attrName>
                                        </p:attrNameLst>
                                      </p:cBhvr>
                                      <p:to>
                                        <p:strVal val="visible"/>
                                      </p:to>
                                    </p:set>
                                    <p:anim calcmode="lin" valueType="num">
                                      <p:cBhvr>
                                        <p:cTn id="22" dur="500" fill="hold"/>
                                        <p:tgtEl>
                                          <p:spTgt spid="43013"/>
                                        </p:tgtEl>
                                        <p:attrNameLst>
                                          <p:attrName>ppt_w</p:attrName>
                                        </p:attrNameLst>
                                      </p:cBhvr>
                                      <p:tavLst>
                                        <p:tav tm="0">
                                          <p:val>
                                            <p:fltVal val="0"/>
                                          </p:val>
                                        </p:tav>
                                        <p:tav tm="100000">
                                          <p:val>
                                            <p:strVal val="#ppt_w"/>
                                          </p:val>
                                        </p:tav>
                                      </p:tavLst>
                                    </p:anim>
                                    <p:anim calcmode="lin" valueType="num">
                                      <p:cBhvr>
                                        <p:cTn id="23" dur="500" fill="hold"/>
                                        <p:tgtEl>
                                          <p:spTgt spid="4301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43014"/>
                                        </p:tgtEl>
                                        <p:attrNameLst>
                                          <p:attrName>style.visibility</p:attrName>
                                        </p:attrNameLst>
                                      </p:cBhvr>
                                      <p:to>
                                        <p:strVal val="visible"/>
                                      </p:to>
                                    </p:set>
                                    <p:anim calcmode="lin" valueType="num">
                                      <p:cBhvr>
                                        <p:cTn id="27" dur="500" fill="hold"/>
                                        <p:tgtEl>
                                          <p:spTgt spid="43014"/>
                                        </p:tgtEl>
                                        <p:attrNameLst>
                                          <p:attrName>ppt_w</p:attrName>
                                        </p:attrNameLst>
                                      </p:cBhvr>
                                      <p:tavLst>
                                        <p:tav tm="0">
                                          <p:val>
                                            <p:fltVal val="0"/>
                                          </p:val>
                                        </p:tav>
                                        <p:tav tm="100000">
                                          <p:val>
                                            <p:strVal val="#ppt_w"/>
                                          </p:val>
                                        </p:tav>
                                      </p:tavLst>
                                    </p:anim>
                                    <p:anim calcmode="lin" valueType="num">
                                      <p:cBhvr>
                                        <p:cTn id="28" dur="500" fill="hold"/>
                                        <p:tgtEl>
                                          <p:spTgt spid="4301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43015"/>
                                        </p:tgtEl>
                                        <p:attrNameLst>
                                          <p:attrName>style.visibility</p:attrName>
                                        </p:attrNameLst>
                                      </p:cBhvr>
                                      <p:to>
                                        <p:strVal val="visible"/>
                                      </p:to>
                                    </p:set>
                                    <p:anim calcmode="lin" valueType="num">
                                      <p:cBhvr>
                                        <p:cTn id="32" dur="500" fill="hold"/>
                                        <p:tgtEl>
                                          <p:spTgt spid="43015"/>
                                        </p:tgtEl>
                                        <p:attrNameLst>
                                          <p:attrName>ppt_w</p:attrName>
                                        </p:attrNameLst>
                                      </p:cBhvr>
                                      <p:tavLst>
                                        <p:tav tm="0">
                                          <p:val>
                                            <p:fltVal val="0"/>
                                          </p:val>
                                        </p:tav>
                                        <p:tav tm="100000">
                                          <p:val>
                                            <p:strVal val="#ppt_w"/>
                                          </p:val>
                                        </p:tav>
                                      </p:tavLst>
                                    </p:anim>
                                    <p:anim calcmode="lin" valueType="num">
                                      <p:cBhvr>
                                        <p:cTn id="33" dur="500" fill="hold"/>
                                        <p:tgtEl>
                                          <p:spTgt spid="43015"/>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43016"/>
                                        </p:tgtEl>
                                        <p:attrNameLst>
                                          <p:attrName>style.visibility</p:attrName>
                                        </p:attrNameLst>
                                      </p:cBhvr>
                                      <p:to>
                                        <p:strVal val="visible"/>
                                      </p:to>
                                    </p:set>
                                    <p:anim calcmode="lin" valueType="num">
                                      <p:cBhvr>
                                        <p:cTn id="37" dur="500" fill="hold"/>
                                        <p:tgtEl>
                                          <p:spTgt spid="43016"/>
                                        </p:tgtEl>
                                        <p:attrNameLst>
                                          <p:attrName>ppt_w</p:attrName>
                                        </p:attrNameLst>
                                      </p:cBhvr>
                                      <p:tavLst>
                                        <p:tav tm="0">
                                          <p:val>
                                            <p:fltVal val="0"/>
                                          </p:val>
                                        </p:tav>
                                        <p:tav tm="100000">
                                          <p:val>
                                            <p:strVal val="#ppt_w"/>
                                          </p:val>
                                        </p:tav>
                                      </p:tavLst>
                                    </p:anim>
                                    <p:anim calcmode="lin" valueType="num">
                                      <p:cBhvr>
                                        <p:cTn id="38" dur="500" fill="hold"/>
                                        <p:tgtEl>
                                          <p:spTgt spid="4301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43017"/>
                                        </p:tgtEl>
                                        <p:attrNameLst>
                                          <p:attrName>style.visibility</p:attrName>
                                        </p:attrNameLst>
                                      </p:cBhvr>
                                      <p:to>
                                        <p:strVal val="visible"/>
                                      </p:to>
                                    </p:set>
                                    <p:anim calcmode="lin" valueType="num">
                                      <p:cBhvr>
                                        <p:cTn id="42" dur="500" fill="hold"/>
                                        <p:tgtEl>
                                          <p:spTgt spid="43017"/>
                                        </p:tgtEl>
                                        <p:attrNameLst>
                                          <p:attrName>ppt_w</p:attrName>
                                        </p:attrNameLst>
                                      </p:cBhvr>
                                      <p:tavLst>
                                        <p:tav tm="0">
                                          <p:val>
                                            <p:fltVal val="0"/>
                                          </p:val>
                                        </p:tav>
                                        <p:tav tm="100000">
                                          <p:val>
                                            <p:strVal val="#ppt_w"/>
                                          </p:val>
                                        </p:tav>
                                      </p:tavLst>
                                    </p:anim>
                                    <p:anim calcmode="lin" valueType="num">
                                      <p:cBhvr>
                                        <p:cTn id="43" dur="500" fill="hold"/>
                                        <p:tgtEl>
                                          <p:spTgt spid="43017"/>
                                        </p:tgtEl>
                                        <p:attrNameLst>
                                          <p:attrName>ppt_h</p:attrName>
                                        </p:attrNameLst>
                                      </p:cBhvr>
                                      <p:tavLst>
                                        <p:tav tm="0">
                                          <p:val>
                                            <p:fltVal val="0"/>
                                          </p:val>
                                        </p:tav>
                                        <p:tav tm="100000">
                                          <p:val>
                                            <p:strVal val="#ppt_h"/>
                                          </p:val>
                                        </p:tav>
                                      </p:tavLst>
                                    </p:anim>
                                  </p:childTnLst>
                                </p:cTn>
                              </p:par>
                            </p:childTnLst>
                          </p:cTn>
                        </p:par>
                        <p:par>
                          <p:cTn id="44" fill="hold" nodeType="afterGroup">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43018"/>
                                        </p:tgtEl>
                                        <p:attrNameLst>
                                          <p:attrName>style.visibility</p:attrName>
                                        </p:attrNameLst>
                                      </p:cBhvr>
                                      <p:to>
                                        <p:strVal val="visible"/>
                                      </p:to>
                                    </p:set>
                                    <p:anim calcmode="lin" valueType="num">
                                      <p:cBhvr>
                                        <p:cTn id="47" dur="500" fill="hold"/>
                                        <p:tgtEl>
                                          <p:spTgt spid="43018"/>
                                        </p:tgtEl>
                                        <p:attrNameLst>
                                          <p:attrName>ppt_w</p:attrName>
                                        </p:attrNameLst>
                                      </p:cBhvr>
                                      <p:tavLst>
                                        <p:tav tm="0">
                                          <p:val>
                                            <p:fltVal val="0"/>
                                          </p:val>
                                        </p:tav>
                                        <p:tav tm="100000">
                                          <p:val>
                                            <p:strVal val="#ppt_w"/>
                                          </p:val>
                                        </p:tav>
                                      </p:tavLst>
                                    </p:anim>
                                    <p:anim calcmode="lin" valueType="num">
                                      <p:cBhvr>
                                        <p:cTn id="48" dur="500" fill="hold"/>
                                        <p:tgtEl>
                                          <p:spTgt spid="43018"/>
                                        </p:tgtEl>
                                        <p:attrNameLst>
                                          <p:attrName>ppt_h</p:attrName>
                                        </p:attrNameLst>
                                      </p:cBhvr>
                                      <p:tavLst>
                                        <p:tav tm="0">
                                          <p:val>
                                            <p:fltVal val="0"/>
                                          </p:val>
                                        </p:tav>
                                        <p:tav tm="100000">
                                          <p:val>
                                            <p:strVal val="#ppt_h"/>
                                          </p:val>
                                        </p:tav>
                                      </p:tavLst>
                                    </p:anim>
                                  </p:childTnLst>
                                </p:cTn>
                              </p:par>
                            </p:childTnLst>
                          </p:cTn>
                        </p:par>
                        <p:par>
                          <p:cTn id="49" fill="hold" nodeType="afterGroup">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43019"/>
                                        </p:tgtEl>
                                        <p:attrNameLst>
                                          <p:attrName>style.visibility</p:attrName>
                                        </p:attrNameLst>
                                      </p:cBhvr>
                                      <p:to>
                                        <p:strVal val="visible"/>
                                      </p:to>
                                    </p:set>
                                    <p:anim calcmode="lin" valueType="num">
                                      <p:cBhvr>
                                        <p:cTn id="52" dur="500" fill="hold"/>
                                        <p:tgtEl>
                                          <p:spTgt spid="43019"/>
                                        </p:tgtEl>
                                        <p:attrNameLst>
                                          <p:attrName>ppt_w</p:attrName>
                                        </p:attrNameLst>
                                      </p:cBhvr>
                                      <p:tavLst>
                                        <p:tav tm="0">
                                          <p:val>
                                            <p:fltVal val="0"/>
                                          </p:val>
                                        </p:tav>
                                        <p:tav tm="100000">
                                          <p:val>
                                            <p:strVal val="#ppt_w"/>
                                          </p:val>
                                        </p:tav>
                                      </p:tavLst>
                                    </p:anim>
                                    <p:anim calcmode="lin" valueType="num">
                                      <p:cBhvr>
                                        <p:cTn id="53" dur="500" fill="hold"/>
                                        <p:tgtEl>
                                          <p:spTgt spid="43019"/>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43020"/>
                                        </p:tgtEl>
                                        <p:attrNameLst>
                                          <p:attrName>style.visibility</p:attrName>
                                        </p:attrNameLst>
                                      </p:cBhvr>
                                      <p:to>
                                        <p:strVal val="visible"/>
                                      </p:to>
                                    </p:set>
                                    <p:anim calcmode="lin" valueType="num">
                                      <p:cBhvr>
                                        <p:cTn id="57" dur="500" fill="hold"/>
                                        <p:tgtEl>
                                          <p:spTgt spid="43020"/>
                                        </p:tgtEl>
                                        <p:attrNameLst>
                                          <p:attrName>ppt_w</p:attrName>
                                        </p:attrNameLst>
                                      </p:cBhvr>
                                      <p:tavLst>
                                        <p:tav tm="0">
                                          <p:val>
                                            <p:fltVal val="0"/>
                                          </p:val>
                                        </p:tav>
                                        <p:tav tm="100000">
                                          <p:val>
                                            <p:strVal val="#ppt_w"/>
                                          </p:val>
                                        </p:tav>
                                      </p:tavLst>
                                    </p:anim>
                                    <p:anim calcmode="lin" valueType="num">
                                      <p:cBhvr>
                                        <p:cTn id="58" dur="500" fill="hold"/>
                                        <p:tgtEl>
                                          <p:spTgt spid="43020"/>
                                        </p:tgtEl>
                                        <p:attrNameLst>
                                          <p:attrName>ppt_h</p:attrName>
                                        </p:attrNameLst>
                                      </p:cBhvr>
                                      <p:tavLst>
                                        <p:tav tm="0">
                                          <p:val>
                                            <p:fltVal val="0"/>
                                          </p:val>
                                        </p:tav>
                                        <p:tav tm="100000">
                                          <p:val>
                                            <p:strVal val="#ppt_h"/>
                                          </p:val>
                                        </p:tav>
                                      </p:tavLst>
                                    </p:anim>
                                  </p:childTnLst>
                                </p:cTn>
                              </p:par>
                            </p:childTnLst>
                          </p:cTn>
                        </p:par>
                        <p:par>
                          <p:cTn id="59" fill="hold" nodeType="afterGroup">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43021"/>
                                        </p:tgtEl>
                                        <p:attrNameLst>
                                          <p:attrName>style.visibility</p:attrName>
                                        </p:attrNameLst>
                                      </p:cBhvr>
                                      <p:to>
                                        <p:strVal val="visible"/>
                                      </p:to>
                                    </p:set>
                                    <p:anim calcmode="lin" valueType="num">
                                      <p:cBhvr>
                                        <p:cTn id="62" dur="500" fill="hold"/>
                                        <p:tgtEl>
                                          <p:spTgt spid="43021"/>
                                        </p:tgtEl>
                                        <p:attrNameLst>
                                          <p:attrName>ppt_w</p:attrName>
                                        </p:attrNameLst>
                                      </p:cBhvr>
                                      <p:tavLst>
                                        <p:tav tm="0">
                                          <p:val>
                                            <p:fltVal val="0"/>
                                          </p:val>
                                        </p:tav>
                                        <p:tav tm="100000">
                                          <p:val>
                                            <p:strVal val="#ppt_w"/>
                                          </p:val>
                                        </p:tav>
                                      </p:tavLst>
                                    </p:anim>
                                    <p:anim calcmode="lin" valueType="num">
                                      <p:cBhvr>
                                        <p:cTn id="63" dur="500" fill="hold"/>
                                        <p:tgtEl>
                                          <p:spTgt spid="43021"/>
                                        </p:tgtEl>
                                        <p:attrNameLst>
                                          <p:attrName>ppt_h</p:attrName>
                                        </p:attrNameLst>
                                      </p:cBhvr>
                                      <p:tavLst>
                                        <p:tav tm="0">
                                          <p:val>
                                            <p:fltVal val="0"/>
                                          </p:val>
                                        </p:tav>
                                        <p:tav tm="100000">
                                          <p:val>
                                            <p:strVal val="#ppt_h"/>
                                          </p:val>
                                        </p:tav>
                                      </p:tavLst>
                                    </p:anim>
                                  </p:childTnLst>
                                </p:cTn>
                              </p:par>
                            </p:childTnLst>
                          </p:cTn>
                        </p:par>
                        <p:par>
                          <p:cTn id="64" fill="hold" nodeType="afterGroup">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43022"/>
                                        </p:tgtEl>
                                        <p:attrNameLst>
                                          <p:attrName>style.visibility</p:attrName>
                                        </p:attrNameLst>
                                      </p:cBhvr>
                                      <p:to>
                                        <p:strVal val="visible"/>
                                      </p:to>
                                    </p:set>
                                    <p:anim calcmode="lin" valueType="num">
                                      <p:cBhvr>
                                        <p:cTn id="67" dur="500" fill="hold"/>
                                        <p:tgtEl>
                                          <p:spTgt spid="43022"/>
                                        </p:tgtEl>
                                        <p:attrNameLst>
                                          <p:attrName>ppt_w</p:attrName>
                                        </p:attrNameLst>
                                      </p:cBhvr>
                                      <p:tavLst>
                                        <p:tav tm="0">
                                          <p:val>
                                            <p:fltVal val="0"/>
                                          </p:val>
                                        </p:tav>
                                        <p:tav tm="100000">
                                          <p:val>
                                            <p:strVal val="#ppt_w"/>
                                          </p:val>
                                        </p:tav>
                                      </p:tavLst>
                                    </p:anim>
                                    <p:anim calcmode="lin" valueType="num">
                                      <p:cBhvr>
                                        <p:cTn id="68" dur="500" fill="hold"/>
                                        <p:tgtEl>
                                          <p:spTgt spid="43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1" grpId="0" animBg="1" autoUpdateAnimBg="0"/>
      <p:bldP spid="43012" grpId="0" animBg="1" autoUpdateAnimBg="0"/>
      <p:bldP spid="43013" grpId="0" animBg="1" autoUpdateAnimBg="0"/>
      <p:bldP spid="43014" grpId="0" animBg="1" autoUpdateAnimBg="0"/>
      <p:bldP spid="43015" grpId="0" animBg="1" autoUpdateAnimBg="0"/>
      <p:bldP spid="43016" grpId="0" animBg="1" autoUpdateAnimBg="0"/>
      <p:bldP spid="43017" grpId="0" animBg="1" autoUpdateAnimBg="0"/>
      <p:bldP spid="43018" grpId="0" animBg="1" autoUpdateAnimBg="0"/>
      <p:bldP spid="43019" grpId="0" animBg="1" autoUpdateAnimBg="0"/>
      <p:bldP spid="43020" grpId="0" animBg="1" autoUpdateAnimBg="0"/>
      <p:bldP spid="43021" grpId="0" animBg="1" autoUpdateAnimBg="0"/>
      <p:bldP spid="4302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descr="Access to Meaningful Work for PWDs" title="Access to Meaningful Work for PWDs"/>
          <p:cNvSpPr/>
          <p:nvPr/>
        </p:nvSpPr>
        <p:spPr>
          <a:xfrm>
            <a:off x="1788583" y="5863167"/>
            <a:ext cx="4847167" cy="8255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n w="3175" cmpd="sng">
                <a:solidFill>
                  <a:srgbClr val="000000"/>
                </a:solidFill>
              </a:ln>
            </a:endParaRPr>
          </a:p>
        </p:txBody>
      </p:sp>
      <p:sp>
        <p:nvSpPr>
          <p:cNvPr id="2" name="Title 1"/>
          <p:cNvSpPr>
            <a:spLocks noGrp="1"/>
          </p:cNvSpPr>
          <p:nvPr>
            <p:ph type="title"/>
          </p:nvPr>
        </p:nvSpPr>
        <p:spPr>
          <a:xfrm>
            <a:off x="457200" y="52395"/>
            <a:ext cx="7620000" cy="1143000"/>
          </a:xfrm>
        </p:spPr>
        <p:txBody>
          <a:bodyPr/>
          <a:lstStyle/>
          <a:p>
            <a:r>
              <a:rPr lang="en-US" i="1" dirty="0"/>
              <a:t>Putting Faith to Work </a:t>
            </a:r>
            <a:r>
              <a:rPr lang="en-US" dirty="0"/>
              <a:t>Model</a:t>
            </a:r>
          </a:p>
        </p:txBody>
      </p:sp>
      <p:pic>
        <p:nvPicPr>
          <p:cNvPr id="4" name="Picture 3" descr="Cartoon stylized image of a church." title="Stylized Church"/>
          <p:cNvPicPr>
            <a:picLocks noChangeAspect="1"/>
          </p:cNvPicPr>
          <p:nvPr/>
        </p:nvPicPr>
        <p:blipFill rotWithShape="1">
          <a:blip r:embed="rId3" cstate="screen">
            <a:extLst>
              <a:ext uri="{28A0092B-C50C-407E-A947-70E740481C1C}">
                <a14:useLocalDpi xmlns:a14="http://schemas.microsoft.com/office/drawing/2010/main"/>
              </a:ext>
            </a:extLst>
          </a:blip>
          <a:srcRect t="6509"/>
          <a:stretch/>
        </p:blipFill>
        <p:spPr>
          <a:xfrm>
            <a:off x="3240618" y="1091916"/>
            <a:ext cx="1393212" cy="1672165"/>
          </a:xfrm>
          <a:prstGeom prst="rect">
            <a:avLst/>
          </a:prstGeom>
        </p:spPr>
      </p:pic>
      <p:sp>
        <p:nvSpPr>
          <p:cNvPr id="5" name="TextBox 4"/>
          <p:cNvSpPr txBox="1"/>
          <p:nvPr/>
        </p:nvSpPr>
        <p:spPr>
          <a:xfrm>
            <a:off x="31746" y="1578220"/>
            <a:ext cx="2823632" cy="1169551"/>
          </a:xfrm>
          <a:prstGeom prst="rect">
            <a:avLst/>
          </a:prstGeom>
          <a:noFill/>
        </p:spPr>
        <p:txBody>
          <a:bodyPr wrap="square" rtlCol="0">
            <a:spAutoFit/>
          </a:bodyPr>
          <a:lstStyle/>
          <a:p>
            <a:pPr algn="ctr"/>
            <a:r>
              <a:rPr lang="en-US" sz="1400" dirty="0"/>
              <a:t>Training</a:t>
            </a:r>
          </a:p>
          <a:p>
            <a:pPr algn="ctr"/>
            <a:r>
              <a:rPr lang="en-US" sz="1400" dirty="0"/>
              <a:t>Technical Assistance</a:t>
            </a:r>
          </a:p>
          <a:p>
            <a:pPr algn="ctr"/>
            <a:r>
              <a:rPr lang="en-US" sz="1400" dirty="0"/>
              <a:t>Linkages to Services &amp; Resources</a:t>
            </a:r>
          </a:p>
          <a:p>
            <a:pPr algn="ctr"/>
            <a:r>
              <a:rPr lang="en-US" sz="1400" dirty="0"/>
              <a:t>Connections to Other Congregations</a:t>
            </a:r>
          </a:p>
          <a:p>
            <a:pPr algn="ctr"/>
            <a:endParaRPr lang="en-US" sz="1400" dirty="0"/>
          </a:p>
        </p:txBody>
      </p:sp>
      <p:sp>
        <p:nvSpPr>
          <p:cNvPr id="6" name="Up Arrow 5" descr="Up arrow pointing towards a church.&#10;" title="Up Arrow "/>
          <p:cNvSpPr/>
          <p:nvPr/>
        </p:nvSpPr>
        <p:spPr>
          <a:xfrm rot="5400000">
            <a:off x="2653242" y="1661591"/>
            <a:ext cx="560917" cy="61383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9" name="Diagram 8" descr="Specific Stakeholders: &#10;&#10;Community Groups&#10;Businesses &amp; Employer Networks&#10;Civic Groups&#10;Non-Profits&#10;Other Churches  Synagogues Mosques&#10;Schools and Colleges&#10;Friends &amp; Relatives&#10;Other Associa-tions&#10;&#10;Community Groups&#10;Businesses &amp; Employer Networks&#10;Civic Groups&#10;Non-Profits&#10;Other Churches  Synagogues Mosques&#10;Schools and Colleges&#10;Friends &amp; Relatives&#10;Other Associa-tions&#10;" title="Diagram listing connections"/>
          <p:cNvGraphicFramePr/>
          <p:nvPr>
            <p:extLst>
              <p:ext uri="{D42A27DB-BD31-4B8C-83A1-F6EECF244321}">
                <p14:modId xmlns:p14="http://schemas.microsoft.com/office/powerpoint/2010/main" val="1020820006"/>
              </p:ext>
            </p:extLst>
          </p:nvPr>
        </p:nvGraphicFramePr>
        <p:xfrm>
          <a:off x="190492" y="4201583"/>
          <a:ext cx="8085676" cy="1767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Straight Arrow Connector 11" descr="Arrow" title="Arrow"/>
          <p:cNvCxnSpPr/>
          <p:nvPr/>
        </p:nvCxnSpPr>
        <p:spPr>
          <a:xfrm flipH="1">
            <a:off x="878417" y="3799417"/>
            <a:ext cx="3175000" cy="100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descr="Arrow" title="Arrow"/>
          <p:cNvCxnSpPr/>
          <p:nvPr/>
        </p:nvCxnSpPr>
        <p:spPr>
          <a:xfrm flipH="1">
            <a:off x="1569970" y="3799417"/>
            <a:ext cx="2483447" cy="100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descr="Arrow" title="Arrow"/>
          <p:cNvCxnSpPr/>
          <p:nvPr/>
        </p:nvCxnSpPr>
        <p:spPr>
          <a:xfrm flipH="1">
            <a:off x="2650068" y="3799417"/>
            <a:ext cx="1403349" cy="100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descr="Arrow" title="Arrow"/>
          <p:cNvCxnSpPr/>
          <p:nvPr/>
        </p:nvCxnSpPr>
        <p:spPr>
          <a:xfrm flipH="1">
            <a:off x="3750734" y="3799417"/>
            <a:ext cx="302683" cy="100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descr="Arrow" title="Arrow"/>
          <p:cNvCxnSpPr/>
          <p:nvPr/>
        </p:nvCxnSpPr>
        <p:spPr>
          <a:xfrm>
            <a:off x="4053417" y="3799417"/>
            <a:ext cx="723900" cy="100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title="Arrow"/>
          <p:cNvCxnSpPr/>
          <p:nvPr/>
        </p:nvCxnSpPr>
        <p:spPr>
          <a:xfrm>
            <a:off x="4053417" y="3799417"/>
            <a:ext cx="1755648" cy="100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rrow" title="Arrow"/>
          <p:cNvCxnSpPr/>
          <p:nvPr/>
        </p:nvCxnSpPr>
        <p:spPr>
          <a:xfrm>
            <a:off x="4053417" y="3799417"/>
            <a:ext cx="2760134" cy="100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descr="Arrow" title="Arrow"/>
          <p:cNvCxnSpPr/>
          <p:nvPr/>
        </p:nvCxnSpPr>
        <p:spPr>
          <a:xfrm>
            <a:off x="4053417" y="3799417"/>
            <a:ext cx="3860800" cy="100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Picture 7" descr="Stylized image showing Congregation members" title="Congregation members"/>
          <p:cNvPicPr>
            <a:picLocks noChangeAspect="1"/>
          </p:cNvPicPr>
          <p:nvPr/>
        </p:nvPicPr>
        <p:blipFill>
          <a:blip r:embed="rId9" cstate="screen">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2489200" y="2768940"/>
            <a:ext cx="3280832" cy="1769076"/>
          </a:xfrm>
          <a:prstGeom prst="rect">
            <a:avLst/>
          </a:prstGeom>
        </p:spPr>
      </p:pic>
      <p:sp>
        <p:nvSpPr>
          <p:cNvPr id="10" name="TextBox 9"/>
          <p:cNvSpPr txBox="1"/>
          <p:nvPr/>
        </p:nvSpPr>
        <p:spPr>
          <a:xfrm>
            <a:off x="3157470" y="3238510"/>
            <a:ext cx="1865865" cy="830997"/>
          </a:xfrm>
          <a:prstGeom prst="rect">
            <a:avLst/>
          </a:prstGeom>
          <a:noFill/>
        </p:spPr>
        <p:txBody>
          <a:bodyPr wrap="none" rtlCol="0">
            <a:spAutoFit/>
          </a:bodyPr>
          <a:lstStyle/>
          <a:p>
            <a:pPr algn="ctr"/>
            <a:r>
              <a:rPr lang="en-US" sz="2400" dirty="0">
                <a:solidFill>
                  <a:schemeClr val="bg1"/>
                </a:solidFill>
              </a:rPr>
              <a:t>Congregation</a:t>
            </a:r>
          </a:p>
          <a:p>
            <a:pPr algn="ctr"/>
            <a:r>
              <a:rPr lang="en-US" sz="2400" dirty="0">
                <a:solidFill>
                  <a:schemeClr val="bg1"/>
                </a:solidFill>
              </a:rPr>
              <a:t>Members</a:t>
            </a:r>
          </a:p>
        </p:txBody>
      </p:sp>
      <p:sp>
        <p:nvSpPr>
          <p:cNvPr id="20" name="TextBox 19"/>
          <p:cNvSpPr txBox="1"/>
          <p:nvPr/>
        </p:nvSpPr>
        <p:spPr>
          <a:xfrm>
            <a:off x="2369216" y="5863167"/>
            <a:ext cx="3608680" cy="830997"/>
          </a:xfrm>
          <a:prstGeom prst="rect">
            <a:avLst/>
          </a:prstGeom>
          <a:noFill/>
        </p:spPr>
        <p:txBody>
          <a:bodyPr wrap="none" rtlCol="0">
            <a:spAutoFit/>
          </a:bodyPr>
          <a:lstStyle/>
          <a:p>
            <a:pPr algn="ctr"/>
            <a:r>
              <a:rPr lang="en-US" sz="2400" dirty="0">
                <a:solidFill>
                  <a:schemeClr val="bg1"/>
                </a:solidFill>
              </a:rPr>
              <a:t>Access to Meaningful Work</a:t>
            </a:r>
          </a:p>
          <a:p>
            <a:pPr algn="ctr"/>
            <a:r>
              <a:rPr lang="en-US" sz="2400" dirty="0">
                <a:solidFill>
                  <a:schemeClr val="bg1"/>
                </a:solidFill>
              </a:rPr>
              <a:t>For People with Disabilities</a:t>
            </a:r>
          </a:p>
        </p:txBody>
      </p:sp>
      <p:pic>
        <p:nvPicPr>
          <p:cNvPr id="3" name="Picture 2" title="Stylized Church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25610" y="1371600"/>
            <a:ext cx="788520" cy="877367"/>
          </a:xfrm>
          <a:prstGeom prst="rect">
            <a:avLst/>
          </a:prstGeom>
        </p:spPr>
      </p:pic>
      <p:pic>
        <p:nvPicPr>
          <p:cNvPr id="7" name="Picture 6" descr="Mosque Image&#10;" title="Mosque Image"/>
          <p:cNvPicPr>
            <a:picLocks noChangeAspect="1"/>
          </p:cNvPicPr>
          <p:nvPr/>
        </p:nvPicPr>
        <p:blipFill>
          <a:blip r:embed="rId12"/>
          <a:stretch>
            <a:fillRect/>
          </a:stretch>
        </p:blipFill>
        <p:spPr>
          <a:xfrm>
            <a:off x="7648938" y="2248967"/>
            <a:ext cx="682414" cy="758238"/>
          </a:xfrm>
          <a:prstGeom prst="rect">
            <a:avLst/>
          </a:prstGeom>
        </p:spPr>
      </p:pic>
      <p:pic>
        <p:nvPicPr>
          <p:cNvPr id="11" name="Picture 10" descr="Church image 3&#10;" title="Church 3"/>
          <p:cNvPicPr>
            <a:picLocks noChangeAspect="1"/>
          </p:cNvPicPr>
          <p:nvPr/>
        </p:nvPicPr>
        <p:blipFill>
          <a:blip r:embed="rId13"/>
          <a:stretch>
            <a:fillRect/>
          </a:stretch>
        </p:blipFill>
        <p:spPr>
          <a:xfrm>
            <a:off x="7405422" y="436033"/>
            <a:ext cx="1017589" cy="935567"/>
          </a:xfrm>
          <a:prstGeom prst="rect">
            <a:avLst/>
          </a:prstGeom>
        </p:spPr>
      </p:pic>
      <p:cxnSp>
        <p:nvCxnSpPr>
          <p:cNvPr id="16" name="Straight Arrow Connector 15" descr="Arrow" title="Arrow"/>
          <p:cNvCxnSpPr>
            <a:stCxn id="4" idx="3"/>
          </p:cNvCxnSpPr>
          <p:nvPr/>
        </p:nvCxnSpPr>
        <p:spPr>
          <a:xfrm flipV="1">
            <a:off x="4633830" y="1195395"/>
            <a:ext cx="2478170" cy="7326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descr="Arrow" title="Arrow"/>
          <p:cNvCxnSpPr>
            <a:stCxn id="4" idx="3"/>
          </p:cNvCxnSpPr>
          <p:nvPr/>
        </p:nvCxnSpPr>
        <p:spPr>
          <a:xfrm>
            <a:off x="4633830" y="1927999"/>
            <a:ext cx="254929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descr="Arrow" title="Arrow"/>
          <p:cNvCxnSpPr>
            <a:stCxn id="4" idx="3"/>
          </p:cNvCxnSpPr>
          <p:nvPr/>
        </p:nvCxnSpPr>
        <p:spPr>
          <a:xfrm>
            <a:off x="4633830" y="1927999"/>
            <a:ext cx="2549290" cy="7440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2" name="Picture 31" descr="Syngagoe " title="Syngagoe "/>
          <p:cNvPicPr>
            <a:picLocks noChangeAspect="1"/>
          </p:cNvPicPr>
          <p:nvPr/>
        </p:nvPicPr>
        <p:blipFill>
          <a:blip r:embed="rId14"/>
          <a:stretch>
            <a:fillRect/>
          </a:stretch>
        </p:blipFill>
        <p:spPr>
          <a:xfrm>
            <a:off x="7627302" y="3007205"/>
            <a:ext cx="704050" cy="933400"/>
          </a:xfrm>
          <a:prstGeom prst="rect">
            <a:avLst/>
          </a:prstGeom>
        </p:spPr>
      </p:pic>
      <p:cxnSp>
        <p:nvCxnSpPr>
          <p:cNvPr id="34" name="Straight Arrow Connector 33" descr="Arrow" title="Arrow"/>
          <p:cNvCxnSpPr>
            <a:stCxn id="4" idx="3"/>
          </p:cNvCxnSpPr>
          <p:nvPr/>
        </p:nvCxnSpPr>
        <p:spPr>
          <a:xfrm>
            <a:off x="4633830" y="1927999"/>
            <a:ext cx="2884570" cy="1310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descr="Arrow" title="Arrow">
            <a:extLst>
              <a:ext uri="{FF2B5EF4-FFF2-40B4-BE49-F238E27FC236}">
                <a16:creationId xmlns:a16="http://schemas.microsoft.com/office/drawing/2014/main" id="{C0FE7C84-2BE6-4A96-A40C-0475BF649EF0}"/>
              </a:ext>
            </a:extLst>
          </p:cNvPr>
          <p:cNvSpPr/>
          <p:nvPr/>
        </p:nvSpPr>
        <p:spPr>
          <a:xfrm>
            <a:off x="4191832" y="3244334"/>
            <a:ext cx="760336" cy="369332"/>
          </a:xfrm>
          <a:prstGeom prst="rect">
            <a:avLst/>
          </a:prstGeom>
        </p:spPr>
        <p:txBody>
          <a:bodyPr wrap="none">
            <a:spAutoFit/>
          </a:bodyPr>
          <a:lstStyle/>
          <a:p>
            <a:r>
              <a:rPr lang="en-US" dirty="0"/>
              <a:t>Arrow</a:t>
            </a:r>
          </a:p>
        </p:txBody>
      </p:sp>
    </p:spTree>
    <p:extLst>
      <p:ext uri="{BB962C8B-B14F-4D97-AF65-F5344CB8AC3E}">
        <p14:creationId xmlns:p14="http://schemas.microsoft.com/office/powerpoint/2010/main" val="249643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5B98-B6A7-4CC3-8381-BDA81F53AAD7}"/>
              </a:ext>
            </a:extLst>
          </p:cNvPr>
          <p:cNvSpPr>
            <a:spLocks noGrp="1"/>
          </p:cNvSpPr>
          <p:nvPr>
            <p:ph type="title"/>
          </p:nvPr>
        </p:nvSpPr>
        <p:spPr>
          <a:xfrm>
            <a:off x="1037771" y="2147589"/>
            <a:ext cx="7620000" cy="1143000"/>
          </a:xfrm>
        </p:spPr>
        <p:txBody>
          <a:bodyPr/>
          <a:lstStyle/>
          <a:p>
            <a:r>
              <a:rPr lang="en-US" dirty="0"/>
              <a:t>Concentric</a:t>
            </a:r>
            <a:r>
              <a:rPr lang="en-US" baseline="0" dirty="0"/>
              <a:t> Rings of People</a:t>
            </a:r>
            <a:endParaRPr lang="en-US" dirty="0"/>
          </a:p>
        </p:txBody>
      </p:sp>
      <p:sp>
        <p:nvSpPr>
          <p:cNvPr id="52225" name="Oval 1"/>
          <p:cNvSpPr>
            <a:spLocks/>
          </p:cNvSpPr>
          <p:nvPr/>
        </p:nvSpPr>
        <p:spPr bwMode="auto">
          <a:xfrm>
            <a:off x="776883" y="-366117"/>
            <a:ext cx="7590234" cy="7590234"/>
          </a:xfrm>
          <a:prstGeom prst="ellipse">
            <a:avLst/>
          </a:prstGeom>
          <a:solidFill>
            <a:srgbClr val="BFBFBF"/>
          </a:solidFill>
          <a:ln w="25400">
            <a:solidFill>
              <a:srgbClr val="000000"/>
            </a:solidFill>
            <a:miter lim="800000"/>
            <a:headEnd/>
            <a:tailEnd/>
          </a:ln>
        </p:spPr>
        <p:txBody>
          <a:bodyPr lIns="0" tIns="0" rIns="0" bIns="0" anchor="ctr"/>
          <a:lstStyle/>
          <a:p>
            <a:r>
              <a:rPr lang="en-US" sz="2500">
                <a:solidFill>
                  <a:srgbClr val="000000"/>
                </a:solidFill>
                <a:latin typeface="Helvetica Neue Light" charset="0"/>
                <a:ea typeface="ＭＳ Ｐゴシック" charset="0"/>
                <a:sym typeface="Helvetica Neue Light" charset="0"/>
              </a:rPr>
              <a:t>800</a:t>
            </a:r>
          </a:p>
        </p:txBody>
      </p:sp>
      <p:sp>
        <p:nvSpPr>
          <p:cNvPr id="52226" name="Oval 2"/>
          <p:cNvSpPr>
            <a:spLocks/>
          </p:cNvSpPr>
          <p:nvPr/>
        </p:nvSpPr>
        <p:spPr bwMode="auto">
          <a:xfrm>
            <a:off x="1669852" y="526852"/>
            <a:ext cx="5804297" cy="5804297"/>
          </a:xfrm>
          <a:prstGeom prst="ellipse">
            <a:avLst/>
          </a:prstGeom>
          <a:solidFill>
            <a:srgbClr val="FFFFFF"/>
          </a:solidFill>
          <a:ln w="25400">
            <a:solidFill>
              <a:srgbClr val="000000"/>
            </a:solidFill>
            <a:miter lim="800000"/>
            <a:headEnd/>
            <a:tailEnd/>
          </a:ln>
        </p:spPr>
        <p:txBody>
          <a:bodyPr lIns="0" tIns="0" rIns="0" bIns="0" anchor="ctr"/>
          <a:lstStyle/>
          <a:p>
            <a:r>
              <a:rPr lang="en-US" sz="2500">
                <a:solidFill>
                  <a:srgbClr val="000000"/>
                </a:solidFill>
                <a:latin typeface="Helvetica Neue Light" charset="0"/>
                <a:ea typeface="ＭＳ Ｐゴシック" charset="0"/>
                <a:sym typeface="Helvetica Neue Light" charset="0"/>
              </a:rPr>
              <a:t>70</a:t>
            </a:r>
          </a:p>
        </p:txBody>
      </p:sp>
      <p:sp>
        <p:nvSpPr>
          <p:cNvPr id="52227" name="Oval 3" descr="Friends and Close Companions" title="Friends and Close Companions"/>
          <p:cNvSpPr>
            <a:spLocks/>
          </p:cNvSpPr>
          <p:nvPr/>
        </p:nvSpPr>
        <p:spPr bwMode="auto">
          <a:xfrm>
            <a:off x="2562821" y="1419821"/>
            <a:ext cx="4018359" cy="4018359"/>
          </a:xfrm>
          <a:prstGeom prst="ellipse">
            <a:avLst/>
          </a:prstGeom>
          <a:solidFill>
            <a:srgbClr val="BFBFBF"/>
          </a:solidFill>
          <a:ln w="25400">
            <a:solidFill>
              <a:srgbClr val="000000"/>
            </a:solidFill>
            <a:miter lim="800000"/>
            <a:headEnd/>
            <a:tailEnd/>
          </a:ln>
        </p:spPr>
        <p:txBody>
          <a:bodyPr lIns="0" tIns="0" rIns="0" bIns="0"/>
          <a:lstStyle/>
          <a:p>
            <a:endParaRPr lang="en-US" dirty="0">
              <a:solidFill>
                <a:srgbClr val="000000"/>
              </a:solidFill>
              <a:latin typeface="Helvetica Neue Light" charset="0"/>
              <a:ea typeface="ＭＳ Ｐゴシック" charset="0"/>
              <a:sym typeface="Helvetica Neue Light" charset="0"/>
            </a:endParaRPr>
          </a:p>
        </p:txBody>
      </p:sp>
      <p:sp>
        <p:nvSpPr>
          <p:cNvPr id="52228" name="Oval 4" descr="Family Members" title="Family Members"/>
          <p:cNvSpPr>
            <a:spLocks/>
          </p:cNvSpPr>
          <p:nvPr/>
        </p:nvSpPr>
        <p:spPr bwMode="auto">
          <a:xfrm>
            <a:off x="3562945" y="2419945"/>
            <a:ext cx="2009180" cy="2009180"/>
          </a:xfrm>
          <a:prstGeom prst="ellipse">
            <a:avLst/>
          </a:prstGeom>
          <a:solidFill>
            <a:srgbClr val="FFFFFF"/>
          </a:solidFill>
          <a:ln w="25400">
            <a:solidFill>
              <a:srgbClr val="000000"/>
            </a:solidFill>
            <a:miter lim="800000"/>
            <a:headEnd/>
            <a:tailEnd/>
          </a:ln>
        </p:spPr>
        <p:txBody>
          <a:bodyPr lIns="0" tIns="0" rIns="0" bIns="0"/>
          <a:lstStyle/>
          <a:p>
            <a:endParaRPr lang="en-US"/>
          </a:p>
        </p:txBody>
      </p:sp>
      <p:sp>
        <p:nvSpPr>
          <p:cNvPr id="52229" name="Rectangle 5"/>
          <p:cNvSpPr>
            <a:spLocks/>
          </p:cNvSpPr>
          <p:nvPr/>
        </p:nvSpPr>
        <p:spPr bwMode="auto">
          <a:xfrm>
            <a:off x="2402086" y="2982516"/>
            <a:ext cx="4482703" cy="88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2700">
                <a:solidFill>
                  <a:srgbClr val="000000"/>
                </a:solidFill>
                <a:latin typeface="Helvetica Neue Light" charset="0"/>
                <a:ea typeface="ＭＳ Ｐゴシック" charset="0"/>
                <a:sym typeface="Helvetica Neue Light" charset="0"/>
              </a:rPr>
              <a:t>Family</a:t>
            </a:r>
          </a:p>
          <a:p>
            <a:r>
              <a:rPr lang="en-US" sz="2700">
                <a:solidFill>
                  <a:srgbClr val="000000"/>
                </a:solidFill>
                <a:latin typeface="Helvetica Neue Light" charset="0"/>
                <a:ea typeface="ＭＳ Ｐゴシック" charset="0"/>
                <a:sym typeface="Helvetica Neue Light" charset="0"/>
              </a:rPr>
              <a:t>Members</a:t>
            </a:r>
          </a:p>
        </p:txBody>
      </p:sp>
      <p:sp>
        <p:nvSpPr>
          <p:cNvPr id="52231" name="Rectangle 7"/>
          <p:cNvSpPr>
            <a:spLocks/>
          </p:cNvSpPr>
          <p:nvPr/>
        </p:nvSpPr>
        <p:spPr bwMode="auto">
          <a:xfrm>
            <a:off x="-97110" y="4701481"/>
            <a:ext cx="4463728" cy="88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2700">
                <a:solidFill>
                  <a:srgbClr val="000000"/>
                </a:solidFill>
                <a:latin typeface="Helvetica Neue Light" charset="0"/>
                <a:ea typeface="ＭＳ Ｐゴシック" charset="0"/>
                <a:sym typeface="Helvetica Neue Light" charset="0"/>
              </a:rPr>
              <a:t>Acquaintances</a:t>
            </a:r>
          </a:p>
          <a:p>
            <a:r>
              <a:rPr lang="en-US" sz="2700">
                <a:solidFill>
                  <a:srgbClr val="000000"/>
                </a:solidFill>
                <a:latin typeface="Helvetica Neue Light" charset="0"/>
                <a:ea typeface="ＭＳ Ｐゴシック" charset="0"/>
                <a:sym typeface="Helvetica Neue Light" charset="0"/>
              </a:rPr>
              <a:t>(Coworkers, Neighbors)</a:t>
            </a:r>
          </a:p>
        </p:txBody>
      </p:sp>
      <p:sp>
        <p:nvSpPr>
          <p:cNvPr id="52232" name="Rectangle 8"/>
          <p:cNvSpPr>
            <a:spLocks/>
          </p:cNvSpPr>
          <p:nvPr/>
        </p:nvSpPr>
        <p:spPr bwMode="auto">
          <a:xfrm>
            <a:off x="3982641" y="5866805"/>
            <a:ext cx="5589984" cy="88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2700" dirty="0">
                <a:solidFill>
                  <a:srgbClr val="000000"/>
                </a:solidFill>
                <a:latin typeface="Helvetica Neue Light" charset="0"/>
                <a:ea typeface="ＭＳ Ｐゴシック" charset="0"/>
                <a:sym typeface="Helvetica Neue Light" charset="0"/>
              </a:rPr>
              <a:t>People Paid</a:t>
            </a:r>
          </a:p>
          <a:p>
            <a:r>
              <a:rPr lang="en-US" sz="2700" dirty="0">
                <a:solidFill>
                  <a:srgbClr val="000000"/>
                </a:solidFill>
                <a:latin typeface="Helvetica Neue Light" charset="0"/>
                <a:ea typeface="ＭＳ Ｐゴシック" charset="0"/>
                <a:sym typeface="Helvetica Neue Light" charset="0"/>
              </a:rPr>
              <a:t>to Be There</a:t>
            </a:r>
          </a:p>
        </p:txBody>
      </p:sp>
      <p:sp>
        <p:nvSpPr>
          <p:cNvPr id="10" name="Rectangle 6" descr="Friends and Close Companions&#10;" title="Friends and Close Companion">
            <a:extLst>
              <a:ext uri="{FF2B5EF4-FFF2-40B4-BE49-F238E27FC236}">
                <a16:creationId xmlns:a16="http://schemas.microsoft.com/office/drawing/2014/main" id="{C02BF6AA-3018-4B26-8680-BC7CE9C2BE5A}"/>
              </a:ext>
            </a:extLst>
          </p:cNvPr>
          <p:cNvSpPr>
            <a:spLocks/>
          </p:cNvSpPr>
          <p:nvPr/>
        </p:nvSpPr>
        <p:spPr bwMode="auto">
          <a:xfrm>
            <a:off x="3545086" y="1250156"/>
            <a:ext cx="5679281" cy="88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sz="2700" dirty="0">
                <a:solidFill>
                  <a:srgbClr val="000000"/>
                </a:solidFill>
                <a:latin typeface="Helvetica Neue Light" charset="0"/>
                <a:ea typeface="ＭＳ Ｐゴシック" charset="0"/>
                <a:sym typeface="Helvetica Neue Light" charset="0"/>
              </a:rPr>
              <a:t>Friends and</a:t>
            </a:r>
            <a:br>
              <a:rPr lang="en-US" sz="2700" dirty="0">
                <a:solidFill>
                  <a:srgbClr val="000000"/>
                </a:solidFill>
                <a:latin typeface="Helvetica Neue Light" charset="0"/>
                <a:ea typeface="ＭＳ Ｐゴシック" charset="0"/>
                <a:sym typeface="Helvetica Neue Light" charset="0"/>
              </a:rPr>
            </a:br>
            <a:r>
              <a:rPr lang="en-US" sz="2700" dirty="0">
                <a:solidFill>
                  <a:srgbClr val="000000"/>
                </a:solidFill>
                <a:latin typeface="Helvetica Neue Light" charset="0"/>
                <a:ea typeface="ＭＳ Ｐゴシック" charset="0"/>
                <a:sym typeface="Helvetica Neue Light" charset="0"/>
              </a:rPr>
              <a:t>Close Companions</a:t>
            </a:r>
          </a:p>
        </p:txBody>
      </p:sp>
    </p:spTree>
    <p:extLst>
      <p:ext uri="{BB962C8B-B14F-4D97-AF65-F5344CB8AC3E}">
        <p14:creationId xmlns:p14="http://schemas.microsoft.com/office/powerpoint/2010/main" val="425327561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74072632" presetClass="entr" presetSubtype="0" fill="hold" grpId="0" nodeType="clickEffect">
                                  <p:stCondLst>
                                    <p:cond delay="0"/>
                                  </p:stCondLst>
                                  <p:childTnLst>
                                    <p:set>
                                      <p:cBhvr>
                                        <p:cTn id="6" dur="1" fill="hold">
                                          <p:stCondLst>
                                            <p:cond delay="499"/>
                                          </p:stCondLst>
                                        </p:cTn>
                                        <p:tgtEl>
                                          <p:spTgt spid="52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74072632" presetClass="entr" presetSubtype="0" fill="hold" grpId="0" nodeType="clickEffect">
                                  <p:stCondLst>
                                    <p:cond delay="0"/>
                                  </p:stCondLst>
                                  <p:childTnLst>
                                    <p:set>
                                      <p:cBhvr>
                                        <p:cTn id="10" dur="1" fill="hold">
                                          <p:stCondLst>
                                            <p:cond delay="499"/>
                                          </p:stCondLst>
                                        </p:cTn>
                                        <p:tgtEl>
                                          <p:spTgt spid="52226"/>
                                        </p:tgtEl>
                                        <p:attrNameLst>
                                          <p:attrName>style.visibility</p:attrName>
                                        </p:attrNameLst>
                                      </p:cBhvr>
                                      <p:to>
                                        <p:strVal val="visible"/>
                                      </p:to>
                                    </p:set>
                                  </p:childTnLst>
                                </p:cTn>
                              </p:par>
                            </p:childTnLst>
                          </p:cTn>
                        </p:par>
                        <p:par>
                          <p:cTn id="11" fill="hold" nodeType="afterGroup">
                            <p:stCondLst>
                              <p:cond delay="500"/>
                            </p:stCondLst>
                            <p:childTnLst>
                              <p:par>
                                <p:cTn id="12" presetID="-1074072632" presetClass="entr" presetSubtype="0" fill="hold" grpId="0" nodeType="afterEffect">
                                  <p:stCondLst>
                                    <p:cond delay="0"/>
                                  </p:stCondLst>
                                  <p:childTnLst>
                                    <p:set>
                                      <p:cBhvr>
                                        <p:cTn id="13" dur="1" fill="hold">
                                          <p:stCondLst>
                                            <p:cond delay="499"/>
                                          </p:stCondLst>
                                        </p:cTn>
                                        <p:tgtEl>
                                          <p:spTgt spid="5223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74072632" presetClass="entr" presetSubtype="0" fill="hold" grpId="0" nodeType="clickEffect">
                                  <p:stCondLst>
                                    <p:cond delay="0"/>
                                  </p:stCondLst>
                                  <p:childTnLst>
                                    <p:set>
                                      <p:cBhvr>
                                        <p:cTn id="17" dur="1" fill="hold">
                                          <p:stCondLst>
                                            <p:cond delay="499"/>
                                          </p:stCondLst>
                                        </p:cTn>
                                        <p:tgtEl>
                                          <p:spTgt spid="52225"/>
                                        </p:tgtEl>
                                        <p:attrNameLst>
                                          <p:attrName>style.visibility</p:attrName>
                                        </p:attrNameLst>
                                      </p:cBhvr>
                                      <p:to>
                                        <p:strVal val="visible"/>
                                      </p:to>
                                    </p:set>
                                  </p:childTnLst>
                                </p:cTn>
                              </p:par>
                            </p:childTnLst>
                          </p:cTn>
                        </p:par>
                        <p:par>
                          <p:cTn id="18" fill="hold" nodeType="afterGroup">
                            <p:stCondLst>
                              <p:cond delay="500"/>
                            </p:stCondLst>
                            <p:childTnLst>
                              <p:par>
                                <p:cTn id="19" presetID="-1074072632" presetClass="entr" presetSubtype="0" fill="hold" grpId="0" nodeType="afterEffect">
                                  <p:stCondLst>
                                    <p:cond delay="0"/>
                                  </p:stCondLst>
                                  <p:childTnLst>
                                    <p:set>
                                      <p:cBhvr>
                                        <p:cTn id="20" dur="1" fill="hold">
                                          <p:stCondLst>
                                            <p:cond delay="499"/>
                                          </p:stCondLst>
                                        </p:cTn>
                                        <p:tgtEl>
                                          <p:spTgt spid="522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74072632" presetClass="exit" presetSubtype="0" fill="hold" grpId="1" nodeType="clickEffect">
                                  <p:stCondLst>
                                    <p:cond delay="0"/>
                                  </p:stCondLst>
                                  <p:childTnLst>
                                    <p:set>
                                      <p:cBhvr>
                                        <p:cTn id="24" dur="1" fill="hold">
                                          <p:stCondLst>
                                            <p:cond delay="499"/>
                                          </p:stCondLst>
                                        </p:cTn>
                                        <p:tgtEl>
                                          <p:spTgt spid="52226"/>
                                        </p:tgtEl>
                                        <p:attrNameLst>
                                          <p:attrName>style.visibility</p:attrName>
                                        </p:attrNameLst>
                                      </p:cBhvr>
                                      <p:to>
                                        <p:strVal val="hidden"/>
                                      </p:to>
                                    </p:set>
                                  </p:childTnLst>
                                </p:cTn>
                              </p:par>
                            </p:childTnLst>
                          </p:cTn>
                        </p:par>
                        <p:par>
                          <p:cTn id="25" fill="hold" nodeType="afterGroup">
                            <p:stCondLst>
                              <p:cond delay="500"/>
                            </p:stCondLst>
                            <p:childTnLst>
                              <p:par>
                                <p:cTn id="26" presetID="-1074072632" presetClass="exit" presetSubtype="0" fill="hold" grpId="1" nodeType="afterEffect">
                                  <p:stCondLst>
                                    <p:cond delay="0"/>
                                  </p:stCondLst>
                                  <p:childTnLst>
                                    <p:set>
                                      <p:cBhvr>
                                        <p:cTn id="27" dur="1" fill="hold">
                                          <p:stCondLst>
                                            <p:cond delay="499"/>
                                          </p:stCondLst>
                                        </p:cTn>
                                        <p:tgtEl>
                                          <p:spTgt spid="52227"/>
                                        </p:tgtEl>
                                        <p:attrNameLst>
                                          <p:attrName>style.visibility</p:attrName>
                                        </p:attrNameLst>
                                      </p:cBhvr>
                                      <p:to>
                                        <p:strVal val="hidden"/>
                                      </p:to>
                                    </p:set>
                                  </p:childTnLst>
                                </p:cTn>
                              </p:par>
                            </p:childTnLst>
                          </p:cTn>
                        </p:par>
                        <p:par>
                          <p:cTn id="28" fill="hold" nodeType="afterGroup">
                            <p:stCondLst>
                              <p:cond delay="1000"/>
                            </p:stCondLst>
                            <p:childTnLst>
                              <p:par>
                                <p:cTn id="29" presetID="-1074072632" presetClass="exit" presetSubtype="0" fill="hold" grpId="1" nodeType="afterEffect">
                                  <p:stCondLst>
                                    <p:cond delay="0"/>
                                  </p:stCondLst>
                                  <p:childTnLst>
                                    <p:set>
                                      <p:cBhvr>
                                        <p:cTn id="30" dur="1" fill="hold">
                                          <p:stCondLst>
                                            <p:cond delay="499"/>
                                          </p:stCondLst>
                                        </p:cTn>
                                        <p:tgtEl>
                                          <p:spTgt spid="52231"/>
                                        </p:tgtEl>
                                        <p:attrNameLst>
                                          <p:attrName>style.visibility</p:attrName>
                                        </p:attrNameLst>
                                      </p:cBhvr>
                                      <p:to>
                                        <p:strVal val="hidden"/>
                                      </p:to>
                                    </p:set>
                                  </p:childTnLst>
                                </p:cTn>
                              </p:par>
                            </p:childTnLst>
                          </p:cTn>
                        </p:par>
                        <p:par>
                          <p:cTn id="31" fill="hold">
                            <p:stCondLst>
                              <p:cond delay="1500"/>
                            </p:stCondLst>
                            <p:childTnLst>
                              <p:par>
                                <p:cTn id="32" presetID="-1074072632" presetClass="entr" presetSubtype="0" fill="hold" grpId="0" nodeType="afterEffect">
                                  <p:stCondLst>
                                    <p:cond delay="0"/>
                                  </p:stCondLst>
                                  <p:childTnLst>
                                    <p:set>
                                      <p:cBhvr>
                                        <p:cTn id="33" dur="1" fill="hold">
                                          <p:stCondLst>
                                            <p:cond delay="499"/>
                                          </p:stCondLst>
                                        </p:cTn>
                                        <p:tgtEl>
                                          <p:spTgt spid="10"/>
                                        </p:tgtEl>
                                        <p:attrNameLst>
                                          <p:attrName>style.visibility</p:attrName>
                                        </p:attrNameLst>
                                      </p:cBhvr>
                                      <p:to>
                                        <p:strVal val="visible"/>
                                      </p:to>
                                    </p:set>
                                  </p:childTnLst>
                                </p:cTn>
                              </p:par>
                            </p:childTnLst>
                          </p:cTn>
                        </p:par>
                        <p:par>
                          <p:cTn id="34" fill="hold">
                            <p:stCondLst>
                              <p:cond delay="2000"/>
                            </p:stCondLst>
                            <p:childTnLst>
                              <p:par>
                                <p:cTn id="35" presetID="-1074072632" presetClass="exit" presetSubtype="0" fill="hold" grpId="1" nodeType="afterEffect">
                                  <p:stCondLst>
                                    <p:cond delay="0"/>
                                  </p:stCondLst>
                                  <p:childTnLs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animBg="1" autoUpdateAnimBg="0"/>
      <p:bldP spid="52226" grpId="0" animBg="1" autoUpdateAnimBg="0"/>
      <p:bldP spid="52226" grpId="1" animBg="1" autoUpdateAnimBg="0"/>
      <p:bldP spid="52227" grpId="0" animBg="1"/>
      <p:bldP spid="52227" grpId="1" animBg="1"/>
      <p:bldP spid="52231" grpId="0" autoUpdateAnimBg="0"/>
      <p:bldP spid="52231" grpId="1" autoUpdateAnimBg="0"/>
      <p:bldP spid="52232" grpId="0" autoUpdateAnimBg="0"/>
      <p:bldP spid="10" grpId="0" autoUpdateAnimBg="0"/>
      <p:bldP spid="10" grpId="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Recruiting Congregations and People with Disabilities</a:t>
            </a:r>
          </a:p>
        </p:txBody>
      </p:sp>
      <p:sp>
        <p:nvSpPr>
          <p:cNvPr id="4" name="Content Placeholder 3"/>
          <p:cNvSpPr>
            <a:spLocks noGrp="1"/>
          </p:cNvSpPr>
          <p:nvPr>
            <p:ph idx="1"/>
          </p:nvPr>
        </p:nvSpPr>
        <p:spPr/>
        <p:txBody>
          <a:bodyPr/>
          <a:lstStyle/>
          <a:p>
            <a:r>
              <a:rPr lang="en-US" dirty="0"/>
              <a:t>Building an initiative project around one person</a:t>
            </a:r>
          </a:p>
          <a:p>
            <a:r>
              <a:rPr lang="en-US" dirty="0"/>
              <a:t>Person with disability and/or family member asking</a:t>
            </a:r>
          </a:p>
          <a:p>
            <a:r>
              <a:rPr lang="en-US" dirty="0"/>
              <a:t>Word of mouth among disability networks</a:t>
            </a:r>
          </a:p>
          <a:p>
            <a:r>
              <a:rPr lang="en-US" dirty="0"/>
              <a:t>Helping a young adult with transition</a:t>
            </a:r>
          </a:p>
          <a:p>
            <a:r>
              <a:rPr lang="en-US" dirty="0"/>
              <a:t>Beginning a new ministry in line with mission</a:t>
            </a:r>
          </a:p>
          <a:p>
            <a:r>
              <a:rPr lang="en-US" dirty="0"/>
              <a:t>Expanding scope of current employment ministry or Job Club</a:t>
            </a:r>
          </a:p>
          <a:p>
            <a:r>
              <a:rPr lang="en-US" dirty="0"/>
              <a:t>Expanding scope of inclusive or “special” ministries</a:t>
            </a:r>
          </a:p>
          <a:p>
            <a:r>
              <a:rPr lang="en-US" dirty="0"/>
              <a:t>Tapping gifts of members in a new way</a:t>
            </a:r>
          </a:p>
          <a:p>
            <a:r>
              <a:rPr lang="en-US" dirty="0"/>
              <a:t>Agency invitation for collaboration…start with one.</a:t>
            </a:r>
          </a:p>
          <a:p>
            <a:r>
              <a:rPr lang="en-US" dirty="0"/>
              <a:t>And ways yet to be found…..</a:t>
            </a:r>
          </a:p>
          <a:p>
            <a:endParaRPr lang="en-US" dirty="0"/>
          </a:p>
          <a:p>
            <a:endParaRPr lang="en-US" dirty="0"/>
          </a:p>
          <a:p>
            <a:endParaRPr lang="en-US" dirty="0"/>
          </a:p>
        </p:txBody>
      </p:sp>
    </p:spTree>
    <p:extLst>
      <p:ext uri="{BB962C8B-B14F-4D97-AF65-F5344CB8AC3E}">
        <p14:creationId xmlns:p14="http://schemas.microsoft.com/office/powerpoint/2010/main" val="332350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Design and Delivery</a:t>
            </a:r>
          </a:p>
        </p:txBody>
      </p:sp>
      <p:sp>
        <p:nvSpPr>
          <p:cNvPr id="3" name="Content Placeholder 2"/>
          <p:cNvSpPr>
            <a:spLocks noGrp="1"/>
          </p:cNvSpPr>
          <p:nvPr>
            <p:ph idx="1"/>
          </p:nvPr>
        </p:nvSpPr>
        <p:spPr/>
        <p:txBody>
          <a:bodyPr/>
          <a:lstStyle/>
          <a:p>
            <a:r>
              <a:rPr lang="en-US" dirty="0"/>
              <a:t>Not intended as a traditional supported employment training for professionals</a:t>
            </a:r>
          </a:p>
          <a:p>
            <a:r>
              <a:rPr lang="en-US" dirty="0"/>
              <a:t>Blended approach through</a:t>
            </a:r>
          </a:p>
          <a:p>
            <a:pPr lvl="1"/>
            <a:r>
              <a:rPr lang="en-US" dirty="0"/>
              <a:t>Face-to-face personalized training </a:t>
            </a:r>
          </a:p>
          <a:p>
            <a:pPr lvl="1"/>
            <a:r>
              <a:rPr lang="en-US" dirty="0"/>
              <a:t>Complemented by quality Internet-based options</a:t>
            </a:r>
          </a:p>
          <a:p>
            <a:pPr lvl="1"/>
            <a:r>
              <a:rPr lang="en-US" dirty="0"/>
              <a:t>Technical assistance, problem solving</a:t>
            </a:r>
          </a:p>
          <a:p>
            <a:pPr lvl="1"/>
            <a:r>
              <a:rPr lang="en-US" dirty="0"/>
              <a:t>Networking with other congregations involved in the project</a:t>
            </a:r>
          </a:p>
          <a:p>
            <a:r>
              <a:rPr lang="en-US" dirty="0"/>
              <a:t>Builds on commitment, gifts, skills, and connections of congregation members with the wider community</a:t>
            </a:r>
          </a:p>
          <a:p>
            <a:endParaRPr lang="en-US" dirty="0"/>
          </a:p>
        </p:txBody>
      </p:sp>
    </p:spTree>
    <p:extLst>
      <p:ext uri="{BB962C8B-B14F-4D97-AF65-F5344CB8AC3E}">
        <p14:creationId xmlns:p14="http://schemas.microsoft.com/office/powerpoint/2010/main" val="283915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Collaborative on Faith and Disability</a:t>
            </a:r>
          </a:p>
        </p:txBody>
      </p:sp>
      <p:sp>
        <p:nvSpPr>
          <p:cNvPr id="3" name="Content Placeholder 2"/>
          <p:cNvSpPr>
            <a:spLocks noGrp="1"/>
          </p:cNvSpPr>
          <p:nvPr>
            <p:ph idx="1"/>
          </p:nvPr>
        </p:nvSpPr>
        <p:spPr/>
        <p:txBody>
          <a:bodyPr>
            <a:normAutofit fontScale="92500" lnSpcReduction="10000"/>
          </a:bodyPr>
          <a:lstStyle/>
          <a:p>
            <a:pPr marL="114300" indent="0">
              <a:buNone/>
            </a:pPr>
            <a:r>
              <a:rPr lang="en-US" sz="2800" dirty="0"/>
              <a:t>The mission of the </a:t>
            </a:r>
            <a:r>
              <a:rPr lang="en-US" sz="2800" i="1" dirty="0"/>
              <a:t>Collaborative on Faith and Disability</a:t>
            </a:r>
            <a:r>
              <a:rPr lang="en-US" sz="2800" dirty="0"/>
              <a:t> is to support people with disabilities, their families, and those who support them by providing national and international leadership in the areas of research, education, service, and dissemination related to disability, religion, and inclusive supports.</a:t>
            </a:r>
          </a:p>
          <a:p>
            <a:pPr marL="114300" indent="0">
              <a:buNone/>
            </a:pPr>
            <a:endParaRPr lang="en-US" dirty="0"/>
          </a:p>
          <a:p>
            <a:pPr marL="114300" indent="0">
              <a:buNone/>
            </a:pPr>
            <a:r>
              <a:rPr lang="en-US" sz="2600" dirty="0"/>
              <a:t>Collaborative partners include University Centers for Excellence in Developmental Disabilities (UCEDDs) and affiliated faculty and staff, seminaries and Divinity Schools, individual affiliated members, and partnering organizations. The Collaborative currently consists of 13 UCEDD partners and will grow to include groups above.</a:t>
            </a:r>
          </a:p>
        </p:txBody>
      </p:sp>
    </p:spTree>
    <p:extLst>
      <p:ext uri="{BB962C8B-B14F-4D97-AF65-F5344CB8AC3E}">
        <p14:creationId xmlns:p14="http://schemas.microsoft.com/office/powerpoint/2010/main" val="896109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Outcomes</a:t>
            </a:r>
          </a:p>
        </p:txBody>
      </p:sp>
      <p:sp>
        <p:nvSpPr>
          <p:cNvPr id="3" name="Content Placeholder 2"/>
          <p:cNvSpPr>
            <a:spLocks noGrp="1"/>
          </p:cNvSpPr>
          <p:nvPr>
            <p:ph idx="1"/>
          </p:nvPr>
        </p:nvSpPr>
        <p:spPr/>
        <p:txBody>
          <a:bodyPr>
            <a:normAutofit fontScale="92500"/>
          </a:bodyPr>
          <a:lstStyle/>
          <a:p>
            <a:pPr lvl="0"/>
            <a:r>
              <a:rPr lang="en-US" dirty="0"/>
              <a:t>A flexible, step-by-step model is available for use by virtually any congregation</a:t>
            </a:r>
          </a:p>
          <a:p>
            <a:pPr lvl="0"/>
            <a:r>
              <a:rPr lang="en-US" dirty="0"/>
              <a:t>Multiple, diverse exemplars of congregational supports will be compiled and disseminated</a:t>
            </a:r>
          </a:p>
          <a:p>
            <a:pPr lvl="0"/>
            <a:r>
              <a:rPr lang="en-US" dirty="0"/>
              <a:t>Congregations, service systems, and employers increase their capacity, confidence, and commitment to work in concert</a:t>
            </a:r>
          </a:p>
          <a:p>
            <a:pPr lvl="0"/>
            <a:r>
              <a:rPr lang="en-US" dirty="0"/>
              <a:t>Individuals with disabilities gain access to a broader range of natural supports to draw upon to find and maintain employment</a:t>
            </a:r>
          </a:p>
          <a:p>
            <a:pPr lvl="0"/>
            <a:r>
              <a:rPr lang="en-US" dirty="0"/>
              <a:t>67 UCEDDs in every state have access to guidance on how to engage new partners in improving employment outcomes </a:t>
            </a:r>
          </a:p>
          <a:p>
            <a:pPr lvl="0"/>
            <a:r>
              <a:rPr lang="en-US" dirty="0"/>
              <a:t>Relationships between faith communities using the model and with private and public sector employment resources are enhanced.</a:t>
            </a:r>
          </a:p>
          <a:p>
            <a:r>
              <a:rPr lang="en-US" dirty="0"/>
              <a:t>A model of ministry in this area is articulated to help congregations catch a vision for this work</a:t>
            </a:r>
          </a:p>
        </p:txBody>
      </p:sp>
    </p:spTree>
    <p:extLst>
      <p:ext uri="{BB962C8B-B14F-4D97-AF65-F5344CB8AC3E}">
        <p14:creationId xmlns:p14="http://schemas.microsoft.com/office/powerpoint/2010/main" val="76682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54504"/>
            <a:ext cx="7659687" cy="1168400"/>
          </a:xfrm>
        </p:spPr>
        <p:txBody>
          <a:bodyPr/>
          <a:lstStyle/>
          <a:p>
            <a:r>
              <a:rPr lang="en-US" dirty="0"/>
              <a:t>The PFTW model</a:t>
            </a:r>
          </a:p>
        </p:txBody>
      </p:sp>
      <p:sp>
        <p:nvSpPr>
          <p:cNvPr id="3" name="Text Placeholder 2"/>
          <p:cNvSpPr>
            <a:spLocks noGrp="1"/>
          </p:cNvSpPr>
          <p:nvPr>
            <p:ph type="body" idx="1"/>
          </p:nvPr>
        </p:nvSpPr>
        <p:spPr>
          <a:xfrm>
            <a:off x="815975" y="1522717"/>
            <a:ext cx="5318187" cy="1500187"/>
          </a:xfrm>
        </p:spPr>
        <p:txBody>
          <a:bodyPr>
            <a:normAutofit/>
          </a:bodyPr>
          <a:lstStyle/>
          <a:p>
            <a:r>
              <a:rPr lang="en-US" sz="3200" dirty="0"/>
              <a:t>The Approach in Minnesota</a:t>
            </a:r>
          </a:p>
        </p:txBody>
      </p:sp>
      <p:pic>
        <p:nvPicPr>
          <p:cNvPr id="4" name="Picture 3" descr="The Opportunity and the Call &gt; Gathering a Team &gt; Crafting a plan &gt; Extending the invitation to PWDs &gt; Person-Centered Conversations &gt; Connect people to employers &gt; Supporting Job Seekers &gt; Reflecting on Journey" title="The PFTW Model - Flowchart"/>
          <p:cNvPicPr>
            <a:picLocks noChangeAspect="1"/>
          </p:cNvPicPr>
          <p:nvPr/>
        </p:nvPicPr>
        <p:blipFill>
          <a:blip r:embed="rId2"/>
          <a:stretch>
            <a:fillRect/>
          </a:stretch>
        </p:blipFill>
        <p:spPr>
          <a:xfrm>
            <a:off x="6227824" y="0"/>
            <a:ext cx="2579501" cy="6858000"/>
          </a:xfrm>
          <a:prstGeom prst="rect">
            <a:avLst/>
          </a:prstGeom>
        </p:spPr>
      </p:pic>
    </p:spTree>
    <p:extLst>
      <p:ext uri="{BB962C8B-B14F-4D97-AF65-F5344CB8AC3E}">
        <p14:creationId xmlns:p14="http://schemas.microsoft.com/office/powerpoint/2010/main" val="3666067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OUTCOMES</a:t>
            </a:r>
          </a:p>
        </p:txBody>
      </p:sp>
      <p:sp>
        <p:nvSpPr>
          <p:cNvPr id="3" name="Content Placeholder 2"/>
          <p:cNvSpPr>
            <a:spLocks noGrp="1"/>
          </p:cNvSpPr>
          <p:nvPr>
            <p:ph idx="1"/>
          </p:nvPr>
        </p:nvSpPr>
        <p:spPr/>
        <p:txBody>
          <a:bodyPr/>
          <a:lstStyle/>
          <a:p>
            <a:r>
              <a:rPr lang="en-US" dirty="0"/>
              <a:t>Piloted first year beginning in February, 2013</a:t>
            </a:r>
          </a:p>
          <a:p>
            <a:r>
              <a:rPr lang="en-US" dirty="0"/>
              <a:t>Very active employment ministries in faith-based congregations</a:t>
            </a:r>
          </a:p>
          <a:p>
            <a:r>
              <a:rPr lang="en-US" dirty="0"/>
              <a:t>Approached 10 congregations in 2013</a:t>
            </a:r>
          </a:p>
          <a:p>
            <a:r>
              <a:rPr lang="en-US" dirty="0"/>
              <a:t>Five congregations agreed to participate</a:t>
            </a:r>
          </a:p>
          <a:p>
            <a:r>
              <a:rPr lang="en-US" dirty="0"/>
              <a:t>Large variation in size</a:t>
            </a:r>
          </a:p>
          <a:p>
            <a:r>
              <a:rPr lang="en-US" dirty="0"/>
              <a:t>Limited understanding of disability issues</a:t>
            </a:r>
          </a:p>
          <a:p>
            <a:r>
              <a:rPr lang="en-US" dirty="0"/>
              <a:t>40 job seekers with disabilities found employment</a:t>
            </a:r>
          </a:p>
          <a:p>
            <a:r>
              <a:rPr lang="en-US" dirty="0"/>
              <a:t>100 job seekers without disabilities participated in groups/strengths</a:t>
            </a:r>
          </a:p>
          <a:p>
            <a:endParaRPr lang="en-US" dirty="0"/>
          </a:p>
        </p:txBody>
      </p:sp>
    </p:spTree>
    <p:extLst>
      <p:ext uri="{BB962C8B-B14F-4D97-AF65-F5344CB8AC3E}">
        <p14:creationId xmlns:p14="http://schemas.microsoft.com/office/powerpoint/2010/main" val="3015925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INTERVENTION</a:t>
            </a:r>
          </a:p>
        </p:txBody>
      </p:sp>
      <p:sp>
        <p:nvSpPr>
          <p:cNvPr id="3" name="Content Placeholder 2"/>
          <p:cNvSpPr>
            <a:spLocks noGrp="1"/>
          </p:cNvSpPr>
          <p:nvPr>
            <p:ph idx="1"/>
          </p:nvPr>
        </p:nvSpPr>
        <p:spPr/>
        <p:txBody>
          <a:bodyPr/>
          <a:lstStyle/>
          <a:p>
            <a:r>
              <a:rPr lang="en-US" dirty="0"/>
              <a:t>Support congregation staff and volunteers</a:t>
            </a:r>
          </a:p>
          <a:p>
            <a:r>
              <a:rPr lang="en-US" dirty="0"/>
              <a:t>Work one-on-one with participants who need extra supports (assessment and counseling)</a:t>
            </a:r>
          </a:p>
          <a:p>
            <a:r>
              <a:rPr lang="en-US" dirty="0"/>
              <a:t>Work in groups on strengths and resiliency</a:t>
            </a:r>
          </a:p>
          <a:p>
            <a:r>
              <a:rPr lang="en-US" dirty="0"/>
              <a:t>Referrals to vocational rehabilitation, SSA, and CBOs</a:t>
            </a:r>
          </a:p>
          <a:p>
            <a:r>
              <a:rPr lang="en-US" dirty="0"/>
              <a:t>Referrals to healthcare providers (mental and physical)</a:t>
            </a:r>
          </a:p>
          <a:p>
            <a:r>
              <a:rPr lang="en-US" dirty="0"/>
              <a:t>Support other disability awareness efforts in congregations</a:t>
            </a:r>
          </a:p>
          <a:p>
            <a:endParaRPr lang="en-US" dirty="0"/>
          </a:p>
          <a:p>
            <a:endParaRPr lang="en-US" dirty="0"/>
          </a:p>
        </p:txBody>
      </p:sp>
    </p:spTree>
    <p:extLst>
      <p:ext uri="{BB962C8B-B14F-4D97-AF65-F5344CB8AC3E}">
        <p14:creationId xmlns:p14="http://schemas.microsoft.com/office/powerpoint/2010/main" val="2568300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THIS WORK</a:t>
            </a:r>
          </a:p>
        </p:txBody>
      </p:sp>
      <p:sp>
        <p:nvSpPr>
          <p:cNvPr id="3" name="Content Placeholder 2"/>
          <p:cNvSpPr>
            <a:spLocks noGrp="1"/>
          </p:cNvSpPr>
          <p:nvPr>
            <p:ph idx="1"/>
          </p:nvPr>
        </p:nvSpPr>
        <p:spPr/>
        <p:txBody>
          <a:bodyPr/>
          <a:lstStyle/>
          <a:p>
            <a:r>
              <a:rPr lang="en-US" dirty="0"/>
              <a:t>Formalizing relationships and resources for congregations and CBOs</a:t>
            </a:r>
          </a:p>
          <a:p>
            <a:r>
              <a:rPr lang="en-US" dirty="0"/>
              <a:t>Consulting with original FBOs</a:t>
            </a:r>
          </a:p>
          <a:p>
            <a:r>
              <a:rPr lang="en-US" dirty="0"/>
              <a:t>Presentations on Strengths and Resilience</a:t>
            </a:r>
          </a:p>
          <a:p>
            <a:r>
              <a:rPr lang="en-US" dirty="0"/>
              <a:t>Serving as volunteer on disability awareness committee at one congregation</a:t>
            </a:r>
          </a:p>
          <a:p>
            <a:r>
              <a:rPr lang="en-US" dirty="0"/>
              <a:t>Continuing development of national network</a:t>
            </a:r>
          </a:p>
          <a:p>
            <a:pPr marL="0" indent="0">
              <a:buNone/>
            </a:pPr>
            <a:endParaRPr lang="en-US" dirty="0"/>
          </a:p>
        </p:txBody>
      </p:sp>
    </p:spTree>
    <p:extLst>
      <p:ext uri="{BB962C8B-B14F-4D97-AF65-F5344CB8AC3E}">
        <p14:creationId xmlns:p14="http://schemas.microsoft.com/office/powerpoint/2010/main" val="1764530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LESSONS LEARNED</a:t>
            </a:r>
          </a:p>
        </p:txBody>
      </p:sp>
      <p:sp>
        <p:nvSpPr>
          <p:cNvPr id="3" name="Content Placeholder 2"/>
          <p:cNvSpPr>
            <a:spLocks noGrp="1"/>
          </p:cNvSpPr>
          <p:nvPr>
            <p:ph idx="1"/>
          </p:nvPr>
        </p:nvSpPr>
        <p:spPr/>
        <p:txBody>
          <a:bodyPr>
            <a:normAutofit/>
          </a:bodyPr>
          <a:lstStyle/>
          <a:p>
            <a:r>
              <a:rPr lang="en-US" dirty="0"/>
              <a:t>This approach holds great promise</a:t>
            </a:r>
          </a:p>
          <a:p>
            <a:r>
              <a:rPr lang="en-US" dirty="0"/>
              <a:t>The benefits extend beyond just finding employment</a:t>
            </a:r>
          </a:p>
          <a:p>
            <a:r>
              <a:rPr lang="en-US" dirty="0"/>
              <a:t>The benefits are reciprocal—for congregations too</a:t>
            </a:r>
          </a:p>
          <a:p>
            <a:r>
              <a:rPr lang="en-US" dirty="0"/>
              <a:t>This is new territory for some individuals, congregations, and service providers </a:t>
            </a:r>
          </a:p>
          <a:p>
            <a:r>
              <a:rPr lang="en-US" dirty="0"/>
              <a:t>Congregations often move at a different pace</a:t>
            </a:r>
          </a:p>
          <a:p>
            <a:r>
              <a:rPr lang="en-US" dirty="0"/>
              <a:t>Our inclination is to replicate formal supports, but they are not always appropriate or needed</a:t>
            </a:r>
          </a:p>
          <a:p>
            <a:r>
              <a:rPr lang="en-US" dirty="0"/>
              <a:t>Building capacity and continuity of support among volunteers is a challenge</a:t>
            </a:r>
          </a:p>
          <a:p>
            <a:endParaRPr lang="en-US" dirty="0"/>
          </a:p>
          <a:p>
            <a:endParaRPr lang="en-US" dirty="0"/>
          </a:p>
        </p:txBody>
      </p:sp>
    </p:spTree>
    <p:extLst>
      <p:ext uri="{BB962C8B-B14F-4D97-AF65-F5344CB8AC3E}">
        <p14:creationId xmlns:p14="http://schemas.microsoft.com/office/powerpoint/2010/main" val="3229817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DD09-5BA2-4077-BF58-44C9188C6574}"/>
              </a:ext>
            </a:extLst>
          </p:cNvPr>
          <p:cNvSpPr>
            <a:spLocks noGrp="1"/>
          </p:cNvSpPr>
          <p:nvPr>
            <p:ph type="title"/>
          </p:nvPr>
        </p:nvSpPr>
        <p:spPr>
          <a:xfrm>
            <a:off x="1226798" y="1315187"/>
            <a:ext cx="7358063" cy="892969"/>
          </a:xfrm>
        </p:spPr>
        <p:txBody>
          <a:bodyPr/>
          <a:lstStyle/>
          <a:p>
            <a:r>
              <a:rPr lang="en-US" dirty="0"/>
              <a:t>Quote from</a:t>
            </a:r>
            <a:r>
              <a:rPr lang="en-US" baseline="0" dirty="0"/>
              <a:t> Participants</a:t>
            </a:r>
            <a:endParaRPr lang="en-US" dirty="0"/>
          </a:p>
        </p:txBody>
      </p:sp>
      <p:pic>
        <p:nvPicPr>
          <p:cNvPr id="150" name="Picture Placeholder 149" descr="This image shows two young women, one of them with Down Syndrome. To their right is a collaborative art project featuring drawings they have made of each other." title="Image of Artists and Their Drawing"/>
          <p:cNvPicPr>
            <a:picLocks noGrp="1"/>
          </p:cNvPicPr>
          <p:nvPr>
            <p:ph type="pic" idx="13"/>
          </p:nvPr>
        </p:nvPicPr>
        <p:blipFill>
          <a:blip r:embed="rId3">
            <a:extLst/>
          </a:blip>
          <a:stretch>
            <a:fillRect/>
          </a:stretch>
        </p:blipFill>
        <p:spPr>
          <a:xfrm>
            <a:off x="0" y="362680"/>
            <a:ext cx="8975921" cy="4723021"/>
          </a:xfrm>
          <a:prstGeom prst="rect">
            <a:avLst/>
          </a:prstGeom>
        </p:spPr>
      </p:pic>
      <p:sp>
        <p:nvSpPr>
          <p:cNvPr id="4" name="Rectangle 3"/>
          <p:cNvSpPr/>
          <p:nvPr/>
        </p:nvSpPr>
        <p:spPr>
          <a:xfrm>
            <a:off x="508000" y="5131405"/>
            <a:ext cx="7620000" cy="1323439"/>
          </a:xfrm>
          <a:prstGeom prst="rect">
            <a:avLst/>
          </a:prstGeom>
        </p:spPr>
        <p:txBody>
          <a:bodyPr wrap="square">
            <a:spAutoFit/>
          </a:bodyPr>
          <a:lstStyle/>
          <a:p>
            <a:pPr algn="ctr"/>
            <a:r>
              <a:rPr lang="en-US" sz="2000" b="1" dirty="0"/>
              <a:t>“It helps these individuals be known, and broaden the circle of acquaintances, aware congregants, friends, potential advocates, supporters, networkers and potential employers!”</a:t>
            </a:r>
          </a:p>
          <a:p>
            <a:pPr algn="ctr"/>
            <a:r>
              <a:rPr lang="en-US" sz="2000" i="1" dirty="0"/>
              <a:t>~PFTW Team Member</a:t>
            </a:r>
            <a:endParaRPr lang="en-US" sz="2000" dirty="0"/>
          </a:p>
        </p:txBody>
      </p:sp>
    </p:spTree>
    <p:extLst>
      <p:ext uri="{BB962C8B-B14F-4D97-AF65-F5344CB8AC3E}">
        <p14:creationId xmlns:p14="http://schemas.microsoft.com/office/powerpoint/2010/main" val="36696799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PFTW?</a:t>
            </a:r>
          </a:p>
        </p:txBody>
      </p:sp>
      <p:sp>
        <p:nvSpPr>
          <p:cNvPr id="3" name="Content Placeholder 2"/>
          <p:cNvSpPr>
            <a:spLocks noGrp="1"/>
          </p:cNvSpPr>
          <p:nvPr>
            <p:ph idx="1"/>
          </p:nvPr>
        </p:nvSpPr>
        <p:spPr/>
        <p:txBody>
          <a:bodyPr>
            <a:normAutofit/>
          </a:bodyPr>
          <a:lstStyle/>
          <a:p>
            <a:pPr lvl="0"/>
            <a:r>
              <a:rPr lang="en-US" dirty="0"/>
              <a:t>A free “Practice Guide” </a:t>
            </a:r>
          </a:p>
          <a:p>
            <a:pPr lvl="0"/>
            <a:r>
              <a:rPr lang="en-US" dirty="0"/>
              <a:t>Online portal for PFTW Resources (puttingfaithtowork.org)</a:t>
            </a:r>
          </a:p>
          <a:p>
            <a:pPr lvl="0"/>
            <a:r>
              <a:rPr lang="en-US" dirty="0"/>
              <a:t>Articles for faith-based magazines</a:t>
            </a:r>
          </a:p>
          <a:p>
            <a:pPr lvl="0"/>
            <a:r>
              <a:rPr lang="en-US" dirty="0"/>
              <a:t>Academic Journal articles</a:t>
            </a:r>
          </a:p>
          <a:p>
            <a:pPr marL="113999" indent="0" algn="r">
              <a:buNone/>
            </a:pPr>
            <a:endParaRPr lang="en-US" dirty="0"/>
          </a:p>
          <a:p>
            <a:pPr marL="113999" indent="0" algn="r">
              <a:buNone/>
            </a:pPr>
            <a:endParaRPr lang="en-US" dirty="0"/>
          </a:p>
          <a:p>
            <a:pPr marL="113999" indent="0" algn="r">
              <a:buNone/>
            </a:pPr>
            <a:endParaRPr lang="en-US" dirty="0"/>
          </a:p>
          <a:p>
            <a:pPr marL="113999" indent="0" algn="r">
              <a:buNone/>
            </a:pPr>
            <a:endParaRPr lang="en-US" dirty="0"/>
          </a:p>
          <a:p>
            <a:pPr marL="113999" indent="0" algn="r">
              <a:buNone/>
            </a:pPr>
            <a:endParaRPr lang="en-US" dirty="0"/>
          </a:p>
          <a:p>
            <a:pPr marL="113999" indent="0" algn="r">
              <a:buNone/>
            </a:pPr>
            <a:endParaRPr lang="en-US" dirty="0"/>
          </a:p>
          <a:p>
            <a:pPr marL="113999" indent="0" algn="r">
              <a:buNone/>
            </a:pPr>
            <a:r>
              <a:rPr lang="en-US" dirty="0"/>
              <a:t>puttingfaithtowork.org</a:t>
            </a:r>
          </a:p>
          <a:p>
            <a:pPr lvl="0"/>
            <a:endParaRPr lang="en-US" dirty="0"/>
          </a:p>
          <a:p>
            <a:pPr lvl="0"/>
            <a:endParaRPr lang="en-US" dirty="0"/>
          </a:p>
        </p:txBody>
      </p:sp>
    </p:spTree>
    <p:extLst>
      <p:ext uri="{BB962C8B-B14F-4D97-AF65-F5344CB8AC3E}">
        <p14:creationId xmlns:p14="http://schemas.microsoft.com/office/powerpoint/2010/main" val="53707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Image of press release from Interfaith Disability Advocacy Coalition's statement of solidarity." title="Interfaith Disability Advocacy Coal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891" y="327051"/>
            <a:ext cx="4250531" cy="2876475"/>
          </a:xfrm>
          <a:prstGeom prst="rect">
            <a:avLst/>
          </a:prstGeom>
          <a:noFill/>
          <a:ln w="25400" cap="flat">
            <a:solidFill>
              <a:srgbClr val="000000"/>
            </a:solidFill>
            <a:prstDash val="solid"/>
            <a:miter lim="800000"/>
            <a:headEnd/>
            <a:tailEnd/>
          </a:ln>
          <a:effectLst>
            <a:outerShdw blurRad="254000" dist="253999" dir="54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body" idx="1"/>
          </p:nvPr>
        </p:nvSpPr>
        <p:spPr>
          <a:xfrm>
            <a:off x="107156" y="327051"/>
            <a:ext cx="4732735" cy="6343426"/>
          </a:xfrm>
        </p:spPr>
        <p:txBody>
          <a:bodyPr/>
          <a:lstStyle/>
          <a:p>
            <a:pPr marL="114300" indent="0">
              <a:buNone/>
            </a:pPr>
            <a:r>
              <a:rPr lang="en-US" sz="1800" b="1" dirty="0"/>
              <a:t>Putting Faith to Work: A White Paper</a:t>
            </a:r>
            <a:endParaRPr lang="en-US" sz="1800" dirty="0"/>
          </a:p>
          <a:p>
            <a:pPr marL="114300" indent="0">
              <a:buNone/>
            </a:pPr>
            <a:r>
              <a:rPr lang="en-US" sz="1800" b="1" dirty="0"/>
              <a:t>The Call and Opportunity for Faith Communities to Transform the Lives of People with Disabilities and their Communities</a:t>
            </a:r>
            <a:endParaRPr lang="en-US" sz="1800" dirty="0"/>
          </a:p>
          <a:p>
            <a:pPr marL="114300" indent="0">
              <a:buNone/>
            </a:pPr>
            <a:r>
              <a:rPr lang="en-US" sz="1800" dirty="0"/>
              <a:t>By Bill Gaventa, Wesley Allen, Harold Kleinert, and Erik W. Carter</a:t>
            </a:r>
          </a:p>
          <a:p>
            <a:endParaRPr lang="en-US" sz="1800" dirty="0"/>
          </a:p>
          <a:p>
            <a:pPr eaLnBrk="1" hangingPunct="1">
              <a:defRPr/>
            </a:pPr>
            <a:endParaRPr lang="en-US" dirty="0"/>
          </a:p>
        </p:txBody>
      </p:sp>
      <p:pic>
        <p:nvPicPr>
          <p:cNvPr id="47108" name="Picture 4" descr="Image of Building Community Capactiy article." title="Image- Building Community Capac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393156"/>
            <a:ext cx="4955977" cy="343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09" name="Picture 5" descr="Image of Connecting Individuals with Disabilities with Meaningful Employment article&#10;" title="Image- Connecting Individuals with Disabiliti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445" y="2868662"/>
            <a:ext cx="3596432" cy="33218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26034A-E1CA-49E7-B2F5-C7234FE68E10}"/>
              </a:ext>
            </a:extLst>
          </p:cNvPr>
          <p:cNvSpPr>
            <a:spLocks noGrp="1"/>
          </p:cNvSpPr>
          <p:nvPr>
            <p:ph type="title"/>
          </p:nvPr>
        </p:nvSpPr>
        <p:spPr>
          <a:xfrm>
            <a:off x="132698" y="6098977"/>
            <a:ext cx="7620000" cy="1143000"/>
          </a:xfrm>
        </p:spPr>
        <p:txBody>
          <a:bodyPr/>
          <a:lstStyle/>
          <a:p>
            <a:pPr rtl="0" eaLnBrk="1" latinLnBrk="0" hangingPunct="1"/>
            <a:r>
              <a:rPr lang="en-US" sz="3700" u="sng" kern="1200" dirty="0">
                <a:solidFill>
                  <a:srgbClr val="2F2B20"/>
                </a:solidFill>
                <a:effectLst/>
                <a:latin typeface="Calibri" panose="020F0502020204030204" pitchFamily="34" charset="0"/>
                <a:ea typeface="ＭＳ Ｐゴシック" panose="020B0600070205080204" pitchFamily="34" charset="-128"/>
                <a:cs typeface="+mn-cs"/>
              </a:rPr>
              <a:t>www.puttingfaithtowork.org</a:t>
            </a:r>
            <a:endParaRPr lang="en-US" dirty="0">
              <a:effectLst/>
            </a:endParaRPr>
          </a:p>
          <a:p>
            <a:endParaRPr lang="en-US" dirty="0"/>
          </a:p>
        </p:txBody>
      </p:sp>
    </p:spTree>
    <p:extLst>
      <p:ext uri="{BB962C8B-B14F-4D97-AF65-F5344CB8AC3E}">
        <p14:creationId xmlns:p14="http://schemas.microsoft.com/office/powerpoint/2010/main" val="1238160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Cover image of the Welcoming People with Developmental Disabilities Congregation Guide from Vanderbuilt Univ. https://vkc.mc.vanderbilt.edu/assets/files/resources/CongregationPracticeGuide.pdf" title="Cover of DD Congregation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43" y="106040"/>
            <a:ext cx="5029646" cy="6509742"/>
          </a:xfrm>
          <a:prstGeom prst="rect">
            <a:avLst/>
          </a:prstGeom>
          <a:noFill/>
          <a:ln w="12700" cap="flat">
            <a:solidFill>
              <a:schemeClr val="tx1"/>
            </a:solidFill>
            <a:prstDash val="solid"/>
            <a:miter lim="800000"/>
            <a:headEnd/>
            <a:tailEn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pic>
        <p:nvPicPr>
          <p:cNvPr id="59394" name="Picture 2" descr="Example image from report about Facilitating or Connecting Parents to a Support Group" title="Example Image from Congregation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09" y="462112"/>
            <a:ext cx="3598664" cy="46724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D3FA11-1E70-4E34-8FF6-1BD08E49D957}"/>
              </a:ext>
            </a:extLst>
          </p:cNvPr>
          <p:cNvSpPr>
            <a:spLocks noGrp="1"/>
          </p:cNvSpPr>
          <p:nvPr>
            <p:ph type="title"/>
          </p:nvPr>
        </p:nvSpPr>
        <p:spPr>
          <a:xfrm>
            <a:off x="5447109" y="5840016"/>
            <a:ext cx="3059608" cy="1143000"/>
          </a:xfrm>
        </p:spPr>
        <p:txBody>
          <a:bodyPr/>
          <a:lstStyle/>
          <a:p>
            <a:pPr rtl="0" eaLnBrk="1" latinLnBrk="0" hangingPunct="1"/>
            <a:r>
              <a:rPr lang="en-US" sz="2400" b="1" u="sng" kern="1200" dirty="0">
                <a:solidFill>
                  <a:srgbClr val="2F2B20"/>
                </a:solidFill>
                <a:effectLst/>
                <a:latin typeface="Helvetica Neue Light"/>
                <a:ea typeface="ＭＳ Ｐゴシック" panose="020B0600070205080204" pitchFamily="34" charset="-128"/>
                <a:cs typeface="+mn-cs"/>
              </a:rPr>
              <a:t>http://vkc.mc.vanderbilt.edu/vkc/resources/religionspirituality/</a:t>
            </a:r>
            <a:endParaRPr lang="en-US" b="1" dirty="0">
              <a:effectLst/>
            </a:endParaRPr>
          </a:p>
          <a:p>
            <a:endParaRPr lang="en-US" b="1" dirty="0"/>
          </a:p>
        </p:txBody>
      </p:sp>
    </p:spTree>
    <p:extLst>
      <p:ext uri="{BB962C8B-B14F-4D97-AF65-F5344CB8AC3E}">
        <p14:creationId xmlns:p14="http://schemas.microsoft.com/office/powerpoint/2010/main" val="362846765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45425" cy="1143000"/>
          </a:xfrm>
        </p:spPr>
        <p:txBody>
          <a:bodyPr/>
          <a:lstStyle/>
          <a:p>
            <a:r>
              <a:rPr lang="en-US" sz="4000" dirty="0"/>
              <a:t>Critical Need for </a:t>
            </a:r>
            <a:r>
              <a:rPr lang="en-US" sz="4000" b="1" u="sng" dirty="0"/>
              <a:t>New</a:t>
            </a:r>
            <a:r>
              <a:rPr lang="en-US" sz="4000" b="1" dirty="0"/>
              <a:t> </a:t>
            </a:r>
            <a:r>
              <a:rPr lang="en-US" sz="4000" dirty="0"/>
              <a:t>Approaches</a:t>
            </a:r>
          </a:p>
        </p:txBody>
      </p:sp>
      <p:sp>
        <p:nvSpPr>
          <p:cNvPr id="3" name="Content Placeholder 2"/>
          <p:cNvSpPr>
            <a:spLocks noGrp="1"/>
          </p:cNvSpPr>
          <p:nvPr>
            <p:ph idx="1"/>
          </p:nvPr>
        </p:nvSpPr>
        <p:spPr/>
        <p:txBody>
          <a:bodyPr/>
          <a:lstStyle/>
          <a:p>
            <a:r>
              <a:rPr lang="en-US" dirty="0"/>
              <a:t>Persistent and pervasive problems of unemployment </a:t>
            </a:r>
          </a:p>
          <a:p>
            <a:r>
              <a:rPr lang="en-US" dirty="0"/>
              <a:t>Lack of other valued avenues for community contribution </a:t>
            </a:r>
          </a:p>
          <a:p>
            <a:r>
              <a:rPr lang="en-US" dirty="0"/>
              <a:t>Service systems beyond their capacities to meet deep needs</a:t>
            </a:r>
          </a:p>
          <a:p>
            <a:r>
              <a:rPr lang="en-US" dirty="0"/>
              <a:t>Natural support systems regularly overlooked, yet research shows they are the crucial missing piece</a:t>
            </a:r>
          </a:p>
        </p:txBody>
      </p:sp>
      <p:pic>
        <p:nvPicPr>
          <p:cNvPr id="6" name="Picture 5" descr="This image shows two pie charts. On the left is a pie chart showing employment rates for All Americans, it is colored blue and grey with an employment rate of 74%. On the right is a pie chart showing only a 34% employment for PWDs. " title="Charts All Americans and PWDs">
            <a:extLst>
              <a:ext uri="{FF2B5EF4-FFF2-40B4-BE49-F238E27FC236}">
                <a16:creationId xmlns:a16="http://schemas.microsoft.com/office/drawing/2014/main" id="{4B025833-84F7-4CF2-9C16-D320D26C9460}"/>
              </a:ext>
            </a:extLst>
          </p:cNvPr>
          <p:cNvPicPr>
            <a:picLocks noChangeAspect="1"/>
          </p:cNvPicPr>
          <p:nvPr/>
        </p:nvPicPr>
        <p:blipFill>
          <a:blip r:embed="rId3"/>
          <a:stretch>
            <a:fillRect/>
          </a:stretch>
        </p:blipFill>
        <p:spPr>
          <a:xfrm>
            <a:off x="1233713" y="3618369"/>
            <a:ext cx="5605689" cy="2964993"/>
          </a:xfrm>
          <a:prstGeom prst="rect">
            <a:avLst/>
          </a:prstGeom>
        </p:spPr>
      </p:pic>
    </p:spTree>
    <p:extLst>
      <p:ext uri="{BB962C8B-B14F-4D97-AF65-F5344CB8AC3E}">
        <p14:creationId xmlns:p14="http://schemas.microsoft.com/office/powerpoint/2010/main" val="2841322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2589"/>
            <a:ext cx="8020050" cy="525994"/>
          </a:xfrm>
        </p:spPr>
        <p:txBody>
          <a:bodyPr/>
          <a:lstStyle/>
          <a:p>
            <a:r>
              <a:rPr lang="en-US" sz="2000" dirty="0">
                <a:solidFill>
                  <a:srgbClr val="3366FF"/>
                </a:solidFill>
              </a:rPr>
              <a:t>http://www.aapd.com/idac-statement-of-solidarity.pdf </a:t>
            </a:r>
          </a:p>
        </p:txBody>
      </p:sp>
      <p:sp>
        <p:nvSpPr>
          <p:cNvPr id="3" name="Content Placeholder 2"/>
          <p:cNvSpPr>
            <a:spLocks noGrp="1"/>
          </p:cNvSpPr>
          <p:nvPr>
            <p:ph idx="1"/>
          </p:nvPr>
        </p:nvSpPr>
        <p:spPr>
          <a:xfrm>
            <a:off x="285749" y="1420289"/>
            <a:ext cx="8043333" cy="5046128"/>
          </a:xfrm>
        </p:spPr>
        <p:txBody>
          <a:bodyPr numCol="3">
            <a:noAutofit/>
          </a:bodyPr>
          <a:lstStyle/>
          <a:p>
            <a:pPr marL="114300" indent="0">
              <a:buNone/>
            </a:pPr>
            <a:r>
              <a:rPr lang="en-US" sz="800" b="1" dirty="0"/>
              <a:t>Arizona</a:t>
            </a:r>
            <a:r>
              <a:rPr lang="en-US" sz="800" dirty="0"/>
              <a:t> Temple Emanuel of Tempe, AZ</a:t>
            </a:r>
          </a:p>
          <a:p>
            <a:pPr marL="114300" indent="0">
              <a:buNone/>
            </a:pPr>
            <a:r>
              <a:rPr lang="en-US" sz="800" b="1" dirty="0"/>
              <a:t>California</a:t>
            </a:r>
            <a:r>
              <a:rPr lang="en-US" sz="800" dirty="0"/>
              <a:t> Congregation Beth AM - Los Altos Hills, CA Kalsman Institute on Judaism and Health, HUC-JIR - Los Angeles, CA National Council of Jewish Women, California State Public Affairs Committee - San Diego, CA Temple Beth Hillel - Valley Village, CA Temple Ramat Zion - Northridge, CA  Temple Sinai of Oakland, CA Ziegler School of Rabbinic Studies - Los Angeles, CA</a:t>
            </a:r>
          </a:p>
          <a:p>
            <a:pPr marL="114300" indent="0">
              <a:buNone/>
            </a:pPr>
            <a:r>
              <a:rPr lang="en-US" sz="800" b="1" dirty="0"/>
              <a:t>Connecticut</a:t>
            </a:r>
            <a:r>
              <a:rPr lang="en-US" sz="800" dirty="0"/>
              <a:t> All Abilities Ministry, Inc. - New Haven, CT Congregation B'nai - Bridgeport, CT Congregation Beth Shalom Rodfe Zedek - Chester, CT Gishrei Shalom Jewish Congregation - Southington, CT</a:t>
            </a:r>
          </a:p>
          <a:p>
            <a:pPr marL="114300" indent="0">
              <a:buNone/>
            </a:pPr>
            <a:r>
              <a:rPr lang="en-US" sz="800" b="1" dirty="0"/>
              <a:t>Florida</a:t>
            </a:r>
            <a:r>
              <a:rPr lang="en-US" sz="800" dirty="0"/>
              <a:t> Presentation Brothers - Kissimmee, FL</a:t>
            </a:r>
          </a:p>
          <a:p>
            <a:pPr marL="114300" indent="0">
              <a:buNone/>
            </a:pPr>
            <a:r>
              <a:rPr lang="en-US" sz="800" b="1" dirty="0"/>
              <a:t>Georgia</a:t>
            </a:r>
            <a:r>
              <a:rPr lang="en-US" sz="800" dirty="0"/>
              <a:t> Centenary Unitied Methodist Church - Macon, GA Jewish Family and Career Services of Atlanta, GA Temple Beth Tikvah - Roswell, GA Temple Sinai of Sandy Springs, GA The Amit Program - Atlanta, GA</a:t>
            </a:r>
          </a:p>
          <a:p>
            <a:pPr marL="114300" indent="0">
              <a:buNone/>
            </a:pPr>
            <a:r>
              <a:rPr lang="en-US" sz="800" b="1" dirty="0"/>
              <a:t>Illinois</a:t>
            </a:r>
            <a:r>
              <a:rPr lang="en-US" sz="800" dirty="0"/>
              <a:t> Lutheran Social Services of Illinois - Des Plaines, IL National Council of Jewish Women, Illinois State Public Affairs Committee - Chicago, IL Temple Jeremiah - Northfield, IL</a:t>
            </a:r>
          </a:p>
          <a:p>
            <a:pPr marL="114300" indent="0">
              <a:buNone/>
            </a:pPr>
            <a:r>
              <a:rPr lang="en-US" sz="800" b="1" dirty="0"/>
              <a:t>Indiana</a:t>
            </a:r>
            <a:r>
              <a:rPr lang="en-US" sz="800" dirty="0"/>
              <a:t> Anabaptist Disabilities Network - Goshen, IN First Baptist Church of South Bend, IN Temple Beth-El - South Bend, IN</a:t>
            </a:r>
          </a:p>
          <a:p>
            <a:pPr marL="114300" indent="0">
              <a:buNone/>
            </a:pPr>
            <a:r>
              <a:rPr lang="en-US" sz="800" b="1" dirty="0"/>
              <a:t>Massachusetts</a:t>
            </a:r>
            <a:r>
              <a:rPr lang="en-US" sz="800" dirty="0"/>
              <a:t> Andover Newton Theological School - Newton Centre, MA Falmouth Jewish Congregation - East Falmouth, MA Jewish Vocational Service - Boston, MA Temple Emunah - Lexington, MA</a:t>
            </a:r>
          </a:p>
          <a:p>
            <a:pPr marL="114300" indent="0">
              <a:buNone/>
            </a:pPr>
            <a:r>
              <a:rPr lang="en-US" sz="800" b="1" dirty="0"/>
              <a:t>Maine</a:t>
            </a:r>
            <a:r>
              <a:rPr lang="en-US" sz="800" dirty="0"/>
              <a:t> Henderson Memorial Baptist Church - Farmington, ME</a:t>
            </a:r>
          </a:p>
          <a:p>
            <a:pPr marL="114300" indent="0">
              <a:buNone/>
            </a:pPr>
            <a:r>
              <a:rPr lang="en-US" sz="800" b="1" dirty="0"/>
              <a:t>Maryland</a:t>
            </a:r>
            <a:r>
              <a:rPr lang="en-US" sz="800" dirty="0"/>
              <a:t> Brown Memorial Park Avenue Presbyterian Church - Baltimore, MD Jewish Social Services Agency - Rockville, MD Shaare Tefila Congregation - Olney, MD University Baptist Church - College Park, MD</a:t>
            </a:r>
          </a:p>
          <a:p>
            <a:pPr marL="114300" indent="0">
              <a:buNone/>
            </a:pPr>
            <a:r>
              <a:rPr lang="en-US" sz="800" b="1" dirty="0"/>
              <a:t>Michigan</a:t>
            </a:r>
            <a:r>
              <a:rPr lang="en-US" sz="800" dirty="0"/>
              <a:t> Christian Reformed Church in North America - Grand Rapids, MI</a:t>
            </a:r>
          </a:p>
          <a:p>
            <a:pPr marL="114300" indent="0">
              <a:buNone/>
            </a:pPr>
            <a:r>
              <a:rPr lang="en-US" sz="800" b="1" dirty="0"/>
              <a:t>Minnesota</a:t>
            </a:r>
            <a:r>
              <a:rPr lang="en-US" sz="800" dirty="0"/>
              <a:t> Jewish Family and Children’s Service of Minneapolis, MN Lutheran Social Service of Minnesota - Saint Paul, MN</a:t>
            </a:r>
          </a:p>
          <a:p>
            <a:pPr marL="114300" indent="0">
              <a:buNone/>
            </a:pPr>
            <a:r>
              <a:rPr lang="en-US" sz="800" b="1" dirty="0"/>
              <a:t>North Carolina</a:t>
            </a:r>
            <a:r>
              <a:rPr lang="en-US" sz="800" dirty="0"/>
              <a:t> Beth Meyer Synagogue - Raleigh, NC</a:t>
            </a:r>
          </a:p>
          <a:p>
            <a:pPr marL="114300" indent="0">
              <a:buNone/>
            </a:pPr>
            <a:r>
              <a:rPr lang="en-US" sz="800" b="1" dirty="0"/>
              <a:t>New Jersey</a:t>
            </a:r>
            <a:r>
              <a:rPr lang="en-US" sz="800" dirty="0"/>
              <a:t> American Baptist Churches of New Jersey - Trenton, NJ Congregation Beth Mordecai - Perth Amboy, NJ Jewish Vocational Service of MetroWest - East Orange, NJ Living Word Baptist Church - Toms River, NJ National Council of Jewish Women, New Jersey State Public Affairs Committee -      Elizabeth, NJ Or Chadash - Flemington, NJ State Association of Jewish Federations - Union, NJ Temple Beth-El - Hillsborough, NJ Temple Emanu-El - Westfield, NJ Temple Ner Tamid - Bloomfield, NJ</a:t>
            </a:r>
          </a:p>
          <a:p>
            <a:pPr marL="114300" indent="0">
              <a:buNone/>
            </a:pPr>
            <a:r>
              <a:rPr lang="en-US" sz="800" b="1" dirty="0"/>
              <a:t>New York</a:t>
            </a:r>
            <a:r>
              <a:rPr lang="en-US" sz="800" dirty="0"/>
              <a:t> Capital Regional Ecumenical Organization - Malta, NY Central Conference of American Rabbis - New York, NY Congregation Rodeph Sholom - New York, NY Congregation Sons of Israel - Upper Nyack, NY Jewish Labor Committee - New York, NY Temple Israel of South Merrick - Merrick, NY Temple Sinai of Roslyn - Roslyn Heights, NY</a:t>
            </a:r>
          </a:p>
          <a:p>
            <a:pPr marL="114300" indent="0">
              <a:buNone/>
            </a:pPr>
            <a:r>
              <a:rPr lang="en-US" sz="800" b="1" dirty="0"/>
              <a:t>Ohio</a:t>
            </a:r>
            <a:r>
              <a:rPr lang="en-US" sz="800" dirty="0"/>
              <a:t> Jewish Family Service Association of Cleveland, OH  Jewish Family Services of Columbus, OH Ohio Jewish Communities - Columbus, OH</a:t>
            </a:r>
          </a:p>
          <a:p>
            <a:pPr marL="114300" indent="0">
              <a:buNone/>
            </a:pPr>
            <a:r>
              <a:rPr lang="en-US" sz="800" b="1" dirty="0"/>
              <a:t>Pennsylvania</a:t>
            </a:r>
            <a:r>
              <a:rPr lang="en-US" sz="800" dirty="0"/>
              <a:t> Congregation Dor Hadash - Pittsburgh, PA Developmental Programs Division of Catholic Social Services, Archdiocese of       Philadelphia, PA International Association of Jewish Vocational Services - Philadelphia, PA JEVS Human Services - Philadelphia, PA Jewish Community Relations Council of Jewish Federation of Greater       Philadelphia, PA  Jewish Family Service - Wilkes-Barre, PA Links of Love Disability Ministry - Lansdale, PA Office for Ministry with Persons with Disabilities Diocese of Allentown, PA   Paul's Run Retirement Community - Philadelphia, PA</a:t>
            </a:r>
          </a:p>
          <a:p>
            <a:pPr marL="114300" indent="0">
              <a:buNone/>
            </a:pPr>
            <a:r>
              <a:rPr lang="en-US" sz="800" b="1" dirty="0"/>
              <a:t>Texas</a:t>
            </a:r>
            <a:r>
              <a:rPr lang="en-US" sz="800" dirty="0"/>
              <a:t> Congregation Agudas Achim - Austin, TX Congregation Beth El - Missouri City, TX Congregation Emanu El - Houston, TX Jewish Family Service - Houston, TX National Council of Jewish Women, Texas State Public Affairs Committee - Austin, TX</a:t>
            </a:r>
          </a:p>
          <a:p>
            <a:pPr marL="114300" indent="0">
              <a:buNone/>
            </a:pPr>
            <a:r>
              <a:rPr lang="en-US" sz="800" b="1" dirty="0"/>
              <a:t>Vermont</a:t>
            </a:r>
            <a:r>
              <a:rPr lang="en-US" sz="800" dirty="0"/>
              <a:t> First Baptist Church of Bellows Falls, VT</a:t>
            </a:r>
          </a:p>
          <a:p>
            <a:pPr marL="114300" indent="0">
              <a:buNone/>
            </a:pPr>
            <a:r>
              <a:rPr lang="en-US" sz="800" b="1" dirty="0"/>
              <a:t>Virginia</a:t>
            </a:r>
            <a:r>
              <a:rPr lang="en-US" sz="800" dirty="0"/>
              <a:t> Temple House of Israel - Staunton, VA  Temple Israel of Norfolk - Norfolk, VA</a:t>
            </a:r>
          </a:p>
          <a:p>
            <a:pPr marL="114300" indent="0">
              <a:buNone/>
            </a:pPr>
            <a:r>
              <a:rPr lang="en-US" sz="800" b="1" dirty="0"/>
              <a:t>Washington, DC</a:t>
            </a:r>
            <a:r>
              <a:rPr lang="en-US" sz="800" dirty="0"/>
              <a:t> Church of the Pilgrims - Washington, DC Georgetown Presbyterian Church - Washington, DC Temple Micah - Washington, DC</a:t>
            </a:r>
          </a:p>
          <a:p>
            <a:pPr marL="114300" indent="0">
              <a:buNone/>
            </a:pPr>
            <a:r>
              <a:rPr lang="en-US" sz="800" b="1" dirty="0"/>
              <a:t>West Virginia</a:t>
            </a:r>
            <a:r>
              <a:rPr lang="en-US" sz="800" dirty="0"/>
              <a:t> National Volunteer Caregiving Network - Wheeling, WV</a:t>
            </a:r>
          </a:p>
          <a:p>
            <a:pPr marL="114300" indent="0">
              <a:buNone/>
            </a:pPr>
            <a:r>
              <a:rPr lang="en-US" sz="800" b="1" dirty="0"/>
              <a:t>Wisconsin</a:t>
            </a:r>
            <a:r>
              <a:rPr lang="en-US" sz="800" dirty="0"/>
              <a:t> Bethesda Lutheran Communities - Watertown, WI  Wisconsin Jewish Conference - Madison, WI</a:t>
            </a:r>
          </a:p>
        </p:txBody>
      </p:sp>
      <p:pic>
        <p:nvPicPr>
          <p:cNvPr id="4" name="Picture 3" descr="Screencap of the Statement of Solidarity by the Religious Community around Employment for PWDs. " title="Statement of Solidarity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23876"/>
            <a:ext cx="7719388" cy="1014374"/>
          </a:xfrm>
          <a:prstGeom prst="rect">
            <a:avLst/>
          </a:prstGeom>
          <a:ln>
            <a:noFill/>
          </a:ln>
          <a:effectLst>
            <a:outerShdw blurRad="292100" dist="139700" dir="2700000" algn="tl" rotWithShape="0">
              <a:srgbClr val="333333">
                <a:alpha val="65000"/>
              </a:srgbClr>
            </a:outerShdw>
          </a:effectLst>
        </p:spPr>
      </p:pic>
      <p:sp>
        <p:nvSpPr>
          <p:cNvPr id="6" name="Oval Callout 5"/>
          <p:cNvSpPr/>
          <p:nvPr/>
        </p:nvSpPr>
        <p:spPr>
          <a:xfrm>
            <a:off x="2706370" y="1430449"/>
            <a:ext cx="6803390" cy="3576320"/>
          </a:xfrm>
          <a:prstGeom prst="wedgeEllipseCallou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a:t>“I strongly support this proposal to the Kessler Foundation and the possibilities of connecting initiatives in employment with the growing interest in inclusive ministries both with and by people with disabilities and their families. The possibility of helping individuals, families and congregations realize that there are indeed ways they can work together to find and support opportunities for employment, service, and vocation as children grow into young adulthood or as adults deal with acquired disabilities is very exciting.”</a:t>
            </a:r>
          </a:p>
          <a:p>
            <a:pPr algn="ctr"/>
            <a:r>
              <a:rPr lang="en-US" sz="1200" dirty="0"/>
              <a:t>Ginny Thornburgh</a:t>
            </a:r>
          </a:p>
          <a:p>
            <a:pPr algn="ctr"/>
            <a:r>
              <a:rPr lang="en-US" sz="1200" dirty="0"/>
              <a:t>Director, AAPD Interfaith Initiative</a:t>
            </a:r>
          </a:p>
        </p:txBody>
      </p:sp>
    </p:spTree>
    <p:extLst>
      <p:ext uri="{BB962C8B-B14F-4D97-AF65-F5344CB8AC3E}">
        <p14:creationId xmlns:p14="http://schemas.microsoft.com/office/powerpoint/2010/main" val="12978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57" y="1195096"/>
            <a:ext cx="7866743" cy="1143000"/>
          </a:xfr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kern="1200" cap="none" spc="-100" baseline="0" dirty="0">
                <a:ln>
                  <a:noFill/>
                </a:ln>
                <a:solidFill>
                  <a:schemeClr val="tx1"/>
                </a:solidFill>
                <a:effectLst/>
              </a:rPr>
              <a:t>Working Committee on Employment:</a:t>
            </a:r>
            <a:endParaRPr lang="en-US" sz="3200" b="1" dirty="0">
              <a:solidFill>
                <a:schemeClr val="tx1"/>
              </a:solidFill>
              <a:effectLst/>
            </a:endParaRPr>
          </a:p>
          <a:p>
            <a:pPr algn="ctr"/>
            <a:endParaRPr lang="en-US" sz="3200" b="1" dirty="0">
              <a:solidFill>
                <a:schemeClr val="tx1"/>
              </a:solidFill>
            </a:endParaRPr>
          </a:p>
        </p:txBody>
      </p:sp>
      <p:sp>
        <p:nvSpPr>
          <p:cNvPr id="3" name="Content Placeholder 2"/>
          <p:cNvSpPr>
            <a:spLocks noGrp="1"/>
          </p:cNvSpPr>
          <p:nvPr>
            <p:ph idx="1"/>
          </p:nvPr>
        </p:nvSpPr>
        <p:spPr>
          <a:xfrm>
            <a:off x="457200" y="2119086"/>
            <a:ext cx="7620000" cy="4800600"/>
          </a:xfrm>
        </p:spPr>
        <p:txBody>
          <a:bodyPr>
            <a:normAutofit/>
          </a:bodyPr>
          <a:lstStyle/>
          <a:p>
            <a:r>
              <a:rPr lang="en-US" sz="3200" i="1" dirty="0">
                <a:solidFill>
                  <a:srgbClr val="0000FF"/>
                </a:solidFill>
              </a:rPr>
              <a:t>Statement of Solidarity</a:t>
            </a:r>
          </a:p>
          <a:p>
            <a:r>
              <a:rPr lang="en-US" sz="3200" i="1" dirty="0">
                <a:solidFill>
                  <a:srgbClr val="0000FF"/>
                </a:solidFill>
              </a:rPr>
              <a:t>Expanding Employment Opportunities for People with Disabilities: Suggested Steps for Congregations</a:t>
            </a:r>
          </a:p>
          <a:p>
            <a:r>
              <a:rPr lang="en-US" sz="3200" dirty="0"/>
              <a:t>Bulletin Insert: </a:t>
            </a:r>
          </a:p>
          <a:p>
            <a:pPr marL="114300" indent="0">
              <a:buNone/>
            </a:pPr>
            <a:r>
              <a:rPr lang="en-US" sz="3200" i="1" dirty="0"/>
              <a:t>	</a:t>
            </a:r>
            <a:r>
              <a:rPr lang="en-US" sz="3200" i="1" dirty="0">
                <a:solidFill>
                  <a:srgbClr val="0000FF"/>
                </a:solidFill>
              </a:rPr>
              <a:t>Expanding Employment Opportunities</a:t>
            </a:r>
          </a:p>
          <a:p>
            <a:pPr marL="114300" indent="0">
              <a:buNone/>
            </a:pPr>
            <a:r>
              <a:rPr lang="en-US" sz="3200" i="1" dirty="0">
                <a:solidFill>
                  <a:srgbClr val="0000FF"/>
                </a:solidFill>
              </a:rPr>
              <a:t>	for People with Disabilities</a:t>
            </a:r>
          </a:p>
        </p:txBody>
      </p:sp>
      <p:pic>
        <p:nvPicPr>
          <p:cNvPr id="4" name="Picture 3" descr="Power button logo of AAPD and their Interfatih Disability Advocacy Coalition" title="Image-AAPD Interfatih Disability Advocacy Coalition"/>
          <p:cNvPicPr>
            <a:picLocks noChangeAspect="1"/>
          </p:cNvPicPr>
          <p:nvPr/>
        </p:nvPicPr>
        <p:blipFill>
          <a:blip r:embed="rId2"/>
          <a:stretch>
            <a:fillRect/>
          </a:stretch>
        </p:blipFill>
        <p:spPr>
          <a:xfrm>
            <a:off x="457200" y="114693"/>
            <a:ext cx="7620000" cy="1316261"/>
          </a:xfrm>
          <a:prstGeom prst="rect">
            <a:avLst/>
          </a:prstGeom>
        </p:spPr>
      </p:pic>
    </p:spTree>
    <p:extLst>
      <p:ext uri="{BB962C8B-B14F-4D97-AF65-F5344CB8AC3E}">
        <p14:creationId xmlns:p14="http://schemas.microsoft.com/office/powerpoint/2010/main" val="1685539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Congregational Manual</a:t>
            </a:r>
          </a:p>
        </p:txBody>
      </p:sp>
      <p:pic>
        <p:nvPicPr>
          <p:cNvPr id="4" name="Content Placeholder 4" descr="Putting Faith to Work Cover" title="Putting Faith to Work Cove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2985" y="1398977"/>
            <a:ext cx="3154680" cy="4082527"/>
          </a:xfrm>
        </p:spPr>
      </p:pic>
      <p:pic>
        <p:nvPicPr>
          <p:cNvPr id="5" name="Picture 4" descr="Putting Faith to Work Table of Contents" title="Putting Faith to Work TO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43893"/>
            <a:ext cx="3154680" cy="4037610"/>
          </a:xfrm>
          <a:prstGeom prst="rect">
            <a:avLst/>
          </a:prstGeom>
        </p:spPr>
      </p:pic>
    </p:spTree>
    <p:extLst>
      <p:ext uri="{BB962C8B-B14F-4D97-AF65-F5344CB8AC3E}">
        <p14:creationId xmlns:p14="http://schemas.microsoft.com/office/powerpoint/2010/main" val="290627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Efforts of Individual Congregations</a:t>
            </a:r>
          </a:p>
        </p:txBody>
      </p:sp>
      <p:pic>
        <p:nvPicPr>
          <p:cNvPr id="4" name="Picture 3" descr="Stories Example 1" title="Stories Exampl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216" y="1852082"/>
            <a:ext cx="5795609" cy="830468"/>
          </a:xfrm>
          <a:prstGeom prst="rect">
            <a:avLst/>
          </a:prstGeom>
          <a:solidFill>
            <a:srgbClr val="FFFFFF">
              <a:shade val="85000"/>
            </a:srgbClr>
          </a:solidFill>
          <a:ln w="3175" cap="sq" cmpd="sng">
            <a:solidFill>
              <a:schemeClr val="tx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4" descr="Stories Example 2" title="Stories Exampl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50533" y="2840159"/>
            <a:ext cx="5926667" cy="1426017"/>
          </a:xfrm>
          <a:prstGeom prst="rect">
            <a:avLst/>
          </a:prstGeom>
          <a:solidFill>
            <a:srgbClr val="FFFFFF">
              <a:shade val="85000"/>
            </a:srgbClr>
          </a:solidFill>
          <a:ln w="3175" cap="sq" cmpd="sng">
            <a:solidFill>
              <a:schemeClr val="tx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descr="Stories Example 3" title="Stories Exampl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3050" y="4266176"/>
            <a:ext cx="5135033" cy="1073994"/>
          </a:xfrm>
          <a:prstGeom prst="rect">
            <a:avLst/>
          </a:prstGeom>
          <a:solidFill>
            <a:srgbClr val="FFFFFF">
              <a:shade val="85000"/>
            </a:srgbClr>
          </a:solidFill>
          <a:ln w="3175" cap="sq" cmpd="sng">
            <a:solidFill>
              <a:schemeClr val="tx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descr="Stories Example 4&#10;" title="Stories Exampl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70099" y="5266087"/>
            <a:ext cx="6206067" cy="1435279"/>
          </a:xfrm>
          <a:prstGeom prst="rect">
            <a:avLst/>
          </a:prstGeom>
          <a:solidFill>
            <a:srgbClr val="FFFFFF">
              <a:shade val="85000"/>
            </a:srgbClr>
          </a:solidFill>
          <a:ln w="3175" cap="sq" cmpd="sng">
            <a:solidFill>
              <a:schemeClr val="tx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12045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977"/>
            <a:ext cx="7620000" cy="798788"/>
          </a:xfrm>
        </p:spPr>
        <p:txBody>
          <a:bodyPr/>
          <a:lstStyle/>
          <a:p>
            <a:r>
              <a:rPr lang="en-US" dirty="0"/>
              <a:t>Why This Work Matters</a:t>
            </a:r>
          </a:p>
        </p:txBody>
      </p:sp>
      <p:sp>
        <p:nvSpPr>
          <p:cNvPr id="7" name="Rounded Rectangle 6"/>
          <p:cNvSpPr/>
          <p:nvPr/>
        </p:nvSpPr>
        <p:spPr>
          <a:xfrm>
            <a:off x="1160890" y="1494845"/>
            <a:ext cx="2767053" cy="1375575"/>
          </a:xfrm>
          <a:prstGeom prst="roundRect">
            <a:avLst/>
          </a:prstGeom>
          <a:ln>
            <a:solidFill>
              <a:schemeClr val="accent1"/>
            </a:solidFill>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sz="1400" i="1" dirty="0"/>
              <a:t>All hard work brings a profit, but mere talk leads only to poverty</a:t>
            </a:r>
            <a:r>
              <a:rPr lang="en-US" sz="1400" dirty="0"/>
              <a:t>. </a:t>
            </a:r>
            <a:r>
              <a:rPr lang="en-US" sz="1400" dirty="0">
                <a:solidFill>
                  <a:srgbClr val="92D050"/>
                </a:solidFill>
              </a:rPr>
              <a:t>(</a:t>
            </a:r>
            <a:r>
              <a:rPr lang="en-US" sz="1400" u="sng" dirty="0">
                <a:solidFill>
                  <a:srgbClr val="92D050"/>
                </a:solidFill>
                <a:hlinkClick r:id="rId3"/>
              </a:rPr>
              <a:t>NIV</a:t>
            </a:r>
            <a:r>
              <a:rPr lang="en-US" sz="1400" dirty="0">
                <a:solidFill>
                  <a:srgbClr val="92D050"/>
                </a:solidFill>
              </a:rPr>
              <a:t>)  </a:t>
            </a:r>
            <a:r>
              <a:rPr lang="en-US" sz="1400" i="1" dirty="0">
                <a:solidFill>
                  <a:srgbClr val="92D050"/>
                </a:solidFill>
              </a:rPr>
              <a:t>Proverbs 14:23</a:t>
            </a:r>
            <a:endParaRPr lang="en-US" sz="1400" dirty="0">
              <a:solidFill>
                <a:srgbClr val="92D050"/>
              </a:solidFill>
            </a:endParaRPr>
          </a:p>
        </p:txBody>
      </p:sp>
      <p:sp>
        <p:nvSpPr>
          <p:cNvPr id="11272" name="Rectangle 8"/>
          <p:cNvSpPr>
            <a:spLocks noChangeArrowheads="1"/>
          </p:cNvSpPr>
          <p:nvPr/>
        </p:nvSpPr>
        <p:spPr bwMode="auto">
          <a:xfrm>
            <a:off x="4460679" y="1366921"/>
            <a:ext cx="3005596" cy="2856428"/>
          </a:xfrm>
          <a:prstGeom prst="ellipse">
            <a:avLst/>
          </a:prstGeom>
          <a:ln>
            <a:headEnd/>
            <a:tailEnd/>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en-US" sz="1400" b="0" u="none" strike="noStrike" cap="none" normalizeH="0" baseline="0" dirty="0">
                <a:ln>
                  <a:noFill/>
                </a:ln>
                <a:solidFill>
                  <a:schemeClr val="tx1"/>
                </a:solidFill>
                <a:effectLst/>
                <a:ea typeface="Times New Roman" pitchFamily="18" charset="0"/>
                <a:cs typeface="Arial" pitchFamily="34" charset="0"/>
              </a:rPr>
              <a:t>The Prophet Muhammad (peace be upon him) was asked what type of earning was best, and he replied: </a:t>
            </a:r>
            <a:r>
              <a:rPr kumimoji="0" lang="en-US" sz="1400" b="0" i="1" u="none" strike="noStrike" cap="none" normalizeH="0" baseline="0" dirty="0">
                <a:ln>
                  <a:noFill/>
                </a:ln>
                <a:solidFill>
                  <a:schemeClr val="tx1"/>
                </a:solidFill>
                <a:effectLst/>
                <a:ea typeface="Times New Roman" pitchFamily="18" charset="0"/>
                <a:cs typeface="Arial" pitchFamily="34" charset="0"/>
              </a:rPr>
              <a:t>” A man’s work with his </a:t>
            </a:r>
            <a:r>
              <a:rPr kumimoji="0" lang="en-US" sz="1400" b="1" i="1" u="none" strike="noStrike" cap="none" normalizeH="0" baseline="0" dirty="0">
                <a:ln>
                  <a:noFill/>
                </a:ln>
                <a:solidFill>
                  <a:schemeClr val="tx1"/>
                </a:solidFill>
                <a:effectLst/>
                <a:ea typeface="Times New Roman" pitchFamily="18" charset="0"/>
                <a:cs typeface="Arial" pitchFamily="34" charset="0"/>
              </a:rPr>
              <a:t>hands</a:t>
            </a:r>
            <a:r>
              <a:rPr kumimoji="0" lang="en-US" sz="1400" b="0" i="1" u="none" strike="noStrike" cap="none" normalizeH="0" baseline="0" dirty="0">
                <a:ln>
                  <a:noFill/>
                </a:ln>
                <a:solidFill>
                  <a:schemeClr val="tx1"/>
                </a:solidFill>
                <a:effectLst/>
                <a:ea typeface="Times New Roman" pitchFamily="18" charset="0"/>
                <a:cs typeface="Arial" pitchFamily="34" charset="0"/>
              </a:rPr>
              <a:t> and every (lawful) business transaction.” </a:t>
            </a:r>
          </a:p>
          <a:p>
            <a:pPr lvl="0" defTabSz="914400" fontAlgn="base">
              <a:spcBef>
                <a:spcPct val="0"/>
              </a:spcBef>
              <a:spcAft>
                <a:spcPct val="0"/>
              </a:spcAft>
            </a:pPr>
            <a:r>
              <a:rPr lang="en-US" sz="1400" dirty="0">
                <a:solidFill>
                  <a:srgbClr val="92D050"/>
                </a:solidFill>
              </a:rPr>
              <a:t>Al-Tirmidhi, Hadith 846.</a:t>
            </a:r>
            <a:endParaRPr kumimoji="0" lang="en-US" sz="1400" b="0" i="1" u="none" strike="noStrike" cap="none" normalizeH="0" baseline="0" dirty="0">
              <a:ln>
                <a:noFill/>
              </a:ln>
              <a:solidFill>
                <a:srgbClr val="92D050"/>
              </a:solidFill>
              <a:effectLst/>
              <a:ea typeface="Times New Roman" pitchFamily="18" charset="0"/>
              <a:cs typeface="Arial" pitchFamily="34" charset="0"/>
            </a:endParaRPr>
          </a:p>
        </p:txBody>
      </p:sp>
      <p:pic>
        <p:nvPicPr>
          <p:cNvPr id="24" name="Picture 9" descr="Star of David" title="Star of Davi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9933" y="2289976"/>
            <a:ext cx="359309" cy="380836"/>
          </a:xfrm>
          <a:prstGeom prst="rect">
            <a:avLst/>
          </a:prstGeom>
          <a:noFill/>
        </p:spPr>
      </p:pic>
      <p:pic>
        <p:nvPicPr>
          <p:cNvPr id="11274" name="Picture 10" descr="Islamic Crescent " title="Islamic Crescent "/>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05335" y="3210605"/>
            <a:ext cx="421496" cy="385047"/>
          </a:xfrm>
          <a:prstGeom prst="rect">
            <a:avLst/>
          </a:prstGeom>
          <a:noFill/>
        </p:spPr>
      </p:pic>
      <p:sp>
        <p:nvSpPr>
          <p:cNvPr id="29" name="Rounded Rectangular Callout 28" descr="Bible Quote thought bubble with the text for 1 Corinthians 12:4-7" title="Bible Quote thought bubble"/>
          <p:cNvSpPr/>
          <p:nvPr/>
        </p:nvSpPr>
        <p:spPr>
          <a:xfrm>
            <a:off x="818984" y="3210605"/>
            <a:ext cx="3363401" cy="2577941"/>
          </a:xfrm>
          <a:prstGeom prst="wedgeRoundRectCallou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5" name="Rectangle 11" descr="Thought bubble with Quote from  I Corinthians 12:4-7&#10;" title="Thought bubble with Bible Quote"/>
          <p:cNvSpPr>
            <a:spLocks noChangeArrowheads="1"/>
          </p:cNvSpPr>
          <p:nvPr/>
        </p:nvSpPr>
        <p:spPr bwMode="auto">
          <a:xfrm rot="10800000" flipV="1">
            <a:off x="1160890" y="3297508"/>
            <a:ext cx="2767054" cy="22467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ea typeface="Calibri" pitchFamily="34" charset="0"/>
                <a:cs typeface="Arial" pitchFamily="34" charset="0"/>
              </a:rPr>
              <a:t>4 Now there are varieties of gifts, but the same Spirit; 5 and there are varieties of services, but the same Lord; 6 and there are varieties of activities, but it is the same God who activates all of them in everyone. 7 To each is given the manifestation of the Spirit for the common good</a:t>
            </a:r>
            <a:r>
              <a:rPr kumimoji="0" lang="en-US" sz="1400" b="0" i="0" u="none" strike="noStrike" cap="none" normalizeH="0" baseline="0" dirty="0">
                <a:ln>
                  <a:noFill/>
                </a:ln>
                <a:solidFill>
                  <a:schemeClr val="tx1"/>
                </a:solidFill>
                <a:effectLst/>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2D050"/>
                </a:solidFill>
                <a:effectLst/>
                <a:ea typeface="Calibri" pitchFamily="34" charset="0"/>
                <a:cs typeface="Arial" pitchFamily="34" charset="0"/>
              </a:rPr>
              <a:t> </a:t>
            </a:r>
            <a:r>
              <a:rPr kumimoji="0" lang="en-US" sz="1400" b="0" i="1" u="none" strike="noStrike" cap="none" normalizeH="0" baseline="0" dirty="0">
                <a:ln>
                  <a:noFill/>
                </a:ln>
                <a:solidFill>
                  <a:srgbClr val="92D050"/>
                </a:solidFill>
                <a:effectLst/>
                <a:ea typeface="Calibri" pitchFamily="34" charset="0"/>
                <a:cs typeface="Arial" pitchFamily="34" charset="0"/>
              </a:rPr>
              <a:t>I Corinthians 12:4-7</a:t>
            </a:r>
            <a:endParaRPr kumimoji="0" lang="en-US" sz="1400" b="0" i="0" u="none" strike="noStrike" cap="none" normalizeH="0" baseline="0" dirty="0">
              <a:ln>
                <a:noFill/>
              </a:ln>
              <a:solidFill>
                <a:srgbClr val="92D050"/>
              </a:solidFill>
              <a:effectLst/>
            </a:endParaRPr>
          </a:p>
        </p:txBody>
      </p:sp>
      <p:pic>
        <p:nvPicPr>
          <p:cNvPr id="11276" name="Picture 12" descr="Christian Cross" title="Christian Cros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3278128" y="5025686"/>
            <a:ext cx="431114" cy="637862"/>
          </a:xfrm>
          <a:prstGeom prst="rect">
            <a:avLst/>
          </a:prstGeom>
          <a:noFill/>
        </p:spPr>
      </p:pic>
      <p:pic>
        <p:nvPicPr>
          <p:cNvPr id="11277" name="Picture 13" descr="Generic image of a shepard" title="Generic image of a shepard"/>
          <p:cNvPicPr>
            <a:picLocks noChangeAspect="1" noChangeArrowheads="1"/>
          </p:cNvPicPr>
          <p:nvPr/>
        </p:nvPicPr>
        <p:blipFill>
          <a:blip r:embed="rId7"/>
          <a:srcRect/>
          <a:stretch>
            <a:fillRect/>
          </a:stretch>
        </p:blipFill>
        <p:spPr bwMode="auto">
          <a:xfrm>
            <a:off x="5136543" y="4368837"/>
            <a:ext cx="1994106" cy="1540370"/>
          </a:xfrm>
          <a:prstGeom prst="rect">
            <a:avLst/>
          </a:prstGeom>
          <a:noFill/>
        </p:spPr>
      </p:pic>
    </p:spTree>
    <p:extLst>
      <p:ext uri="{BB962C8B-B14F-4D97-AF65-F5344CB8AC3E}">
        <p14:creationId xmlns:p14="http://schemas.microsoft.com/office/powerpoint/2010/main" val="350047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4ED3-4B8A-46D0-8F58-BB5332286128}"/>
              </a:ext>
            </a:extLst>
          </p:cNvPr>
          <p:cNvSpPr>
            <a:spLocks noGrp="1"/>
          </p:cNvSpPr>
          <p:nvPr>
            <p:ph type="title"/>
          </p:nvPr>
        </p:nvSpPr>
        <p:spPr>
          <a:xfrm>
            <a:off x="1676400" y="537906"/>
            <a:ext cx="7620000" cy="1143000"/>
          </a:xfrm>
        </p:spPr>
        <p:txBody>
          <a:bodyPr/>
          <a:lstStyle/>
          <a:p>
            <a:r>
              <a:rPr lang="en-US" dirty="0"/>
              <a:t>Contact Info</a:t>
            </a:r>
          </a:p>
        </p:txBody>
      </p:sp>
      <p:sp>
        <p:nvSpPr>
          <p:cNvPr id="3" name="Content Placeholder 2"/>
          <p:cNvSpPr>
            <a:spLocks noGrp="1"/>
          </p:cNvSpPr>
          <p:nvPr>
            <p:ph idx="1"/>
          </p:nvPr>
        </p:nvSpPr>
        <p:spPr/>
        <p:txBody>
          <a:bodyPr/>
          <a:lstStyle/>
          <a:p>
            <a:endParaRPr lang="en-US" dirty="0"/>
          </a:p>
          <a:p>
            <a:pPr marL="114300" indent="0">
              <a:buNone/>
            </a:pPr>
            <a:r>
              <a:rPr lang="en-US" dirty="0"/>
              <a:t>Project Director:  	Erik Carter, Vanderbilt Kennedy Center</a:t>
            </a:r>
          </a:p>
          <a:p>
            <a:pPr marL="114300" indent="0">
              <a:buNone/>
            </a:pPr>
            <a:r>
              <a:rPr lang="en-US" dirty="0"/>
              <a:t>Website:  		</a:t>
            </a:r>
            <a:r>
              <a:rPr lang="en-US" dirty="0">
                <a:hlinkClick r:id="rId2"/>
              </a:rPr>
              <a:t>www.faithanddisability.org</a:t>
            </a:r>
            <a:endParaRPr lang="en-US" dirty="0"/>
          </a:p>
          <a:p>
            <a:pPr marL="114300" indent="0">
              <a:buNone/>
            </a:pPr>
            <a:endParaRPr lang="en-US" dirty="0"/>
          </a:p>
          <a:p>
            <a:pPr marL="114300" indent="0">
              <a:buNone/>
            </a:pPr>
            <a:r>
              <a:rPr lang="en-US" dirty="0"/>
              <a:t>Minnesota Director:	Joe Timmons		</a:t>
            </a:r>
          </a:p>
          <a:p>
            <a:pPr marL="114300" indent="0">
              <a:buNone/>
            </a:pPr>
            <a:endParaRPr lang="en-US" dirty="0"/>
          </a:p>
          <a:p>
            <a:pPr marL="114300" indent="0">
              <a:buNone/>
            </a:pPr>
            <a:r>
              <a:rPr lang="en-US" dirty="0"/>
              <a:t>Consultant:		Bill Gaventa</a:t>
            </a:r>
          </a:p>
        </p:txBody>
      </p:sp>
      <p:pic>
        <p:nvPicPr>
          <p:cNvPr id="4" name="Picture 3" descr="Putting Faith to Work Logo" title="Putting Faith to Work Logo"/>
          <p:cNvPicPr>
            <a:picLocks noChangeAspect="1"/>
          </p:cNvPicPr>
          <p:nvPr/>
        </p:nvPicPr>
        <p:blipFill>
          <a:blip r:embed="rId3"/>
          <a:stretch>
            <a:fillRect/>
          </a:stretch>
        </p:blipFill>
        <p:spPr>
          <a:xfrm>
            <a:off x="941042" y="510011"/>
            <a:ext cx="6564633" cy="1090189"/>
          </a:xfrm>
          <a:prstGeom prst="rect">
            <a:avLst/>
          </a:prstGeom>
        </p:spPr>
      </p:pic>
    </p:spTree>
    <p:extLst>
      <p:ext uri="{BB962C8B-B14F-4D97-AF65-F5344CB8AC3E}">
        <p14:creationId xmlns:p14="http://schemas.microsoft.com/office/powerpoint/2010/main" val="62180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1116" y="6308824"/>
            <a:ext cx="9151814"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500" u="sng" dirty="0">
                <a:ea typeface="ＭＳ Ｐゴシック" charset="0"/>
                <a:hlinkClick r:id="rId2"/>
              </a:rPr>
              <a:t>https://statedata.info/statedatabook/bluebook2012_final.pdf</a:t>
            </a:r>
            <a:endParaRPr lang="en-US" sz="2500" u="sng" dirty="0">
              <a:ea typeface="ＭＳ Ｐゴシック" charset="0"/>
            </a:endParaRPr>
          </a:p>
        </p:txBody>
      </p:sp>
      <p:sp>
        <p:nvSpPr>
          <p:cNvPr id="39938" name="Oval 2"/>
          <p:cNvSpPr>
            <a:spLocks/>
          </p:cNvSpPr>
          <p:nvPr/>
        </p:nvSpPr>
        <p:spPr bwMode="auto">
          <a:xfrm>
            <a:off x="491133" y="383976"/>
            <a:ext cx="2259211" cy="2178844"/>
          </a:xfrm>
          <a:prstGeom prst="ellipse">
            <a:avLst/>
          </a:prstGeom>
          <a:solidFill>
            <a:srgbClr val="800000"/>
          </a:solidFill>
          <a:ln>
            <a:noFill/>
          </a:ln>
          <a:effectLst>
            <a:outerShdw blurRad="254000" dist="253999" dir="5400000"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defRPr/>
            </a:pPr>
            <a:r>
              <a:rPr lang="en-US" sz="5600">
                <a:solidFill>
                  <a:srgbClr val="FFFFFF"/>
                </a:solidFill>
                <a:ea typeface="ＭＳ Ｐゴシック" charset="0"/>
                <a:cs typeface="Gill Sans Light" charset="0"/>
              </a:rPr>
              <a:t>75%</a:t>
            </a:r>
          </a:p>
          <a:p>
            <a:pPr>
              <a:defRPr/>
            </a:pPr>
            <a:r>
              <a:rPr lang="en-US" sz="1700" b="1">
                <a:solidFill>
                  <a:srgbClr val="FFFFFF"/>
                </a:solidFill>
                <a:latin typeface="Gill Sans" charset="0"/>
                <a:ea typeface="ＭＳ Ｐゴシック" charset="0"/>
                <a:cs typeface="Gill Sans" charset="0"/>
                <a:sym typeface="Gill Sans" charset="0"/>
              </a:rPr>
              <a:t>are unemployed</a:t>
            </a:r>
          </a:p>
        </p:txBody>
      </p:sp>
      <p:sp>
        <p:nvSpPr>
          <p:cNvPr id="39939" name="Oval 3"/>
          <p:cNvSpPr>
            <a:spLocks/>
          </p:cNvSpPr>
          <p:nvPr/>
        </p:nvSpPr>
        <p:spPr bwMode="auto">
          <a:xfrm>
            <a:off x="1955602" y="3348633"/>
            <a:ext cx="2259211" cy="2178844"/>
          </a:xfrm>
          <a:prstGeom prst="ellipse">
            <a:avLst/>
          </a:prstGeom>
          <a:solidFill>
            <a:srgbClr val="800000"/>
          </a:solidFill>
          <a:ln>
            <a:noFill/>
          </a:ln>
          <a:effectLst>
            <a:outerShdw blurRad="254000" dist="253999" dir="5400000"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defRPr/>
            </a:pPr>
            <a:r>
              <a:rPr lang="en-US" sz="5600">
                <a:solidFill>
                  <a:srgbClr val="FFFFFF"/>
                </a:solidFill>
                <a:ea typeface="ＭＳ Ｐゴシック" charset="0"/>
                <a:cs typeface="Gill Sans Light" charset="0"/>
              </a:rPr>
              <a:t>5%</a:t>
            </a:r>
          </a:p>
          <a:p>
            <a:pPr>
              <a:defRPr/>
            </a:pPr>
            <a:r>
              <a:rPr lang="en-US" sz="1700" b="1">
                <a:solidFill>
                  <a:srgbClr val="FFFFFF"/>
                </a:solidFill>
                <a:latin typeface="Gill Sans" charset="0"/>
                <a:ea typeface="ＭＳ Ｐゴシック" charset="0"/>
                <a:cs typeface="Gill Sans" charset="0"/>
                <a:sym typeface="Gill Sans" charset="0"/>
              </a:rPr>
              <a:t>integrated</a:t>
            </a:r>
          </a:p>
          <a:p>
            <a:pPr>
              <a:defRPr/>
            </a:pPr>
            <a:r>
              <a:rPr lang="en-US" sz="1700" b="1">
                <a:solidFill>
                  <a:srgbClr val="FFFFFF"/>
                </a:solidFill>
                <a:latin typeface="Gill Sans" charset="0"/>
                <a:ea typeface="ＭＳ Ｐゴシック" charset="0"/>
                <a:cs typeface="Gill Sans" charset="0"/>
                <a:sym typeface="Gill Sans" charset="0"/>
              </a:rPr>
              <a:t>settings</a:t>
            </a:r>
          </a:p>
        </p:txBody>
      </p:sp>
      <p:sp>
        <p:nvSpPr>
          <p:cNvPr id="39940" name="Oval 4"/>
          <p:cNvSpPr>
            <a:spLocks/>
          </p:cNvSpPr>
          <p:nvPr/>
        </p:nvSpPr>
        <p:spPr bwMode="auto">
          <a:xfrm>
            <a:off x="6384727" y="383976"/>
            <a:ext cx="2259211" cy="2178844"/>
          </a:xfrm>
          <a:prstGeom prst="ellipse">
            <a:avLst/>
          </a:prstGeom>
          <a:solidFill>
            <a:srgbClr val="800000"/>
          </a:solidFill>
          <a:ln>
            <a:noFill/>
          </a:ln>
          <a:effectLst>
            <a:outerShdw blurRad="254000" dist="253999" dir="5400000"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defRPr/>
            </a:pPr>
            <a:r>
              <a:rPr lang="en-US" sz="5600" dirty="0">
                <a:solidFill>
                  <a:srgbClr val="FFFFFF"/>
                </a:solidFill>
                <a:ea typeface="ＭＳ Ｐゴシック" charset="0"/>
                <a:cs typeface="Gill Sans Light" charset="0"/>
              </a:rPr>
              <a:t>19%</a:t>
            </a:r>
          </a:p>
          <a:p>
            <a:pPr>
              <a:defRPr/>
            </a:pPr>
            <a:r>
              <a:rPr lang="en-US" sz="1700" b="1" dirty="0">
                <a:solidFill>
                  <a:srgbClr val="FFFFFF"/>
                </a:solidFill>
                <a:latin typeface="Gill Sans" charset="0"/>
                <a:ea typeface="ＭＳ Ｐゴシック" charset="0"/>
                <a:cs typeface="Gill Sans" charset="0"/>
                <a:sym typeface="Gill Sans" charset="0"/>
              </a:rPr>
              <a:t>participate in the labor force</a:t>
            </a:r>
          </a:p>
        </p:txBody>
      </p:sp>
      <p:sp>
        <p:nvSpPr>
          <p:cNvPr id="39941" name="Oval 5"/>
          <p:cNvSpPr>
            <a:spLocks/>
          </p:cNvSpPr>
          <p:nvPr/>
        </p:nvSpPr>
        <p:spPr bwMode="auto">
          <a:xfrm>
            <a:off x="4929187" y="3348633"/>
            <a:ext cx="2259211" cy="2178844"/>
          </a:xfrm>
          <a:prstGeom prst="ellipse">
            <a:avLst/>
          </a:prstGeom>
          <a:solidFill>
            <a:srgbClr val="800000"/>
          </a:solidFill>
          <a:ln>
            <a:noFill/>
          </a:ln>
          <a:effectLst>
            <a:outerShdw blurRad="254000" dist="253999" dir="5400000" algn="ctr" rotWithShape="0">
              <a:schemeClr val="bg2">
                <a:alpha val="75000"/>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defRPr/>
            </a:pPr>
            <a:r>
              <a:rPr lang="en-US" sz="5600">
                <a:solidFill>
                  <a:srgbClr val="FFFFFF"/>
                </a:solidFill>
                <a:ea typeface="ＭＳ Ｐゴシック" charset="0"/>
                <a:cs typeface="Gill Sans Light" charset="0"/>
              </a:rPr>
              <a:t>29%</a:t>
            </a:r>
          </a:p>
          <a:p>
            <a:pPr>
              <a:defRPr/>
            </a:pPr>
            <a:r>
              <a:rPr lang="en-US" sz="1700" b="1">
                <a:solidFill>
                  <a:srgbClr val="FFFFFF"/>
                </a:solidFill>
                <a:latin typeface="Gill Sans" charset="0"/>
                <a:ea typeface="ＭＳ Ｐゴシック" charset="0"/>
                <a:cs typeface="Gill Sans" charset="0"/>
                <a:sym typeface="Gill Sans" charset="0"/>
              </a:rPr>
              <a:t>poverty</a:t>
            </a:r>
          </a:p>
          <a:p>
            <a:pPr>
              <a:defRPr/>
            </a:pPr>
            <a:r>
              <a:rPr lang="en-US" sz="1700" b="1">
                <a:solidFill>
                  <a:srgbClr val="FFFFFF"/>
                </a:solidFill>
                <a:latin typeface="Gill Sans" charset="0"/>
                <a:ea typeface="ＭＳ Ｐゴシック" charset="0"/>
                <a:cs typeface="Gill Sans" charset="0"/>
                <a:sym typeface="Gill Sans" charset="0"/>
              </a:rPr>
              <a:t>rate</a:t>
            </a:r>
          </a:p>
        </p:txBody>
      </p:sp>
      <p:sp>
        <p:nvSpPr>
          <p:cNvPr id="2" name="Title 1">
            <a:extLst>
              <a:ext uri="{FF2B5EF4-FFF2-40B4-BE49-F238E27FC236}">
                <a16:creationId xmlns:a16="http://schemas.microsoft.com/office/drawing/2014/main" id="{34A133EC-5946-43E9-A953-119B283EC269}"/>
              </a:ext>
            </a:extLst>
          </p:cNvPr>
          <p:cNvSpPr>
            <a:spLocks noGrp="1"/>
          </p:cNvSpPr>
          <p:nvPr>
            <p:ph type="title"/>
          </p:nvPr>
        </p:nvSpPr>
        <p:spPr>
          <a:xfrm>
            <a:off x="3229428" y="383976"/>
            <a:ext cx="7620000" cy="1143000"/>
          </a:xfrm>
        </p:spPr>
        <p:txBody>
          <a:bodyPr/>
          <a:lstStyle/>
          <a:p>
            <a:r>
              <a:rPr lang="en-US" dirty="0"/>
              <a:t>State Data</a:t>
            </a:r>
          </a:p>
        </p:txBody>
      </p:sp>
    </p:spTree>
    <p:extLst>
      <p:ext uri="{BB962C8B-B14F-4D97-AF65-F5344CB8AC3E}">
        <p14:creationId xmlns:p14="http://schemas.microsoft.com/office/powerpoint/2010/main" val="4293114438"/>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Innovation</a:t>
            </a:r>
          </a:p>
        </p:txBody>
      </p:sp>
      <p:sp>
        <p:nvSpPr>
          <p:cNvPr id="3" name="Content Placeholder 2">
            <a:extLst>
              <a:ext uri="{FF2B5EF4-FFF2-40B4-BE49-F238E27FC236}">
                <a16:creationId xmlns:a16="http://schemas.microsoft.com/office/drawing/2014/main" id="{969D7BAF-4845-47F8-83DD-2EF8BD77FF5F}"/>
              </a:ext>
            </a:extLst>
          </p:cNvPr>
          <p:cNvSpPr>
            <a:spLocks noGrp="1"/>
          </p:cNvSpPr>
          <p:nvPr>
            <p:ph idx="1"/>
          </p:nvPr>
        </p:nvSpPr>
        <p:spPr/>
        <p:txBody>
          <a:bodyPr/>
          <a:lstStyle/>
          <a:p>
            <a:endParaRPr lang="en-US"/>
          </a:p>
        </p:txBody>
      </p:sp>
      <p:pic>
        <p:nvPicPr>
          <p:cNvPr id="4" name="Picture 3" descr="This chart shows three bubble connected with arrow. In the top left is a bubble stating: Formal Expertise, Resources and Services. The next bubble shows: Natural Supports, Connections and Personal Commitment. The final bubble shows: MEANINGFUL EMPLOYMENT. " title="The Need for Innovation">
            <a:extLst>
              <a:ext uri="{FF2B5EF4-FFF2-40B4-BE49-F238E27FC236}">
                <a16:creationId xmlns:a16="http://schemas.microsoft.com/office/drawing/2014/main" id="{C8C3ACF3-D3A0-4677-AA6B-5B81BA790A23}"/>
              </a:ext>
            </a:extLst>
          </p:cNvPr>
          <p:cNvPicPr>
            <a:picLocks noChangeAspect="1"/>
          </p:cNvPicPr>
          <p:nvPr/>
        </p:nvPicPr>
        <p:blipFill>
          <a:blip r:embed="rId3"/>
          <a:stretch>
            <a:fillRect/>
          </a:stretch>
        </p:blipFill>
        <p:spPr>
          <a:xfrm>
            <a:off x="457200" y="1600200"/>
            <a:ext cx="7620000" cy="4914900"/>
          </a:xfrm>
          <a:prstGeom prst="rect">
            <a:avLst/>
          </a:prstGeom>
        </p:spPr>
      </p:pic>
    </p:spTree>
    <p:extLst>
      <p:ext uri="{BB962C8B-B14F-4D97-AF65-F5344CB8AC3E}">
        <p14:creationId xmlns:p14="http://schemas.microsoft.com/office/powerpoint/2010/main" val="116098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most people find jobs?</a:t>
            </a:r>
          </a:p>
        </p:txBody>
      </p:sp>
      <p:sp>
        <p:nvSpPr>
          <p:cNvPr id="3" name="Content Placeholder 2"/>
          <p:cNvSpPr>
            <a:spLocks noGrp="1"/>
          </p:cNvSpPr>
          <p:nvPr>
            <p:ph idx="1"/>
          </p:nvPr>
        </p:nvSpPr>
        <p:spPr/>
        <p:txBody>
          <a:bodyPr>
            <a:normAutofit/>
          </a:bodyPr>
          <a:lstStyle/>
          <a:p>
            <a:r>
              <a:rPr lang="en-US" sz="4000" dirty="0"/>
              <a:t>Friends</a:t>
            </a:r>
          </a:p>
          <a:p>
            <a:r>
              <a:rPr lang="en-US" sz="4000" dirty="0"/>
              <a:t>Connections</a:t>
            </a:r>
          </a:p>
          <a:p>
            <a:r>
              <a:rPr lang="en-US" sz="4000" dirty="0"/>
              <a:t>Personal Networks</a:t>
            </a:r>
          </a:p>
          <a:p>
            <a:pPr marL="114300" indent="0" algn="ctr">
              <a:buNone/>
            </a:pPr>
            <a:r>
              <a:rPr lang="en-US" sz="4000" dirty="0"/>
              <a:t>Otherwise known as: </a:t>
            </a:r>
            <a:br>
              <a:rPr lang="en-US" sz="4000" dirty="0"/>
            </a:br>
            <a:r>
              <a:rPr lang="en-US" sz="4400" i="1" dirty="0"/>
              <a:t>Natural Supports</a:t>
            </a:r>
          </a:p>
          <a:p>
            <a:pPr marL="114300" indent="0">
              <a:buNone/>
            </a:pPr>
            <a:endParaRPr lang="en-US" sz="3600" dirty="0"/>
          </a:p>
        </p:txBody>
      </p:sp>
    </p:spTree>
    <p:extLst>
      <p:ext uri="{BB962C8B-B14F-4D97-AF65-F5344CB8AC3E}">
        <p14:creationId xmlns:p14="http://schemas.microsoft.com/office/powerpoint/2010/main" val="252144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Equipping Natural Supports</a:t>
            </a:r>
          </a:p>
        </p:txBody>
      </p:sp>
      <p:pic>
        <p:nvPicPr>
          <p:cNvPr id="4" name="Content Placeholder 3" descr="This picture shows a large church going crowd gather outside for a group picture.&#10;" title="Image of a congregation"/>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
        <p:nvSpPr>
          <p:cNvPr id="5" name="Oval 4"/>
          <p:cNvSpPr/>
          <p:nvPr/>
        </p:nvSpPr>
        <p:spPr>
          <a:xfrm>
            <a:off x="984864" y="3019205"/>
            <a:ext cx="2271691" cy="2267643"/>
          </a:xfrm>
          <a:prstGeom prst="ellipse">
            <a:avLst/>
          </a:prstGeom>
          <a:solidFill>
            <a:schemeClr val="accent4">
              <a:alpha val="53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More Than 335,000</a:t>
            </a:r>
          </a:p>
          <a:p>
            <a:pPr algn="ctr"/>
            <a:r>
              <a:rPr lang="en-US" dirty="0"/>
              <a:t>Congregations</a:t>
            </a:r>
          </a:p>
          <a:p>
            <a:pPr algn="ctr"/>
            <a:r>
              <a:rPr lang="en-US" dirty="0"/>
              <a:t>Nationally</a:t>
            </a:r>
          </a:p>
        </p:txBody>
      </p:sp>
      <p:sp>
        <p:nvSpPr>
          <p:cNvPr id="6" name="Oval 5"/>
          <p:cNvSpPr/>
          <p:nvPr/>
        </p:nvSpPr>
        <p:spPr>
          <a:xfrm>
            <a:off x="4788514" y="3019205"/>
            <a:ext cx="2271691" cy="2267643"/>
          </a:xfrm>
          <a:prstGeom prst="ellipse">
            <a:avLst/>
          </a:prstGeom>
          <a:solidFill>
            <a:schemeClr val="accent4">
              <a:alpha val="53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Average of</a:t>
            </a:r>
          </a:p>
          <a:p>
            <a:pPr algn="ctr"/>
            <a:r>
              <a:rPr lang="en-US" dirty="0"/>
              <a:t>186 Attenders</a:t>
            </a:r>
          </a:p>
          <a:p>
            <a:pPr algn="ctr"/>
            <a:endParaRPr lang="en-US" dirty="0"/>
          </a:p>
          <a:p>
            <a:pPr algn="ctr"/>
            <a:r>
              <a:rPr lang="en-US" dirty="0"/>
              <a:t>(200 million people of faith) </a:t>
            </a:r>
          </a:p>
        </p:txBody>
      </p:sp>
    </p:spTree>
    <p:extLst>
      <p:ext uri="{BB962C8B-B14F-4D97-AF65-F5344CB8AC3E}">
        <p14:creationId xmlns:p14="http://schemas.microsoft.com/office/powerpoint/2010/main" val="200826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 descr="Image of a street corner in a small US town. At each of the four corners is a different church.&#10;" title="Small town churches"/>
          <p:cNvPicPr>
            <a:picLocks noChangeAspect="1" noChangeArrowheads="1"/>
          </p:cNvPicPr>
          <p:nvPr/>
        </p:nvPicPr>
        <p:blipFill>
          <a:blip r:embed="rId2">
            <a:extLst>
              <a:ext uri="{28A0092B-C50C-407E-A947-70E740481C1C}">
                <a14:useLocalDpi xmlns:a14="http://schemas.microsoft.com/office/drawing/2010/main" val="0"/>
              </a:ext>
            </a:extLst>
          </a:blip>
          <a:srcRect l="1671" r="1662"/>
          <a:stretch>
            <a:fillRect/>
          </a:stretch>
        </p:blipFill>
        <p:spPr bwMode="auto">
          <a:xfrm>
            <a:off x="1473399" y="267891"/>
            <a:ext cx="6197203" cy="464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a:extLst>
              <a:ext uri="{FF2B5EF4-FFF2-40B4-BE49-F238E27FC236}">
                <a16:creationId xmlns:a16="http://schemas.microsoft.com/office/drawing/2014/main" id="{9BCA0A28-CC65-403A-8E33-464EBA924B0A}"/>
              </a:ext>
            </a:extLst>
          </p:cNvPr>
          <p:cNvSpPr>
            <a:spLocks noGrp="1"/>
          </p:cNvSpPr>
          <p:nvPr>
            <p:ph type="title"/>
          </p:nvPr>
        </p:nvSpPr>
        <p:spPr>
          <a:xfrm>
            <a:off x="246743" y="5739267"/>
            <a:ext cx="8512628" cy="1143000"/>
          </a:xfrm>
        </p:spPr>
        <p:txBody>
          <a:bodyPr/>
          <a:lstStyle/>
          <a:p>
            <a:pPr rtl="0" eaLnBrk="1" latinLnBrk="0" hangingPunct="1"/>
            <a:r>
              <a:rPr lang="en-US" sz="6100" kern="1200" dirty="0">
                <a:solidFill>
                  <a:srgbClr val="2F2B20"/>
                </a:solidFill>
                <a:effectLst/>
                <a:latin typeface="Calibri" panose="020F0502020204030204" pitchFamily="34" charset="0"/>
                <a:ea typeface="ＭＳ Ｐゴシック" panose="020B0600070205080204" pitchFamily="34" charset="-128"/>
                <a:cs typeface="+mn-cs"/>
              </a:rPr>
              <a:t>Ubiquity of Congregations</a:t>
            </a:r>
            <a:endParaRPr lang="en-US" dirty="0">
              <a:effectLst/>
            </a:endParaRPr>
          </a:p>
          <a:p>
            <a:pPr rtl="0" eaLnBrk="1" latinLnBrk="0" hangingPunct="1"/>
            <a:r>
              <a:rPr lang="en-US" sz="3500" kern="1200" dirty="0">
                <a:solidFill>
                  <a:srgbClr val="2F2B20"/>
                </a:solidFill>
                <a:effectLst/>
                <a:latin typeface="Calibri" panose="020F0502020204030204" pitchFamily="34" charset="0"/>
                <a:ea typeface="ＭＳ Ｐゴシック" panose="020B0600070205080204" pitchFamily="34" charset="-128"/>
                <a:cs typeface="+mn-cs"/>
              </a:rPr>
              <a:t>  </a:t>
            </a:r>
            <a:endParaRPr lang="en-US" dirty="0">
              <a:effectLst/>
            </a:endParaRPr>
          </a:p>
          <a:p>
            <a:endParaRPr lang="en-US" dirty="0"/>
          </a:p>
        </p:txBody>
      </p:sp>
    </p:spTree>
    <p:extLst>
      <p:ext uri="{BB962C8B-B14F-4D97-AF65-F5344CB8AC3E}">
        <p14:creationId xmlns:p14="http://schemas.microsoft.com/office/powerpoint/2010/main" val="3977547811"/>
      </p:ext>
    </p:extLst>
  </p:cSld>
  <p:clrMapOvr>
    <a:masterClrMapping/>
  </p:clrMapOvr>
  <p:transition spd="slow">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8874</TotalTime>
  <Words>3593</Words>
  <Application>Microsoft Office PowerPoint</Application>
  <PresentationFormat>On-screen Show (4:3)</PresentationFormat>
  <Paragraphs>379</Paragraphs>
  <Slides>45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Gill Sans</vt:lpstr>
      <vt:lpstr>Gill Sans Light</vt:lpstr>
      <vt:lpstr>Helvetica Neue Light</vt:lpstr>
      <vt:lpstr>ＭＳ Ｐゴシック</vt:lpstr>
      <vt:lpstr>Arial</vt:lpstr>
      <vt:lpstr>Calibri</vt:lpstr>
      <vt:lpstr>Cambria</vt:lpstr>
      <vt:lpstr>Times New Roman</vt:lpstr>
      <vt:lpstr>Wingdings</vt:lpstr>
      <vt:lpstr>Adjacency</vt:lpstr>
      <vt:lpstr>Putting Faith to Work</vt:lpstr>
      <vt:lpstr>AUCD and UCEDDs</vt:lpstr>
      <vt:lpstr>Collaborative on Faith and Disability</vt:lpstr>
      <vt:lpstr>Critical Need for New Approaches</vt:lpstr>
      <vt:lpstr>State Data</vt:lpstr>
      <vt:lpstr>The Need for Innovation</vt:lpstr>
      <vt:lpstr>How do most people find jobs?</vt:lpstr>
      <vt:lpstr>Equipping Natural Supports</vt:lpstr>
      <vt:lpstr>Ubiquity of Congregations    </vt:lpstr>
      <vt:lpstr> </vt:lpstr>
      <vt:lpstr>Willingness to Ask?</vt:lpstr>
      <vt:lpstr>A Sampling of Generic Faith-Based Employment Initiatives</vt:lpstr>
      <vt:lpstr>Foundational Beliefs</vt:lpstr>
      <vt:lpstr>Biblical Traditions</vt:lpstr>
      <vt:lpstr>Everyone belongs</vt:lpstr>
      <vt:lpstr>Talmud</vt:lpstr>
      <vt:lpstr>Islam</vt:lpstr>
      <vt:lpstr>Buddhism</vt:lpstr>
      <vt:lpstr>Paradox: Gift and Responsibility. </vt:lpstr>
      <vt:lpstr>Vocation</vt:lpstr>
      <vt:lpstr>Next Step in Inclusive Ministries</vt:lpstr>
      <vt:lpstr>Work begins in the community</vt:lpstr>
      <vt:lpstr>Meaningful Work </vt:lpstr>
      <vt:lpstr>Congregation Connections</vt:lpstr>
      <vt:lpstr>Congregation Connections Part 2</vt:lpstr>
      <vt:lpstr>Putting Faith to Work Model</vt:lpstr>
      <vt:lpstr>Concentric Rings of People</vt:lpstr>
      <vt:lpstr>Recruiting Congregations and People with Disabilities</vt:lpstr>
      <vt:lpstr>Training Design and Delivery</vt:lpstr>
      <vt:lpstr>Long-Term Outcomes</vt:lpstr>
      <vt:lpstr>The PFTW model</vt:lpstr>
      <vt:lpstr>OUR OUTCOMES</vt:lpstr>
      <vt:lpstr>OUR INTERVENTION</vt:lpstr>
      <vt:lpstr>SUSTAINING THIS WORK</vt:lpstr>
      <vt:lpstr>A FEW LESSONS LEARNED</vt:lpstr>
      <vt:lpstr>Quote from Participants</vt:lpstr>
      <vt:lpstr>What’s Next for PFTW?</vt:lpstr>
      <vt:lpstr>www.puttingfaithtowork.org </vt:lpstr>
      <vt:lpstr>http://vkc.mc.vanderbilt.edu/vkc/resources/religionspirituality/ </vt:lpstr>
      <vt:lpstr>http://www.aapd.com/idac-statement-of-solidarity.pdf </vt:lpstr>
      <vt:lpstr>Working Committee on Employment: </vt:lpstr>
      <vt:lpstr>Congregational Manual</vt:lpstr>
      <vt:lpstr>Efforts of Individual Congregations</vt:lpstr>
      <vt:lpstr>Why This Work Matters</vt:lpstr>
      <vt:lpstr>Contact Info</vt:lpstr>
    </vt:vector>
  </TitlesOfParts>
  <Company>Vanderbilt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Carter</dc:creator>
  <cp:lastModifiedBy>Philip Pauli</cp:lastModifiedBy>
  <cp:revision>447</cp:revision>
  <cp:lastPrinted>2013-10-19T13:02:57Z</cp:lastPrinted>
  <dcterms:created xsi:type="dcterms:W3CDTF">2012-10-03T18:22:41Z</dcterms:created>
  <dcterms:modified xsi:type="dcterms:W3CDTF">2017-06-20T14:45:35Z</dcterms:modified>
</cp:coreProperties>
</file>