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1.xml" ContentType="application/vnd.openxmlformats-officedocument.drawingml.chart+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2.xml" ContentType="application/vnd.openxmlformats-officedocument.drawingml.chart+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3.xml" ContentType="application/vnd.openxmlformats-officedocument.drawingml.chart+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4.xml" ContentType="application/vnd.openxmlformats-officedocument.drawingml.chart+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rts/chart5.xml" ContentType="application/vnd.openxmlformats-officedocument.drawingml.chart+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rts/chart6.xml" ContentType="application/vnd.openxmlformats-officedocument.drawingml.chart+xml"/>
  <Override PartName="/ppt/notesSlides/notesSlide35.xml" ContentType="application/vnd.openxmlformats-officedocument.presentationml.notesSlide+xml"/>
  <Override PartName="/ppt/charts/chart7.xml" ContentType="application/vnd.openxmlformats-officedocument.drawingml.chart+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harts/chart8.xml" ContentType="application/vnd.openxmlformats-officedocument.drawingml.chart+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2" r:id="rId1"/>
    <p:sldMasterId id="2147483674" r:id="rId2"/>
  </p:sldMasterIdLst>
  <p:notesMasterIdLst>
    <p:notesMasterId r:id="rId86"/>
  </p:notesMasterIdLst>
  <p:sldIdLst>
    <p:sldId id="404" r:id="rId3"/>
    <p:sldId id="344" r:id="rId4"/>
    <p:sldId id="353" r:id="rId5"/>
    <p:sldId id="345" r:id="rId6"/>
    <p:sldId id="402" r:id="rId7"/>
    <p:sldId id="354" r:id="rId8"/>
    <p:sldId id="355" r:id="rId9"/>
    <p:sldId id="358" r:id="rId10"/>
    <p:sldId id="268" r:id="rId11"/>
    <p:sldId id="312" r:id="rId12"/>
    <p:sldId id="364" r:id="rId13"/>
    <p:sldId id="315" r:id="rId14"/>
    <p:sldId id="313" r:id="rId15"/>
    <p:sldId id="365" r:id="rId16"/>
    <p:sldId id="400" r:id="rId17"/>
    <p:sldId id="401" r:id="rId18"/>
    <p:sldId id="337" r:id="rId19"/>
    <p:sldId id="366" r:id="rId20"/>
    <p:sldId id="259" r:id="rId21"/>
    <p:sldId id="326" r:id="rId22"/>
    <p:sldId id="321" r:id="rId23"/>
    <p:sldId id="320" r:id="rId24"/>
    <p:sldId id="314" r:id="rId25"/>
    <p:sldId id="327" r:id="rId26"/>
    <p:sldId id="363" r:id="rId27"/>
    <p:sldId id="325" r:id="rId28"/>
    <p:sldId id="324" r:id="rId29"/>
    <p:sldId id="322" r:id="rId30"/>
    <p:sldId id="392" r:id="rId31"/>
    <p:sldId id="323" r:id="rId32"/>
    <p:sldId id="351" r:id="rId33"/>
    <p:sldId id="360" r:id="rId34"/>
    <p:sldId id="352" r:id="rId35"/>
    <p:sldId id="319" r:id="rId36"/>
    <p:sldId id="317" r:id="rId37"/>
    <p:sldId id="328" r:id="rId38"/>
    <p:sldId id="348" r:id="rId39"/>
    <p:sldId id="316" r:id="rId40"/>
    <p:sldId id="342" r:id="rId41"/>
    <p:sldId id="349" r:id="rId42"/>
    <p:sldId id="350" r:id="rId43"/>
    <p:sldId id="318" r:id="rId44"/>
    <p:sldId id="334" r:id="rId45"/>
    <p:sldId id="332" r:id="rId46"/>
    <p:sldId id="302" r:id="rId47"/>
    <p:sldId id="301" r:id="rId48"/>
    <p:sldId id="306" r:id="rId49"/>
    <p:sldId id="308" r:id="rId50"/>
    <p:sldId id="307" r:id="rId51"/>
    <p:sldId id="309" r:id="rId52"/>
    <p:sldId id="289" r:id="rId53"/>
    <p:sldId id="293" r:id="rId54"/>
    <p:sldId id="330" r:id="rId55"/>
    <p:sldId id="393" r:id="rId56"/>
    <p:sldId id="394" r:id="rId57"/>
    <p:sldId id="403" r:id="rId58"/>
    <p:sldId id="290" r:id="rId59"/>
    <p:sldId id="329" r:id="rId60"/>
    <p:sldId id="288" r:id="rId61"/>
    <p:sldId id="370" r:id="rId62"/>
    <p:sldId id="372" r:id="rId63"/>
    <p:sldId id="373" r:id="rId64"/>
    <p:sldId id="390" r:id="rId65"/>
    <p:sldId id="374" r:id="rId66"/>
    <p:sldId id="375" r:id="rId67"/>
    <p:sldId id="376" r:id="rId68"/>
    <p:sldId id="377" r:id="rId69"/>
    <p:sldId id="378" r:id="rId70"/>
    <p:sldId id="379" r:id="rId71"/>
    <p:sldId id="380" r:id="rId72"/>
    <p:sldId id="381" r:id="rId73"/>
    <p:sldId id="382" r:id="rId74"/>
    <p:sldId id="383" r:id="rId75"/>
    <p:sldId id="384" r:id="rId76"/>
    <p:sldId id="385" r:id="rId77"/>
    <p:sldId id="386" r:id="rId78"/>
    <p:sldId id="387" r:id="rId79"/>
    <p:sldId id="388" r:id="rId80"/>
    <p:sldId id="389" r:id="rId81"/>
    <p:sldId id="341" r:id="rId82"/>
    <p:sldId id="396" r:id="rId83"/>
    <p:sldId id="398" r:id="rId84"/>
    <p:sldId id="399" r:id="rId85"/>
  </p:sldIdLst>
  <p:sldSz cx="9144000" cy="6858000" type="screen4x3"/>
  <p:notesSz cx="6858000" cy="92964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15:guide id="1" orient="horz" pos="2928">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908" autoAdjust="0"/>
    <p:restoredTop sz="96642" autoAdjust="0"/>
  </p:normalViewPr>
  <p:slideViewPr>
    <p:cSldViewPr>
      <p:cViewPr>
        <p:scale>
          <a:sx n="116" d="100"/>
          <a:sy n="116" d="100"/>
        </p:scale>
        <p:origin x="-774" y="-60"/>
      </p:cViewPr>
      <p:guideLst>
        <p:guide orient="horz" pos="2160"/>
        <p:guide pos="2880"/>
      </p:guideLst>
    </p:cSldViewPr>
  </p:slideViewPr>
  <p:outlineViewPr>
    <p:cViewPr>
      <p:scale>
        <a:sx n="33" d="100"/>
        <a:sy n="33" d="100"/>
      </p:scale>
      <p:origin x="0" y="117786"/>
    </p:cViewPr>
  </p:outlineViewPr>
  <p:notesTextViewPr>
    <p:cViewPr>
      <p:scale>
        <a:sx n="1" d="1"/>
        <a:sy n="1" d="1"/>
      </p:scale>
      <p:origin x="0" y="0"/>
    </p:cViewPr>
  </p:notesTextViewPr>
  <p:sorterViewPr>
    <p:cViewPr>
      <p:scale>
        <a:sx n="100" d="100"/>
        <a:sy n="100" d="100"/>
      </p:scale>
      <p:origin x="0" y="342"/>
    </p:cViewPr>
  </p:sorterViewPr>
  <p:notesViewPr>
    <p:cSldViewPr>
      <p:cViewPr varScale="1">
        <p:scale>
          <a:sx n="59" d="100"/>
          <a:sy n="59" d="100"/>
        </p:scale>
        <p:origin x="-2292" y="-84"/>
      </p:cViewPr>
      <p:guideLst>
        <p:guide orient="horz" pos="2928"/>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slide" Target="slides/slide82.xml"/><Relationship Id="rId89"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tableStyles" Target="tableStyles.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manualLayout>
          <c:layoutTarget val="inner"/>
          <c:xMode val="edge"/>
          <c:yMode val="edge"/>
          <c:x val="0.174409776902887"/>
          <c:y val="3.7671998031496103E-2"/>
          <c:w val="0.80684022309711301"/>
          <c:h val="0.743036171259843"/>
        </c:manualLayout>
      </c:layout>
      <c:barChart>
        <c:barDir val="col"/>
        <c:grouping val="clustered"/>
        <c:varyColors val="0"/>
        <c:ser>
          <c:idx val="0"/>
          <c:order val="0"/>
          <c:tx>
            <c:strRef>
              <c:f>Sheet1!$B$1</c:f>
              <c:strCache>
                <c:ptCount val="1"/>
                <c:pt idx="0">
                  <c:v>Series 1</c:v>
                </c:pt>
              </c:strCache>
            </c:strRef>
          </c:tx>
          <c:invertIfNegative val="0"/>
          <c:dLbls>
            <c:spPr>
              <a:noFill/>
              <a:ln>
                <a:noFill/>
              </a:ln>
              <a:effectLst/>
            </c:spPr>
            <c:txPr>
              <a:bodyPr/>
              <a:lstStyle/>
              <a:p>
                <a:pPr>
                  <a:defRPr sz="2400" b="1"/>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Sheet1!$A$2:$A$6</c:f>
              <c:strCache>
                <c:ptCount val="5"/>
                <c:pt idx="0">
                  <c:v>Total US</c:v>
                </c:pt>
                <c:pt idx="1">
                  <c:v>Hispanic</c:v>
                </c:pt>
                <c:pt idx="2">
                  <c:v>Black</c:v>
                </c:pt>
                <c:pt idx="3">
                  <c:v>White</c:v>
                </c:pt>
                <c:pt idx="4">
                  <c:v>Disability</c:v>
                </c:pt>
              </c:strCache>
            </c:strRef>
          </c:cat>
          <c:val>
            <c:numRef>
              <c:f>Sheet1!$B$2:$B$6</c:f>
              <c:numCache>
                <c:formatCode>General</c:formatCode>
                <c:ptCount val="5"/>
                <c:pt idx="0">
                  <c:v>80</c:v>
                </c:pt>
                <c:pt idx="1">
                  <c:v>73</c:v>
                </c:pt>
                <c:pt idx="2">
                  <c:v>69</c:v>
                </c:pt>
                <c:pt idx="3">
                  <c:v>86</c:v>
                </c:pt>
                <c:pt idx="4">
                  <c:v>61</c:v>
                </c:pt>
              </c:numCache>
            </c:numRef>
          </c:val>
          <c:extLst xmlns:c16r2="http://schemas.microsoft.com/office/drawing/2015/06/chart">
            <c:ext xmlns:c16="http://schemas.microsoft.com/office/drawing/2014/chart" uri="{C3380CC4-5D6E-409C-BE32-E72D297353CC}">
              <c16:uniqueId val="{00000000-1DB5-4605-9F2F-18D2693ED25B}"/>
            </c:ext>
          </c:extLst>
        </c:ser>
        <c:dLbls>
          <c:showLegendKey val="0"/>
          <c:showVal val="0"/>
          <c:showCatName val="0"/>
          <c:showSerName val="0"/>
          <c:showPercent val="0"/>
          <c:showBubbleSize val="0"/>
        </c:dLbls>
        <c:gapWidth val="99"/>
        <c:axId val="46299776"/>
        <c:axId val="46203648"/>
      </c:barChart>
      <c:catAx>
        <c:axId val="46299776"/>
        <c:scaling>
          <c:orientation val="minMax"/>
        </c:scaling>
        <c:delete val="0"/>
        <c:axPos val="b"/>
        <c:title>
          <c:tx>
            <c:rich>
              <a:bodyPr/>
              <a:lstStyle/>
              <a:p>
                <a:pPr>
                  <a:defRPr/>
                </a:pPr>
                <a:r>
                  <a:rPr lang="en-US" dirty="0"/>
                  <a:t>Race/ethnicity/demographic</a:t>
                </a:r>
              </a:p>
            </c:rich>
          </c:tx>
          <c:overlay val="0"/>
        </c:title>
        <c:numFmt formatCode="General" sourceLinked="0"/>
        <c:majorTickMark val="none"/>
        <c:minorTickMark val="none"/>
        <c:tickLblPos val="nextTo"/>
        <c:txPr>
          <a:bodyPr/>
          <a:lstStyle/>
          <a:p>
            <a:pPr>
              <a:defRPr sz="2000"/>
            </a:pPr>
            <a:endParaRPr lang="en-US"/>
          </a:p>
        </c:txPr>
        <c:crossAx val="46203648"/>
        <c:crosses val="autoZero"/>
        <c:auto val="1"/>
        <c:lblAlgn val="ctr"/>
        <c:lblOffset val="100"/>
        <c:noMultiLvlLbl val="0"/>
      </c:catAx>
      <c:valAx>
        <c:axId val="46203648"/>
        <c:scaling>
          <c:orientation val="minMax"/>
          <c:max val="100"/>
          <c:min val="50"/>
        </c:scaling>
        <c:delete val="0"/>
        <c:axPos val="l"/>
        <c:title>
          <c:tx>
            <c:rich>
              <a:bodyPr/>
              <a:lstStyle/>
              <a:p>
                <a:pPr>
                  <a:defRPr sz="2000"/>
                </a:pPr>
                <a:r>
                  <a:rPr lang="en-US" sz="2000"/>
                  <a:t>Percent of Students</a:t>
                </a:r>
              </a:p>
            </c:rich>
          </c:tx>
          <c:overlay val="0"/>
        </c:title>
        <c:numFmt formatCode="General" sourceLinked="1"/>
        <c:majorTickMark val="out"/>
        <c:minorTickMark val="none"/>
        <c:tickLblPos val="nextTo"/>
        <c:crossAx val="46299776"/>
        <c:crosses val="autoZero"/>
        <c:crossBetween val="between"/>
        <c:majorUnit val="10"/>
      </c:valAx>
    </c:plotArea>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a:lstStyle/>
          <a:p>
            <a:pPr>
              <a:defRPr sz="2000"/>
            </a:pPr>
            <a:r>
              <a:rPr lang="en-US" sz="2000" dirty="0" smtClean="0"/>
              <a:t>Elementary and Secondary Out-of-School Suspension Rates by Subgroup,</a:t>
            </a:r>
            <a:r>
              <a:rPr lang="en-US" sz="2000" baseline="0" dirty="0" smtClean="0"/>
              <a:t> 2011-12</a:t>
            </a:r>
            <a:endParaRPr lang="en-US" sz="2000" dirty="0"/>
          </a:p>
        </c:rich>
      </c:tx>
      <c:layout>
        <c:manualLayout>
          <c:xMode val="edge"/>
          <c:yMode val="edge"/>
          <c:x val="0.116883698361234"/>
          <c:y val="1.8106951843395901E-2"/>
        </c:manualLayout>
      </c:layout>
      <c:overlay val="1"/>
    </c:title>
    <c:autoTitleDeleted val="0"/>
    <c:plotArea>
      <c:layout>
        <c:manualLayout>
          <c:layoutTarget val="inner"/>
          <c:xMode val="edge"/>
          <c:yMode val="edge"/>
          <c:x val="0.109822448664505"/>
          <c:y val="0.21229491260401001"/>
          <c:w val="0.89017755133549503"/>
          <c:h val="0.65862763165242699"/>
        </c:manualLayout>
      </c:layout>
      <c:barChart>
        <c:barDir val="col"/>
        <c:grouping val="clustered"/>
        <c:varyColors val="0"/>
        <c:ser>
          <c:idx val="0"/>
          <c:order val="0"/>
          <c:tx>
            <c:strRef>
              <c:f>Sheet1!$B$1</c:f>
              <c:strCache>
                <c:ptCount val="1"/>
                <c:pt idx="0">
                  <c:v>Elementary</c:v>
                </c:pt>
              </c:strCache>
            </c:strRef>
          </c:tx>
          <c:invertIfNegative val="0"/>
          <c:dLbls>
            <c:spPr>
              <a:noFill/>
              <a:ln>
                <a:noFill/>
              </a:ln>
              <a:effectLst/>
            </c:spPr>
            <c:txPr>
              <a:bodyPr/>
              <a:lstStyle/>
              <a:p>
                <a:pPr>
                  <a:defRPr sz="1400"/>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Sheet1!$A$2:$A$10</c:f>
              <c:strCache>
                <c:ptCount val="9"/>
                <c:pt idx="0">
                  <c:v>All</c:v>
                </c:pt>
                <c:pt idx="1">
                  <c:v>American Indian</c:v>
                </c:pt>
                <c:pt idx="2">
                  <c:v>Hawaiian/Pac. Isl.</c:v>
                </c:pt>
                <c:pt idx="3">
                  <c:v>Asian</c:v>
                </c:pt>
                <c:pt idx="4">
                  <c:v>Black</c:v>
                </c:pt>
                <c:pt idx="5">
                  <c:v>Latino</c:v>
                </c:pt>
                <c:pt idx="6">
                  <c:v>White</c:v>
                </c:pt>
                <c:pt idx="7">
                  <c:v>English Learner</c:v>
                </c:pt>
                <c:pt idx="8">
                  <c:v>With Disabilities</c:v>
                </c:pt>
              </c:strCache>
            </c:strRef>
          </c:cat>
          <c:val>
            <c:numRef>
              <c:f>Sheet1!$B$2:$B$10</c:f>
              <c:numCache>
                <c:formatCode>0.0%</c:formatCode>
                <c:ptCount val="9"/>
                <c:pt idx="0">
                  <c:v>2.5999999999999999E-2</c:v>
                </c:pt>
                <c:pt idx="1">
                  <c:v>2.9000000000000001E-2</c:v>
                </c:pt>
                <c:pt idx="2">
                  <c:v>1.2E-2</c:v>
                </c:pt>
                <c:pt idx="3">
                  <c:v>5.0000000000000001E-3</c:v>
                </c:pt>
                <c:pt idx="4">
                  <c:v>7.5999999999999998E-2</c:v>
                </c:pt>
                <c:pt idx="5">
                  <c:v>2.1000000000000001E-2</c:v>
                </c:pt>
                <c:pt idx="6">
                  <c:v>1.6E-2</c:v>
                </c:pt>
                <c:pt idx="7">
                  <c:v>1.4999999999999999E-2</c:v>
                </c:pt>
                <c:pt idx="8">
                  <c:v>5.3999999999999999E-2</c:v>
                </c:pt>
              </c:numCache>
            </c:numRef>
          </c:val>
        </c:ser>
        <c:ser>
          <c:idx val="1"/>
          <c:order val="1"/>
          <c:tx>
            <c:strRef>
              <c:f>Sheet1!$C$1</c:f>
              <c:strCache>
                <c:ptCount val="1"/>
                <c:pt idx="0">
                  <c:v>Secondary</c:v>
                </c:pt>
              </c:strCache>
            </c:strRef>
          </c:tx>
          <c:invertIfNegative val="0"/>
          <c:dLbls>
            <c:spPr>
              <a:noFill/>
              <a:ln>
                <a:noFill/>
              </a:ln>
              <a:effectLst/>
            </c:spPr>
            <c:txPr>
              <a:bodyPr/>
              <a:lstStyle/>
              <a:p>
                <a:pPr>
                  <a:defRPr sz="1400"/>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Sheet1!$A$2:$A$10</c:f>
              <c:strCache>
                <c:ptCount val="9"/>
                <c:pt idx="0">
                  <c:v>All</c:v>
                </c:pt>
                <c:pt idx="1">
                  <c:v>American Indian</c:v>
                </c:pt>
                <c:pt idx="2">
                  <c:v>Hawaiian/Pac. Isl.</c:v>
                </c:pt>
                <c:pt idx="3">
                  <c:v>Asian</c:v>
                </c:pt>
                <c:pt idx="4">
                  <c:v>Black</c:v>
                </c:pt>
                <c:pt idx="5">
                  <c:v>Latino</c:v>
                </c:pt>
                <c:pt idx="6">
                  <c:v>White</c:v>
                </c:pt>
                <c:pt idx="7">
                  <c:v>English Learner</c:v>
                </c:pt>
                <c:pt idx="8">
                  <c:v>With Disabilities</c:v>
                </c:pt>
              </c:strCache>
            </c:strRef>
          </c:cat>
          <c:val>
            <c:numRef>
              <c:f>Sheet1!$C$2:$C$10</c:f>
              <c:numCache>
                <c:formatCode>0.0%</c:formatCode>
                <c:ptCount val="9"/>
                <c:pt idx="0">
                  <c:v>0.10100000000000001</c:v>
                </c:pt>
                <c:pt idx="1">
                  <c:v>0.11899999999999999</c:v>
                </c:pt>
                <c:pt idx="2">
                  <c:v>7.2999999999999995E-2</c:v>
                </c:pt>
                <c:pt idx="3">
                  <c:v>2.5000000000000001E-2</c:v>
                </c:pt>
                <c:pt idx="4">
                  <c:v>0.23200000000000001</c:v>
                </c:pt>
                <c:pt idx="5">
                  <c:v>0.108</c:v>
                </c:pt>
                <c:pt idx="6">
                  <c:v>6.7000000000000004E-2</c:v>
                </c:pt>
                <c:pt idx="7">
                  <c:v>0.11</c:v>
                </c:pt>
                <c:pt idx="8">
                  <c:v>0.18099999999999999</c:v>
                </c:pt>
              </c:numCache>
            </c:numRef>
          </c:val>
        </c:ser>
        <c:dLbls>
          <c:showLegendKey val="0"/>
          <c:showVal val="0"/>
          <c:showCatName val="0"/>
          <c:showSerName val="0"/>
          <c:showPercent val="0"/>
          <c:showBubbleSize val="0"/>
        </c:dLbls>
        <c:gapWidth val="150"/>
        <c:axId val="47192704"/>
        <c:axId val="47210880"/>
      </c:barChart>
      <c:catAx>
        <c:axId val="47192704"/>
        <c:scaling>
          <c:orientation val="minMax"/>
        </c:scaling>
        <c:delete val="0"/>
        <c:axPos val="b"/>
        <c:numFmt formatCode="General" sourceLinked="0"/>
        <c:majorTickMark val="out"/>
        <c:minorTickMark val="none"/>
        <c:tickLblPos val="nextTo"/>
        <c:txPr>
          <a:bodyPr rot="0" vert="horz"/>
          <a:lstStyle/>
          <a:p>
            <a:pPr>
              <a:defRPr sz="1050"/>
            </a:pPr>
            <a:endParaRPr lang="en-US"/>
          </a:p>
        </c:txPr>
        <c:crossAx val="47210880"/>
        <c:crosses val="autoZero"/>
        <c:auto val="1"/>
        <c:lblAlgn val="ctr"/>
        <c:lblOffset val="100"/>
        <c:noMultiLvlLbl val="0"/>
      </c:catAx>
      <c:valAx>
        <c:axId val="47210880"/>
        <c:scaling>
          <c:orientation val="minMax"/>
        </c:scaling>
        <c:delete val="0"/>
        <c:axPos val="l"/>
        <c:majorGridlines>
          <c:spPr>
            <a:ln>
              <a:noFill/>
            </a:ln>
          </c:spPr>
        </c:majorGridlines>
        <c:numFmt formatCode="0.0%" sourceLinked="1"/>
        <c:majorTickMark val="out"/>
        <c:minorTickMark val="none"/>
        <c:tickLblPos val="nextTo"/>
        <c:txPr>
          <a:bodyPr/>
          <a:lstStyle/>
          <a:p>
            <a:pPr>
              <a:defRPr sz="1200"/>
            </a:pPr>
            <a:endParaRPr lang="en-US"/>
          </a:p>
        </c:txPr>
        <c:crossAx val="47192704"/>
        <c:crosses val="autoZero"/>
        <c:crossBetween val="between"/>
      </c:valAx>
    </c:plotArea>
    <c:legend>
      <c:legendPos val="r"/>
      <c:layout>
        <c:manualLayout>
          <c:xMode val="edge"/>
          <c:yMode val="edge"/>
          <c:x val="0.11606563885396699"/>
          <c:y val="0.148355112525828"/>
          <c:w val="0.139882661726108"/>
          <c:h val="0.28010442843580702"/>
        </c:manualLayout>
      </c:layout>
      <c:overlay val="0"/>
      <c:txPr>
        <a:bodyPr/>
        <a:lstStyle/>
        <a:p>
          <a:pPr>
            <a:defRPr sz="1600"/>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pPr>
            <a:r>
              <a:rPr lang="en-US" sz="1400"/>
              <a:t>Suspension</a:t>
            </a:r>
            <a:r>
              <a:rPr lang="en-US" sz="1400" baseline="0"/>
              <a:t> Rates of Students with Disabilities at Both Elementary and Secondary Levels, Further Disaggregated by Race/Ethnicity and Gender</a:t>
            </a:r>
            <a:endParaRPr lang="en-US" sz="1400"/>
          </a:p>
        </c:rich>
      </c:tx>
      <c:layout>
        <c:manualLayout>
          <c:xMode val="edge"/>
          <c:yMode val="edge"/>
          <c:x val="0.112133701510895"/>
          <c:y val="0"/>
        </c:manualLayout>
      </c:layout>
      <c:overlay val="0"/>
    </c:title>
    <c:autoTitleDeleted val="0"/>
    <c:plotArea>
      <c:layout>
        <c:manualLayout>
          <c:layoutTarget val="inner"/>
          <c:xMode val="edge"/>
          <c:yMode val="edge"/>
          <c:x val="7.8334944973983495E-2"/>
          <c:y val="0.113756488772237"/>
          <c:w val="0.76479253680246495"/>
          <c:h val="0.81329353963454298"/>
        </c:manualLayout>
      </c:layout>
      <c:barChart>
        <c:barDir val="bar"/>
        <c:grouping val="clustered"/>
        <c:varyColors val="0"/>
        <c:ser>
          <c:idx val="0"/>
          <c:order val="0"/>
          <c:tx>
            <c:strRef>
              <c:f>Sheet1!$B$1</c:f>
              <c:strCache>
                <c:ptCount val="1"/>
                <c:pt idx="0">
                  <c:v>Male Elementary</c:v>
                </c:pt>
              </c:strCache>
            </c:strRef>
          </c:tx>
          <c:invertIfNegative val="0"/>
          <c:dLbls>
            <c:spPr>
              <a:noFill/>
              <a:ln>
                <a:noFill/>
              </a:ln>
              <a:effectLst/>
            </c:spPr>
            <c:txPr>
              <a:bodyPr/>
              <a:lstStyle/>
              <a:p>
                <a:pPr>
                  <a:defRPr sz="1600" b="1"/>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Sheet1!$A$2:$A$5</c:f>
              <c:strCache>
                <c:ptCount val="4"/>
                <c:pt idx="0">
                  <c:v>All</c:v>
                </c:pt>
                <c:pt idx="1">
                  <c:v>Black</c:v>
                </c:pt>
                <c:pt idx="2">
                  <c:v>White</c:v>
                </c:pt>
                <c:pt idx="3">
                  <c:v>Latino</c:v>
                </c:pt>
              </c:strCache>
            </c:strRef>
          </c:cat>
          <c:val>
            <c:numRef>
              <c:f>Sheet1!$B$2:$B$5</c:f>
              <c:numCache>
                <c:formatCode>0.0%</c:formatCode>
                <c:ptCount val="4"/>
                <c:pt idx="0">
                  <c:v>6.8000000000000005E-2</c:v>
                </c:pt>
                <c:pt idx="1">
                  <c:v>0.13700000000000001</c:v>
                </c:pt>
                <c:pt idx="2">
                  <c:v>4.8000000000000001E-2</c:v>
                </c:pt>
                <c:pt idx="3">
                  <c:v>6.6000000000000003E-2</c:v>
                </c:pt>
              </c:numCache>
            </c:numRef>
          </c:val>
        </c:ser>
        <c:ser>
          <c:idx val="1"/>
          <c:order val="1"/>
          <c:tx>
            <c:strRef>
              <c:f>Sheet1!$C$1</c:f>
              <c:strCache>
                <c:ptCount val="1"/>
                <c:pt idx="0">
                  <c:v>Female Elementary</c:v>
                </c:pt>
              </c:strCache>
            </c:strRef>
          </c:tx>
          <c:invertIfNegative val="0"/>
          <c:dLbls>
            <c:spPr>
              <a:noFill/>
              <a:ln>
                <a:noFill/>
              </a:ln>
              <a:effectLst/>
            </c:spPr>
            <c:txPr>
              <a:bodyPr/>
              <a:lstStyle/>
              <a:p>
                <a:pPr>
                  <a:defRPr sz="1600" b="1"/>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Sheet1!$A$2:$A$5</c:f>
              <c:strCache>
                <c:ptCount val="4"/>
                <c:pt idx="0">
                  <c:v>All</c:v>
                </c:pt>
                <c:pt idx="1">
                  <c:v>Black</c:v>
                </c:pt>
                <c:pt idx="2">
                  <c:v>White</c:v>
                </c:pt>
                <c:pt idx="3">
                  <c:v>Latino</c:v>
                </c:pt>
              </c:strCache>
            </c:strRef>
          </c:cat>
          <c:val>
            <c:numRef>
              <c:f>Sheet1!$C$2:$C$5</c:f>
              <c:numCache>
                <c:formatCode>0.0%</c:formatCode>
                <c:ptCount val="4"/>
                <c:pt idx="0">
                  <c:v>2.1999999999999999E-2</c:v>
                </c:pt>
                <c:pt idx="1">
                  <c:v>5.6000000000000001E-2</c:v>
                </c:pt>
                <c:pt idx="2">
                  <c:v>1.0999999999999999E-2</c:v>
                </c:pt>
                <c:pt idx="3">
                  <c:v>1.9E-2</c:v>
                </c:pt>
              </c:numCache>
            </c:numRef>
          </c:val>
        </c:ser>
        <c:ser>
          <c:idx val="2"/>
          <c:order val="2"/>
          <c:tx>
            <c:strRef>
              <c:f>Sheet1!$D$1</c:f>
              <c:strCache>
                <c:ptCount val="1"/>
                <c:pt idx="0">
                  <c:v>Male Secondary</c:v>
                </c:pt>
              </c:strCache>
            </c:strRef>
          </c:tx>
          <c:invertIfNegative val="0"/>
          <c:dLbls>
            <c:spPr>
              <a:noFill/>
              <a:ln>
                <a:noFill/>
              </a:ln>
              <a:effectLst/>
            </c:spPr>
            <c:txPr>
              <a:bodyPr/>
              <a:lstStyle/>
              <a:p>
                <a:pPr>
                  <a:defRPr sz="1600" b="1"/>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Sheet1!$A$2:$A$5</c:f>
              <c:strCache>
                <c:ptCount val="4"/>
                <c:pt idx="0">
                  <c:v>All</c:v>
                </c:pt>
                <c:pt idx="1">
                  <c:v>Black</c:v>
                </c:pt>
                <c:pt idx="2">
                  <c:v>White</c:v>
                </c:pt>
                <c:pt idx="3">
                  <c:v>Latino</c:v>
                </c:pt>
              </c:strCache>
            </c:strRef>
          </c:cat>
          <c:val>
            <c:numRef>
              <c:f>Sheet1!$D$2:$D$5</c:f>
              <c:numCache>
                <c:formatCode>0.0%</c:formatCode>
                <c:ptCount val="4"/>
                <c:pt idx="0">
                  <c:v>0.214</c:v>
                </c:pt>
                <c:pt idx="1">
                  <c:v>0.33800000000000002</c:v>
                </c:pt>
                <c:pt idx="2">
                  <c:v>0.16200000000000001</c:v>
                </c:pt>
                <c:pt idx="3">
                  <c:v>0.23200000000000001</c:v>
                </c:pt>
              </c:numCache>
            </c:numRef>
          </c:val>
        </c:ser>
        <c:ser>
          <c:idx val="3"/>
          <c:order val="3"/>
          <c:tx>
            <c:strRef>
              <c:f>Sheet1!$E$1</c:f>
              <c:strCache>
                <c:ptCount val="1"/>
                <c:pt idx="0">
                  <c:v>Female Secondary</c:v>
                </c:pt>
              </c:strCache>
            </c:strRef>
          </c:tx>
          <c:invertIfNegative val="0"/>
          <c:dLbls>
            <c:spPr>
              <a:noFill/>
              <a:ln>
                <a:noFill/>
              </a:ln>
              <a:effectLst/>
            </c:spPr>
            <c:txPr>
              <a:bodyPr/>
              <a:lstStyle/>
              <a:p>
                <a:pPr>
                  <a:defRPr sz="1600" b="1"/>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Sheet1!$A$2:$A$5</c:f>
              <c:strCache>
                <c:ptCount val="4"/>
                <c:pt idx="0">
                  <c:v>All</c:v>
                </c:pt>
                <c:pt idx="1">
                  <c:v>Black</c:v>
                </c:pt>
                <c:pt idx="2">
                  <c:v>White</c:v>
                </c:pt>
                <c:pt idx="3">
                  <c:v>Latino</c:v>
                </c:pt>
              </c:strCache>
            </c:strRef>
          </c:cat>
          <c:val>
            <c:numRef>
              <c:f>Sheet1!$E$2:$E$5</c:f>
              <c:numCache>
                <c:formatCode>0.0%</c:formatCode>
                <c:ptCount val="4"/>
                <c:pt idx="0">
                  <c:v>0.11700000000000001</c:v>
                </c:pt>
                <c:pt idx="1">
                  <c:v>0.22500000000000001</c:v>
                </c:pt>
                <c:pt idx="2">
                  <c:v>7.2999999999999995E-2</c:v>
                </c:pt>
                <c:pt idx="3">
                  <c:v>0.121</c:v>
                </c:pt>
              </c:numCache>
            </c:numRef>
          </c:val>
        </c:ser>
        <c:dLbls>
          <c:showLegendKey val="0"/>
          <c:showVal val="0"/>
          <c:showCatName val="0"/>
          <c:showSerName val="0"/>
          <c:showPercent val="0"/>
          <c:showBubbleSize val="0"/>
        </c:dLbls>
        <c:gapWidth val="150"/>
        <c:axId val="46958848"/>
        <c:axId val="46968832"/>
      </c:barChart>
      <c:catAx>
        <c:axId val="46958848"/>
        <c:scaling>
          <c:orientation val="minMax"/>
        </c:scaling>
        <c:delete val="0"/>
        <c:axPos val="l"/>
        <c:numFmt formatCode="General" sourceLinked="0"/>
        <c:majorTickMark val="out"/>
        <c:minorTickMark val="none"/>
        <c:tickLblPos val="nextTo"/>
        <c:txPr>
          <a:bodyPr/>
          <a:lstStyle/>
          <a:p>
            <a:pPr>
              <a:defRPr sz="1400"/>
            </a:pPr>
            <a:endParaRPr lang="en-US"/>
          </a:p>
        </c:txPr>
        <c:crossAx val="46968832"/>
        <c:crosses val="autoZero"/>
        <c:auto val="1"/>
        <c:lblAlgn val="ctr"/>
        <c:lblOffset val="100"/>
        <c:noMultiLvlLbl val="0"/>
      </c:catAx>
      <c:valAx>
        <c:axId val="46968832"/>
        <c:scaling>
          <c:orientation val="minMax"/>
        </c:scaling>
        <c:delete val="0"/>
        <c:axPos val="b"/>
        <c:majorGridlines/>
        <c:numFmt formatCode="0.0%" sourceLinked="1"/>
        <c:majorTickMark val="out"/>
        <c:minorTickMark val="none"/>
        <c:tickLblPos val="nextTo"/>
        <c:txPr>
          <a:bodyPr/>
          <a:lstStyle/>
          <a:p>
            <a:pPr>
              <a:defRPr sz="1400"/>
            </a:pPr>
            <a:endParaRPr lang="en-US"/>
          </a:p>
        </c:txPr>
        <c:crossAx val="46958848"/>
        <c:crosses val="autoZero"/>
        <c:crossBetween val="between"/>
      </c:valAx>
    </c:plotArea>
    <c:legend>
      <c:legendPos val="r"/>
      <c:layout>
        <c:manualLayout>
          <c:xMode val="edge"/>
          <c:yMode val="edge"/>
          <c:x val="0.84261976492068902"/>
          <c:y val="3.94314052089643E-2"/>
          <c:w val="0.155930959716992"/>
          <c:h val="0.80536164950535005"/>
        </c:manualLayout>
      </c:layout>
      <c:overlay val="0"/>
      <c:txPr>
        <a:bodyPr/>
        <a:lstStyle/>
        <a:p>
          <a:pPr>
            <a:defRPr sz="1600"/>
          </a:pPr>
          <a:endParaRPr lang="en-US"/>
        </a:p>
      </c:txPr>
    </c:legend>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800"/>
            </a:pPr>
            <a:r>
              <a:rPr lang="en-US" sz="2000" dirty="0" smtClean="0"/>
              <a:t>Prevalence Rates: Age 16 to 20 years (%)</a:t>
            </a:r>
            <a:endParaRPr lang="en-US" sz="2000" dirty="0"/>
          </a:p>
        </c:rich>
      </c:tx>
      <c:overlay val="1"/>
    </c:title>
    <c:autoTitleDeleted val="0"/>
    <c:plotArea>
      <c:layout>
        <c:manualLayout>
          <c:layoutTarget val="inner"/>
          <c:xMode val="edge"/>
          <c:yMode val="edge"/>
          <c:x val="5.8650714777157699E-2"/>
          <c:y val="0.108794783464567"/>
          <c:w val="0.92137960910226002"/>
          <c:h val="0.76855142716535396"/>
        </c:manualLayout>
      </c:layout>
      <c:barChart>
        <c:barDir val="col"/>
        <c:grouping val="clustered"/>
        <c:varyColors val="0"/>
        <c:ser>
          <c:idx val="0"/>
          <c:order val="0"/>
          <c:tx>
            <c:strRef>
              <c:f>Sheet1!$B$1</c:f>
              <c:strCache>
                <c:ptCount val="1"/>
                <c:pt idx="0">
                  <c:v>Series 1</c:v>
                </c:pt>
              </c:strCache>
            </c:strRef>
          </c:tx>
          <c:invertIfNegative val="0"/>
          <c:dLbls>
            <c:dLbl>
              <c:idx val="0"/>
              <c:tx>
                <c:rich>
                  <a:bodyPr/>
                  <a:lstStyle/>
                  <a:p>
                    <a:r>
                      <a:rPr lang="en-US" sz="1800" dirty="0" smtClean="0"/>
                      <a:t>5.6</a:t>
                    </a:r>
                  </a:p>
                  <a:p>
                    <a:r>
                      <a:rPr lang="en-US" sz="1800" b="0" dirty="0" smtClean="0"/>
                      <a:t>(1,221,000*)</a:t>
                    </a:r>
                    <a:endParaRPr lang="en-US" b="0" dirty="0"/>
                  </a:p>
                </c:rich>
              </c:tx>
              <c:showLegendKey val="0"/>
              <c:showVal val="1"/>
              <c:showCatName val="0"/>
              <c:showSerName val="0"/>
              <c:showPercent val="0"/>
              <c:showBubbleSize val="0"/>
              <c:extLst>
                <c:ext xmlns:c15="http://schemas.microsoft.com/office/drawing/2012/chart" uri="{CE6537A1-D6FC-4f65-9D91-7224C49458BB}">
                  <c15:layout/>
                </c:ext>
              </c:extLst>
            </c:dLbl>
            <c:dLbl>
              <c:idx val="1"/>
              <c:tx>
                <c:rich>
                  <a:bodyPr/>
                  <a:lstStyle/>
                  <a:p>
                    <a:r>
                      <a:rPr lang="en-US" sz="1800" dirty="0" smtClean="0"/>
                      <a:t>1</a:t>
                    </a:r>
                  </a:p>
                  <a:p>
                    <a:r>
                      <a:rPr lang="en-US" sz="1800" b="0" dirty="0" smtClean="0"/>
                      <a:t>(212,500*)</a:t>
                    </a:r>
                    <a:endParaRPr lang="en-US" b="0" dirty="0"/>
                  </a:p>
                </c:rich>
              </c:tx>
              <c:showLegendKey val="0"/>
              <c:showVal val="1"/>
              <c:showCatName val="0"/>
              <c:showSerName val="0"/>
              <c:showPercent val="0"/>
              <c:showBubbleSize val="0"/>
              <c:extLst>
                <c:ext xmlns:c15="http://schemas.microsoft.com/office/drawing/2012/chart" uri="{CE6537A1-D6FC-4f65-9D91-7224C49458BB}">
                  <c15:layout/>
                </c:ext>
              </c:extLst>
            </c:dLbl>
            <c:dLbl>
              <c:idx val="2"/>
              <c:tx>
                <c:rich>
                  <a:bodyPr/>
                  <a:lstStyle/>
                  <a:p>
                    <a:r>
                      <a:rPr lang="en-US" sz="1800" smtClean="0"/>
                      <a:t>0.6</a:t>
                    </a:r>
                  </a:p>
                  <a:p>
                    <a:r>
                      <a:rPr lang="en-US" sz="1800" b="0" smtClean="0"/>
                      <a:t>(140,000*)</a:t>
                    </a:r>
                    <a:endParaRPr lang="en-US" b="0"/>
                  </a:p>
                </c:rich>
              </c:tx>
              <c:showLegendKey val="0"/>
              <c:showVal val="1"/>
              <c:showCatName val="0"/>
              <c:showSerName val="0"/>
              <c:showPercent val="0"/>
              <c:showBubbleSize val="0"/>
              <c:extLst>
                <c:ext xmlns:c15="http://schemas.microsoft.com/office/drawing/2012/chart" uri="{CE6537A1-D6FC-4f65-9D91-7224C49458BB}">
                  <c15:layout/>
                </c:ext>
              </c:extLst>
            </c:dLbl>
            <c:dLbl>
              <c:idx val="3"/>
              <c:tx>
                <c:rich>
                  <a:bodyPr/>
                  <a:lstStyle/>
                  <a:p>
                    <a:r>
                      <a:rPr lang="en-US" sz="1800" smtClean="0"/>
                      <a:t>0.8</a:t>
                    </a:r>
                  </a:p>
                  <a:p>
                    <a:r>
                      <a:rPr lang="en-US" sz="1800" b="0" smtClean="0"/>
                      <a:t>(171,300*)</a:t>
                    </a:r>
                    <a:endParaRPr lang="en-US" b="0"/>
                  </a:p>
                </c:rich>
              </c:tx>
              <c:showLegendKey val="0"/>
              <c:showVal val="1"/>
              <c:showCatName val="0"/>
              <c:showSerName val="0"/>
              <c:showPercent val="0"/>
              <c:showBubbleSize val="0"/>
              <c:extLst>
                <c:ext xmlns:c15="http://schemas.microsoft.com/office/drawing/2012/chart" uri="{CE6537A1-D6FC-4f65-9D91-7224C49458BB}">
                  <c15:layout/>
                </c:ext>
              </c:extLst>
            </c:dLbl>
            <c:dLbl>
              <c:idx val="4"/>
              <c:tx>
                <c:rich>
                  <a:bodyPr/>
                  <a:lstStyle/>
                  <a:p>
                    <a:r>
                      <a:rPr lang="en-US" sz="1800" smtClean="0"/>
                      <a:t>3.9</a:t>
                    </a:r>
                  </a:p>
                  <a:p>
                    <a:r>
                      <a:rPr lang="en-US" sz="1800" b="0" smtClean="0"/>
                      <a:t>(850,700*)</a:t>
                    </a:r>
                    <a:endParaRPr lang="en-US" b="0"/>
                  </a:p>
                </c:rich>
              </c:tx>
              <c:showLegendKey val="0"/>
              <c:showVal val="1"/>
              <c:showCatName val="0"/>
              <c:showSerName val="0"/>
              <c:showPercent val="0"/>
              <c:showBubbleSize val="0"/>
              <c:extLst>
                <c:ext xmlns:c15="http://schemas.microsoft.com/office/drawing/2012/chart" uri="{CE6537A1-D6FC-4f65-9D91-7224C49458BB}">
                  <c15:layout/>
                </c:ext>
              </c:extLst>
            </c:dLbl>
            <c:dLbl>
              <c:idx val="5"/>
              <c:tx>
                <c:rich>
                  <a:bodyPr/>
                  <a:lstStyle/>
                  <a:p>
                    <a:r>
                      <a:rPr lang="en-US" sz="1800" smtClean="0"/>
                      <a:t>0.7</a:t>
                    </a:r>
                  </a:p>
                  <a:p>
                    <a:r>
                      <a:rPr lang="en-US" sz="1800" b="0" smtClean="0"/>
                      <a:t>(152,900*)</a:t>
                    </a:r>
                    <a:endParaRPr lang="en-US" b="0"/>
                  </a:p>
                </c:rich>
              </c:tx>
              <c:showLegendKey val="0"/>
              <c:showVal val="1"/>
              <c:showCatName val="0"/>
              <c:showSerName val="0"/>
              <c:showPercent val="0"/>
              <c:showBubbleSize val="0"/>
              <c:extLst>
                <c:ext xmlns:c15="http://schemas.microsoft.com/office/drawing/2012/chart" uri="{CE6537A1-D6FC-4f65-9D91-7224C49458BB}">
                  <c15:layout/>
                </c:ext>
              </c:extLst>
            </c:dLbl>
            <c:dLbl>
              <c:idx val="6"/>
              <c:tx>
                <c:rich>
                  <a:bodyPr/>
                  <a:lstStyle/>
                  <a:p>
                    <a:r>
                      <a:rPr lang="en-US" sz="1800" smtClean="0"/>
                      <a:t>2</a:t>
                    </a:r>
                  </a:p>
                  <a:p>
                    <a:r>
                      <a:rPr lang="en-US" sz="1800" b="0" smtClean="0"/>
                      <a:t>(432,100*)</a:t>
                    </a:r>
                    <a:endParaRPr lang="en-US" b="0"/>
                  </a:p>
                </c:rich>
              </c:tx>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a:lstStyle/>
              <a:p>
                <a:pPr>
                  <a:defRPr sz="1800"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Any Disability</c:v>
                </c:pt>
                <c:pt idx="1">
                  <c:v>Visual</c:v>
                </c:pt>
                <c:pt idx="2">
                  <c:v>Hearing</c:v>
                </c:pt>
                <c:pt idx="3">
                  <c:v>Ambulatory</c:v>
                </c:pt>
                <c:pt idx="4">
                  <c:v>Cognitive**</c:v>
                </c:pt>
                <c:pt idx="5">
                  <c:v>Self-Care</c:v>
                </c:pt>
                <c:pt idx="6">
                  <c:v>Independent Living</c:v>
                </c:pt>
              </c:strCache>
            </c:strRef>
          </c:cat>
          <c:val>
            <c:numRef>
              <c:f>Sheet1!$B$2:$B$8</c:f>
              <c:numCache>
                <c:formatCode>General</c:formatCode>
                <c:ptCount val="7"/>
                <c:pt idx="0">
                  <c:v>5.6</c:v>
                </c:pt>
                <c:pt idx="1">
                  <c:v>1</c:v>
                </c:pt>
                <c:pt idx="2">
                  <c:v>0.6</c:v>
                </c:pt>
                <c:pt idx="3">
                  <c:v>0.8</c:v>
                </c:pt>
                <c:pt idx="4">
                  <c:v>3.9</c:v>
                </c:pt>
                <c:pt idx="5">
                  <c:v>0.7</c:v>
                </c:pt>
                <c:pt idx="6">
                  <c:v>2</c:v>
                </c:pt>
              </c:numCache>
            </c:numRef>
          </c:val>
        </c:ser>
        <c:dLbls>
          <c:showLegendKey val="0"/>
          <c:showVal val="0"/>
          <c:showCatName val="0"/>
          <c:showSerName val="0"/>
          <c:showPercent val="0"/>
          <c:showBubbleSize val="0"/>
        </c:dLbls>
        <c:gapWidth val="50"/>
        <c:axId val="45945984"/>
        <c:axId val="45947520"/>
      </c:barChart>
      <c:catAx>
        <c:axId val="45945984"/>
        <c:scaling>
          <c:orientation val="minMax"/>
        </c:scaling>
        <c:delete val="0"/>
        <c:axPos val="b"/>
        <c:numFmt formatCode="General" sourceLinked="0"/>
        <c:majorTickMark val="out"/>
        <c:minorTickMark val="none"/>
        <c:tickLblPos val="nextTo"/>
        <c:txPr>
          <a:bodyPr/>
          <a:lstStyle/>
          <a:p>
            <a:pPr>
              <a:defRPr sz="1600"/>
            </a:pPr>
            <a:endParaRPr lang="en-US"/>
          </a:p>
        </c:txPr>
        <c:crossAx val="45947520"/>
        <c:crosses val="autoZero"/>
        <c:auto val="1"/>
        <c:lblAlgn val="ctr"/>
        <c:lblOffset val="100"/>
        <c:noMultiLvlLbl val="0"/>
      </c:catAx>
      <c:valAx>
        <c:axId val="45947520"/>
        <c:scaling>
          <c:orientation val="minMax"/>
          <c:max val="16"/>
        </c:scaling>
        <c:delete val="0"/>
        <c:axPos val="l"/>
        <c:majorGridlines>
          <c:spPr>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c:spPr>
        </c:majorGridlines>
        <c:numFmt formatCode="General" sourceLinked="1"/>
        <c:majorTickMark val="out"/>
        <c:minorTickMark val="none"/>
        <c:tickLblPos val="nextTo"/>
        <c:txPr>
          <a:bodyPr/>
          <a:lstStyle/>
          <a:p>
            <a:pPr>
              <a:defRPr sz="1200"/>
            </a:pPr>
            <a:endParaRPr lang="en-US"/>
          </a:p>
        </c:txPr>
        <c:crossAx val="45945984"/>
        <c:crosses val="autoZero"/>
        <c:crossBetween val="between"/>
        <c:majorUnit val="1"/>
      </c:valAx>
    </c:plotArea>
    <c:plotVisOnly val="1"/>
    <c:dispBlanksAs val="gap"/>
    <c:showDLblsOverMax val="0"/>
  </c:chart>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400"/>
            </a:pPr>
            <a:r>
              <a:rPr lang="en-US" sz="2000" b="0" i="0" u="none" strike="noStrike" baseline="0" dirty="0" smtClean="0">
                <a:effectLst/>
              </a:rPr>
              <a:t>Poverty rate by race, ethnicity, gender and disability, 2014</a:t>
            </a:r>
            <a:endParaRPr lang="en-US" sz="2000" dirty="0"/>
          </a:p>
        </c:rich>
      </c:tx>
      <c:overlay val="1"/>
    </c:title>
    <c:autoTitleDeleted val="0"/>
    <c:plotArea>
      <c:layout>
        <c:manualLayout>
          <c:layoutTarget val="inner"/>
          <c:xMode val="edge"/>
          <c:yMode val="edge"/>
          <c:x val="0.120419339943618"/>
          <c:y val="0.13423195354770601"/>
          <c:w val="0.61106214153786298"/>
          <c:h val="0.83651277877974695"/>
        </c:manualLayout>
      </c:layout>
      <c:barChart>
        <c:barDir val="col"/>
        <c:grouping val="clustered"/>
        <c:varyColors val="0"/>
        <c:ser>
          <c:idx val="0"/>
          <c:order val="0"/>
          <c:tx>
            <c:strRef>
              <c:f>Sheet1!$B$1</c:f>
              <c:strCache>
                <c:ptCount val="1"/>
                <c:pt idx="0">
                  <c:v>Whites</c:v>
                </c:pt>
              </c:strCache>
            </c:strRef>
          </c:tx>
          <c:invertIfNegative val="0"/>
          <c:dLbls>
            <c:spPr>
              <a:noFill/>
              <a:ln>
                <a:noFill/>
              </a:ln>
              <a:effectLst/>
            </c:spPr>
            <c:txPr>
              <a:bodyPr/>
              <a:lstStyle/>
              <a:p>
                <a:pPr>
                  <a:defRPr sz="2000" b="1"/>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c:f>
              <c:strCache>
                <c:ptCount val="1"/>
                <c:pt idx="0">
                  <c:v>Category 1</c:v>
                </c:pt>
              </c:strCache>
            </c:strRef>
          </c:cat>
          <c:val>
            <c:numRef>
              <c:f>Sheet1!$B$2</c:f>
              <c:numCache>
                <c:formatCode>0.00%</c:formatCode>
                <c:ptCount val="1"/>
                <c:pt idx="0">
                  <c:v>0.10100000000000001</c:v>
                </c:pt>
              </c:numCache>
            </c:numRef>
          </c:val>
        </c:ser>
        <c:ser>
          <c:idx val="1"/>
          <c:order val="1"/>
          <c:tx>
            <c:strRef>
              <c:f>Sheet1!$C$1</c:f>
              <c:strCache>
                <c:ptCount val="1"/>
                <c:pt idx="0">
                  <c:v>Women</c:v>
                </c:pt>
              </c:strCache>
            </c:strRef>
          </c:tx>
          <c:invertIfNegative val="0"/>
          <c:dLbls>
            <c:spPr>
              <a:noFill/>
              <a:ln>
                <a:noFill/>
              </a:ln>
              <a:effectLst/>
            </c:spPr>
            <c:txPr>
              <a:bodyPr/>
              <a:lstStyle/>
              <a:p>
                <a:pPr>
                  <a:defRPr sz="2000" b="1"/>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c:f>
              <c:strCache>
                <c:ptCount val="1"/>
                <c:pt idx="0">
                  <c:v>Category 1</c:v>
                </c:pt>
              </c:strCache>
            </c:strRef>
          </c:cat>
          <c:val>
            <c:numRef>
              <c:f>Sheet1!$C$2</c:f>
              <c:numCache>
                <c:formatCode>0.00%</c:formatCode>
                <c:ptCount val="1"/>
                <c:pt idx="0">
                  <c:v>0.153</c:v>
                </c:pt>
              </c:numCache>
            </c:numRef>
          </c:val>
        </c:ser>
        <c:ser>
          <c:idx val="2"/>
          <c:order val="2"/>
          <c:tx>
            <c:strRef>
              <c:f>Sheet1!$D$1</c:f>
              <c:strCache>
                <c:ptCount val="1"/>
                <c:pt idx="0">
                  <c:v>African-Americans</c:v>
                </c:pt>
              </c:strCache>
            </c:strRef>
          </c:tx>
          <c:invertIfNegative val="0"/>
          <c:dLbls>
            <c:spPr>
              <a:noFill/>
              <a:ln>
                <a:noFill/>
              </a:ln>
              <a:effectLst/>
            </c:spPr>
            <c:txPr>
              <a:bodyPr/>
              <a:lstStyle/>
              <a:p>
                <a:pPr>
                  <a:defRPr sz="2000" b="1"/>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c:f>
              <c:strCache>
                <c:ptCount val="1"/>
                <c:pt idx="0">
                  <c:v>Category 1</c:v>
                </c:pt>
              </c:strCache>
            </c:strRef>
          </c:cat>
          <c:val>
            <c:numRef>
              <c:f>Sheet1!$D$2</c:f>
              <c:numCache>
                <c:formatCode>0.00%</c:formatCode>
                <c:ptCount val="1"/>
                <c:pt idx="0">
                  <c:v>0.26200000000000001</c:v>
                </c:pt>
              </c:numCache>
            </c:numRef>
          </c:val>
        </c:ser>
        <c:ser>
          <c:idx val="3"/>
          <c:order val="3"/>
          <c:tx>
            <c:strRef>
              <c:f>Sheet1!$E$1</c:f>
              <c:strCache>
                <c:ptCount val="1"/>
                <c:pt idx="0">
                  <c:v>Hispanic Americans</c:v>
                </c:pt>
              </c:strCache>
            </c:strRef>
          </c:tx>
          <c:invertIfNegative val="0"/>
          <c:dLbls>
            <c:spPr>
              <a:noFill/>
              <a:ln>
                <a:noFill/>
              </a:ln>
              <a:effectLst/>
            </c:spPr>
            <c:txPr>
              <a:bodyPr/>
              <a:lstStyle/>
              <a:p>
                <a:pPr>
                  <a:defRPr sz="2000" b="1"/>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c:f>
              <c:strCache>
                <c:ptCount val="1"/>
                <c:pt idx="0">
                  <c:v>Category 1</c:v>
                </c:pt>
              </c:strCache>
            </c:strRef>
          </c:cat>
          <c:val>
            <c:numRef>
              <c:f>Sheet1!$E$2</c:f>
              <c:numCache>
                <c:formatCode>0.00%</c:formatCode>
                <c:ptCount val="1"/>
                <c:pt idx="0">
                  <c:v>0.23599999999999999</c:v>
                </c:pt>
              </c:numCache>
            </c:numRef>
          </c:val>
        </c:ser>
        <c:ser>
          <c:idx val="4"/>
          <c:order val="4"/>
          <c:tx>
            <c:strRef>
              <c:f>Sheet1!$F$1</c:f>
              <c:strCache>
                <c:ptCount val="1"/>
                <c:pt idx="0">
                  <c:v>People with Disabilities</c:v>
                </c:pt>
              </c:strCache>
            </c:strRef>
          </c:tx>
          <c:invertIfNegative val="0"/>
          <c:dLbls>
            <c:dLbl>
              <c:idx val="0"/>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a:lstStyle/>
              <a:p>
                <a:pPr>
                  <a:defRPr sz="2000" b="1"/>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strRef>
              <c:f>Sheet1!$A$2</c:f>
              <c:strCache>
                <c:ptCount val="1"/>
                <c:pt idx="0">
                  <c:v>Category 1</c:v>
                </c:pt>
              </c:strCache>
            </c:strRef>
          </c:cat>
          <c:val>
            <c:numRef>
              <c:f>Sheet1!$F$2</c:f>
              <c:numCache>
                <c:formatCode>0.00%</c:formatCode>
                <c:ptCount val="1"/>
                <c:pt idx="0">
                  <c:v>0.28499999999999998</c:v>
                </c:pt>
              </c:numCache>
            </c:numRef>
          </c:val>
        </c:ser>
        <c:dLbls>
          <c:showLegendKey val="0"/>
          <c:showVal val="0"/>
          <c:showCatName val="0"/>
          <c:showSerName val="0"/>
          <c:showPercent val="0"/>
          <c:showBubbleSize val="0"/>
        </c:dLbls>
        <c:gapWidth val="150"/>
        <c:overlap val="-100"/>
        <c:axId val="47315200"/>
        <c:axId val="46092288"/>
      </c:barChart>
      <c:catAx>
        <c:axId val="47315200"/>
        <c:scaling>
          <c:orientation val="minMax"/>
        </c:scaling>
        <c:delete val="0"/>
        <c:axPos val="b"/>
        <c:numFmt formatCode="General" sourceLinked="0"/>
        <c:majorTickMark val="out"/>
        <c:minorTickMark val="none"/>
        <c:tickLblPos val="none"/>
        <c:crossAx val="46092288"/>
        <c:crosses val="autoZero"/>
        <c:auto val="1"/>
        <c:lblAlgn val="ctr"/>
        <c:lblOffset val="100"/>
        <c:noMultiLvlLbl val="0"/>
      </c:catAx>
      <c:valAx>
        <c:axId val="46092288"/>
        <c:scaling>
          <c:orientation val="minMax"/>
          <c:max val="0.5"/>
        </c:scaling>
        <c:delete val="0"/>
        <c:axPos val="l"/>
        <c:majorGridlines/>
        <c:numFmt formatCode="0.00%" sourceLinked="1"/>
        <c:majorTickMark val="out"/>
        <c:minorTickMark val="none"/>
        <c:tickLblPos val="nextTo"/>
        <c:crossAx val="47315200"/>
        <c:crosses val="autoZero"/>
        <c:crossBetween val="between"/>
      </c:valAx>
    </c:plotArea>
    <c:legend>
      <c:legendPos val="r"/>
      <c:layout>
        <c:manualLayout>
          <c:xMode val="edge"/>
          <c:yMode val="edge"/>
          <c:x val="0.74871962185282404"/>
          <c:y val="0.134714291998416"/>
          <c:w val="0.21270013123359599"/>
          <c:h val="0.80319689438261599"/>
        </c:manualLayout>
      </c:layout>
      <c:overlay val="0"/>
      <c:txPr>
        <a:bodyPr/>
        <a:lstStyle/>
        <a:p>
          <a:pPr>
            <a:defRPr sz="1800"/>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600"/>
            </a:pPr>
            <a:r>
              <a:rPr lang="en-US" sz="1600" dirty="0" smtClean="0"/>
              <a:t>The</a:t>
            </a:r>
            <a:r>
              <a:rPr lang="en-US" sz="1600" baseline="0" dirty="0" smtClean="0"/>
              <a:t> differences</a:t>
            </a:r>
            <a:r>
              <a:rPr lang="en-US" sz="1600" dirty="0" smtClean="0"/>
              <a:t> </a:t>
            </a:r>
            <a:r>
              <a:rPr lang="en-US" sz="1600" dirty="0"/>
              <a:t>nationally</a:t>
            </a:r>
            <a:r>
              <a:rPr lang="en-US" sz="1600" baseline="0" dirty="0"/>
              <a:t> in workforce participation rates between people with disabilities and their non-disabled peers</a:t>
            </a:r>
            <a:endParaRPr lang="en-US" sz="1600" dirty="0"/>
          </a:p>
        </c:rich>
      </c:tx>
      <c:overlay val="0"/>
    </c:title>
    <c:autoTitleDeleted val="0"/>
    <c:plotArea>
      <c:layout>
        <c:manualLayout>
          <c:layoutTarget val="inner"/>
          <c:xMode val="edge"/>
          <c:yMode val="edge"/>
          <c:x val="5.48928558587711E-2"/>
          <c:y val="0.22765302730353401"/>
          <c:w val="0.90752507820084105"/>
          <c:h val="0.69101746969719502"/>
        </c:manualLayout>
      </c:layout>
      <c:scatterChart>
        <c:scatterStyle val="lineMarker"/>
        <c:varyColors val="0"/>
        <c:ser>
          <c:idx val="0"/>
          <c:order val="0"/>
          <c:tx>
            <c:strRef>
              <c:f>Sheet1!$B$1</c:f>
              <c:strCache>
                <c:ptCount val="1"/>
                <c:pt idx="0">
                  <c:v>Disability</c:v>
                </c:pt>
              </c:strCache>
            </c:strRef>
          </c:tx>
          <c:spPr>
            <a:ln>
              <a:noFill/>
            </a:ln>
          </c:spPr>
          <c:marker>
            <c:symbol val="circle"/>
            <c:size val="4"/>
            <c:spPr>
              <a:solidFill>
                <a:schemeClr val="tx1"/>
              </a:solidFill>
              <a:ln>
                <a:noFill/>
              </a:ln>
            </c:spPr>
          </c:marker>
          <c:trendline>
            <c:spPr>
              <a:ln w="63500">
                <a:solidFill>
                  <a:schemeClr val="accent1"/>
                </a:solidFill>
              </a:ln>
            </c:spPr>
            <c:trendlineType val="linear"/>
            <c:dispRSqr val="0"/>
            <c:dispEq val="0"/>
          </c:trendline>
          <c:xVal>
            <c:numRef>
              <c:f>Sheet1!$A$2:$A$37</c:f>
              <c:numCache>
                <c:formatCode>General</c:formatCode>
                <c:ptCount val="36"/>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numCache>
            </c:numRef>
          </c:xVal>
          <c:yVal>
            <c:numRef>
              <c:f>Sheet1!$B$2:$B$37</c:f>
              <c:numCache>
                <c:formatCode>General</c:formatCode>
                <c:ptCount val="36"/>
                <c:pt idx="1">
                  <c:v>28.7</c:v>
                </c:pt>
                <c:pt idx="2">
                  <c:v>29.2</c:v>
                </c:pt>
                <c:pt idx="3">
                  <c:v>29.4</c:v>
                </c:pt>
                <c:pt idx="4">
                  <c:v>29.4</c:v>
                </c:pt>
                <c:pt idx="5">
                  <c:v>29.9</c:v>
                </c:pt>
                <c:pt idx="6">
                  <c:v>29.8</c:v>
                </c:pt>
                <c:pt idx="7">
                  <c:v>31.1</c:v>
                </c:pt>
                <c:pt idx="8">
                  <c:v>32.4</c:v>
                </c:pt>
                <c:pt idx="9">
                  <c:v>32.9</c:v>
                </c:pt>
                <c:pt idx="10">
                  <c:v>32.700000000000003</c:v>
                </c:pt>
                <c:pt idx="11">
                  <c:v>31.1</c:v>
                </c:pt>
                <c:pt idx="12">
                  <c:v>31.9</c:v>
                </c:pt>
                <c:pt idx="13">
                  <c:v>32.200000000000003</c:v>
                </c:pt>
                <c:pt idx="14">
                  <c:v>28.5</c:v>
                </c:pt>
                <c:pt idx="15">
                  <c:v>28.4</c:v>
                </c:pt>
                <c:pt idx="16">
                  <c:v>28.2</c:v>
                </c:pt>
                <c:pt idx="17">
                  <c:v>29.2</c:v>
                </c:pt>
                <c:pt idx="18">
                  <c:v>26.6</c:v>
                </c:pt>
                <c:pt idx="19">
                  <c:v>25.2</c:v>
                </c:pt>
                <c:pt idx="20">
                  <c:v>27</c:v>
                </c:pt>
                <c:pt idx="21">
                  <c:v>24.8</c:v>
                </c:pt>
                <c:pt idx="22">
                  <c:v>24.3</c:v>
                </c:pt>
                <c:pt idx="23">
                  <c:v>23.3</c:v>
                </c:pt>
                <c:pt idx="24">
                  <c:v>22.9</c:v>
                </c:pt>
                <c:pt idx="25">
                  <c:v>21.7</c:v>
                </c:pt>
                <c:pt idx="26">
                  <c:v>21.9</c:v>
                </c:pt>
                <c:pt idx="27">
                  <c:v>21.7</c:v>
                </c:pt>
                <c:pt idx="28">
                  <c:v>20.399999999999999</c:v>
                </c:pt>
                <c:pt idx="29">
                  <c:v>20.9</c:v>
                </c:pt>
                <c:pt idx="30">
                  <c:v>20.100000000000001</c:v>
                </c:pt>
                <c:pt idx="31">
                  <c:v>19</c:v>
                </c:pt>
                <c:pt idx="32">
                  <c:v>18.600000000000001</c:v>
                </c:pt>
                <c:pt idx="33">
                  <c:v>18</c:v>
                </c:pt>
                <c:pt idx="34">
                  <c:v>16.2</c:v>
                </c:pt>
                <c:pt idx="35">
                  <c:v>22.7</c:v>
                </c:pt>
              </c:numCache>
            </c:numRef>
          </c:yVal>
          <c:smooth val="0"/>
        </c:ser>
        <c:ser>
          <c:idx val="1"/>
          <c:order val="1"/>
          <c:tx>
            <c:strRef>
              <c:f>Sheet1!$C$1</c:f>
              <c:strCache>
                <c:ptCount val="1"/>
                <c:pt idx="0">
                  <c:v>African American</c:v>
                </c:pt>
              </c:strCache>
            </c:strRef>
          </c:tx>
          <c:spPr>
            <a:ln>
              <a:noFill/>
            </a:ln>
          </c:spPr>
          <c:marker>
            <c:symbol val="circle"/>
            <c:size val="4"/>
            <c:spPr>
              <a:solidFill>
                <a:schemeClr val="tx1"/>
              </a:solidFill>
            </c:spPr>
          </c:marker>
          <c:trendline>
            <c:spPr>
              <a:ln w="63500">
                <a:solidFill>
                  <a:schemeClr val="accent3"/>
                </a:solidFill>
              </a:ln>
            </c:spPr>
            <c:trendlineType val="linear"/>
            <c:dispRSqr val="0"/>
            <c:dispEq val="0"/>
          </c:trendline>
          <c:xVal>
            <c:numRef>
              <c:f>Sheet1!$A$2:$A$37</c:f>
              <c:numCache>
                <c:formatCode>General</c:formatCode>
                <c:ptCount val="36"/>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numCache>
            </c:numRef>
          </c:xVal>
          <c:yVal>
            <c:numRef>
              <c:f>Sheet1!$C$2:$C$37</c:f>
              <c:numCache>
                <c:formatCode>General</c:formatCode>
                <c:ptCount val="36"/>
                <c:pt idx="0">
                  <c:v>61</c:v>
                </c:pt>
                <c:pt idx="1">
                  <c:v>60.8</c:v>
                </c:pt>
                <c:pt idx="2">
                  <c:v>61</c:v>
                </c:pt>
                <c:pt idx="3">
                  <c:v>61.5</c:v>
                </c:pt>
                <c:pt idx="4">
                  <c:v>62.2</c:v>
                </c:pt>
                <c:pt idx="5">
                  <c:v>62.9</c:v>
                </c:pt>
                <c:pt idx="6">
                  <c:v>63.3</c:v>
                </c:pt>
                <c:pt idx="7">
                  <c:v>63.8</c:v>
                </c:pt>
                <c:pt idx="8">
                  <c:v>63.8</c:v>
                </c:pt>
                <c:pt idx="9">
                  <c:v>64.2</c:v>
                </c:pt>
                <c:pt idx="10">
                  <c:v>64</c:v>
                </c:pt>
                <c:pt idx="11">
                  <c:v>63.3</c:v>
                </c:pt>
                <c:pt idx="12">
                  <c:v>63.9</c:v>
                </c:pt>
                <c:pt idx="13">
                  <c:v>63.2</c:v>
                </c:pt>
                <c:pt idx="14">
                  <c:v>63.4</c:v>
                </c:pt>
                <c:pt idx="15">
                  <c:v>63.7</c:v>
                </c:pt>
                <c:pt idx="16">
                  <c:v>64.099999999999994</c:v>
                </c:pt>
                <c:pt idx="17">
                  <c:v>64.7</c:v>
                </c:pt>
                <c:pt idx="18">
                  <c:v>65.599999999999994</c:v>
                </c:pt>
                <c:pt idx="19">
                  <c:v>65.8</c:v>
                </c:pt>
                <c:pt idx="20">
                  <c:v>65.8</c:v>
                </c:pt>
                <c:pt idx="21">
                  <c:v>65.3</c:v>
                </c:pt>
                <c:pt idx="22">
                  <c:v>64.8</c:v>
                </c:pt>
                <c:pt idx="23">
                  <c:v>64.3</c:v>
                </c:pt>
                <c:pt idx="24">
                  <c:v>63.8</c:v>
                </c:pt>
                <c:pt idx="25">
                  <c:v>64.2</c:v>
                </c:pt>
                <c:pt idx="26">
                  <c:v>64.099999999999994</c:v>
                </c:pt>
                <c:pt idx="27">
                  <c:v>63.7</c:v>
                </c:pt>
                <c:pt idx="28">
                  <c:v>63.7</c:v>
                </c:pt>
                <c:pt idx="30">
                  <c:v>62.2</c:v>
                </c:pt>
                <c:pt idx="34">
                  <c:v>61.2</c:v>
                </c:pt>
              </c:numCache>
            </c:numRef>
          </c:yVal>
          <c:smooth val="0"/>
        </c:ser>
        <c:ser>
          <c:idx val="2"/>
          <c:order val="2"/>
          <c:tx>
            <c:strRef>
              <c:f>Sheet1!$D$1</c:f>
              <c:strCache>
                <c:ptCount val="1"/>
                <c:pt idx="0">
                  <c:v>Hispanic American</c:v>
                </c:pt>
              </c:strCache>
            </c:strRef>
          </c:tx>
          <c:spPr>
            <a:ln>
              <a:noFill/>
            </a:ln>
          </c:spPr>
          <c:marker>
            <c:symbol val="circle"/>
            <c:size val="4"/>
            <c:spPr>
              <a:solidFill>
                <a:schemeClr val="tx1"/>
              </a:solidFill>
            </c:spPr>
          </c:marker>
          <c:trendline>
            <c:spPr>
              <a:ln w="63500">
                <a:solidFill>
                  <a:schemeClr val="accent4"/>
                </a:solidFill>
              </a:ln>
            </c:spPr>
            <c:trendlineType val="linear"/>
            <c:dispRSqr val="0"/>
            <c:dispEq val="0"/>
          </c:trendline>
          <c:xVal>
            <c:numRef>
              <c:f>Sheet1!$A$2:$A$37</c:f>
              <c:numCache>
                <c:formatCode>General</c:formatCode>
                <c:ptCount val="36"/>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numCache>
            </c:numRef>
          </c:xVal>
          <c:yVal>
            <c:numRef>
              <c:f>Sheet1!$D$2:$D$37</c:f>
              <c:numCache>
                <c:formatCode>General</c:formatCode>
                <c:ptCount val="36"/>
                <c:pt idx="0">
                  <c:v>64</c:v>
                </c:pt>
                <c:pt idx="1">
                  <c:v>64.099999999999994</c:v>
                </c:pt>
                <c:pt idx="2">
                  <c:v>63.6</c:v>
                </c:pt>
                <c:pt idx="3">
                  <c:v>63.8</c:v>
                </c:pt>
                <c:pt idx="4">
                  <c:v>64.900000000000006</c:v>
                </c:pt>
                <c:pt idx="5">
                  <c:v>64.599999999999994</c:v>
                </c:pt>
                <c:pt idx="6">
                  <c:v>65.400000000000006</c:v>
                </c:pt>
                <c:pt idx="7">
                  <c:v>66.400000000000006</c:v>
                </c:pt>
                <c:pt idx="8">
                  <c:v>67.400000000000006</c:v>
                </c:pt>
                <c:pt idx="9">
                  <c:v>67.599999999999994</c:v>
                </c:pt>
                <c:pt idx="10">
                  <c:v>67.400000000000006</c:v>
                </c:pt>
                <c:pt idx="11">
                  <c:v>66.5</c:v>
                </c:pt>
                <c:pt idx="12">
                  <c:v>66.8</c:v>
                </c:pt>
                <c:pt idx="13">
                  <c:v>66.2</c:v>
                </c:pt>
                <c:pt idx="14">
                  <c:v>66.099999999999994</c:v>
                </c:pt>
                <c:pt idx="15">
                  <c:v>65.8</c:v>
                </c:pt>
                <c:pt idx="16">
                  <c:v>66.5</c:v>
                </c:pt>
                <c:pt idx="17">
                  <c:v>67.900000000000006</c:v>
                </c:pt>
                <c:pt idx="18">
                  <c:v>67.900000000000006</c:v>
                </c:pt>
                <c:pt idx="19">
                  <c:v>67.7</c:v>
                </c:pt>
                <c:pt idx="20">
                  <c:v>69.7</c:v>
                </c:pt>
                <c:pt idx="21">
                  <c:v>69.5</c:v>
                </c:pt>
                <c:pt idx="22">
                  <c:v>69.099999999999994</c:v>
                </c:pt>
                <c:pt idx="23">
                  <c:v>68.3</c:v>
                </c:pt>
                <c:pt idx="24">
                  <c:v>68.599999999999994</c:v>
                </c:pt>
                <c:pt idx="25">
                  <c:v>68</c:v>
                </c:pt>
                <c:pt idx="26">
                  <c:v>68.7</c:v>
                </c:pt>
                <c:pt idx="27">
                  <c:v>68.8</c:v>
                </c:pt>
                <c:pt idx="28">
                  <c:v>68.5</c:v>
                </c:pt>
                <c:pt idx="31">
                  <c:v>66.5</c:v>
                </c:pt>
                <c:pt idx="34">
                  <c:v>66.099999999999994</c:v>
                </c:pt>
              </c:numCache>
            </c:numRef>
          </c:yVal>
          <c:smooth val="0"/>
        </c:ser>
        <c:ser>
          <c:idx val="3"/>
          <c:order val="3"/>
          <c:tx>
            <c:strRef>
              <c:f>Sheet1!$E$1</c:f>
              <c:strCache>
                <c:ptCount val="1"/>
                <c:pt idx="0">
                  <c:v>Women</c:v>
                </c:pt>
              </c:strCache>
            </c:strRef>
          </c:tx>
          <c:spPr>
            <a:ln>
              <a:solidFill>
                <a:schemeClr val="bg2"/>
              </a:solidFill>
            </a:ln>
          </c:spPr>
          <c:marker>
            <c:symbol val="circle"/>
            <c:size val="4"/>
            <c:spPr>
              <a:solidFill>
                <a:schemeClr val="tx1"/>
              </a:solidFill>
            </c:spPr>
          </c:marker>
          <c:trendline>
            <c:spPr>
              <a:ln w="63500">
                <a:solidFill>
                  <a:schemeClr val="accent2"/>
                </a:solidFill>
              </a:ln>
            </c:spPr>
            <c:trendlineType val="linear"/>
            <c:dispRSqr val="0"/>
            <c:dispEq val="0"/>
          </c:trendline>
          <c:xVal>
            <c:numRef>
              <c:f>Sheet1!$A$2:$A$37</c:f>
              <c:numCache>
                <c:formatCode>General</c:formatCode>
                <c:ptCount val="36"/>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numCache>
            </c:numRef>
          </c:xVal>
          <c:yVal>
            <c:numRef>
              <c:f>Sheet1!$E$2:$E$37</c:f>
              <c:numCache>
                <c:formatCode>General</c:formatCode>
                <c:ptCount val="36"/>
                <c:pt idx="0">
                  <c:v>51.5</c:v>
                </c:pt>
                <c:pt idx="5">
                  <c:v>54.5</c:v>
                </c:pt>
                <c:pt idx="10">
                  <c:v>57.5</c:v>
                </c:pt>
                <c:pt idx="15">
                  <c:v>58.9</c:v>
                </c:pt>
                <c:pt idx="20">
                  <c:v>59.9</c:v>
                </c:pt>
                <c:pt idx="25">
                  <c:v>59.3</c:v>
                </c:pt>
                <c:pt idx="30">
                  <c:v>58.6</c:v>
                </c:pt>
                <c:pt idx="32">
                  <c:v>57.7</c:v>
                </c:pt>
                <c:pt idx="34">
                  <c:v>57</c:v>
                </c:pt>
              </c:numCache>
            </c:numRef>
          </c:yVal>
          <c:smooth val="0"/>
        </c:ser>
        <c:dLbls>
          <c:showLegendKey val="0"/>
          <c:showVal val="0"/>
          <c:showCatName val="0"/>
          <c:showSerName val="0"/>
          <c:showPercent val="0"/>
          <c:showBubbleSize val="0"/>
        </c:dLbls>
        <c:axId val="47347200"/>
        <c:axId val="47348736"/>
      </c:scatterChart>
      <c:valAx>
        <c:axId val="47347200"/>
        <c:scaling>
          <c:orientation val="minMax"/>
          <c:max val="2015"/>
          <c:min val="1980"/>
        </c:scaling>
        <c:delete val="0"/>
        <c:axPos val="b"/>
        <c:numFmt formatCode="General" sourceLinked="1"/>
        <c:majorTickMark val="out"/>
        <c:minorTickMark val="none"/>
        <c:tickLblPos val="nextTo"/>
        <c:txPr>
          <a:bodyPr/>
          <a:lstStyle/>
          <a:p>
            <a:pPr>
              <a:defRPr sz="1200"/>
            </a:pPr>
            <a:endParaRPr lang="en-US"/>
          </a:p>
        </c:txPr>
        <c:crossAx val="47348736"/>
        <c:crosses val="autoZero"/>
        <c:crossBetween val="midCat"/>
        <c:majorUnit val="5"/>
      </c:valAx>
      <c:valAx>
        <c:axId val="47348736"/>
        <c:scaling>
          <c:orientation val="minMax"/>
        </c:scaling>
        <c:delete val="0"/>
        <c:axPos val="l"/>
        <c:majorGridlines/>
        <c:title>
          <c:tx>
            <c:rich>
              <a:bodyPr rot="0" vert="horz"/>
              <a:lstStyle/>
              <a:p>
                <a:pPr>
                  <a:defRPr/>
                </a:pPr>
                <a:r>
                  <a:rPr lang="en-US"/>
                  <a:t>Percentage</a:t>
                </a:r>
                <a:r>
                  <a:rPr lang="en-US" baseline="0"/>
                  <a:t> Points</a:t>
                </a:r>
                <a:endParaRPr lang="en-US"/>
              </a:p>
            </c:rich>
          </c:tx>
          <c:layout>
            <c:manualLayout>
              <c:xMode val="edge"/>
              <c:yMode val="edge"/>
              <c:x val="1.1608420522777101E-2"/>
              <c:y val="0.14940624860455801"/>
            </c:manualLayout>
          </c:layout>
          <c:overlay val="0"/>
        </c:title>
        <c:numFmt formatCode="General" sourceLinked="1"/>
        <c:majorTickMark val="out"/>
        <c:minorTickMark val="none"/>
        <c:tickLblPos val="nextTo"/>
        <c:txPr>
          <a:bodyPr/>
          <a:lstStyle/>
          <a:p>
            <a:pPr>
              <a:defRPr sz="1100"/>
            </a:pPr>
            <a:endParaRPr lang="en-US"/>
          </a:p>
        </c:txPr>
        <c:crossAx val="47347200"/>
        <c:crosses val="autoZero"/>
        <c:crossBetween val="midCat"/>
      </c:valAx>
    </c:plotArea>
    <c:legend>
      <c:legendPos val="r"/>
      <c:legendEntry>
        <c:idx val="0"/>
        <c:delete val="1"/>
      </c:legendEntry>
      <c:legendEntry>
        <c:idx val="1"/>
        <c:delete val="1"/>
      </c:legendEntry>
      <c:legendEntry>
        <c:idx val="2"/>
        <c:delete val="1"/>
      </c:legendEntry>
      <c:legendEntry>
        <c:idx val="3"/>
        <c:delete val="1"/>
      </c:legendEntry>
      <c:layout>
        <c:manualLayout>
          <c:xMode val="edge"/>
          <c:yMode val="edge"/>
          <c:x val="6.8809101327122799E-2"/>
          <c:y val="0.68033123458811495"/>
          <c:w val="0.51989538279545999"/>
          <c:h val="0.25516355824142001"/>
        </c:manualLayout>
      </c:layout>
      <c:overlay val="0"/>
      <c:txPr>
        <a:bodyPr/>
        <a:lstStyle/>
        <a:p>
          <a:pPr>
            <a:defRPr sz="1400" b="1"/>
          </a:pPr>
          <a:endParaRPr lang="en-US"/>
        </a:p>
      </c:txPr>
    </c:legend>
    <c:plotVisOnly val="1"/>
    <c:dispBlanksAs val="gap"/>
    <c:showDLblsOverMax val="0"/>
  </c:chart>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title>
      <c:tx>
        <c:rich>
          <a:bodyPr/>
          <a:lstStyle/>
          <a:p>
            <a:pPr>
              <a:defRPr/>
            </a:pPr>
            <a:r>
              <a:rPr lang="en-US" dirty="0"/>
              <a:t>Employment Percentage by Type of Disability, Ages 18-64, by State, 2014</a:t>
            </a:r>
          </a:p>
        </c:rich>
      </c:tx>
      <c:overlay val="0"/>
    </c:title>
    <c:autoTitleDeleted val="0"/>
    <c:plotArea>
      <c:layout>
        <c:manualLayout>
          <c:layoutTarget val="inner"/>
          <c:xMode val="edge"/>
          <c:yMode val="edge"/>
          <c:x val="0.11015467726728299"/>
          <c:y val="0.18532630455091401"/>
          <c:w val="0.85572675381596697"/>
          <c:h val="0.72592597535477599"/>
        </c:manualLayout>
      </c:layout>
      <c:barChart>
        <c:barDir val="col"/>
        <c:grouping val="clustered"/>
        <c:varyColors val="0"/>
        <c:ser>
          <c:idx val="0"/>
          <c:order val="0"/>
          <c:tx>
            <c:strRef>
              <c:f>Sheet1!$B$1</c:f>
              <c:strCache>
                <c:ptCount val="1"/>
                <c:pt idx="0">
                  <c:v>Series 1</c:v>
                </c:pt>
              </c:strCache>
            </c:strRef>
          </c:tx>
          <c:invertIfNegative val="0"/>
          <c:dLbls>
            <c:spPr>
              <a:noFill/>
              <a:ln>
                <a:noFill/>
              </a:ln>
              <a:effectLst/>
            </c:spPr>
            <c:txPr>
              <a:bodyPr/>
              <a:lstStyle/>
              <a:p>
                <a:pPr>
                  <a:defRPr sz="1600" b="1"/>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Sheet1!$A$2:$A$7</c:f>
              <c:strCache>
                <c:ptCount val="6"/>
                <c:pt idx="0">
                  <c:v>Hearing</c:v>
                </c:pt>
                <c:pt idx="1">
                  <c:v>Vision</c:v>
                </c:pt>
                <c:pt idx="2">
                  <c:v>Cognitive</c:v>
                </c:pt>
                <c:pt idx="3">
                  <c:v>Ambulatory</c:v>
                </c:pt>
                <c:pt idx="4">
                  <c:v>Self-Care</c:v>
                </c:pt>
                <c:pt idx="5">
                  <c:v>Independent Living</c:v>
                </c:pt>
              </c:strCache>
            </c:strRef>
          </c:cat>
          <c:val>
            <c:numRef>
              <c:f>Sheet1!$B$2:$B$7</c:f>
              <c:numCache>
                <c:formatCode>0.0%</c:formatCode>
                <c:ptCount val="6"/>
                <c:pt idx="0">
                  <c:v>0.50700000000000001</c:v>
                </c:pt>
                <c:pt idx="1">
                  <c:v>0.40200000000000002</c:v>
                </c:pt>
                <c:pt idx="2">
                  <c:v>0.24199999999999999</c:v>
                </c:pt>
                <c:pt idx="3">
                  <c:v>0.24199999999999999</c:v>
                </c:pt>
                <c:pt idx="4">
                  <c:v>0.154</c:v>
                </c:pt>
                <c:pt idx="5">
                  <c:v>0.159</c:v>
                </c:pt>
              </c:numCache>
            </c:numRef>
          </c:val>
        </c:ser>
        <c:dLbls>
          <c:showLegendKey val="0"/>
          <c:showVal val="0"/>
          <c:showCatName val="0"/>
          <c:showSerName val="0"/>
          <c:showPercent val="0"/>
          <c:showBubbleSize val="0"/>
        </c:dLbls>
        <c:gapWidth val="150"/>
        <c:axId val="47412736"/>
        <c:axId val="47414272"/>
      </c:barChart>
      <c:catAx>
        <c:axId val="47412736"/>
        <c:scaling>
          <c:orientation val="minMax"/>
        </c:scaling>
        <c:delete val="0"/>
        <c:axPos val="b"/>
        <c:numFmt formatCode="General" sourceLinked="0"/>
        <c:majorTickMark val="out"/>
        <c:minorTickMark val="none"/>
        <c:tickLblPos val="nextTo"/>
        <c:txPr>
          <a:bodyPr/>
          <a:lstStyle/>
          <a:p>
            <a:pPr>
              <a:defRPr sz="1200"/>
            </a:pPr>
            <a:endParaRPr lang="en-US"/>
          </a:p>
        </c:txPr>
        <c:crossAx val="47414272"/>
        <c:crosses val="autoZero"/>
        <c:auto val="1"/>
        <c:lblAlgn val="ctr"/>
        <c:lblOffset val="100"/>
        <c:noMultiLvlLbl val="0"/>
      </c:catAx>
      <c:valAx>
        <c:axId val="47414272"/>
        <c:scaling>
          <c:orientation val="minMax"/>
        </c:scaling>
        <c:delete val="0"/>
        <c:axPos val="l"/>
        <c:majorGridlines/>
        <c:numFmt formatCode="0.0%" sourceLinked="1"/>
        <c:majorTickMark val="out"/>
        <c:minorTickMark val="none"/>
        <c:tickLblPos val="nextTo"/>
        <c:crossAx val="47412736"/>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2000" dirty="0" smtClean="0"/>
              <a:t>Demographics</a:t>
            </a:r>
            <a:r>
              <a:rPr lang="en-US" sz="2000" baseline="0" dirty="0" smtClean="0"/>
              <a:t> of Incarcerated Population, 2002-2004</a:t>
            </a:r>
            <a:endParaRPr lang="en-US" sz="2000" dirty="0"/>
          </a:p>
        </c:rich>
      </c:tx>
      <c:overlay val="0"/>
    </c:title>
    <c:autoTitleDeleted val="0"/>
    <c:plotArea>
      <c:layout>
        <c:manualLayout>
          <c:layoutTarget val="inner"/>
          <c:xMode val="edge"/>
          <c:yMode val="edge"/>
          <c:x val="0.321109706470177"/>
          <c:y val="0.242994072856278"/>
          <c:w val="0.65210961015194202"/>
          <c:h val="0.66779332871852604"/>
        </c:manualLayout>
      </c:layout>
      <c:barChart>
        <c:barDir val="bar"/>
        <c:grouping val="clustered"/>
        <c:varyColors val="0"/>
        <c:ser>
          <c:idx val="0"/>
          <c:order val="0"/>
          <c:tx>
            <c:strRef>
              <c:f>Sheet1!$B$1</c:f>
              <c:strCache>
                <c:ptCount val="1"/>
                <c:pt idx="0">
                  <c:v>Series 1</c:v>
                </c:pt>
              </c:strCache>
            </c:strRef>
          </c:tx>
          <c:invertIfNegative val="0"/>
          <c:dLbls>
            <c:spPr>
              <a:noFill/>
              <a:ln>
                <a:noFill/>
              </a:ln>
              <a:effectLst/>
            </c:spPr>
            <c:txPr>
              <a:bodyPr/>
              <a:lstStyle/>
              <a:p>
                <a:pPr>
                  <a:defRPr b="1"/>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Sheet1!$A$2:$A$10</c:f>
              <c:strCache>
                <c:ptCount val="9"/>
                <c:pt idx="0">
                  <c:v>Grew up in Foster Care</c:v>
                </c:pt>
                <c:pt idx="1">
                  <c:v>Ever Received Public Assistance</c:v>
                </c:pt>
                <c:pt idx="2">
                  <c:v>Family Member Ever Incarcerated</c:v>
                </c:pt>
                <c:pt idx="3">
                  <c:v>Parental Substance Abuse</c:v>
                </c:pt>
                <c:pt idx="4">
                  <c:v>Regular Alcohol Use</c:v>
                </c:pt>
                <c:pt idx="5">
                  <c:v>Regular Drug Use</c:v>
                </c:pt>
                <c:pt idx="6">
                  <c:v>Past Physical or Sexual Abuse</c:v>
                </c:pt>
                <c:pt idx="7">
                  <c:v>Homelessness in the Past Year</c:v>
                </c:pt>
                <c:pt idx="8">
                  <c:v>Mental Health Problem</c:v>
                </c:pt>
              </c:strCache>
            </c:strRef>
          </c:cat>
          <c:val>
            <c:numRef>
              <c:f>Sheet1!$B$2:$B$10</c:f>
              <c:numCache>
                <c:formatCode>General</c:formatCode>
                <c:ptCount val="9"/>
                <c:pt idx="0">
                  <c:v>13</c:v>
                </c:pt>
                <c:pt idx="1">
                  <c:v>37</c:v>
                </c:pt>
                <c:pt idx="2">
                  <c:v>46</c:v>
                </c:pt>
                <c:pt idx="3">
                  <c:v>32</c:v>
                </c:pt>
                <c:pt idx="4">
                  <c:v>65</c:v>
                </c:pt>
                <c:pt idx="5">
                  <c:v>69</c:v>
                </c:pt>
                <c:pt idx="6">
                  <c:v>19</c:v>
                </c:pt>
                <c:pt idx="7">
                  <c:v>11</c:v>
                </c:pt>
                <c:pt idx="8">
                  <c:v>58</c:v>
                </c:pt>
              </c:numCache>
            </c:numRef>
          </c:val>
        </c:ser>
        <c:dLbls>
          <c:showLegendKey val="0"/>
          <c:showVal val="0"/>
          <c:showCatName val="0"/>
          <c:showSerName val="0"/>
          <c:showPercent val="0"/>
          <c:showBubbleSize val="0"/>
        </c:dLbls>
        <c:gapWidth val="150"/>
        <c:axId val="49468928"/>
        <c:axId val="49470848"/>
      </c:barChart>
      <c:catAx>
        <c:axId val="49468928"/>
        <c:scaling>
          <c:orientation val="maxMin"/>
        </c:scaling>
        <c:delete val="0"/>
        <c:axPos val="l"/>
        <c:title>
          <c:tx>
            <c:rich>
              <a:bodyPr rot="0" vert="horz"/>
              <a:lstStyle/>
              <a:p>
                <a:pPr>
                  <a:defRPr sz="1200"/>
                </a:pPr>
                <a:r>
                  <a:rPr lang="en-US" sz="1200" dirty="0" smtClean="0"/>
                  <a:t>Percent</a:t>
                </a:r>
                <a:r>
                  <a:rPr lang="en-US" sz="1200" baseline="0" dirty="0" smtClean="0"/>
                  <a:t> of Incarcerated Population</a:t>
                </a:r>
                <a:endParaRPr lang="en-US" sz="1200" dirty="0"/>
              </a:p>
            </c:rich>
          </c:tx>
          <c:layout>
            <c:manualLayout>
              <c:xMode val="edge"/>
              <c:yMode val="edge"/>
              <c:x val="0.21100917431192701"/>
              <c:y val="0.10930475036774299"/>
            </c:manualLayout>
          </c:layout>
          <c:overlay val="0"/>
        </c:title>
        <c:numFmt formatCode="General" sourceLinked="0"/>
        <c:majorTickMark val="out"/>
        <c:minorTickMark val="none"/>
        <c:tickLblPos val="nextTo"/>
        <c:txPr>
          <a:bodyPr/>
          <a:lstStyle/>
          <a:p>
            <a:pPr>
              <a:defRPr sz="1200"/>
            </a:pPr>
            <a:endParaRPr lang="en-US"/>
          </a:p>
        </c:txPr>
        <c:crossAx val="49470848"/>
        <c:crosses val="autoZero"/>
        <c:auto val="1"/>
        <c:lblAlgn val="ctr"/>
        <c:lblOffset val="100"/>
        <c:noMultiLvlLbl val="0"/>
      </c:catAx>
      <c:valAx>
        <c:axId val="49470848"/>
        <c:scaling>
          <c:orientation val="minMax"/>
        </c:scaling>
        <c:delete val="0"/>
        <c:axPos val="t"/>
        <c:majorGridlines/>
        <c:numFmt formatCode="General" sourceLinked="1"/>
        <c:majorTickMark val="out"/>
        <c:minorTickMark val="none"/>
        <c:tickLblPos val="high"/>
        <c:crossAx val="49468928"/>
        <c:crosses val="autoZero"/>
        <c:crossBetween val="between"/>
        <c:majorUnit val="10"/>
      </c:valAx>
    </c:plotArea>
    <c:plotVisOnly val="1"/>
    <c:dispBlanksAs val="gap"/>
    <c:showDLblsOverMax val="0"/>
  </c:chart>
  <c:txPr>
    <a:bodyPr/>
    <a:lstStyle/>
    <a:p>
      <a:pPr>
        <a:defRPr sz="1800"/>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65138"/>
          </a:xfrm>
          <a:prstGeom prst="rect">
            <a:avLst/>
          </a:prstGeom>
          <a:noFill/>
          <a:ln>
            <a:noFill/>
          </a:ln>
        </p:spPr>
        <p:txBody>
          <a:bodyPr lIns="91425" tIns="91425" rIns="91425" bIns="91425" anchor="t" anchorCtr="0"/>
          <a:lstStyle>
            <a:lvl1pPr marL="0" marR="0" lvl="0" indent="0" algn="l" rtl="0">
              <a:spcBef>
                <a:spcPts val="0"/>
              </a:spcBef>
              <a:spcAft>
                <a:spcPts val="0"/>
              </a:spcAft>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 name="Shape 4"/>
          <p:cNvSpPr txBox="1">
            <a:spLocks noGrp="1"/>
          </p:cNvSpPr>
          <p:nvPr>
            <p:ph type="dt" idx="10"/>
          </p:nvPr>
        </p:nvSpPr>
        <p:spPr>
          <a:xfrm>
            <a:off x="3884612" y="0"/>
            <a:ext cx="2971799" cy="465138"/>
          </a:xfrm>
          <a:prstGeom prst="rect">
            <a:avLst/>
          </a:prstGeom>
          <a:noFill/>
          <a:ln>
            <a:noFill/>
          </a:ln>
        </p:spPr>
        <p:txBody>
          <a:bodyPr lIns="91425" tIns="91425" rIns="91425" bIns="91425" anchor="t" anchorCtr="0"/>
          <a:lstStyle>
            <a:lvl1pPr marL="0" marR="0" lvl="0" indent="0" algn="r" rtl="0">
              <a:spcBef>
                <a:spcPts val="0"/>
              </a:spcBef>
              <a:spcAft>
                <a:spcPts val="0"/>
              </a:spcAft>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 name="Shape 5"/>
          <p:cNvSpPr>
            <a:spLocks noGrp="1" noRot="1" noChangeAspect="1"/>
          </p:cNvSpPr>
          <p:nvPr>
            <p:ph type="sldImg" idx="3"/>
          </p:nvPr>
        </p:nvSpPr>
        <p:spPr>
          <a:xfrm>
            <a:off x="1106487" y="696912"/>
            <a:ext cx="4645024" cy="3484562"/>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416425"/>
            <a:ext cx="5486399" cy="4183063"/>
          </a:xfrm>
          <a:prstGeom prst="rect">
            <a:avLst/>
          </a:prstGeom>
          <a:noFill/>
          <a:ln>
            <a:noFill/>
          </a:ln>
        </p:spPr>
        <p:txBody>
          <a:bodyPr lIns="91425" tIns="91425" rIns="91425" bIns="91425" anchor="t" anchorCtr="0"/>
          <a:lstStyle>
            <a:lvl1pPr marL="0" marR="0" lvl="0" indent="0" algn="l" rtl="0">
              <a:spcBef>
                <a:spcPts val="360"/>
              </a:spcBef>
              <a:spcAft>
                <a:spcPts val="0"/>
              </a:spcAft>
              <a:buNone/>
              <a:defRPr sz="1200" b="0" i="0" u="none" strike="noStrike" cap="none">
                <a:solidFill>
                  <a:schemeClr val="dk1"/>
                </a:solidFill>
                <a:latin typeface="Calibri"/>
                <a:ea typeface="Calibri"/>
                <a:cs typeface="Calibri"/>
                <a:sym typeface="Calibri"/>
              </a:defRPr>
            </a:lvl1pPr>
            <a:lvl2pPr marL="457200" marR="0" lvl="1" indent="0" algn="l" rtl="0">
              <a:spcBef>
                <a:spcPts val="360"/>
              </a:spcBef>
              <a:spcAft>
                <a:spcPts val="0"/>
              </a:spcAft>
              <a:buNone/>
              <a:defRPr sz="1200" b="0" i="0" u="none" strike="noStrike" cap="none">
                <a:solidFill>
                  <a:schemeClr val="dk1"/>
                </a:solidFill>
                <a:latin typeface="Calibri"/>
                <a:ea typeface="Calibri"/>
                <a:cs typeface="Calibri"/>
                <a:sym typeface="Calibri"/>
              </a:defRPr>
            </a:lvl2pPr>
            <a:lvl3pPr marL="914400" marR="0" lvl="2" indent="0" algn="l" rtl="0">
              <a:spcBef>
                <a:spcPts val="360"/>
              </a:spcBef>
              <a:spcAft>
                <a:spcPts val="0"/>
              </a:spcAft>
              <a:buNone/>
              <a:defRPr sz="1200" b="0" i="0" u="none" strike="noStrike" cap="none">
                <a:solidFill>
                  <a:schemeClr val="dk1"/>
                </a:solidFill>
                <a:latin typeface="Calibri"/>
                <a:ea typeface="Calibri"/>
                <a:cs typeface="Calibri"/>
                <a:sym typeface="Calibri"/>
              </a:defRPr>
            </a:lvl3pPr>
            <a:lvl4pPr marL="1371600" marR="0" lvl="3" indent="0" algn="l" rtl="0">
              <a:spcBef>
                <a:spcPts val="360"/>
              </a:spcBef>
              <a:spcAft>
                <a:spcPts val="0"/>
              </a:spcAft>
              <a:buNone/>
              <a:defRPr sz="1200" b="0" i="0" u="none" strike="noStrike" cap="none">
                <a:solidFill>
                  <a:schemeClr val="dk1"/>
                </a:solidFill>
                <a:latin typeface="Calibri"/>
                <a:ea typeface="Calibri"/>
                <a:cs typeface="Calibri"/>
                <a:sym typeface="Calibri"/>
              </a:defRPr>
            </a:lvl4pPr>
            <a:lvl5pPr marL="1828800" marR="0" lvl="4" indent="0" algn="l" rtl="0">
              <a:spcBef>
                <a:spcPts val="360"/>
              </a:spcBef>
              <a:spcAft>
                <a:spcPts val="0"/>
              </a:spcAft>
              <a:buNone/>
              <a:defRPr sz="1200" b="0" i="0" u="none" strike="noStrike" cap="none">
                <a:solidFill>
                  <a:schemeClr val="dk1"/>
                </a:solidFill>
                <a:latin typeface="Calibri"/>
                <a:ea typeface="Calibri"/>
                <a:cs typeface="Calibri"/>
                <a:sym typeface="Calibri"/>
              </a:defRPr>
            </a:lvl5pPr>
            <a:lvl6pPr marL="2286000" marR="0" lvl="5" indent="0" algn="l" rtl="0">
              <a:spcBef>
                <a:spcPts val="0"/>
              </a:spcBef>
              <a:buNone/>
              <a:defRPr sz="1200" b="0" i="0" u="none" strike="noStrike" cap="none">
                <a:solidFill>
                  <a:schemeClr val="dk1"/>
                </a:solidFill>
                <a:latin typeface="Calibri"/>
                <a:ea typeface="Calibri"/>
                <a:cs typeface="Calibri"/>
                <a:sym typeface="Calibri"/>
              </a:defRPr>
            </a:lvl6pPr>
            <a:lvl7pPr marL="2743200" marR="0" lvl="6" indent="0" algn="l" rtl="0">
              <a:spcBef>
                <a:spcPts val="0"/>
              </a:spcBef>
              <a:buNone/>
              <a:defRPr sz="1200" b="0" i="0" u="none" strike="noStrike" cap="none">
                <a:solidFill>
                  <a:schemeClr val="dk1"/>
                </a:solidFill>
                <a:latin typeface="Calibri"/>
                <a:ea typeface="Calibri"/>
                <a:cs typeface="Calibri"/>
                <a:sym typeface="Calibri"/>
              </a:defRPr>
            </a:lvl7pPr>
            <a:lvl8pPr marL="3200400" marR="0" lvl="7" indent="0" algn="l" rtl="0">
              <a:spcBef>
                <a:spcPts val="0"/>
              </a:spcBef>
              <a:buNone/>
              <a:defRPr sz="1200" b="0" i="0" u="none" strike="noStrike" cap="none">
                <a:solidFill>
                  <a:schemeClr val="dk1"/>
                </a:solidFill>
                <a:latin typeface="Calibri"/>
                <a:ea typeface="Calibri"/>
                <a:cs typeface="Calibri"/>
                <a:sym typeface="Calibri"/>
              </a:defRPr>
            </a:lvl8pPr>
            <a:lvl9pPr marL="3657600" marR="0" lvl="8" indent="0" algn="l" rtl="0">
              <a:spcBef>
                <a:spcPts val="0"/>
              </a:spcBef>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829675"/>
            <a:ext cx="2971799" cy="465138"/>
          </a:xfrm>
          <a:prstGeom prst="rect">
            <a:avLst/>
          </a:prstGeom>
          <a:noFill/>
          <a:ln>
            <a:noFill/>
          </a:ln>
        </p:spPr>
        <p:txBody>
          <a:bodyPr lIns="91425" tIns="91425" rIns="91425" bIns="91425" anchor="b" anchorCtr="0"/>
          <a:lstStyle>
            <a:lvl1pPr marL="0" marR="0" lvl="0" indent="0" algn="l" rtl="0">
              <a:spcBef>
                <a:spcPts val="0"/>
              </a:spcBef>
              <a:spcAft>
                <a:spcPts val="0"/>
              </a:spcAft>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8" name="Shape 8"/>
          <p:cNvSpPr txBox="1">
            <a:spLocks noGrp="1"/>
          </p:cNvSpPr>
          <p:nvPr>
            <p:ph type="sldNum" idx="12"/>
          </p:nvPr>
        </p:nvSpPr>
        <p:spPr>
          <a:xfrm>
            <a:off x="3884612" y="8829675"/>
            <a:ext cx="2971799" cy="465138"/>
          </a:xfrm>
          <a:prstGeom prst="rect">
            <a:avLst/>
          </a:prstGeom>
          <a:noFill/>
          <a:ln>
            <a:noFill/>
          </a:ln>
        </p:spPr>
        <p:txBody>
          <a:bodyPr lIns="96000" tIns="48000" rIns="96000" bIns="480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dk1"/>
                </a:solidFill>
                <a:latin typeface="Calibri"/>
                <a:ea typeface="Calibri"/>
                <a:cs typeface="Calibri"/>
                <a:sym typeface="Calibri"/>
              </a:rPr>
              <a:t>‹#›</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66961889"/>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www.coalitionforpublicsafety.org/why-justice-reform/"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www.prisonpolicy.org/reports/pie2016.html"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www.laszlostrategies.com/index.php/sub-press/press-releases/119-breaking-news"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census.gov/newsroom/releases/archives/miscellaneous/cb12-134.html"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washingtonpost.com/local/freddie-grays-life-a-study-in-the-sad-effects-of-lead-paint-on-poor-blacks/2015/04/29/0be898e6-eea8-11e4-8abc-d6aa3bad79dd_story.html"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disabilityjustice.org/justice-denied/abuse-and-exploitation/"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disabilityjustice.org/justice-denied/abuse-and-exploitation/"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www.bjs.gov/index.cfm?ty=pbdetail&amp;iid=5280"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issuu.com/rudermanfoundation/docs/ruderman_white_paper/11?e=23350426/33988851"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www.ngyf.org/"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www.coalitionforpublicsafety.org/why-justice-reform/"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www.bjs.gov/content/pub/pdf/ecp.pdf"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nces.ed.gov/pubs2014/2014391/tables.asp"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nces.ed.gov/pubsearch/pubsinfo.asp?pubid=2014391"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civilrightsproject.ucla.edu/resources/projects/center-for-civil-rights-remedies/school-to-prison-folder/federal-reports/are-we-closing-the-school-discipline-gap/losen-are-we-closing-discipline-gap-2015-summary.pdf"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civilrightsproject.ucla.edu/resources/projects/center-for-civil-rights-remedies/school-to-prison-folder/federal-reports/are-we-closing-the-school-discipline-gap/losen-are-we-closing-discipline-gap-2015-summary.pdf"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disabilitycompendium.org/archives/2013-compendium-statistics/special-education" TargetMode="External"/><Relationship Id="rId2" Type="http://schemas.openxmlformats.org/officeDocument/2006/relationships/slide" Target="../slides/slide31.xml"/><Relationship Id="rId1" Type="http://schemas.openxmlformats.org/officeDocument/2006/relationships/notesMaster" Target="../notesMasters/notesMaster1.xml"/><Relationship Id="rId4" Type="http://schemas.openxmlformats.org/officeDocument/2006/relationships/hyperlink" Target="http://disabilitycompendium.org/archives/2014-compendium-statistics/special-education" TargetMode="Externa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www.eurekalert.org/pub_releases/2016-05/uoi-fsa051716.php"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www.disabilitystatistics.org/StatusReports/2012-PDF/2012-StatusReport_WY.pdf"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www.accessiblesociety.org/topics/economics-employment/labor2001.htm"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www.coalitionforpublicsafety.org/why-justice-reform/"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nrccfi.camden.rutgers.edu/files/nrccfi-fact-sheet-2014.pdf" TargetMode="Externa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disabilitystatistics.org/sources.cfm?n=3#acs"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kesslerfoundation.org/kfsurvey15"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www.epi.org/chart/swa-poverty-figure-7d-poverty-rate-raceethnicity-2/?utm_source=epi_press&amp;utm_medium=chart_embed&amp;utm_campaign=charts_v1&amp;view=embed&amp;embed_template=charts_v2013_08_21&amp;newest&amp;chartoptions=showtable,showdata,showimagelink,showembed,hidelinkback" TargetMode="External"/><Relationship Id="rId2" Type="http://schemas.openxmlformats.org/officeDocument/2006/relationships/slide" Target="../slides/slide37.xml"/><Relationship Id="rId1" Type="http://schemas.openxmlformats.org/officeDocument/2006/relationships/notesMaster" Target="../notesMasters/notesMaster1.xml"/><Relationship Id="rId6" Type="http://schemas.openxmlformats.org/officeDocument/2006/relationships/hyperlink" Target="https://www.census.gov/content/dam/Census/library/publications/2015/demo/p60-252.pdf" TargetMode="External"/><Relationship Id="rId5" Type="http://schemas.openxmlformats.org/officeDocument/2006/relationships/hyperlink" Target="http://disabilitystatistics.org/sources.cfm?n=3#acs" TargetMode="External"/><Relationship Id="rId4" Type="http://schemas.openxmlformats.org/officeDocument/2006/relationships/hyperlink" Target="http://disabilitycompendium.org/statistics/poverty" TargetMode="Externa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www.bls.gov/news.release/disabl.nr0.htm"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disabilitycompendium.org/statistics/employment/2-22-labor-force-participation-rate-among-civilians-ages-16-to-64-years-by-disability-status-and-year-in-march-1981-to-2015" TargetMode="External"/><Relationship Id="rId2" Type="http://schemas.openxmlformats.org/officeDocument/2006/relationships/slide" Target="../slides/slide39.xml"/><Relationship Id="rId1" Type="http://schemas.openxmlformats.org/officeDocument/2006/relationships/notesMaster" Target="../notesMasters/notesMaster1.xml"/><Relationship Id="rId6" Type="http://schemas.openxmlformats.org/officeDocument/2006/relationships/hyperlink" Target="http://www.bls.gov/opub/reports/race-and-ethnicity/archive/race_ethnicity_2011.pdf" TargetMode="External"/><Relationship Id="rId5" Type="http://schemas.openxmlformats.org/officeDocument/2006/relationships/hyperlink" Target="http://www.bls.gov/opub/ted/2010/ted_20100105_data.htm#ted_20100105b" TargetMode="External"/><Relationship Id="rId4" Type="http://schemas.openxmlformats.org/officeDocument/2006/relationships/hyperlink" Target="https://www.dol.gov/wb/stats/LForce_Race_Hispanic_Ethnicity_72_12_txt.htm" TargetMode="Externa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disabilitycompendium.org/statistics"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www.ncd.gov/publications/2000/Nov12000"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disabilitycompendium.org/statistics"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www.disabled-world.com/disability/employment/project-search.php"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www.prisonpolicy.org/reports/pie2016.html"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www.bjs.gov/index.cfm?ty=pbdetail&amp;iid=5500"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www.bjs.gov/index.cfm?ty=pbdetail&amp;iid=5500"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www.bjs.gov/index.cfm?ty=pbdetail&amp;iid=5500"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www.bjs.gov/index.cfm?ty=pbdetail&amp;iid=5500"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www.bjs.gov/index.cfm?ty=pbdetail&amp;iid=5500"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www.bjs.gov/index.cfm?ty=pbdetail&amp;iid=5500"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8" Type="http://schemas.openxmlformats.org/officeDocument/2006/relationships/hyperlink" Target="https://www.prisonlegalnews.org/news/2006/mar/15/wrongfully-imprisoned-dc-disabled-man-settles-suit-for-174-million/" TargetMode="External"/><Relationship Id="rId3" Type="http://schemas.openxmlformats.org/officeDocument/2006/relationships/hyperlink" Target="https://www.texastribune.org/2015/01/27/report-blind-deaf-disabled-inmates-abused-prison/" TargetMode="External"/><Relationship Id="rId7" Type="http://schemas.openxmlformats.org/officeDocument/2006/relationships/hyperlink" Target="https://www.washingtonpost.com/local/public-safety/us-jury-orders-dc-corrections-to-pay-70000-to-deaf-inmate-in-ada-claim/2016/05/11/6bf30a0a-1797-11e6-9e16-2e5a123aac62_story.html" TargetMode="External"/><Relationship Id="rId2" Type="http://schemas.openxmlformats.org/officeDocument/2006/relationships/slide" Target="../slides/slide53.xml"/><Relationship Id="rId1" Type="http://schemas.openxmlformats.org/officeDocument/2006/relationships/notesMaster" Target="../notesMasters/notesMaster1.xml"/><Relationship Id="rId6" Type="http://schemas.openxmlformats.org/officeDocument/2006/relationships/hyperlink" Target="https://blog.thearc.org/2015/01/27/execution-warren-hill-shakes-foundation-legal-system-people-intellectual-disabilities/" TargetMode="External"/><Relationship Id="rId5" Type="http://schemas.openxmlformats.org/officeDocument/2006/relationships/hyperlink" Target="https://www.splcenter.org/20140604/cruel-confinement-abuse-discrimination-and-death-within-alabama%E2%80%99s-prisons" TargetMode="External"/><Relationship Id="rId4" Type="http://schemas.openxmlformats.org/officeDocument/2006/relationships/hyperlink" Target="http://www.thenation.com/article/invisible-punishment-prisoners-disabilities/" TargetMode="Externa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s://news.google.com/newspapers?id=_yofAAAAIBAJ&amp;sjid=EdAEAAAAIBAJ&amp;pg=5152,25031" TargetMode="External"/><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s://www.hrw.org/report/2015/05/12/callous-and-cruel/use-force-against-inmates-mental-disabilities-us-jails-and" TargetMode="External"/><Relationship Id="rId2" Type="http://schemas.openxmlformats.org/officeDocument/2006/relationships/slide" Target="../slides/slide55.xml"/><Relationship Id="rId1" Type="http://schemas.openxmlformats.org/officeDocument/2006/relationships/notesMaster" Target="../notesMasters/notesMaster1.xml"/><Relationship Id="rId5" Type="http://schemas.openxmlformats.org/officeDocument/2006/relationships/hyperlink" Target="http://quietmike.org/2014/06/24/tragic-life-christopher-lopez/" TargetMode="External"/><Relationship Id="rId4" Type="http://schemas.openxmlformats.org/officeDocument/2006/relationships/hyperlink" Target="http://www.philly.com/philly/news/20160615_The_Philly_man_who_s_spent_three_decades_in_solitary.html"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s://fas.org/sgp/crs/misc/RL34287.pdf" TargetMode="External"/><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bjs.gov/"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6488" y="696913"/>
            <a:ext cx="4645025" cy="3484562"/>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360"/>
              </a:spcBef>
              <a:spcAft>
                <a:spcPts val="0"/>
              </a:spcAft>
              <a:buClrTx/>
              <a:buSzTx/>
              <a:buFontTx/>
              <a:buNone/>
              <a:tabLst/>
              <a:defRPr/>
            </a:pPr>
            <a:r>
              <a:rPr lang="en-US" sz="1200" dirty="0" smtClean="0"/>
              <a:t>Source:</a:t>
            </a:r>
            <a:r>
              <a:rPr lang="en-US" sz="1200" baseline="0" dirty="0" smtClean="0"/>
              <a:t> </a:t>
            </a:r>
            <a:r>
              <a:rPr lang="en-US" sz="1200" dirty="0" smtClean="0">
                <a:hlinkClick r:id="rId3"/>
              </a:rPr>
              <a:t>Coalition for Public Safety</a:t>
            </a:r>
            <a:endParaRPr lang="en-US" sz="1200" dirty="0" smtClean="0"/>
          </a:p>
          <a:p>
            <a:pPr marL="0" marR="0" indent="0" algn="l" defTabSz="914400" rtl="0" eaLnBrk="1" fontAlgn="auto" latinLnBrk="0" hangingPunct="1">
              <a:lnSpc>
                <a:spcPct val="100000"/>
              </a:lnSpc>
              <a:spcBef>
                <a:spcPts val="360"/>
              </a:spcBef>
              <a:spcAft>
                <a:spcPts val="0"/>
              </a:spcAft>
              <a:buClrTx/>
              <a:buSzTx/>
              <a:buFontTx/>
              <a:buNone/>
              <a:tabLst/>
              <a:defRPr/>
            </a:pPr>
            <a:endParaRPr lang="en-US" dirty="0" smtClean="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544570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6488" y="696913"/>
            <a:ext cx="4645025" cy="3484562"/>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360"/>
              </a:spcBef>
              <a:spcAft>
                <a:spcPts val="0"/>
              </a:spcAft>
              <a:buClrTx/>
              <a:buSzTx/>
              <a:buFontTx/>
              <a:buNone/>
              <a:tabLst/>
              <a:defRPr/>
            </a:pPr>
            <a:r>
              <a:rPr kumimoji="0" lang="en-US" altLang="x-none"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Source: </a:t>
            </a:r>
            <a:r>
              <a:rPr kumimoji="0" lang="en-US" altLang="x-none"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hlinkClick r:id="rId3"/>
              </a:rPr>
              <a:t>Prison Policy Initiative</a:t>
            </a:r>
            <a:endParaRPr kumimoji="0" lang="en-US" altLang="x-none" sz="900" b="0" i="0" u="none" strike="noStrike" cap="none" normalizeH="0" baseline="0" dirty="0" smtClean="0">
              <a:ln>
                <a:noFill/>
              </a:ln>
              <a:solidFill>
                <a:schemeClr val="tx1"/>
              </a:solidFill>
              <a:effectLst/>
              <a:latin typeface="Arial" pitchFamily="34" charset="0"/>
              <a:cs typeface="Arial" pitchFamily="34" charset="0"/>
            </a:endParaRP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11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519934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6488" y="696913"/>
            <a:ext cx="4645025" cy="3484562"/>
          </a:xfrm>
        </p:spPr>
      </p:sp>
      <p:sp>
        <p:nvSpPr>
          <p:cNvPr id="3" name="Notes Placeholder 2"/>
          <p:cNvSpPr>
            <a:spLocks noGrp="1"/>
          </p:cNvSpPr>
          <p:nvPr>
            <p:ph type="body" idx="1"/>
          </p:nvPr>
        </p:nvSpPr>
        <p:spPr/>
        <p:txBody>
          <a:bodyPr/>
          <a:lstStyle/>
          <a:p>
            <a:r>
              <a:rPr lang="en-US" dirty="0" smtClean="0"/>
              <a:t>"51 percent of Americans report having a family member or close friend with a disability. 52 percent of Democrats report that they or a loved one have a disability. 44 percent of Republicans have a disability or a loved one with a disability. Independents have the largest number of voters who say they have a disability or a loved one with a disability: 58 percent."</a:t>
            </a:r>
          </a:p>
          <a:p>
            <a:endParaRPr lang="en-US" dirty="0" smtClean="0"/>
          </a:p>
          <a:p>
            <a:pPr marL="0" marR="0" indent="0" algn="l" defTabSz="914400" rtl="0" eaLnBrk="1" fontAlgn="auto" latinLnBrk="0" hangingPunct="1">
              <a:lnSpc>
                <a:spcPct val="100000"/>
              </a:lnSpc>
              <a:spcBef>
                <a:spcPts val="360"/>
              </a:spcBef>
              <a:spcAft>
                <a:spcPts val="0"/>
              </a:spcAft>
              <a:buClrTx/>
              <a:buSzTx/>
              <a:buFontTx/>
              <a:buNone/>
              <a:tabLst/>
              <a:defRPr/>
            </a:pPr>
            <a:r>
              <a:rPr lang="en-US" dirty="0" smtClean="0"/>
              <a:t>Source:  </a:t>
            </a:r>
            <a:r>
              <a:rPr lang="en-US" dirty="0" smtClean="0">
                <a:hlinkClick r:id="rId3"/>
              </a:rPr>
              <a:t>Laszlo Strategies</a:t>
            </a:r>
            <a:r>
              <a:rPr lang="en-US" baseline="0" dirty="0" smtClean="0"/>
              <a:t> </a:t>
            </a:r>
            <a:r>
              <a:rPr lang="en-US" dirty="0" smtClean="0"/>
              <a:t>September 2012 poll </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12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652223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6488" y="696913"/>
            <a:ext cx="4645025" cy="3484562"/>
          </a:xfrm>
        </p:spPr>
      </p:sp>
      <p:sp>
        <p:nvSpPr>
          <p:cNvPr id="3" name="Notes Placeholder 2"/>
          <p:cNvSpPr>
            <a:spLocks noGrp="1"/>
          </p:cNvSpPr>
          <p:nvPr>
            <p:ph type="body" idx="1"/>
          </p:nvPr>
        </p:nvSpPr>
        <p:spPr/>
        <p:txBody>
          <a:bodyPr/>
          <a:lstStyle/>
          <a:p>
            <a:r>
              <a:rPr lang="en-US" dirty="0" smtClean="0"/>
              <a:t>"1 in 5 Americans have a disability. 56.7 Americans have a disability, 8.1 million difficulty seeing, 7.6 million difficulty hearing."</a:t>
            </a:r>
          </a:p>
          <a:p>
            <a:endParaRPr lang="en-US" dirty="0" smtClean="0"/>
          </a:p>
          <a:p>
            <a:r>
              <a:rPr lang="en-US" dirty="0" smtClean="0"/>
              <a:t>Source: </a:t>
            </a:r>
            <a:r>
              <a:rPr lang="en-US" dirty="0" smtClean="0">
                <a:hlinkClick r:id="rId3"/>
              </a:rPr>
              <a:t>U.S. Census</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13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806985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6488" y="696913"/>
            <a:ext cx="4645025" cy="3484562"/>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360"/>
              </a:spcBef>
              <a:spcAft>
                <a:spcPts val="0"/>
              </a:spcAft>
              <a:buClrTx/>
              <a:buSzTx/>
              <a:buFontTx/>
              <a:buNone/>
              <a:tabLst/>
              <a:defRPr/>
            </a:pPr>
            <a:r>
              <a:rPr lang="en-US" sz="1200" dirty="0" smtClean="0"/>
              <a:t>Source: </a:t>
            </a:r>
            <a:r>
              <a:rPr lang="en-US" sz="1200" dirty="0" smtClean="0">
                <a:hlinkClick r:id="rId3"/>
              </a:rPr>
              <a:t>Washington Post</a:t>
            </a:r>
            <a:endParaRPr lang="en-US" sz="1200" dirty="0" smtClean="0"/>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15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285037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Shape 171"/>
          <p:cNvSpPr txBox="1">
            <a:spLocks noGrp="1"/>
          </p:cNvSpPr>
          <p:nvPr>
            <p:ph type="body" idx="1"/>
          </p:nvPr>
        </p:nvSpPr>
        <p:spPr>
          <a:xfrm>
            <a:off x="685800" y="4416425"/>
            <a:ext cx="5486399" cy="4183063"/>
          </a:xfrm>
          <a:prstGeom prst="rect">
            <a:avLst/>
          </a:prstGeom>
        </p:spPr>
        <p:txBody>
          <a:bodyPr lIns="91425" tIns="91425" rIns="91425" bIns="91425" anchor="t" anchorCtr="0">
            <a:noAutofit/>
          </a:bodyPr>
          <a:lstStyle/>
          <a:p>
            <a:pPr lvl="0">
              <a:spcBef>
                <a:spcPts val="0"/>
              </a:spcBef>
              <a:buNone/>
            </a:pPr>
            <a:endParaRPr/>
          </a:p>
        </p:txBody>
      </p:sp>
      <p:sp>
        <p:nvSpPr>
          <p:cNvPr id="172" name="Shape 172"/>
          <p:cNvSpPr>
            <a:spLocks noGrp="1" noRot="1" noChangeAspect="1"/>
          </p:cNvSpPr>
          <p:nvPr>
            <p:ph type="sldImg" idx="2"/>
          </p:nvPr>
        </p:nvSpPr>
        <p:spPr>
          <a:xfrm>
            <a:off x="1106488" y="696913"/>
            <a:ext cx="4645025" cy="3484562"/>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193062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6488" y="696913"/>
            <a:ext cx="4645025" cy="3484562"/>
          </a:xfrm>
        </p:spPr>
      </p:sp>
      <p:sp>
        <p:nvSpPr>
          <p:cNvPr id="3" name="Notes Placeholder 2"/>
          <p:cNvSpPr>
            <a:spLocks noGrp="1"/>
          </p:cNvSpPr>
          <p:nvPr>
            <p:ph type="body" idx="1"/>
          </p:nvPr>
        </p:nvSpPr>
        <p:spPr/>
        <p:txBody>
          <a:bodyPr/>
          <a:lstStyle/>
          <a:p>
            <a:r>
              <a:rPr lang="en-US" dirty="0" smtClean="0"/>
              <a:t>“Children with cognitive disabilities are four times more likely than those without disabilities to be sexually abused.”</a:t>
            </a:r>
          </a:p>
          <a:p>
            <a:endParaRPr lang="en-US" dirty="0" smtClean="0"/>
          </a:p>
          <a:p>
            <a:r>
              <a:rPr lang="en-US" dirty="0" smtClean="0"/>
              <a:t>Sources: </a:t>
            </a:r>
            <a:r>
              <a:rPr lang="en-US" dirty="0" smtClean="0">
                <a:hlinkClick r:id="rId3"/>
              </a:rPr>
              <a:t>Disability Justice</a:t>
            </a:r>
            <a:endParaRPr lang="en-US" dirty="0" smtClean="0"/>
          </a:p>
          <a:p>
            <a:r>
              <a:rPr lang="en-US" dirty="0" smtClean="0"/>
              <a:t>From </a:t>
            </a:r>
            <a:r>
              <a:rPr lang="en-US" dirty="0"/>
              <a:t>NCVS, all points are from a statistical average of the years 2009-2013, unless otherwise noted.</a:t>
            </a:r>
          </a:p>
          <a:p>
            <a:endParaRPr lang="en-US" dirty="0"/>
          </a:p>
          <a:p>
            <a:r>
              <a:rPr lang="en-US" dirty="0"/>
              <a:t>4x : Source: Sullivan, P.M. &amp; Knutson, J.F. (1994). The Relationship Between Child Abuse and Neglect and Disabilities: Implications for Research and Practice. Omaha, NE: Boys Town National Research </a:t>
            </a:r>
            <a:r>
              <a:rPr lang="en-US" dirty="0" smtClean="0"/>
              <a:t>Hospital</a:t>
            </a:r>
          </a:p>
          <a:p>
            <a:endParaRPr lang="en-US" dirty="0" smtClean="0"/>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20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825795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6488" y="696913"/>
            <a:ext cx="4645025" cy="3484562"/>
          </a:xfrm>
        </p:spPr>
      </p:sp>
      <p:sp>
        <p:nvSpPr>
          <p:cNvPr id="3" name="Notes Placeholder 2"/>
          <p:cNvSpPr>
            <a:spLocks noGrp="1"/>
          </p:cNvSpPr>
          <p:nvPr>
            <p:ph type="body" idx="1"/>
          </p:nvPr>
        </p:nvSpPr>
        <p:spPr/>
        <p:txBody>
          <a:bodyPr/>
          <a:lstStyle/>
          <a:p>
            <a:r>
              <a:rPr lang="en-US" dirty="0" smtClean="0"/>
              <a:t>“Every nine</a:t>
            </a:r>
            <a:r>
              <a:rPr lang="en-US" baseline="0" dirty="0" smtClean="0"/>
              <a:t> minutes an adult with a disability is sexually assaulted or raped.”</a:t>
            </a:r>
            <a:endParaRPr lang="en-US" dirty="0" smtClean="0"/>
          </a:p>
          <a:p>
            <a:r>
              <a:rPr lang="en-US" dirty="0" smtClean="0"/>
              <a:t>Source</a:t>
            </a:r>
            <a:r>
              <a:rPr lang="en-US" dirty="0"/>
              <a:t>: </a:t>
            </a:r>
            <a:r>
              <a:rPr lang="en-US" dirty="0" smtClean="0">
                <a:hlinkClick r:id="rId3"/>
              </a:rPr>
              <a:t>Disability Justice</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21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816431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6488" y="696913"/>
            <a:ext cx="4645025" cy="3484562"/>
          </a:xfrm>
        </p:spPr>
      </p:sp>
      <p:sp>
        <p:nvSpPr>
          <p:cNvPr id="3" name="Notes Placeholder 2"/>
          <p:cNvSpPr>
            <a:spLocks noGrp="1"/>
          </p:cNvSpPr>
          <p:nvPr>
            <p:ph type="body" idx="1"/>
          </p:nvPr>
        </p:nvSpPr>
        <p:spPr/>
        <p:txBody>
          <a:bodyPr/>
          <a:lstStyle/>
          <a:p>
            <a:r>
              <a:rPr lang="en-US" dirty="0" smtClean="0"/>
              <a:t>“People with disabilities are twice as likely to be victims of crime than people without disabilities. People with disabilities between the ages of 12-15 and 35-49 were three times more likely to be victims of violent crimes.” </a:t>
            </a:r>
          </a:p>
          <a:p>
            <a:r>
              <a:rPr lang="en-US" dirty="0" smtClean="0"/>
              <a:t>Source: </a:t>
            </a:r>
            <a:r>
              <a:rPr lang="en-US" dirty="0" smtClean="0">
                <a:hlinkClick r:id="rId3"/>
              </a:rPr>
              <a:t>Bureau of Justice Statistics</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22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842863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6488" y="696913"/>
            <a:ext cx="4645025" cy="3484562"/>
          </a:xfrm>
        </p:spPr>
      </p:sp>
      <p:sp>
        <p:nvSpPr>
          <p:cNvPr id="3" name="Notes Placeholder 2"/>
          <p:cNvSpPr>
            <a:spLocks noGrp="1"/>
          </p:cNvSpPr>
          <p:nvPr>
            <p:ph type="body" idx="1"/>
          </p:nvPr>
        </p:nvSpPr>
        <p:spPr/>
        <p:txBody>
          <a:bodyPr/>
          <a:lstStyle/>
          <a:p>
            <a:r>
              <a:rPr lang="en-US" dirty="0" smtClean="0"/>
              <a:t>Graphic with an empty wheelchair to show loss, </a:t>
            </a:r>
            <a:r>
              <a:rPr lang="en-US" dirty="0" err="1" smtClean="0"/>
              <a:t>overlayed</a:t>
            </a:r>
            <a:r>
              <a:rPr lang="en-US" dirty="0" smtClean="0"/>
              <a:t> with the statistic: "A third to a half of all use-of-force incidents involve a disabled civilian."</a:t>
            </a:r>
          </a:p>
          <a:p>
            <a:r>
              <a:rPr lang="en-US" dirty="0" smtClean="0"/>
              <a:t>Source: </a:t>
            </a:r>
            <a:r>
              <a:rPr lang="en-US" dirty="0" err="1" smtClean="0">
                <a:hlinkClick r:id="rId3"/>
              </a:rPr>
              <a:t>Ruderman</a:t>
            </a:r>
            <a:r>
              <a:rPr lang="en-US" dirty="0" smtClean="0">
                <a:hlinkClick r:id="rId3"/>
              </a:rPr>
              <a:t> White Paper</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23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985139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6488" y="696913"/>
            <a:ext cx="4645025" cy="3484562"/>
          </a:xfrm>
        </p:spPr>
      </p:sp>
      <p:sp>
        <p:nvSpPr>
          <p:cNvPr id="3" name="Notes Placeholder 2"/>
          <p:cNvSpPr>
            <a:spLocks noGrp="1"/>
          </p:cNvSpPr>
          <p:nvPr>
            <p:ph type="body" idx="1"/>
          </p:nvPr>
        </p:nvSpPr>
        <p:spPr/>
        <p:txBody>
          <a:bodyPr/>
          <a:lstStyle/>
          <a:p>
            <a:r>
              <a:rPr lang="en-US" dirty="0" smtClean="0"/>
              <a:t>7% of those incarcerated in state prisons failed to complete high school and 69% of local jail populations are made up of high school dropouts. </a:t>
            </a:r>
          </a:p>
          <a:p>
            <a:r>
              <a:rPr lang="en-US" dirty="0" smtClean="0"/>
              <a:t>Source: The National Guard Foundation - </a:t>
            </a:r>
            <a:r>
              <a:rPr lang="en-US" dirty="0" smtClean="0">
                <a:hlinkClick r:id="rId3"/>
              </a:rPr>
              <a:t>The National Guard Foundation</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24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290294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6488" y="696913"/>
            <a:ext cx="4645025" cy="3484562"/>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360"/>
              </a:spcBef>
              <a:spcAft>
                <a:spcPts val="0"/>
              </a:spcAft>
              <a:buClrTx/>
              <a:buSzTx/>
              <a:buFontTx/>
              <a:buNone/>
              <a:tabLst/>
              <a:defRPr/>
            </a:pPr>
            <a:r>
              <a:rPr lang="en-US" sz="1200" dirty="0" smtClean="0"/>
              <a:t>Source:</a:t>
            </a:r>
            <a:r>
              <a:rPr lang="en-US" sz="1200" baseline="0" dirty="0" smtClean="0"/>
              <a:t> </a:t>
            </a:r>
            <a:r>
              <a:rPr lang="en-US" sz="1200" dirty="0" smtClean="0">
                <a:hlinkClick r:id="rId3"/>
              </a:rPr>
              <a:t>Coalition for Public Safety</a:t>
            </a:r>
            <a:endParaRPr lang="en-US" sz="1200" dirty="0" smtClean="0"/>
          </a:p>
          <a:p>
            <a:pPr marL="0" marR="0" indent="0" algn="l" defTabSz="914400" rtl="0" eaLnBrk="1" fontAlgn="auto" latinLnBrk="0" hangingPunct="1">
              <a:lnSpc>
                <a:spcPct val="100000"/>
              </a:lnSpc>
              <a:spcBef>
                <a:spcPts val="360"/>
              </a:spcBef>
              <a:spcAft>
                <a:spcPts val="0"/>
              </a:spcAft>
              <a:buClrTx/>
              <a:buSzTx/>
              <a:buFontTx/>
              <a:buNone/>
              <a:tabLst/>
              <a:defRPr/>
            </a:pPr>
            <a:endParaRPr lang="en-US" dirty="0" smtClean="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544570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6488" y="696913"/>
            <a:ext cx="4645025" cy="3484562"/>
          </a:xfrm>
        </p:spPr>
      </p:sp>
      <p:sp>
        <p:nvSpPr>
          <p:cNvPr id="3" name="Notes Placeholder 2"/>
          <p:cNvSpPr>
            <a:spLocks noGrp="1"/>
          </p:cNvSpPr>
          <p:nvPr>
            <p:ph type="body" idx="1"/>
          </p:nvPr>
        </p:nvSpPr>
        <p:spPr/>
        <p:txBody>
          <a:bodyPr/>
          <a:lstStyle/>
          <a:p>
            <a:r>
              <a:rPr lang="en-US" dirty="0" smtClean="0"/>
              <a:t>Source: </a:t>
            </a:r>
            <a:r>
              <a:rPr lang="en-US" dirty="0" smtClean="0">
                <a:hlinkClick r:id="rId3"/>
              </a:rPr>
              <a:t>Bureau of Justice Statistics, Special Report</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25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276028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6488" y="696913"/>
            <a:ext cx="4645025" cy="3484562"/>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360"/>
              </a:spcBef>
              <a:spcAft>
                <a:spcPts val="0"/>
              </a:spcAft>
              <a:buClrTx/>
              <a:buSzTx/>
              <a:buFontTx/>
              <a:buNone/>
              <a:tabLst/>
              <a:defRPr/>
            </a:pPr>
            <a:r>
              <a:rPr lang="en-US" dirty="0"/>
              <a:t>Source: </a:t>
            </a:r>
            <a:r>
              <a:rPr lang="en-US" sz="1200" dirty="0" smtClean="0">
                <a:hlinkClick r:id="rId3"/>
              </a:rPr>
              <a:t>National Center for Education Statistics</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26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23418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6488" y="696913"/>
            <a:ext cx="4645025" cy="3484562"/>
          </a:xfrm>
        </p:spPr>
      </p:sp>
      <p:sp>
        <p:nvSpPr>
          <p:cNvPr id="3" name="Notes Placeholder 2"/>
          <p:cNvSpPr>
            <a:spLocks noGrp="1"/>
          </p:cNvSpPr>
          <p:nvPr>
            <p:ph type="body" idx="1"/>
          </p:nvPr>
        </p:nvSpPr>
        <p:spPr/>
        <p:txBody>
          <a:bodyPr/>
          <a:lstStyle/>
          <a:p>
            <a:r>
              <a:rPr lang="en-US" dirty="0" smtClean="0"/>
              <a:t>Only 61% of young people with disabilities achieve a high school diploma, compared to 81% of people without disabilities - a 20 point gap. </a:t>
            </a:r>
          </a:p>
          <a:p>
            <a:r>
              <a:rPr lang="en-US" dirty="0" smtClean="0"/>
              <a:t>Source: Public High School Four-Year-On-Time Graduation Rates and Event Dropout Rates - </a:t>
            </a:r>
            <a:r>
              <a:rPr lang="en-US" dirty="0" smtClean="0">
                <a:hlinkClick r:id="rId3"/>
              </a:rPr>
              <a:t>National Center for Education Statistics</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27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577111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6488" y="696913"/>
            <a:ext cx="4645025" cy="3484562"/>
          </a:xfrm>
        </p:spPr>
      </p:sp>
      <p:sp>
        <p:nvSpPr>
          <p:cNvPr id="3" name="Notes Placeholder 2"/>
          <p:cNvSpPr>
            <a:spLocks noGrp="1"/>
          </p:cNvSpPr>
          <p:nvPr>
            <p:ph type="body" idx="1"/>
          </p:nvPr>
        </p:nvSpPr>
        <p:spPr/>
        <p:txBody>
          <a:bodyPr/>
          <a:lstStyle/>
          <a:p>
            <a:r>
              <a:rPr lang="en-US" dirty="0"/>
              <a:t>Source: </a:t>
            </a:r>
            <a:r>
              <a:rPr lang="en-US" dirty="0" smtClean="0">
                <a:hlinkClick r:id="rId3"/>
              </a:rPr>
              <a:t>The Civil Rights Project</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28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018261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6488" y="696913"/>
            <a:ext cx="4645025" cy="3484562"/>
          </a:xfrm>
        </p:spPr>
      </p:sp>
      <p:sp>
        <p:nvSpPr>
          <p:cNvPr id="3" name="Notes Placeholder 2"/>
          <p:cNvSpPr>
            <a:spLocks noGrp="1"/>
          </p:cNvSpPr>
          <p:nvPr>
            <p:ph type="body" idx="1"/>
          </p:nvPr>
        </p:nvSpPr>
        <p:spPr/>
        <p:txBody>
          <a:bodyPr/>
          <a:lstStyle/>
          <a:p>
            <a:r>
              <a:rPr lang="en-US" dirty="0" smtClean="0"/>
              <a:t>"Boys of color are diagnosed with conduct and behavioral disorders while white kids get diagnosed with autism" </a:t>
            </a:r>
            <a:r>
              <a:rPr lang="en-US" baseline="0" dirty="0" smtClean="0"/>
              <a:t> - </a:t>
            </a:r>
            <a:r>
              <a:rPr lang="en-US" dirty="0" smtClean="0"/>
              <a:t> Eric Jacobson, the Executive Director of the Georgia Developmental Disabilities Council. </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29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019455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6488" y="696913"/>
            <a:ext cx="4645025" cy="3484562"/>
          </a:xfrm>
        </p:spPr>
      </p:sp>
      <p:sp>
        <p:nvSpPr>
          <p:cNvPr id="3" name="Notes Placeholder 2"/>
          <p:cNvSpPr>
            <a:spLocks noGrp="1"/>
          </p:cNvSpPr>
          <p:nvPr>
            <p:ph type="body" idx="1"/>
          </p:nvPr>
        </p:nvSpPr>
        <p:spPr/>
        <p:txBody>
          <a:bodyPr/>
          <a:lstStyle/>
          <a:p>
            <a:pPr marL="177800" marR="0" indent="0" algn="l" defTabSz="914400" rtl="0" eaLnBrk="1" fontAlgn="auto" latinLnBrk="0" hangingPunct="1">
              <a:lnSpc>
                <a:spcPct val="100000"/>
              </a:lnSpc>
              <a:spcBef>
                <a:spcPts val="360"/>
              </a:spcBef>
              <a:spcAft>
                <a:spcPts val="0"/>
              </a:spcAft>
              <a:buClrTx/>
              <a:buSzTx/>
              <a:buFontTx/>
              <a:buNone/>
              <a:tabLst/>
              <a:defRPr/>
            </a:pPr>
            <a:r>
              <a:rPr lang="en-US" sz="1200" dirty="0" smtClean="0"/>
              <a:t>Source: </a:t>
            </a:r>
            <a:r>
              <a:rPr lang="en-US" sz="1200" dirty="0" smtClean="0">
                <a:hlinkClick r:id="rId3"/>
              </a:rPr>
              <a:t>The Civil Rights Project</a:t>
            </a:r>
            <a:endParaRPr lang="en-US" sz="1200" dirty="0" smtClean="0"/>
          </a:p>
          <a:p>
            <a:pPr marL="177800" indent="0">
              <a:buNone/>
            </a:pPr>
            <a:endParaRPr lang="en-US" sz="1200"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30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988989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xfrm>
            <a:off x="1106488" y="696913"/>
            <a:ext cx="4645025" cy="348456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dirty="0" smtClean="0"/>
              <a:t>SOURCES:</a:t>
            </a:r>
            <a:endParaRPr lang="en-US" altLang="en-US" b="1" dirty="0"/>
          </a:p>
          <a:p>
            <a:pPr eaLnBrk="1" hangingPunct="1">
              <a:spcBef>
                <a:spcPct val="0"/>
              </a:spcBef>
            </a:pPr>
            <a:endParaRPr lang="en-US" altLang="en-US" dirty="0"/>
          </a:p>
          <a:p>
            <a:pPr marL="0" marR="0" indent="0" algn="l" defTabSz="914400" rtl="0" eaLnBrk="1" fontAlgn="auto" latinLnBrk="0" hangingPunct="1">
              <a:lnSpc>
                <a:spcPct val="100000"/>
              </a:lnSpc>
              <a:spcBef>
                <a:spcPct val="0"/>
              </a:spcBef>
              <a:spcAft>
                <a:spcPts val="0"/>
              </a:spcAft>
              <a:buClrTx/>
              <a:buSzTx/>
              <a:buFontTx/>
              <a:buNone/>
              <a:tabLst/>
              <a:defRPr/>
            </a:pPr>
            <a:r>
              <a:rPr lang="en-US" altLang="en-US" dirty="0"/>
              <a:t>Data for </a:t>
            </a:r>
            <a:r>
              <a:rPr lang="en-US" altLang="en-US" dirty="0" smtClean="0"/>
              <a:t>2011, Charts </a:t>
            </a:r>
            <a:r>
              <a:rPr lang="en-US" altLang="en-US" dirty="0"/>
              <a:t>11.3a to 11.3d: </a:t>
            </a:r>
            <a:r>
              <a:rPr lang="en-US" dirty="0" smtClean="0">
                <a:hlinkClick r:id="rId3"/>
              </a:rPr>
              <a:t>Annual Disability Statistics Compendium, 2013</a:t>
            </a:r>
            <a:endParaRPr lang="en-US" altLang="en-US" dirty="0"/>
          </a:p>
          <a:p>
            <a:pPr marL="0" marR="0" indent="0" algn="l" defTabSz="914400" rtl="0" eaLnBrk="1" fontAlgn="auto" latinLnBrk="0" hangingPunct="1">
              <a:lnSpc>
                <a:spcPct val="100000"/>
              </a:lnSpc>
              <a:spcBef>
                <a:spcPct val="0"/>
              </a:spcBef>
              <a:spcAft>
                <a:spcPts val="0"/>
              </a:spcAft>
              <a:buClrTx/>
              <a:buSzTx/>
              <a:buFontTx/>
              <a:buNone/>
              <a:tabLst/>
              <a:defRPr/>
            </a:pPr>
            <a:r>
              <a:rPr lang="en-US" altLang="en-US" dirty="0"/>
              <a:t>Data for </a:t>
            </a:r>
            <a:r>
              <a:rPr lang="en-US" altLang="en-US" dirty="0" smtClean="0"/>
              <a:t>2012, Charts </a:t>
            </a:r>
            <a:r>
              <a:rPr lang="en-US" altLang="en-US" dirty="0"/>
              <a:t>11.3a to </a:t>
            </a:r>
            <a:r>
              <a:rPr lang="en-US" altLang="en-US" dirty="0" smtClean="0"/>
              <a:t>11.3d: </a:t>
            </a:r>
            <a:r>
              <a:rPr lang="en-US" dirty="0" smtClean="0">
                <a:hlinkClick r:id="rId4"/>
              </a:rPr>
              <a:t>Annual Disability Statistics Compendium, 2014</a:t>
            </a:r>
            <a:endParaRPr lang="en-US" dirty="0" smtClean="0"/>
          </a:p>
          <a:p>
            <a:pPr eaLnBrk="1" hangingPunct="1">
              <a:spcBef>
                <a:spcPct val="0"/>
              </a:spcBef>
            </a:pPr>
            <a:endParaRPr lang="en-US" altLang="en-US" dirty="0"/>
          </a:p>
        </p:txBody>
      </p:sp>
      <p:sp>
        <p:nvSpPr>
          <p:cNvPr id="28676"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lgn="r" eaLnBrk="1" hangingPunct="1">
              <a:spcBef>
                <a:spcPct val="0"/>
              </a:spcBef>
            </a:pPr>
            <a:fld id="{2EC122F1-3796-49AC-A283-EEBC290D37FE}" type="slidenum">
              <a:rPr lang="en-US" altLang="en-US"/>
              <a:pPr algn="r" eaLnBrk="1" hangingPunct="1">
                <a:spcBef>
                  <a:spcPct val="0"/>
                </a:spcBef>
              </a:pPr>
              <a:t>31</a:t>
            </a:fld>
            <a:endParaRPr lang="en-US" altLang="en-US"/>
          </a:p>
        </p:txBody>
      </p:sp>
    </p:spTree>
    <p:extLst>
      <p:ext uri="{BB962C8B-B14F-4D97-AF65-F5344CB8AC3E}">
        <p14:creationId xmlns:p14="http://schemas.microsoft.com/office/powerpoint/2010/main" val="38662612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6488" y="696913"/>
            <a:ext cx="4645025" cy="3484562"/>
          </a:xfrm>
        </p:spPr>
      </p:sp>
      <p:sp>
        <p:nvSpPr>
          <p:cNvPr id="3" name="Notes Placeholder 2"/>
          <p:cNvSpPr>
            <a:spLocks noGrp="1"/>
          </p:cNvSpPr>
          <p:nvPr>
            <p:ph type="body" idx="1"/>
          </p:nvPr>
        </p:nvSpPr>
        <p:spPr/>
        <p:txBody>
          <a:bodyPr/>
          <a:lstStyle/>
          <a:p>
            <a:r>
              <a:rPr lang="en-US" dirty="0" smtClean="0"/>
              <a:t>"Affluent students are more likely to get help than low income children. Accommodations are free, but the tests to prove you have a learning disorder are not."</a:t>
            </a:r>
          </a:p>
          <a:p>
            <a:r>
              <a:rPr lang="en-US" dirty="0" smtClean="0"/>
              <a:t>Source: </a:t>
            </a:r>
            <a:r>
              <a:rPr lang="en-US" dirty="0" smtClean="0">
                <a:hlinkClick r:id="rId3"/>
              </a:rPr>
              <a:t>University of Iowa</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32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580931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1 Marcador de imagen de diapositiva"/>
          <p:cNvSpPr>
            <a:spLocks noGrp="1" noRot="1" noChangeAspect="1" noTextEdit="1"/>
          </p:cNvSpPr>
          <p:nvPr>
            <p:ph type="sldImg"/>
          </p:nvPr>
        </p:nvSpPr>
        <p:spPr bwMode="auto">
          <a:xfrm>
            <a:off x="1106488" y="696913"/>
            <a:ext cx="4645025" cy="348456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ts val="360"/>
              </a:spcBef>
              <a:spcAft>
                <a:spcPts val="0"/>
              </a:spcAft>
              <a:buClrTx/>
              <a:buSzTx/>
              <a:buFontTx/>
              <a:buNone/>
              <a:tabLst/>
              <a:defRPr/>
            </a:pPr>
            <a:r>
              <a:rPr lang="es-ES" altLang="en-US" dirty="0" err="1" smtClean="0"/>
              <a:t>Source</a:t>
            </a:r>
            <a:r>
              <a:rPr lang="es-ES" altLang="en-US" dirty="0" smtClean="0"/>
              <a:t>: </a:t>
            </a:r>
            <a:r>
              <a:rPr lang="en-US" altLang="en-US" sz="1200" dirty="0" smtClean="0">
                <a:hlinkClick r:id="rId3"/>
              </a:rPr>
              <a:t>Cornell University</a:t>
            </a:r>
            <a:endParaRPr lang="es-ES" altLang="en-US" dirty="0" smtClean="0"/>
          </a:p>
          <a:p>
            <a:r>
              <a:rPr lang="es-ES" altLang="en-US" dirty="0" smtClean="0"/>
              <a:t>*Total</a:t>
            </a:r>
            <a:r>
              <a:rPr lang="es-ES" altLang="en-US" baseline="0" dirty="0" smtClean="0"/>
              <a:t> </a:t>
            </a:r>
            <a:r>
              <a:rPr lang="es-ES" altLang="en-US" baseline="0" dirty="0" err="1" smtClean="0"/>
              <a:t>numbers</a:t>
            </a:r>
            <a:r>
              <a:rPr lang="es-ES" altLang="en-US" baseline="0" dirty="0" smtClean="0"/>
              <a:t> </a:t>
            </a:r>
            <a:r>
              <a:rPr lang="es-ES" altLang="en-US" baseline="0" dirty="0" err="1" smtClean="0"/>
              <a:t>reported</a:t>
            </a:r>
            <a:r>
              <a:rPr lang="es-ES" altLang="en-US" baseline="0" dirty="0" smtClean="0"/>
              <a:t> </a:t>
            </a:r>
          </a:p>
          <a:p>
            <a:r>
              <a:rPr lang="es-ES" altLang="en-US" baseline="0" dirty="0" err="1" smtClean="0"/>
              <a:t>Any</a:t>
            </a:r>
            <a:r>
              <a:rPr lang="es-ES" altLang="en-US" baseline="0" dirty="0" smtClean="0"/>
              <a:t> </a:t>
            </a:r>
            <a:r>
              <a:rPr lang="es-ES" altLang="en-US" baseline="0" dirty="0" err="1" smtClean="0"/>
              <a:t>Disability</a:t>
            </a:r>
            <a:r>
              <a:rPr lang="es-ES" altLang="en-US" baseline="0" dirty="0" smtClean="0"/>
              <a:t> – 1,221,000</a:t>
            </a:r>
          </a:p>
          <a:p>
            <a:r>
              <a:rPr lang="es-ES" altLang="en-US" baseline="0" dirty="0" smtClean="0"/>
              <a:t>Visual – 212,500</a:t>
            </a:r>
          </a:p>
          <a:p>
            <a:r>
              <a:rPr lang="es-ES" altLang="en-US" baseline="0" dirty="0" err="1" smtClean="0"/>
              <a:t>Hearing</a:t>
            </a:r>
            <a:r>
              <a:rPr lang="es-ES" altLang="en-US" baseline="0" dirty="0" smtClean="0"/>
              <a:t> – 140,000</a:t>
            </a:r>
          </a:p>
          <a:p>
            <a:r>
              <a:rPr lang="es-ES" altLang="en-US" baseline="0" dirty="0" err="1" smtClean="0"/>
              <a:t>Ambulatory</a:t>
            </a:r>
            <a:r>
              <a:rPr lang="es-ES" altLang="en-US" baseline="0" dirty="0" smtClean="0"/>
              <a:t> – 171,300</a:t>
            </a:r>
          </a:p>
          <a:p>
            <a:r>
              <a:rPr lang="es-ES" altLang="en-US" baseline="0" dirty="0" err="1" smtClean="0"/>
              <a:t>Cognitive</a:t>
            </a:r>
            <a:r>
              <a:rPr lang="es-ES" altLang="en-US" baseline="0" dirty="0" smtClean="0"/>
              <a:t> – 850,700</a:t>
            </a:r>
          </a:p>
          <a:p>
            <a:r>
              <a:rPr lang="es-ES" altLang="en-US" baseline="0" dirty="0" err="1" smtClean="0"/>
              <a:t>Self-Care</a:t>
            </a:r>
            <a:r>
              <a:rPr lang="es-ES" altLang="en-US" baseline="0" dirty="0" smtClean="0"/>
              <a:t> – 152,900</a:t>
            </a:r>
          </a:p>
          <a:p>
            <a:r>
              <a:rPr lang="es-ES" altLang="en-US" baseline="0" dirty="0" err="1" smtClean="0"/>
              <a:t>Independent</a:t>
            </a:r>
            <a:r>
              <a:rPr lang="es-ES" altLang="en-US" baseline="0" dirty="0" smtClean="0"/>
              <a:t> Living – 432,100</a:t>
            </a:r>
          </a:p>
          <a:p>
            <a:endParaRPr lang="es-ES" altLang="en-US" baseline="0" dirty="0" smtClean="0"/>
          </a:p>
        </p:txBody>
      </p:sp>
      <p:sp>
        <p:nvSpPr>
          <p:cNvPr id="30724"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BCE199FF-0097-4B1F-A627-109653A2D492}" type="slidenum">
              <a:rPr lang="en-US" altLang="en-US"/>
              <a:pPr>
                <a:spcBef>
                  <a:spcPct val="0"/>
                </a:spcBef>
              </a:pPr>
              <a:t>33</a:t>
            </a:fld>
            <a:endParaRPr lang="en-US" altLang="en-US"/>
          </a:p>
        </p:txBody>
      </p:sp>
    </p:spTree>
    <p:extLst>
      <p:ext uri="{BB962C8B-B14F-4D97-AF65-F5344CB8AC3E}">
        <p14:creationId xmlns:p14="http://schemas.microsoft.com/office/powerpoint/2010/main" val="35335670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6488" y="696913"/>
            <a:ext cx="4645025" cy="3484562"/>
          </a:xfrm>
        </p:spPr>
      </p:sp>
      <p:sp>
        <p:nvSpPr>
          <p:cNvPr id="3" name="Notes Placeholder 2"/>
          <p:cNvSpPr>
            <a:spLocks noGrp="1"/>
          </p:cNvSpPr>
          <p:nvPr>
            <p:ph type="body" idx="1"/>
          </p:nvPr>
        </p:nvSpPr>
        <p:spPr/>
        <p:txBody>
          <a:bodyPr/>
          <a:lstStyle/>
          <a:p>
            <a:r>
              <a:rPr lang="en-US" dirty="0" smtClean="0"/>
              <a:t>A photo of a group of students including some with disabilities working together on a project overlaid with the statistic: "For graduates of 4-year colleges, the employment rate, both men and women; has been 89.9 percent. For college graduates with disabilities, the employment rate is 50.6 percent."</a:t>
            </a:r>
          </a:p>
          <a:p>
            <a:endParaRPr lang="en-US" dirty="0" smtClean="0"/>
          </a:p>
          <a:p>
            <a:r>
              <a:rPr lang="en-US" dirty="0" smtClean="0"/>
              <a:t>Source: </a:t>
            </a:r>
            <a:r>
              <a:rPr lang="en-US" dirty="0" smtClean="0">
                <a:hlinkClick r:id="rId3"/>
              </a:rPr>
              <a:t>Center for an Accessible Society</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34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759917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6488" y="696913"/>
            <a:ext cx="4645025" cy="3484562"/>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360"/>
              </a:spcBef>
              <a:spcAft>
                <a:spcPts val="0"/>
              </a:spcAft>
              <a:buClrTx/>
              <a:buSzTx/>
              <a:buFontTx/>
              <a:buNone/>
              <a:tabLst/>
              <a:defRPr/>
            </a:pPr>
            <a:r>
              <a:rPr lang="en-US" dirty="0"/>
              <a:t>Source: </a:t>
            </a:r>
            <a:r>
              <a:rPr lang="en-US" sz="1200" dirty="0" smtClean="0">
                <a:hlinkClick r:id="rId3"/>
              </a:rPr>
              <a:t>Coalition for Public Safety</a:t>
            </a:r>
            <a:r>
              <a:rPr lang="en-US" sz="1200" dirty="0" smtClean="0"/>
              <a:t>, </a:t>
            </a:r>
            <a:r>
              <a:rPr lang="en-US" sz="1200" dirty="0" smtClean="0">
                <a:hlinkClick r:id="rId4"/>
              </a:rPr>
              <a:t>Rutgers NRCCFI Fact Sheet</a:t>
            </a:r>
            <a:endParaRPr lang="en-US" sz="1200" dirty="0" smtClean="0"/>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214849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6488" y="696913"/>
            <a:ext cx="4645025" cy="3484562"/>
          </a:xfrm>
        </p:spPr>
      </p:sp>
      <p:sp>
        <p:nvSpPr>
          <p:cNvPr id="3" name="Notes Placeholder 2"/>
          <p:cNvSpPr>
            <a:spLocks noGrp="1"/>
          </p:cNvSpPr>
          <p:nvPr>
            <p:ph type="body" idx="1"/>
          </p:nvPr>
        </p:nvSpPr>
        <p:spPr/>
        <p:txBody>
          <a:bodyPr/>
          <a:lstStyle/>
          <a:p>
            <a:r>
              <a:rPr lang="en-US" dirty="0" smtClean="0"/>
              <a:t>"300,000 young people with disabilities age into what should be the workforce each year. 1.3 million young Americans ages 16-20 with disabilities."</a:t>
            </a:r>
          </a:p>
          <a:p>
            <a:r>
              <a:rPr lang="en-US" dirty="0" smtClean="0"/>
              <a:t>Source: </a:t>
            </a:r>
            <a:r>
              <a:rPr lang="en-US" dirty="0" smtClean="0">
                <a:hlinkClick r:id="rId3"/>
              </a:rPr>
              <a:t>Disability Statistics, by Cornell University</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35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416580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6488" y="696913"/>
            <a:ext cx="4645025" cy="3484562"/>
          </a:xfrm>
        </p:spPr>
      </p:sp>
      <p:sp>
        <p:nvSpPr>
          <p:cNvPr id="3" name="Notes Placeholder 2"/>
          <p:cNvSpPr>
            <a:spLocks noGrp="1"/>
          </p:cNvSpPr>
          <p:nvPr>
            <p:ph type="body" idx="1"/>
          </p:nvPr>
        </p:nvSpPr>
        <p:spPr/>
        <p:txBody>
          <a:bodyPr/>
          <a:lstStyle/>
          <a:p>
            <a:r>
              <a:rPr lang="en-US" dirty="0" smtClean="0"/>
              <a:t>"Only 1 in 3 people  with disabilities has a job. Despite this, 70% of people with disabilities are striving for work.“</a:t>
            </a:r>
          </a:p>
          <a:p>
            <a:r>
              <a:rPr lang="en-US" dirty="0" smtClean="0"/>
              <a:t/>
            </a:r>
            <a:br>
              <a:rPr lang="en-US" dirty="0" smtClean="0"/>
            </a:br>
            <a:r>
              <a:rPr lang="en-US" dirty="0" smtClean="0"/>
              <a:t>Source :</a:t>
            </a:r>
            <a:r>
              <a:rPr lang="en-US" dirty="0" smtClean="0">
                <a:hlinkClick r:id="rId3"/>
              </a:rPr>
              <a:t>2015 Kessler Foundation National Employment &amp; Disability Survey</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36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472171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6488" y="696913"/>
            <a:ext cx="4645025" cy="3484562"/>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360"/>
              </a:spcBef>
              <a:spcAft>
                <a:spcPts val="0"/>
              </a:spcAft>
              <a:buClrTx/>
              <a:buSzTx/>
              <a:buFontTx/>
              <a:buNone/>
              <a:tabLst/>
              <a:defRPr/>
            </a:pPr>
            <a:r>
              <a:rPr lang="en-US" dirty="0" smtClean="0"/>
              <a:t>Sources:</a:t>
            </a:r>
            <a:r>
              <a:rPr lang="en-US" baseline="0" dirty="0" smtClean="0"/>
              <a:t> </a:t>
            </a:r>
            <a:r>
              <a:rPr lang="en-US" dirty="0" smtClean="0">
                <a:hlinkClick r:id="rId3"/>
              </a:rPr>
              <a:t>EPI Chart</a:t>
            </a:r>
            <a:r>
              <a:rPr lang="en-US" dirty="0" smtClean="0"/>
              <a:t>,</a:t>
            </a:r>
            <a:r>
              <a:rPr lang="en-US" baseline="0" dirty="0" smtClean="0"/>
              <a:t> </a:t>
            </a:r>
            <a:r>
              <a:rPr lang="en-US" dirty="0" smtClean="0">
                <a:hlinkClick r:id="rId4"/>
              </a:rPr>
              <a:t>Annual Disability Statistics Compendium</a:t>
            </a:r>
            <a:r>
              <a:rPr lang="en-US" dirty="0" smtClean="0"/>
              <a:t>, </a:t>
            </a:r>
            <a:r>
              <a:rPr lang="en-US" dirty="0" smtClean="0">
                <a:hlinkClick r:id="rId5"/>
              </a:rPr>
              <a:t>Disability Statistics, by Cornell University</a:t>
            </a:r>
            <a:r>
              <a:rPr lang="en-US" dirty="0" smtClean="0"/>
              <a:t>,</a:t>
            </a:r>
            <a:r>
              <a:rPr lang="en-US" baseline="0" dirty="0" smtClean="0"/>
              <a:t> </a:t>
            </a:r>
            <a:r>
              <a:rPr lang="en-US" dirty="0" smtClean="0">
                <a:hlinkClick r:id="rId6"/>
              </a:rPr>
              <a:t>U.S. Census Data</a:t>
            </a:r>
            <a:endParaRPr lang="en-US" dirty="0" smtClean="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37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410476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6488" y="696913"/>
            <a:ext cx="4645025" cy="3484562"/>
          </a:xfrm>
        </p:spPr>
      </p:sp>
      <p:sp>
        <p:nvSpPr>
          <p:cNvPr id="3" name="Notes Placeholder 2"/>
          <p:cNvSpPr>
            <a:spLocks noGrp="1"/>
          </p:cNvSpPr>
          <p:nvPr>
            <p:ph type="body" idx="1"/>
          </p:nvPr>
        </p:nvSpPr>
        <p:spPr/>
        <p:txBody>
          <a:bodyPr/>
          <a:lstStyle/>
          <a:p>
            <a:r>
              <a:rPr lang="en-US" dirty="0" smtClean="0"/>
              <a:t>"70 percent of the 21 million working-age people with disabilities are outside of the workforce. For people </a:t>
            </a:r>
            <a:r>
              <a:rPr lang="en-US" dirty="0" err="1" smtClean="0"/>
              <a:t>withour</a:t>
            </a:r>
            <a:r>
              <a:rPr lang="en-US" dirty="0" smtClean="0"/>
              <a:t> disabilities, this is less than 22 percent."</a:t>
            </a:r>
          </a:p>
          <a:p>
            <a:r>
              <a:rPr lang="en-US" dirty="0" smtClean="0"/>
              <a:t>Source:</a:t>
            </a:r>
            <a:r>
              <a:rPr lang="en-US" baseline="0" dirty="0" smtClean="0"/>
              <a:t> </a:t>
            </a:r>
            <a:r>
              <a:rPr lang="en-US" dirty="0" smtClean="0">
                <a:hlinkClick r:id="rId3"/>
              </a:rPr>
              <a:t>Bureau of Labor Statistics</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38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710923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6488" y="696913"/>
            <a:ext cx="4645025" cy="3484562"/>
          </a:xfrm>
        </p:spPr>
      </p:sp>
      <p:sp>
        <p:nvSpPr>
          <p:cNvPr id="3" name="Notes Placeholder 2"/>
          <p:cNvSpPr>
            <a:spLocks noGrp="1"/>
          </p:cNvSpPr>
          <p:nvPr>
            <p:ph type="body" idx="1"/>
          </p:nvPr>
        </p:nvSpPr>
        <p:spPr/>
        <p:txBody>
          <a:bodyPr/>
          <a:lstStyle/>
          <a:p>
            <a:r>
              <a:rPr lang="en-US" dirty="0" smtClean="0"/>
              <a:t>Source: </a:t>
            </a:r>
            <a:r>
              <a:rPr lang="en-US" dirty="0" smtClean="0">
                <a:hlinkClick r:id="rId3"/>
              </a:rPr>
              <a:t>Annual Disability Statistics Compendium, Table 2.22</a:t>
            </a:r>
            <a:r>
              <a:rPr lang="en-US" dirty="0" smtClean="0"/>
              <a:t>, </a:t>
            </a:r>
            <a:r>
              <a:rPr lang="en-US" sz="1200" dirty="0" smtClean="0">
                <a:hlinkClick r:id="rId4"/>
              </a:rPr>
              <a:t>U.S. Department of Labor</a:t>
            </a:r>
            <a:r>
              <a:rPr lang="en-US" sz="1200" dirty="0" smtClean="0"/>
              <a:t>, </a:t>
            </a:r>
            <a:r>
              <a:rPr lang="en-US" sz="1200" dirty="0" smtClean="0">
                <a:hlinkClick r:id="rId5"/>
              </a:rPr>
              <a:t>Bureau of Labor Statistics</a:t>
            </a:r>
            <a:r>
              <a:rPr lang="en-US" sz="1200" dirty="0" smtClean="0"/>
              <a:t>,</a:t>
            </a:r>
            <a:r>
              <a:rPr lang="en-US" sz="1200" dirty="0" smtClean="0">
                <a:hlinkClick r:id="rId6"/>
              </a:rPr>
              <a:t> Bureau of Labor Statistics</a:t>
            </a:r>
            <a:endParaRPr lang="en-US" sz="1200" dirty="0" smtClean="0"/>
          </a:p>
          <a:p>
            <a:endParaRPr lang="en-US" sz="1200" dirty="0" smtClean="0"/>
          </a:p>
          <a:p>
            <a:r>
              <a:rPr lang="en-US" dirty="0" smtClean="0"/>
              <a:t>Labor force participation data points graphed, with </a:t>
            </a:r>
            <a:r>
              <a:rPr lang="en-US" dirty="0" err="1" smtClean="0"/>
              <a:t>trendlines</a:t>
            </a:r>
            <a:r>
              <a:rPr lang="en-US" dirty="0" smtClean="0"/>
              <a:t> illustrating that while there is an upward trend for women, African </a:t>
            </a:r>
            <a:r>
              <a:rPr lang="en-US" dirty="0" err="1" smtClean="0"/>
              <a:t>americans</a:t>
            </a:r>
            <a:r>
              <a:rPr lang="en-US" dirty="0" smtClean="0"/>
              <a:t> and Hispanic </a:t>
            </a:r>
            <a:r>
              <a:rPr lang="en-US" dirty="0" err="1" smtClean="0"/>
              <a:t>americans</a:t>
            </a:r>
            <a:r>
              <a:rPr lang="en-US" dirty="0" smtClean="0"/>
              <a:t>, the labor force participation rate has gone down for </a:t>
            </a:r>
            <a:r>
              <a:rPr lang="en-US" dirty="0" err="1" smtClean="0"/>
              <a:t>americans</a:t>
            </a:r>
            <a:r>
              <a:rPr lang="en-US" dirty="0" smtClean="0"/>
              <a:t> with disabilities since the 1980s. </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39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6083179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6488" y="696913"/>
            <a:ext cx="4645025" cy="3484562"/>
          </a:xfrm>
        </p:spPr>
      </p:sp>
      <p:sp>
        <p:nvSpPr>
          <p:cNvPr id="3" name="Notes Placeholder 2"/>
          <p:cNvSpPr>
            <a:spLocks noGrp="1"/>
          </p:cNvSpPr>
          <p:nvPr>
            <p:ph type="body" idx="1"/>
          </p:nvPr>
        </p:nvSpPr>
        <p:spPr/>
        <p:txBody>
          <a:bodyPr/>
          <a:lstStyle/>
          <a:p>
            <a:r>
              <a:rPr lang="en-US" dirty="0" smtClean="0"/>
              <a:t>Source: </a:t>
            </a:r>
            <a:r>
              <a:rPr lang="en-US" dirty="0" smtClean="0">
                <a:hlinkClick r:id="rId3"/>
              </a:rPr>
              <a:t>Annual Disability Statistics Compendium</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40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1770121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6488" y="696913"/>
            <a:ext cx="4645025" cy="3484562"/>
          </a:xfrm>
        </p:spPr>
      </p:sp>
      <p:sp>
        <p:nvSpPr>
          <p:cNvPr id="3" name="Notes Placeholder 2"/>
          <p:cNvSpPr>
            <a:spLocks noGrp="1"/>
          </p:cNvSpPr>
          <p:nvPr>
            <p:ph type="body" idx="1"/>
          </p:nvPr>
        </p:nvSpPr>
        <p:spPr/>
        <p:txBody>
          <a:bodyPr/>
          <a:lstStyle/>
          <a:p>
            <a:r>
              <a:rPr lang="en-US" dirty="0" smtClean="0"/>
              <a:t>"Among young adults with disabilities (ages 18-24), only 42 percent were either employed or in school, compared to 81 percent of young adults without disabilities.“</a:t>
            </a:r>
          </a:p>
          <a:p>
            <a:endParaRPr lang="en-US" dirty="0" smtClean="0"/>
          </a:p>
          <a:p>
            <a:r>
              <a:rPr lang="en-US" dirty="0" smtClean="0"/>
              <a:t>Source:</a:t>
            </a:r>
            <a:r>
              <a:rPr lang="en-US" baseline="0" dirty="0" smtClean="0"/>
              <a:t> </a:t>
            </a:r>
            <a:r>
              <a:rPr lang="en-US" dirty="0" smtClean="0">
                <a:hlinkClick r:id="rId3"/>
              </a:rPr>
              <a:t>National Council on Disability</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42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3790319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6488" y="696913"/>
            <a:ext cx="4645025" cy="3484562"/>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360"/>
              </a:spcBef>
              <a:spcAft>
                <a:spcPts val="0"/>
              </a:spcAft>
              <a:buClrTx/>
              <a:buSzTx/>
              <a:buFontTx/>
              <a:buNone/>
              <a:tabLst/>
              <a:defRPr/>
            </a:pPr>
            <a:r>
              <a:rPr lang="en-US" sz="1200" dirty="0">
                <a:hlinkClick r:id="rId3"/>
              </a:rPr>
              <a:t>Source: Annual Disability Statistics Compendium</a:t>
            </a:r>
            <a:endParaRPr lang="en-US" sz="1200" dirty="0"/>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43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1763493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6488" y="696913"/>
            <a:ext cx="4645025" cy="3484562"/>
          </a:xfrm>
        </p:spPr>
      </p:sp>
      <p:sp>
        <p:nvSpPr>
          <p:cNvPr id="3" name="Notes Placeholder 2"/>
          <p:cNvSpPr>
            <a:spLocks noGrp="1"/>
          </p:cNvSpPr>
          <p:nvPr>
            <p:ph type="body" idx="1"/>
          </p:nvPr>
        </p:nvSpPr>
        <p:spPr/>
        <p:txBody>
          <a:bodyPr/>
          <a:lstStyle/>
          <a:p>
            <a:r>
              <a:rPr lang="en-US" dirty="0" smtClean="0"/>
              <a:t>Source: </a:t>
            </a:r>
            <a:r>
              <a:rPr lang="en-US" dirty="0" err="1" smtClean="0">
                <a:hlinkClick r:id="rId3"/>
              </a:rPr>
              <a:t>Mathematica</a:t>
            </a:r>
            <a:r>
              <a:rPr lang="en-US" dirty="0" smtClean="0">
                <a:hlinkClick r:id="rId3"/>
              </a:rPr>
              <a:t> Project Search Report</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44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3157699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Shape 446"/>
          <p:cNvSpPr>
            <a:spLocks noGrp="1" noRot="1" noChangeAspect="1"/>
          </p:cNvSpPr>
          <p:nvPr>
            <p:ph type="sldImg" idx="2"/>
          </p:nvPr>
        </p:nvSpPr>
        <p:spPr>
          <a:xfrm>
            <a:off x="1106488" y="696913"/>
            <a:ext cx="4645025" cy="3484562"/>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47" name="Shape 447"/>
          <p:cNvSpPr txBox="1">
            <a:spLocks noGrp="1"/>
          </p:cNvSpPr>
          <p:nvPr>
            <p:ph type="body" idx="1"/>
          </p:nvPr>
        </p:nvSpPr>
        <p:spPr>
          <a:xfrm>
            <a:off x="685800" y="4416425"/>
            <a:ext cx="5486399" cy="4183063"/>
          </a:xfrm>
          <a:prstGeom prst="rect">
            <a:avLst/>
          </a:prstGeom>
          <a:noFill/>
          <a:ln>
            <a:noFill/>
          </a:ln>
        </p:spPr>
        <p:txBody>
          <a:bodyPr lIns="96000" tIns="48000" rIns="96000" bIns="48000" anchor="t" anchorCtr="0">
            <a:noAutofit/>
          </a:bodyPr>
          <a:lstStyle/>
          <a:p>
            <a:pPr marL="0" marR="0" lvl="0" indent="0" algn="l" rtl="0">
              <a:spcBef>
                <a:spcPts val="0"/>
              </a:spcBef>
              <a:spcAft>
                <a:spcPts val="0"/>
              </a:spcAft>
              <a:buSzPct val="25000"/>
              <a:buNone/>
            </a:pPr>
            <a:r>
              <a:rPr lang="en-US" sz="1200" b="0" i="0" u="none" strike="noStrike" cap="none" dirty="0" smtClean="0">
                <a:solidFill>
                  <a:schemeClr val="dk1"/>
                </a:solidFill>
                <a:latin typeface="Calibri"/>
                <a:ea typeface="Calibri"/>
                <a:cs typeface="Calibri"/>
                <a:sym typeface="Calibri"/>
              </a:rPr>
              <a:t>2.3 </a:t>
            </a:r>
            <a:r>
              <a:rPr lang="en-US" sz="1200" b="0" i="0" u="none" strike="noStrike" cap="none" dirty="0">
                <a:solidFill>
                  <a:schemeClr val="dk1"/>
                </a:solidFill>
                <a:latin typeface="Calibri"/>
                <a:ea typeface="Calibri"/>
                <a:cs typeface="Calibri"/>
                <a:sym typeface="Calibri"/>
              </a:rPr>
              <a:t>Million in corrections</a:t>
            </a:r>
          </a:p>
          <a:p>
            <a:pPr marL="0" marR="0" lvl="0" indent="0" algn="l" rtl="0">
              <a:spcBef>
                <a:spcPts val="360"/>
              </a:spcBef>
              <a:spcAft>
                <a:spcPts val="0"/>
              </a:spcAft>
              <a:buSzPct val="25000"/>
              <a:buNone/>
            </a:pPr>
            <a:r>
              <a:rPr lang="en-US" sz="1200" b="0" i="0" u="none" strike="noStrike" cap="none" dirty="0" smtClean="0">
                <a:solidFill>
                  <a:schemeClr val="dk1"/>
                </a:solidFill>
                <a:latin typeface="Calibri"/>
                <a:ea typeface="Calibri"/>
                <a:cs typeface="Calibri"/>
                <a:sym typeface="Calibri"/>
              </a:rPr>
              <a:t>Sources and data notes: </a:t>
            </a:r>
            <a:r>
              <a:rPr lang="en-US" dirty="0" smtClean="0">
                <a:solidFill>
                  <a:schemeClr val="dk1"/>
                </a:solidFill>
                <a:latin typeface="Calibri"/>
                <a:ea typeface="Calibri"/>
                <a:cs typeface="Calibri"/>
                <a:sym typeface="Calibri"/>
                <a:hlinkClick r:id="rId3"/>
              </a:rPr>
              <a:t>Prison Policy Initiative</a:t>
            </a:r>
            <a:endParaRPr sz="1200" b="0" i="0" u="none" strike="noStrike" cap="none" dirty="0">
              <a:solidFill>
                <a:schemeClr val="dk1"/>
              </a:solidFill>
              <a:latin typeface="Calibri"/>
              <a:ea typeface="Calibri"/>
              <a:cs typeface="Calibri"/>
              <a:sym typeface="Calibri"/>
            </a:endParaRPr>
          </a:p>
          <a:p>
            <a:pPr marL="0" marR="0" lvl="0" indent="0" algn="l" rtl="0">
              <a:spcBef>
                <a:spcPts val="360"/>
              </a:spcBef>
              <a:spcAft>
                <a:spcPts val="0"/>
              </a:spcAft>
              <a:buSzPct val="25000"/>
              <a:buNone/>
            </a:pPr>
            <a:r>
              <a:rPr lang="en-US" sz="1200" b="0" i="0" u="none" strike="noStrike" cap="none" dirty="0">
                <a:solidFill>
                  <a:schemeClr val="dk1"/>
                </a:solidFill>
                <a:latin typeface="Calibri"/>
                <a:ea typeface="Calibri"/>
                <a:cs typeface="Calibri"/>
                <a:sym typeface="Calibri"/>
              </a:rPr>
              <a:t>State  Prisons – 1,351,000</a:t>
            </a:r>
          </a:p>
          <a:p>
            <a:pPr marL="0" marR="0" lvl="0" indent="0" algn="l" rtl="0">
              <a:spcBef>
                <a:spcPts val="360"/>
              </a:spcBef>
              <a:spcAft>
                <a:spcPts val="0"/>
              </a:spcAft>
              <a:buSzPct val="25000"/>
              <a:buNone/>
            </a:pPr>
            <a:r>
              <a:rPr lang="en-US" sz="1200" b="0" i="0" u="none" strike="noStrike" cap="none" dirty="0">
                <a:solidFill>
                  <a:schemeClr val="dk1"/>
                </a:solidFill>
                <a:latin typeface="Calibri"/>
                <a:ea typeface="Calibri"/>
                <a:cs typeface="Calibri"/>
                <a:sym typeface="Calibri"/>
              </a:rPr>
              <a:t>	Violent – 718,000</a:t>
            </a:r>
          </a:p>
          <a:p>
            <a:pPr marL="0" marR="0" lvl="0" indent="0" algn="l" rtl="0">
              <a:spcBef>
                <a:spcPts val="360"/>
              </a:spcBef>
              <a:spcAft>
                <a:spcPts val="0"/>
              </a:spcAft>
              <a:buSzPct val="25000"/>
              <a:buNone/>
            </a:pPr>
            <a:r>
              <a:rPr lang="en-US" sz="1200" b="0" i="0" u="none" strike="noStrike" cap="none" dirty="0">
                <a:solidFill>
                  <a:schemeClr val="dk1"/>
                </a:solidFill>
                <a:latin typeface="Calibri"/>
                <a:ea typeface="Calibri"/>
                <a:cs typeface="Calibri"/>
                <a:sym typeface="Calibri"/>
              </a:rPr>
              <a:t>	Property – 261,000</a:t>
            </a:r>
          </a:p>
          <a:p>
            <a:pPr marL="0" marR="0" lvl="0" indent="0" algn="l" rtl="0">
              <a:spcBef>
                <a:spcPts val="360"/>
              </a:spcBef>
              <a:spcAft>
                <a:spcPts val="0"/>
              </a:spcAft>
              <a:buSzPct val="25000"/>
              <a:buNone/>
            </a:pPr>
            <a:r>
              <a:rPr lang="en-US" sz="1200" b="0" i="0" u="none" strike="noStrike" cap="none" dirty="0">
                <a:solidFill>
                  <a:schemeClr val="dk1"/>
                </a:solidFill>
                <a:latin typeface="Calibri"/>
                <a:ea typeface="Calibri"/>
                <a:cs typeface="Calibri"/>
                <a:sym typeface="Calibri"/>
              </a:rPr>
              <a:t>	Drug – 212,000</a:t>
            </a:r>
          </a:p>
          <a:p>
            <a:pPr marL="0" marR="0" lvl="0" indent="0" algn="l" rtl="0">
              <a:spcBef>
                <a:spcPts val="360"/>
              </a:spcBef>
              <a:spcAft>
                <a:spcPts val="0"/>
              </a:spcAft>
              <a:buSzPct val="25000"/>
              <a:buNone/>
            </a:pPr>
            <a:r>
              <a:rPr lang="en-US" sz="1200" b="0" i="0" u="none" strike="noStrike" cap="none" dirty="0">
                <a:solidFill>
                  <a:schemeClr val="dk1"/>
                </a:solidFill>
                <a:latin typeface="Calibri"/>
                <a:ea typeface="Calibri"/>
                <a:cs typeface="Calibri"/>
                <a:sym typeface="Calibri"/>
              </a:rPr>
              <a:t>	Public Order – 149,000</a:t>
            </a:r>
          </a:p>
          <a:p>
            <a:pPr marL="0" marR="0" lvl="0" indent="0" algn="l" rtl="0">
              <a:spcBef>
                <a:spcPts val="360"/>
              </a:spcBef>
              <a:spcAft>
                <a:spcPts val="0"/>
              </a:spcAft>
              <a:buSzPct val="25000"/>
              <a:buNone/>
            </a:pPr>
            <a:r>
              <a:rPr lang="en-US" sz="1200" b="0" i="0" u="none" strike="noStrike" cap="none" dirty="0">
                <a:solidFill>
                  <a:schemeClr val="dk1"/>
                </a:solidFill>
                <a:latin typeface="Calibri"/>
                <a:ea typeface="Calibri"/>
                <a:cs typeface="Calibri"/>
                <a:sym typeface="Calibri"/>
              </a:rPr>
              <a:t>	Other – 10,000</a:t>
            </a:r>
          </a:p>
          <a:p>
            <a:pPr marL="0" marR="0" lvl="0" indent="0" algn="l" rtl="0">
              <a:spcBef>
                <a:spcPts val="360"/>
              </a:spcBef>
              <a:spcAft>
                <a:spcPts val="0"/>
              </a:spcAft>
              <a:buSzPct val="25000"/>
              <a:buNone/>
            </a:pPr>
            <a:endParaRPr sz="1200" b="0" i="0" u="none" strike="noStrike" cap="none" dirty="0">
              <a:solidFill>
                <a:schemeClr val="dk1"/>
              </a:solidFill>
              <a:latin typeface="Calibri"/>
              <a:ea typeface="Calibri"/>
              <a:cs typeface="Calibri"/>
              <a:sym typeface="Calibri"/>
            </a:endParaRPr>
          </a:p>
          <a:p>
            <a:pPr marL="0" marR="0" lvl="0" indent="0" algn="l" rtl="0">
              <a:spcBef>
                <a:spcPts val="360"/>
              </a:spcBef>
              <a:spcAft>
                <a:spcPts val="0"/>
              </a:spcAft>
              <a:buSzPct val="25000"/>
              <a:buNone/>
            </a:pPr>
            <a:r>
              <a:rPr lang="en-US" sz="1200" b="0" i="0" u="none" strike="noStrike" cap="none" dirty="0">
                <a:solidFill>
                  <a:schemeClr val="dk1"/>
                </a:solidFill>
                <a:latin typeface="Calibri"/>
                <a:ea typeface="Calibri"/>
                <a:cs typeface="Calibri"/>
                <a:sym typeface="Calibri"/>
              </a:rPr>
              <a:t>Local Jails – 646,000</a:t>
            </a:r>
          </a:p>
          <a:p>
            <a:pPr marL="0" marR="0" lvl="0" indent="0" algn="l" rtl="0">
              <a:spcBef>
                <a:spcPts val="360"/>
              </a:spcBef>
              <a:spcAft>
                <a:spcPts val="0"/>
              </a:spcAft>
              <a:buSzPct val="25000"/>
              <a:buNone/>
            </a:pPr>
            <a:r>
              <a:rPr lang="en-US" sz="1200" b="0" i="0" u="none" strike="noStrike" cap="none" dirty="0">
                <a:solidFill>
                  <a:schemeClr val="dk1"/>
                </a:solidFill>
                <a:latin typeface="Calibri"/>
                <a:ea typeface="Calibri"/>
                <a:cs typeface="Calibri"/>
                <a:sym typeface="Calibri"/>
              </a:rPr>
              <a:t>	Convicted – 195,000</a:t>
            </a:r>
          </a:p>
          <a:p>
            <a:pPr marL="0" marR="0" lvl="0" indent="0" algn="l" rtl="0">
              <a:spcBef>
                <a:spcPts val="360"/>
              </a:spcBef>
              <a:spcAft>
                <a:spcPts val="0"/>
              </a:spcAft>
              <a:buSzPct val="25000"/>
              <a:buNone/>
            </a:pPr>
            <a:r>
              <a:rPr lang="en-US" sz="1200" b="0" i="0" u="none" strike="noStrike" cap="none" dirty="0">
                <a:solidFill>
                  <a:schemeClr val="dk1"/>
                </a:solidFill>
                <a:latin typeface="Calibri"/>
                <a:ea typeface="Calibri"/>
                <a:cs typeface="Calibri"/>
                <a:sym typeface="Calibri"/>
              </a:rPr>
              <a:t>	Not Convicted – 195,000</a:t>
            </a:r>
          </a:p>
          <a:p>
            <a:pPr marL="0" marR="0" lvl="0" indent="0" algn="l" rtl="0">
              <a:spcBef>
                <a:spcPts val="360"/>
              </a:spcBef>
              <a:spcAft>
                <a:spcPts val="0"/>
              </a:spcAft>
              <a:buSzPct val="25000"/>
              <a:buNone/>
            </a:pPr>
            <a:endParaRPr sz="1200" b="0" i="0" u="none" strike="noStrike" cap="none" dirty="0">
              <a:solidFill>
                <a:schemeClr val="dk1"/>
              </a:solidFill>
              <a:latin typeface="Calibri"/>
              <a:ea typeface="Calibri"/>
              <a:cs typeface="Calibri"/>
              <a:sym typeface="Calibri"/>
            </a:endParaRPr>
          </a:p>
          <a:p>
            <a:pPr marL="0" marR="0" lvl="0" indent="0" algn="l" rtl="0">
              <a:spcBef>
                <a:spcPts val="360"/>
              </a:spcBef>
              <a:spcAft>
                <a:spcPts val="0"/>
              </a:spcAft>
              <a:buSzPct val="25000"/>
              <a:buNone/>
            </a:pPr>
            <a:r>
              <a:rPr lang="en-US" sz="1200" b="0" i="0" u="none" strike="noStrike" cap="none" dirty="0">
                <a:solidFill>
                  <a:schemeClr val="dk1"/>
                </a:solidFill>
                <a:latin typeface="Calibri"/>
                <a:ea typeface="Calibri"/>
                <a:cs typeface="Calibri"/>
                <a:sym typeface="Calibri"/>
              </a:rPr>
              <a:t>Federal Prisons – 211,000</a:t>
            </a:r>
          </a:p>
          <a:p>
            <a:pPr marL="0" marR="0" lvl="0" indent="0" algn="l" rtl="0">
              <a:spcBef>
                <a:spcPts val="360"/>
              </a:spcBef>
              <a:spcAft>
                <a:spcPts val="0"/>
              </a:spcAft>
              <a:buSzPct val="25000"/>
              <a:buNone/>
            </a:pPr>
            <a:r>
              <a:rPr lang="en-US" sz="1200" b="0" i="0" u="none" strike="noStrike" cap="none" dirty="0">
                <a:solidFill>
                  <a:schemeClr val="dk1"/>
                </a:solidFill>
                <a:latin typeface="Calibri"/>
                <a:ea typeface="Calibri"/>
                <a:cs typeface="Calibri"/>
                <a:sym typeface="Calibri"/>
              </a:rPr>
              <a:t>	Public Order – 76,000</a:t>
            </a:r>
          </a:p>
          <a:p>
            <a:pPr marL="0" marR="0" lvl="0" indent="0" algn="l" rtl="0">
              <a:spcBef>
                <a:spcPts val="360"/>
              </a:spcBef>
              <a:spcAft>
                <a:spcPts val="0"/>
              </a:spcAft>
              <a:buSzPct val="25000"/>
              <a:buNone/>
            </a:pPr>
            <a:r>
              <a:rPr lang="en-US" sz="1200" b="0" i="0" u="none" strike="noStrike" cap="none" dirty="0">
                <a:solidFill>
                  <a:schemeClr val="dk1"/>
                </a:solidFill>
                <a:latin typeface="Calibri"/>
                <a:ea typeface="Calibri"/>
                <a:cs typeface="Calibri"/>
                <a:sym typeface="Calibri"/>
              </a:rPr>
              <a:t>	Violent – 15,000</a:t>
            </a:r>
          </a:p>
          <a:p>
            <a:pPr marL="0" marR="0" lvl="0" indent="0" algn="l" rtl="0">
              <a:spcBef>
                <a:spcPts val="360"/>
              </a:spcBef>
              <a:spcAft>
                <a:spcPts val="0"/>
              </a:spcAft>
              <a:buSzPct val="25000"/>
              <a:buNone/>
            </a:pPr>
            <a:r>
              <a:rPr lang="en-US" sz="1200" b="0" i="0" u="none" strike="noStrike" cap="none" dirty="0">
                <a:solidFill>
                  <a:schemeClr val="dk1"/>
                </a:solidFill>
                <a:latin typeface="Calibri"/>
                <a:ea typeface="Calibri"/>
                <a:cs typeface="Calibri"/>
                <a:sym typeface="Calibri"/>
              </a:rPr>
              <a:t>	Property – 13,000</a:t>
            </a:r>
          </a:p>
          <a:p>
            <a:pPr marL="0" marR="0" lvl="0" indent="0" algn="l" rtl="0">
              <a:spcBef>
                <a:spcPts val="360"/>
              </a:spcBef>
              <a:spcAft>
                <a:spcPts val="0"/>
              </a:spcAft>
              <a:buSzPct val="25000"/>
              <a:buNone/>
            </a:pPr>
            <a:r>
              <a:rPr lang="en-US" sz="1200" b="0" i="0" u="none" strike="noStrike" cap="none" dirty="0">
                <a:solidFill>
                  <a:schemeClr val="dk1"/>
                </a:solidFill>
                <a:latin typeface="Calibri"/>
                <a:ea typeface="Calibri"/>
                <a:cs typeface="Calibri"/>
                <a:sym typeface="Calibri"/>
              </a:rPr>
              <a:t>	Drug – 105,000</a:t>
            </a:r>
          </a:p>
          <a:p>
            <a:pPr marL="0" marR="0" lvl="0" indent="0" algn="l" rtl="0">
              <a:spcBef>
                <a:spcPts val="360"/>
              </a:spcBef>
              <a:spcAft>
                <a:spcPts val="0"/>
              </a:spcAft>
              <a:buSzPct val="25000"/>
              <a:buNone/>
            </a:pPr>
            <a:r>
              <a:rPr lang="en-US" sz="1200" b="0" i="0" u="none" strike="noStrike" cap="none" dirty="0">
                <a:solidFill>
                  <a:schemeClr val="dk1"/>
                </a:solidFill>
                <a:latin typeface="Calibri"/>
                <a:ea typeface="Calibri"/>
                <a:cs typeface="Calibri"/>
                <a:sym typeface="Calibri"/>
              </a:rPr>
              <a:t>	Other – 1,000</a:t>
            </a:r>
          </a:p>
          <a:p>
            <a:pPr marL="0" marR="0" lvl="0" indent="0" algn="l" rtl="0">
              <a:spcBef>
                <a:spcPts val="360"/>
              </a:spcBef>
              <a:spcAft>
                <a:spcPts val="0"/>
              </a:spcAft>
              <a:buSzPct val="25000"/>
              <a:buNone/>
            </a:pPr>
            <a:endParaRPr sz="1200" b="0" i="0" u="none" strike="noStrike" cap="none" dirty="0">
              <a:solidFill>
                <a:schemeClr val="dk1"/>
              </a:solidFill>
              <a:latin typeface="Calibri"/>
              <a:ea typeface="Calibri"/>
              <a:cs typeface="Calibri"/>
              <a:sym typeface="Calibri"/>
            </a:endParaRPr>
          </a:p>
          <a:p>
            <a:pPr marL="0" marR="0" lvl="0" indent="0" algn="l" rtl="0">
              <a:spcBef>
                <a:spcPts val="360"/>
              </a:spcBef>
              <a:spcAft>
                <a:spcPts val="0"/>
              </a:spcAft>
              <a:buSzPct val="25000"/>
              <a:buNone/>
            </a:pPr>
            <a:r>
              <a:rPr lang="en-US" sz="1200" b="0" i="0" u="none" strike="noStrike" cap="none" dirty="0">
                <a:solidFill>
                  <a:schemeClr val="dk1"/>
                </a:solidFill>
                <a:latin typeface="Calibri"/>
                <a:ea typeface="Calibri"/>
                <a:cs typeface="Calibri"/>
                <a:sym typeface="Calibri"/>
              </a:rPr>
              <a:t>Youth – 34,00</a:t>
            </a:r>
          </a:p>
          <a:p>
            <a:pPr marL="0" marR="0" lvl="0" indent="0" algn="l" rtl="0">
              <a:spcBef>
                <a:spcPts val="360"/>
              </a:spcBef>
              <a:spcAft>
                <a:spcPts val="0"/>
              </a:spcAft>
              <a:buSzPct val="25000"/>
              <a:buNone/>
            </a:pPr>
            <a:endParaRPr sz="1200" b="0" i="0" u="none" strike="noStrike" cap="none" dirty="0">
              <a:solidFill>
                <a:schemeClr val="dk1"/>
              </a:solidFill>
              <a:latin typeface="Calibri"/>
              <a:ea typeface="Calibri"/>
              <a:cs typeface="Calibri"/>
              <a:sym typeface="Calibri"/>
            </a:endParaRPr>
          </a:p>
          <a:p>
            <a:pPr marL="0" marR="0" lvl="0" indent="0" algn="l" rtl="0">
              <a:spcBef>
                <a:spcPts val="360"/>
              </a:spcBef>
              <a:spcAft>
                <a:spcPts val="0"/>
              </a:spcAft>
              <a:buSzPct val="25000"/>
              <a:buNone/>
            </a:pPr>
            <a:r>
              <a:rPr lang="en-US" sz="1200" b="0" i="0" u="none" strike="noStrike" cap="none" dirty="0">
                <a:solidFill>
                  <a:schemeClr val="dk1"/>
                </a:solidFill>
                <a:latin typeface="Calibri"/>
                <a:ea typeface="Calibri"/>
                <a:cs typeface="Calibri"/>
                <a:sym typeface="Calibri"/>
              </a:rPr>
              <a:t>Territorial Prisons – 14,000</a:t>
            </a:r>
          </a:p>
          <a:p>
            <a:pPr marL="0" marR="0" lvl="0" indent="0" algn="l" rtl="0">
              <a:spcBef>
                <a:spcPts val="360"/>
              </a:spcBef>
              <a:spcAft>
                <a:spcPts val="0"/>
              </a:spcAft>
              <a:buSzPct val="25000"/>
              <a:buNone/>
            </a:pPr>
            <a:endParaRPr sz="1200" b="0" i="0" u="none" strike="noStrike" cap="none" dirty="0">
              <a:solidFill>
                <a:schemeClr val="dk1"/>
              </a:solidFill>
              <a:latin typeface="Calibri"/>
              <a:ea typeface="Calibri"/>
              <a:cs typeface="Calibri"/>
              <a:sym typeface="Calibri"/>
            </a:endParaRPr>
          </a:p>
          <a:p>
            <a:pPr marL="0" marR="0" lvl="0" indent="0" algn="l" rtl="0">
              <a:spcBef>
                <a:spcPts val="360"/>
              </a:spcBef>
              <a:spcAft>
                <a:spcPts val="0"/>
              </a:spcAft>
              <a:buSzPct val="25000"/>
              <a:buNone/>
            </a:pPr>
            <a:r>
              <a:rPr lang="en-US" sz="1200" b="0" i="0" u="none" strike="noStrike" cap="none" dirty="0">
                <a:solidFill>
                  <a:schemeClr val="dk1"/>
                </a:solidFill>
                <a:latin typeface="Calibri"/>
                <a:ea typeface="Calibri"/>
                <a:cs typeface="Calibri"/>
                <a:sym typeface="Calibri"/>
              </a:rPr>
              <a:t>Immigration Detention – 33,000</a:t>
            </a:r>
          </a:p>
          <a:p>
            <a:pPr marL="0" marR="0" lvl="0" indent="0" algn="l" rtl="0">
              <a:spcBef>
                <a:spcPts val="360"/>
              </a:spcBef>
              <a:spcAft>
                <a:spcPts val="0"/>
              </a:spcAft>
              <a:buSzPct val="25000"/>
              <a:buNone/>
            </a:pPr>
            <a:endParaRPr sz="1200" b="0" i="0" u="none" strike="noStrike" cap="none" dirty="0">
              <a:solidFill>
                <a:schemeClr val="dk1"/>
              </a:solidFill>
              <a:latin typeface="Calibri"/>
              <a:ea typeface="Calibri"/>
              <a:cs typeface="Calibri"/>
              <a:sym typeface="Calibri"/>
            </a:endParaRPr>
          </a:p>
          <a:p>
            <a:pPr marL="0" marR="0" lvl="0" indent="0" algn="l" rtl="0">
              <a:spcBef>
                <a:spcPts val="360"/>
              </a:spcBef>
              <a:spcAft>
                <a:spcPts val="0"/>
              </a:spcAft>
              <a:buSzPct val="25000"/>
              <a:buNone/>
            </a:pPr>
            <a:r>
              <a:rPr lang="en-US" sz="1200" b="0" i="0" u="none" strike="noStrike" cap="none" dirty="0">
                <a:solidFill>
                  <a:schemeClr val="dk1"/>
                </a:solidFill>
                <a:latin typeface="Calibri"/>
                <a:ea typeface="Calibri"/>
                <a:cs typeface="Calibri"/>
                <a:sym typeface="Calibri"/>
              </a:rPr>
              <a:t>Civil Commitment – 5,500</a:t>
            </a:r>
          </a:p>
          <a:p>
            <a:pPr marL="0" marR="0" lvl="0" indent="0" algn="l" rtl="0">
              <a:spcBef>
                <a:spcPts val="360"/>
              </a:spcBef>
              <a:spcAft>
                <a:spcPts val="0"/>
              </a:spcAft>
              <a:buSzPct val="25000"/>
              <a:buNone/>
            </a:pPr>
            <a:endParaRPr sz="1200" b="0" i="0" u="none" strike="noStrike" cap="none" dirty="0">
              <a:solidFill>
                <a:schemeClr val="dk1"/>
              </a:solidFill>
              <a:latin typeface="Calibri"/>
              <a:ea typeface="Calibri"/>
              <a:cs typeface="Calibri"/>
              <a:sym typeface="Calibri"/>
            </a:endParaRPr>
          </a:p>
          <a:p>
            <a:pPr marL="0" marR="0" lvl="0" indent="0" algn="l" rtl="0">
              <a:spcBef>
                <a:spcPts val="360"/>
              </a:spcBef>
              <a:spcAft>
                <a:spcPts val="0"/>
              </a:spcAft>
              <a:buSzPct val="25000"/>
              <a:buNone/>
            </a:pPr>
            <a:r>
              <a:rPr lang="en-US" sz="1200" b="0" i="0" u="none" strike="noStrike" cap="none" dirty="0">
                <a:solidFill>
                  <a:schemeClr val="dk1"/>
                </a:solidFill>
                <a:latin typeface="Calibri"/>
                <a:ea typeface="Calibri"/>
                <a:cs typeface="Calibri"/>
                <a:sym typeface="Calibri"/>
              </a:rPr>
              <a:t>Indian Country – 2,400</a:t>
            </a:r>
          </a:p>
          <a:p>
            <a:pPr marL="0" marR="0" lvl="0" indent="0" algn="l" rtl="0">
              <a:spcBef>
                <a:spcPts val="360"/>
              </a:spcBef>
              <a:spcAft>
                <a:spcPts val="0"/>
              </a:spcAft>
              <a:buSzPct val="25000"/>
              <a:buNone/>
            </a:pPr>
            <a:endParaRPr sz="1200" b="0" i="0" u="none" strike="noStrike" cap="none" dirty="0">
              <a:solidFill>
                <a:schemeClr val="dk1"/>
              </a:solidFill>
              <a:latin typeface="Calibri"/>
              <a:ea typeface="Calibri"/>
              <a:cs typeface="Calibri"/>
              <a:sym typeface="Calibri"/>
            </a:endParaRPr>
          </a:p>
          <a:p>
            <a:pPr marL="0" marR="0" lvl="0" indent="0" algn="l" rtl="0">
              <a:spcBef>
                <a:spcPts val="360"/>
              </a:spcBef>
              <a:spcAft>
                <a:spcPts val="0"/>
              </a:spcAft>
              <a:buSzPct val="25000"/>
              <a:buNone/>
            </a:pPr>
            <a:r>
              <a:rPr lang="en-US" sz="1200" b="0" i="0" u="none" strike="noStrike" cap="none" dirty="0">
                <a:solidFill>
                  <a:schemeClr val="dk1"/>
                </a:solidFill>
                <a:latin typeface="Calibri"/>
                <a:ea typeface="Calibri"/>
                <a:cs typeface="Calibri"/>
                <a:sym typeface="Calibri"/>
              </a:rPr>
              <a:t>Military – 1,400</a:t>
            </a:r>
          </a:p>
        </p:txBody>
      </p:sp>
      <p:sp>
        <p:nvSpPr>
          <p:cNvPr id="448" name="Shape 448"/>
          <p:cNvSpPr txBox="1">
            <a:spLocks noGrp="1"/>
          </p:cNvSpPr>
          <p:nvPr>
            <p:ph type="sldNum" idx="12"/>
          </p:nvPr>
        </p:nvSpPr>
        <p:spPr>
          <a:xfrm>
            <a:off x="3884612" y="8829675"/>
            <a:ext cx="2971799" cy="465138"/>
          </a:xfrm>
          <a:prstGeom prst="rect">
            <a:avLst/>
          </a:prstGeom>
          <a:noFill/>
          <a:ln>
            <a:noFill/>
          </a:ln>
        </p:spPr>
        <p:txBody>
          <a:bodyPr lIns="96000" tIns="48000" rIns="96000" bIns="480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dk1"/>
                </a:solidFill>
                <a:latin typeface="Calibri"/>
                <a:ea typeface="Calibri"/>
                <a:cs typeface="Calibri"/>
                <a:sym typeface="Calibri"/>
              </a:rPr>
              <a:t>45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166857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6488" y="696913"/>
            <a:ext cx="4645025" cy="34845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248357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Shape 439"/>
          <p:cNvSpPr>
            <a:spLocks noGrp="1" noRot="1" noChangeAspect="1"/>
          </p:cNvSpPr>
          <p:nvPr>
            <p:ph type="sldImg" idx="2"/>
          </p:nvPr>
        </p:nvSpPr>
        <p:spPr>
          <a:xfrm>
            <a:off x="1106488" y="696913"/>
            <a:ext cx="4645025" cy="3484562"/>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40" name="Shape 440"/>
          <p:cNvSpPr txBox="1">
            <a:spLocks noGrp="1"/>
          </p:cNvSpPr>
          <p:nvPr>
            <p:ph type="body" idx="1"/>
          </p:nvPr>
        </p:nvSpPr>
        <p:spPr>
          <a:xfrm>
            <a:off x="685800" y="4416425"/>
            <a:ext cx="5486399" cy="4183063"/>
          </a:xfrm>
          <a:prstGeom prst="rect">
            <a:avLst/>
          </a:prstGeom>
          <a:noFill/>
          <a:ln>
            <a:noFill/>
          </a:ln>
        </p:spPr>
        <p:txBody>
          <a:bodyPr lIns="96000" tIns="48000" rIns="96000" bIns="48000" anchor="t" anchorCtr="0">
            <a:noAutofit/>
          </a:bodyPr>
          <a:lstStyle/>
          <a:p>
            <a:pPr marL="0" marR="0" lvl="0" indent="0" algn="l" rtl="0">
              <a:spcBef>
                <a:spcPts val="0"/>
              </a:spcBef>
              <a:spcAft>
                <a:spcPts val="0"/>
              </a:spcAft>
              <a:buSzPct val="25000"/>
              <a:buNone/>
            </a:pPr>
            <a:r>
              <a:rPr lang="en-US" sz="1200" b="0" i="0" u="none" strike="noStrike" cap="none" dirty="0">
                <a:solidFill>
                  <a:schemeClr val="dk1"/>
                </a:solidFill>
                <a:latin typeface="Calibri"/>
                <a:ea typeface="Calibri"/>
                <a:cs typeface="Calibri"/>
                <a:sym typeface="Calibri"/>
              </a:rPr>
              <a:t>Figure 29: Demographics of Incarcerated Population, 2002-2004</a:t>
            </a:r>
          </a:p>
          <a:p>
            <a:pPr marL="0" marR="0" lvl="0" indent="0" algn="l" rtl="0">
              <a:spcBef>
                <a:spcPts val="360"/>
              </a:spcBef>
              <a:spcAft>
                <a:spcPts val="0"/>
              </a:spcAft>
              <a:buSzPct val="25000"/>
              <a:buNone/>
            </a:pPr>
            <a:endParaRPr sz="1200" b="0" i="0" u="none" strike="noStrike" cap="none" dirty="0">
              <a:solidFill>
                <a:schemeClr val="dk1"/>
              </a:solidFill>
              <a:latin typeface="Calibri"/>
              <a:ea typeface="Calibri"/>
              <a:cs typeface="Calibri"/>
              <a:sym typeface="Calibri"/>
            </a:endParaRPr>
          </a:p>
          <a:p>
            <a:pPr marL="0" marR="0" lvl="0" indent="0" algn="l" rtl="0">
              <a:spcBef>
                <a:spcPts val="360"/>
              </a:spcBef>
              <a:spcAft>
                <a:spcPts val="0"/>
              </a:spcAft>
              <a:buSzPct val="25000"/>
              <a:buNone/>
            </a:pPr>
            <a:r>
              <a:rPr lang="en-US" sz="1200" b="0" i="0" u="none" strike="noStrike" cap="none" dirty="0">
                <a:solidFill>
                  <a:schemeClr val="dk1"/>
                </a:solidFill>
                <a:latin typeface="Calibri"/>
                <a:ea typeface="Calibri"/>
                <a:cs typeface="Calibri"/>
                <a:sym typeface="Calibri"/>
              </a:rPr>
              <a:t>Bar graph depicting the characteristics of the prison/jail population between 2002 and 2004, organized by the following demographic characteristics: “Grew up in Foster Care”; “Ever Received Public Assistance”; “Family Member Ever Incarcerated”; “Parental Substance Abuse”; “Regular Alcohol Use”; “Regular Drug Use”; “Past Physical or Sexual Abuse”; “Homelessness in the Past Year”; “Mental Health Problem.” The data was compiled using state and federal prisoners as well as jail inmates. The graph shows that the most prevalent characteristic among the incarcerated population between 2002 and 2004 was “regular drug use.” 69% of the incarcerated population regularly used drugs. The second most prevalent characteristic was “regular alcohol use.” 65% of the incarcerated population regularly used alcohol. The third most prevalent characteristic between 2002 and 2004 was “mental health problem.” 58% of the incarcerated population reported having a mental health problem. On the opposite end, the least prevalent characteristics were “homelessness in the past year” (11%) and “grew up in foster care” (13%). </a:t>
            </a:r>
          </a:p>
        </p:txBody>
      </p:sp>
      <p:sp>
        <p:nvSpPr>
          <p:cNvPr id="441" name="Shape 441"/>
          <p:cNvSpPr txBox="1">
            <a:spLocks noGrp="1"/>
          </p:cNvSpPr>
          <p:nvPr>
            <p:ph type="sldNum" idx="12"/>
          </p:nvPr>
        </p:nvSpPr>
        <p:spPr>
          <a:xfrm>
            <a:off x="3884612" y="8829675"/>
            <a:ext cx="2971799" cy="465138"/>
          </a:xfrm>
          <a:prstGeom prst="rect">
            <a:avLst/>
          </a:prstGeom>
          <a:noFill/>
          <a:ln>
            <a:noFill/>
          </a:ln>
        </p:spPr>
        <p:txBody>
          <a:bodyPr lIns="96000" tIns="48000" rIns="96000" bIns="480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dk1"/>
                </a:solidFill>
                <a:latin typeface="Calibri"/>
                <a:ea typeface="Calibri"/>
                <a:cs typeface="Calibri"/>
                <a:sym typeface="Calibri"/>
              </a:rPr>
              <a:t>46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9310250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Shape 369"/>
          <p:cNvSpPr>
            <a:spLocks noGrp="1" noRot="1" noChangeAspect="1"/>
          </p:cNvSpPr>
          <p:nvPr>
            <p:ph type="sldImg" idx="2"/>
          </p:nvPr>
        </p:nvSpPr>
        <p:spPr>
          <a:xfrm>
            <a:off x="1106488" y="696913"/>
            <a:ext cx="4645025" cy="3484562"/>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70" name="Shape 370"/>
          <p:cNvSpPr txBox="1">
            <a:spLocks noGrp="1"/>
          </p:cNvSpPr>
          <p:nvPr>
            <p:ph type="body" idx="1"/>
          </p:nvPr>
        </p:nvSpPr>
        <p:spPr>
          <a:xfrm>
            <a:off x="685800" y="4416425"/>
            <a:ext cx="5486399" cy="4183063"/>
          </a:xfrm>
          <a:prstGeom prst="rect">
            <a:avLst/>
          </a:prstGeom>
          <a:noFill/>
          <a:ln>
            <a:noFill/>
          </a:ln>
        </p:spPr>
        <p:txBody>
          <a:bodyPr lIns="96000" tIns="48000" rIns="96000" bIns="48000" anchor="t" anchorCtr="0">
            <a:noAutofit/>
          </a:bodyPr>
          <a:lstStyle/>
          <a:p>
            <a:pPr marL="0" marR="0" lvl="0" indent="0" algn="l" rtl="0">
              <a:spcBef>
                <a:spcPts val="0"/>
              </a:spcBef>
              <a:spcAft>
                <a:spcPts val="0"/>
              </a:spcAft>
              <a:buSzPct val="25000"/>
              <a:buNone/>
            </a:pPr>
            <a:r>
              <a:rPr lang="en-US" sz="1200" b="0" i="0" u="none" strike="noStrike" cap="none" dirty="0">
                <a:solidFill>
                  <a:schemeClr val="dk1"/>
                </a:solidFill>
                <a:latin typeface="Calibri"/>
                <a:ea typeface="Calibri"/>
                <a:cs typeface="Calibri"/>
                <a:sym typeface="Calibri"/>
              </a:rPr>
              <a:t>Table 1: Prevalence of disabilities among state and federal prisoners and the general population, standardized, 2011–12</a:t>
            </a:r>
          </a:p>
          <a:p>
            <a:pPr marL="0" marR="0" lvl="0" indent="0" algn="l" defTabSz="914400" rtl="0" eaLnBrk="1" fontAlgn="auto" latinLnBrk="0" hangingPunct="1">
              <a:lnSpc>
                <a:spcPct val="100000"/>
              </a:lnSpc>
              <a:spcBef>
                <a:spcPts val="360"/>
              </a:spcBef>
              <a:spcAft>
                <a:spcPts val="0"/>
              </a:spcAft>
              <a:buClrTx/>
              <a:buSzPct val="25000"/>
              <a:buFontTx/>
              <a:buNone/>
              <a:tabLst/>
              <a:defRPr/>
            </a:pPr>
            <a:r>
              <a:rPr lang="en-US" sz="1200" dirty="0" smtClean="0"/>
              <a:t>Source: </a:t>
            </a:r>
            <a:r>
              <a:rPr lang="en-US" sz="1200" dirty="0" smtClean="0">
                <a:hlinkClick r:id="rId3"/>
              </a:rPr>
              <a:t>Bureau of Justice Statistics</a:t>
            </a:r>
            <a:endParaRPr lang="en-US" sz="1200" dirty="0" smtClean="0"/>
          </a:p>
          <a:p>
            <a:pPr marL="0" marR="0" lvl="0" indent="0" algn="l" rtl="0">
              <a:spcBef>
                <a:spcPts val="360"/>
              </a:spcBef>
              <a:spcAft>
                <a:spcPts val="0"/>
              </a:spcAft>
              <a:buSzPct val="25000"/>
              <a:buNone/>
            </a:pPr>
            <a:endParaRPr sz="1200" b="0" i="0" u="none" strike="noStrike" cap="none" dirty="0">
              <a:solidFill>
                <a:schemeClr val="dk1"/>
              </a:solidFill>
              <a:latin typeface="Calibri"/>
              <a:ea typeface="Calibri"/>
              <a:cs typeface="Calibri"/>
              <a:sym typeface="Calibri"/>
            </a:endParaRPr>
          </a:p>
          <a:p>
            <a:pPr marL="0" marR="0" lvl="0" indent="0" algn="l" rtl="0">
              <a:spcBef>
                <a:spcPts val="360"/>
              </a:spcBef>
              <a:spcAft>
                <a:spcPts val="0"/>
              </a:spcAft>
              <a:buSzPct val="25000"/>
              <a:buNone/>
            </a:pPr>
            <a:r>
              <a:rPr lang="en-US" sz="1200" b="0" i="0" u="none" strike="noStrike" cap="none" dirty="0">
                <a:solidFill>
                  <a:schemeClr val="dk1"/>
                </a:solidFill>
                <a:latin typeface="Calibri"/>
                <a:ea typeface="Calibri"/>
                <a:cs typeface="Calibri"/>
                <a:sym typeface="Calibri"/>
              </a:rPr>
              <a:t>Data table depicting the prevalence of disabilities among state and federal prisoners and the general population, standardized, between 2011 and 2012. The table shows that 31.6% of state and federal prisoners have a disability, while only 10.9% of people in the general population have a disability. The table also shows that the most prevalent disability in the prison population is cognitive disability, which 19.5% of federal and state prisoners have. In contrast, the most prevalent disability in the general population is ambulatory disability, which 5.1% of the general population has.</a:t>
            </a:r>
          </a:p>
        </p:txBody>
      </p:sp>
      <p:sp>
        <p:nvSpPr>
          <p:cNvPr id="371" name="Shape 371"/>
          <p:cNvSpPr txBox="1">
            <a:spLocks noGrp="1"/>
          </p:cNvSpPr>
          <p:nvPr>
            <p:ph type="sldNum" idx="12"/>
          </p:nvPr>
        </p:nvSpPr>
        <p:spPr>
          <a:xfrm>
            <a:off x="3884612" y="8829675"/>
            <a:ext cx="2971799" cy="465138"/>
          </a:xfrm>
          <a:prstGeom prst="rect">
            <a:avLst/>
          </a:prstGeom>
          <a:noFill/>
          <a:ln>
            <a:noFill/>
          </a:ln>
        </p:spPr>
        <p:txBody>
          <a:bodyPr lIns="96000" tIns="48000" rIns="96000" bIns="480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dk1"/>
                </a:solidFill>
                <a:latin typeface="Calibri"/>
                <a:ea typeface="Calibri"/>
                <a:cs typeface="Calibri"/>
                <a:sym typeface="Calibri"/>
              </a:rPr>
              <a:t>47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8934457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Shape 390"/>
          <p:cNvSpPr>
            <a:spLocks noGrp="1" noRot="1" noChangeAspect="1"/>
          </p:cNvSpPr>
          <p:nvPr>
            <p:ph type="sldImg" idx="2"/>
          </p:nvPr>
        </p:nvSpPr>
        <p:spPr>
          <a:xfrm>
            <a:off x="1106488" y="696913"/>
            <a:ext cx="4645025" cy="3484562"/>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91" name="Shape 391"/>
          <p:cNvSpPr txBox="1">
            <a:spLocks noGrp="1"/>
          </p:cNvSpPr>
          <p:nvPr>
            <p:ph type="body" idx="1"/>
          </p:nvPr>
        </p:nvSpPr>
        <p:spPr>
          <a:xfrm>
            <a:off x="685800" y="4416425"/>
            <a:ext cx="5486399" cy="4183063"/>
          </a:xfrm>
          <a:prstGeom prst="rect">
            <a:avLst/>
          </a:prstGeom>
          <a:noFill/>
          <a:ln>
            <a:noFill/>
          </a:ln>
        </p:spPr>
        <p:txBody>
          <a:bodyPr lIns="96000" tIns="48000" rIns="96000" bIns="48000" anchor="t" anchorCtr="0">
            <a:noAutofit/>
          </a:bodyPr>
          <a:lstStyle/>
          <a:p>
            <a:pPr marL="0" marR="0" lvl="0" indent="0" algn="l" rtl="0">
              <a:spcBef>
                <a:spcPts val="0"/>
              </a:spcBef>
              <a:spcAft>
                <a:spcPts val="0"/>
              </a:spcAft>
              <a:buSzPct val="25000"/>
              <a:buNone/>
            </a:pPr>
            <a:r>
              <a:rPr lang="en-US" sz="1200" b="0" i="0" u="none" strike="noStrike" cap="none" dirty="0">
                <a:solidFill>
                  <a:schemeClr val="dk1"/>
                </a:solidFill>
                <a:latin typeface="Calibri"/>
                <a:ea typeface="Calibri"/>
                <a:cs typeface="Calibri"/>
                <a:sym typeface="Calibri"/>
              </a:rPr>
              <a:t>Table 4: Prevalence of disabilities among state and federal prisoners, by demographic characteristics, 2011–12</a:t>
            </a:r>
          </a:p>
          <a:p>
            <a:pPr marL="0" marR="0" lvl="0" indent="0" algn="l" defTabSz="914400" rtl="0" eaLnBrk="1" fontAlgn="auto" latinLnBrk="0" hangingPunct="1">
              <a:lnSpc>
                <a:spcPct val="100000"/>
              </a:lnSpc>
              <a:spcBef>
                <a:spcPts val="360"/>
              </a:spcBef>
              <a:spcAft>
                <a:spcPts val="0"/>
              </a:spcAft>
              <a:buClrTx/>
              <a:buSzPct val="25000"/>
              <a:buFontTx/>
              <a:buNone/>
              <a:tabLst/>
              <a:defRPr/>
            </a:pPr>
            <a:r>
              <a:rPr lang="en-US" sz="1200" dirty="0" smtClean="0"/>
              <a:t>Source: </a:t>
            </a:r>
            <a:r>
              <a:rPr lang="en-US" sz="1200" dirty="0" smtClean="0">
                <a:hlinkClick r:id="rId3"/>
              </a:rPr>
              <a:t>Bureau of Justice Statistics</a:t>
            </a:r>
            <a:endParaRPr lang="en-US" sz="1200" dirty="0" smtClean="0"/>
          </a:p>
          <a:p>
            <a:pPr marL="0" marR="0" lvl="0" indent="0" algn="l" rtl="0">
              <a:spcBef>
                <a:spcPts val="360"/>
              </a:spcBef>
              <a:spcAft>
                <a:spcPts val="0"/>
              </a:spcAft>
              <a:buSzPct val="25000"/>
              <a:buNone/>
            </a:pPr>
            <a:endParaRPr sz="1200" b="0" i="0" u="none" strike="noStrike" cap="none" dirty="0">
              <a:solidFill>
                <a:schemeClr val="dk1"/>
              </a:solidFill>
              <a:latin typeface="Calibri"/>
              <a:ea typeface="Calibri"/>
              <a:cs typeface="Calibri"/>
              <a:sym typeface="Calibri"/>
            </a:endParaRPr>
          </a:p>
          <a:p>
            <a:pPr marL="0" marR="0" lvl="0" indent="0" algn="l" rtl="0">
              <a:spcBef>
                <a:spcPts val="360"/>
              </a:spcBef>
              <a:spcAft>
                <a:spcPts val="0"/>
              </a:spcAft>
              <a:buSzPct val="25000"/>
              <a:buNone/>
            </a:pPr>
            <a:r>
              <a:rPr lang="en-US" sz="1200" b="0" i="0" u="none" strike="noStrike" cap="none" dirty="0">
                <a:solidFill>
                  <a:schemeClr val="dk1"/>
                </a:solidFill>
                <a:latin typeface="Calibri"/>
                <a:ea typeface="Calibri"/>
                <a:cs typeface="Calibri"/>
                <a:sym typeface="Calibri"/>
              </a:rPr>
              <a:t>Data table depicting the prevalence of disabilities among state and federal prisoners between 2011 and 2012, organized by demographic characteristics. 31.6% of all prisoners have a disability. In terms of sex, disabilities are most prevalent among female prisoners. 39.5% of female prisoners have a disability, while 31.0% of male prisoners have a disability. In terms of age, disabilities are most prevalent among prisoners who are 50 or older. 44.2% of prisoners age 50 or older have a disability. The next most prevalent is in the 35-49 age group, where 32.8% of prisoners have a disability. In terms of race, disabilities are most prevalent among prisoners who are of “two or more races.” 42.3% of the prisoners who identify as “two or more races” have a disability.</a:t>
            </a:r>
          </a:p>
        </p:txBody>
      </p:sp>
      <p:sp>
        <p:nvSpPr>
          <p:cNvPr id="392" name="Shape 392"/>
          <p:cNvSpPr txBox="1">
            <a:spLocks noGrp="1"/>
          </p:cNvSpPr>
          <p:nvPr>
            <p:ph type="sldNum" idx="12"/>
          </p:nvPr>
        </p:nvSpPr>
        <p:spPr>
          <a:xfrm>
            <a:off x="3884612" y="8829675"/>
            <a:ext cx="2971799" cy="465138"/>
          </a:xfrm>
          <a:prstGeom prst="rect">
            <a:avLst/>
          </a:prstGeom>
          <a:noFill/>
          <a:ln>
            <a:noFill/>
          </a:ln>
        </p:spPr>
        <p:txBody>
          <a:bodyPr lIns="96000" tIns="48000" rIns="96000" bIns="480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dk1"/>
                </a:solidFill>
                <a:latin typeface="Calibri"/>
                <a:ea typeface="Calibri"/>
                <a:cs typeface="Calibri"/>
                <a:sym typeface="Calibri"/>
              </a:rPr>
              <a:t>48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2651708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Shape 376"/>
          <p:cNvSpPr>
            <a:spLocks noGrp="1" noRot="1" noChangeAspect="1"/>
          </p:cNvSpPr>
          <p:nvPr>
            <p:ph type="sldImg" idx="2"/>
          </p:nvPr>
        </p:nvSpPr>
        <p:spPr>
          <a:xfrm>
            <a:off x="1106488" y="696913"/>
            <a:ext cx="4645025" cy="3484562"/>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77" name="Shape 377"/>
          <p:cNvSpPr txBox="1">
            <a:spLocks noGrp="1"/>
          </p:cNvSpPr>
          <p:nvPr>
            <p:ph type="body" idx="1"/>
          </p:nvPr>
        </p:nvSpPr>
        <p:spPr>
          <a:xfrm>
            <a:off x="685800" y="4416425"/>
            <a:ext cx="5486399" cy="4183063"/>
          </a:xfrm>
          <a:prstGeom prst="rect">
            <a:avLst/>
          </a:prstGeom>
          <a:noFill/>
          <a:ln>
            <a:noFill/>
          </a:ln>
        </p:spPr>
        <p:txBody>
          <a:bodyPr lIns="96000" tIns="48000" rIns="96000" bIns="48000" anchor="t" anchorCtr="0">
            <a:noAutofit/>
          </a:bodyPr>
          <a:lstStyle/>
          <a:p>
            <a:pPr marL="0" marR="0" lvl="0" indent="0" algn="l" rtl="0">
              <a:spcBef>
                <a:spcPts val="0"/>
              </a:spcBef>
              <a:spcAft>
                <a:spcPts val="0"/>
              </a:spcAft>
              <a:buSzPct val="25000"/>
              <a:buNone/>
            </a:pPr>
            <a:r>
              <a:rPr lang="en-US" sz="1200" b="0" i="0" u="none" strike="noStrike" cap="none" dirty="0" smtClean="0">
                <a:solidFill>
                  <a:schemeClr val="dk1"/>
                </a:solidFill>
                <a:latin typeface="Calibri"/>
                <a:ea typeface="Calibri"/>
                <a:cs typeface="Calibri"/>
                <a:sym typeface="Calibri"/>
              </a:rPr>
              <a:t>Table </a:t>
            </a:r>
            <a:r>
              <a:rPr lang="en-US" sz="1200" b="0" i="0" u="none" strike="noStrike" cap="none" dirty="0">
                <a:solidFill>
                  <a:schemeClr val="dk1"/>
                </a:solidFill>
                <a:latin typeface="Calibri"/>
                <a:ea typeface="Calibri"/>
                <a:cs typeface="Calibri"/>
                <a:sym typeface="Calibri"/>
              </a:rPr>
              <a:t>2: Prevalence of disabilities among jail inmates and the general population, standardized, 2011–12</a:t>
            </a:r>
          </a:p>
          <a:p>
            <a:pPr marL="0" marR="0" lvl="0" indent="0" algn="l" defTabSz="914400" rtl="0" eaLnBrk="1" fontAlgn="auto" latinLnBrk="0" hangingPunct="1">
              <a:lnSpc>
                <a:spcPct val="100000"/>
              </a:lnSpc>
              <a:spcBef>
                <a:spcPts val="360"/>
              </a:spcBef>
              <a:spcAft>
                <a:spcPts val="0"/>
              </a:spcAft>
              <a:buClrTx/>
              <a:buSzPct val="25000"/>
              <a:buFontTx/>
              <a:buNone/>
              <a:tabLst/>
              <a:defRPr/>
            </a:pPr>
            <a:r>
              <a:rPr lang="en-US" sz="1200" dirty="0" smtClean="0"/>
              <a:t>Source: </a:t>
            </a:r>
            <a:r>
              <a:rPr lang="en-US" sz="1200" dirty="0" smtClean="0">
                <a:hlinkClick r:id="rId3"/>
              </a:rPr>
              <a:t>Bureau of Justice Statistics</a:t>
            </a:r>
            <a:endParaRPr lang="en-US" sz="1200" dirty="0" smtClean="0"/>
          </a:p>
          <a:p>
            <a:pPr marL="0" marR="0" lvl="0" indent="0" algn="l" rtl="0">
              <a:spcBef>
                <a:spcPts val="360"/>
              </a:spcBef>
              <a:spcAft>
                <a:spcPts val="0"/>
              </a:spcAft>
              <a:buSzPct val="25000"/>
              <a:buNone/>
            </a:pPr>
            <a:endParaRPr sz="1200" b="0" i="0" u="none" strike="noStrike" cap="none" dirty="0">
              <a:solidFill>
                <a:schemeClr val="dk1"/>
              </a:solidFill>
              <a:latin typeface="Calibri"/>
              <a:ea typeface="Calibri"/>
              <a:cs typeface="Calibri"/>
              <a:sym typeface="Calibri"/>
            </a:endParaRPr>
          </a:p>
          <a:p>
            <a:pPr marL="0" marR="0" lvl="0" indent="0" algn="l" rtl="0">
              <a:spcBef>
                <a:spcPts val="360"/>
              </a:spcBef>
              <a:spcAft>
                <a:spcPts val="0"/>
              </a:spcAft>
              <a:buSzPct val="25000"/>
              <a:buNone/>
            </a:pPr>
            <a:r>
              <a:rPr lang="en-US" sz="1200" b="0" i="0" u="none" strike="noStrike" cap="none" dirty="0">
                <a:solidFill>
                  <a:schemeClr val="dk1"/>
                </a:solidFill>
                <a:latin typeface="Calibri"/>
                <a:ea typeface="Calibri"/>
                <a:cs typeface="Calibri"/>
                <a:sym typeface="Calibri"/>
              </a:rPr>
              <a:t>Data table depicting the prevalence of disabilities among jail inmates and the general population, standardized, between 2011 and 2012. The table shows that 39.9% of jail inmates have a disability, while only 9.3% of the general population has a disability. The majority of jail inmates that have a disability have a cognitive disability.</a:t>
            </a:r>
          </a:p>
        </p:txBody>
      </p:sp>
      <p:sp>
        <p:nvSpPr>
          <p:cNvPr id="378" name="Shape 378"/>
          <p:cNvSpPr txBox="1">
            <a:spLocks noGrp="1"/>
          </p:cNvSpPr>
          <p:nvPr>
            <p:ph type="sldNum" idx="12"/>
          </p:nvPr>
        </p:nvSpPr>
        <p:spPr>
          <a:xfrm>
            <a:off x="3884612" y="8829675"/>
            <a:ext cx="2971799" cy="465138"/>
          </a:xfrm>
          <a:prstGeom prst="rect">
            <a:avLst/>
          </a:prstGeom>
          <a:noFill/>
          <a:ln>
            <a:noFill/>
          </a:ln>
        </p:spPr>
        <p:txBody>
          <a:bodyPr lIns="96000" tIns="48000" rIns="96000" bIns="480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dk1"/>
                </a:solidFill>
                <a:latin typeface="Calibri"/>
                <a:ea typeface="Calibri"/>
                <a:cs typeface="Calibri"/>
                <a:sym typeface="Calibri"/>
              </a:rPr>
              <a:t>49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2515316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Shape 397"/>
          <p:cNvSpPr>
            <a:spLocks noGrp="1" noRot="1" noChangeAspect="1"/>
          </p:cNvSpPr>
          <p:nvPr>
            <p:ph type="sldImg" idx="2"/>
          </p:nvPr>
        </p:nvSpPr>
        <p:spPr>
          <a:xfrm>
            <a:off x="1106488" y="696913"/>
            <a:ext cx="4645025" cy="3484562"/>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98" name="Shape 398"/>
          <p:cNvSpPr txBox="1">
            <a:spLocks noGrp="1"/>
          </p:cNvSpPr>
          <p:nvPr>
            <p:ph type="body" idx="1"/>
          </p:nvPr>
        </p:nvSpPr>
        <p:spPr>
          <a:xfrm>
            <a:off x="685800" y="4416425"/>
            <a:ext cx="5486399" cy="4183063"/>
          </a:xfrm>
          <a:prstGeom prst="rect">
            <a:avLst/>
          </a:prstGeom>
          <a:noFill/>
          <a:ln>
            <a:noFill/>
          </a:ln>
        </p:spPr>
        <p:txBody>
          <a:bodyPr lIns="96000" tIns="48000" rIns="96000" bIns="48000" anchor="t" anchorCtr="0">
            <a:noAutofit/>
          </a:bodyPr>
          <a:lstStyle/>
          <a:p>
            <a:pPr marL="0" marR="0" lvl="0" indent="0" algn="l" rtl="0">
              <a:spcBef>
                <a:spcPts val="0"/>
              </a:spcBef>
              <a:spcAft>
                <a:spcPts val="0"/>
              </a:spcAft>
              <a:buSzPct val="25000"/>
              <a:buNone/>
            </a:pPr>
            <a:r>
              <a:rPr lang="en-US" sz="1200" b="0" i="0" u="none" strike="noStrike" cap="none" dirty="0">
                <a:solidFill>
                  <a:schemeClr val="dk1"/>
                </a:solidFill>
                <a:latin typeface="Calibri"/>
                <a:ea typeface="Calibri"/>
                <a:cs typeface="Calibri"/>
                <a:sym typeface="Calibri"/>
              </a:rPr>
              <a:t>Table 5: Prevalence of disabilities among jail inmates, by demographic characteristics, 2011–12</a:t>
            </a:r>
          </a:p>
          <a:p>
            <a:pPr marL="0" marR="0" lvl="0" indent="0" algn="l" defTabSz="914400" rtl="0" eaLnBrk="1" fontAlgn="auto" latinLnBrk="0" hangingPunct="1">
              <a:lnSpc>
                <a:spcPct val="100000"/>
              </a:lnSpc>
              <a:spcBef>
                <a:spcPts val="360"/>
              </a:spcBef>
              <a:spcAft>
                <a:spcPts val="0"/>
              </a:spcAft>
              <a:buClrTx/>
              <a:buSzPct val="25000"/>
              <a:buFontTx/>
              <a:buNone/>
              <a:tabLst/>
              <a:defRPr/>
            </a:pPr>
            <a:r>
              <a:rPr lang="en-US" sz="1200" dirty="0" smtClean="0"/>
              <a:t>Source: </a:t>
            </a:r>
            <a:r>
              <a:rPr lang="en-US" sz="1200" dirty="0" smtClean="0">
                <a:hlinkClick r:id="rId3"/>
              </a:rPr>
              <a:t>Bureau of Justice Statistics</a:t>
            </a:r>
            <a:endParaRPr lang="en-US" sz="1200" dirty="0" smtClean="0"/>
          </a:p>
          <a:p>
            <a:pPr marL="0" marR="0" lvl="0" indent="0" algn="l" rtl="0">
              <a:spcBef>
                <a:spcPts val="360"/>
              </a:spcBef>
              <a:spcAft>
                <a:spcPts val="0"/>
              </a:spcAft>
              <a:buSzPct val="25000"/>
              <a:buNone/>
            </a:pPr>
            <a:endParaRPr sz="1200" b="0" i="0" u="none" strike="noStrike" cap="none" dirty="0">
              <a:solidFill>
                <a:schemeClr val="dk1"/>
              </a:solidFill>
              <a:latin typeface="Calibri"/>
              <a:ea typeface="Calibri"/>
              <a:cs typeface="Calibri"/>
              <a:sym typeface="Calibri"/>
            </a:endParaRPr>
          </a:p>
          <a:p>
            <a:pPr marL="0" marR="0" lvl="0" indent="0" algn="l" rtl="0">
              <a:spcBef>
                <a:spcPts val="360"/>
              </a:spcBef>
              <a:spcAft>
                <a:spcPts val="0"/>
              </a:spcAft>
              <a:buSzPct val="25000"/>
              <a:buNone/>
            </a:pPr>
            <a:r>
              <a:rPr lang="en-US" sz="1200" b="0" i="0" u="none" strike="noStrike" cap="none" dirty="0">
                <a:solidFill>
                  <a:schemeClr val="dk1"/>
                </a:solidFill>
                <a:latin typeface="Calibri"/>
                <a:ea typeface="Calibri"/>
                <a:cs typeface="Calibri"/>
                <a:sym typeface="Calibri"/>
              </a:rPr>
              <a:t>Data table depicting the prevalence of disabilities among jail inmates between 2011 and 2012, organized by demographic characteristics. 39.9% of all jail inmates have a disability. In terms of sex, disabilities are most prevalent among female jail inmates. 49.5% of female jail inmates have a disability, while 38.5% of male jail inmates have a disability. In terms of age, disabilities are most prevalent among jail inmates who are 50 or older. 59.7% of jail inmates age 50 or older have a disability. The next most prevalent is in the 35-49 age group, where 43.1% of jail inmates have a disability. In terms of race, disabilities are most prevalent among jail inmates who are of “two or more races.” 55.3% of the jail inmates who have a disability are of “two or more races.”</a:t>
            </a:r>
          </a:p>
          <a:p>
            <a:pPr marL="0" marR="0" lvl="0" indent="0" algn="l" rtl="0">
              <a:spcBef>
                <a:spcPts val="360"/>
              </a:spcBef>
              <a:spcAft>
                <a:spcPts val="0"/>
              </a:spcAft>
              <a:buSzPct val="25000"/>
              <a:buNone/>
            </a:pPr>
            <a:endParaRPr sz="1200" b="0" i="0" u="none" strike="noStrike" cap="none" dirty="0">
              <a:solidFill>
                <a:schemeClr val="dk1"/>
              </a:solidFill>
              <a:latin typeface="Calibri"/>
              <a:ea typeface="Calibri"/>
              <a:cs typeface="Calibri"/>
              <a:sym typeface="Calibri"/>
            </a:endParaRPr>
          </a:p>
        </p:txBody>
      </p:sp>
      <p:sp>
        <p:nvSpPr>
          <p:cNvPr id="399" name="Shape 399"/>
          <p:cNvSpPr txBox="1">
            <a:spLocks noGrp="1"/>
          </p:cNvSpPr>
          <p:nvPr>
            <p:ph type="sldNum" idx="12"/>
          </p:nvPr>
        </p:nvSpPr>
        <p:spPr>
          <a:xfrm>
            <a:off x="3884612" y="8829675"/>
            <a:ext cx="2971799" cy="465138"/>
          </a:xfrm>
          <a:prstGeom prst="rect">
            <a:avLst/>
          </a:prstGeom>
          <a:noFill/>
          <a:ln>
            <a:noFill/>
          </a:ln>
        </p:spPr>
        <p:txBody>
          <a:bodyPr lIns="96000" tIns="48000" rIns="96000" bIns="480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dk1"/>
                </a:solidFill>
                <a:latin typeface="Calibri"/>
                <a:ea typeface="Calibri"/>
                <a:cs typeface="Calibri"/>
                <a:sym typeface="Calibri"/>
              </a:rPr>
              <a:t>50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8397052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Shape 355"/>
          <p:cNvSpPr>
            <a:spLocks noGrp="1" noRot="1" noChangeAspect="1"/>
          </p:cNvSpPr>
          <p:nvPr>
            <p:ph type="sldImg" idx="2"/>
          </p:nvPr>
        </p:nvSpPr>
        <p:spPr>
          <a:xfrm>
            <a:off x="1106488" y="696913"/>
            <a:ext cx="4645025" cy="3484562"/>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56" name="Shape 356"/>
          <p:cNvSpPr txBox="1">
            <a:spLocks noGrp="1"/>
          </p:cNvSpPr>
          <p:nvPr>
            <p:ph type="body" idx="1"/>
          </p:nvPr>
        </p:nvSpPr>
        <p:spPr>
          <a:xfrm>
            <a:off x="685800" y="4416425"/>
            <a:ext cx="5486399" cy="4183063"/>
          </a:xfrm>
          <a:prstGeom prst="rect">
            <a:avLst/>
          </a:prstGeom>
          <a:noFill/>
          <a:ln>
            <a:noFill/>
          </a:ln>
        </p:spPr>
        <p:txBody>
          <a:bodyPr lIns="96000" tIns="48000" rIns="96000" bIns="48000" anchor="t" anchorCtr="0">
            <a:noAutofit/>
          </a:bodyPr>
          <a:lstStyle/>
          <a:p>
            <a:pPr marL="0" marR="0" lvl="0" indent="0" algn="l" rtl="0">
              <a:spcBef>
                <a:spcPts val="0"/>
              </a:spcBef>
              <a:spcAft>
                <a:spcPts val="0"/>
              </a:spcAft>
              <a:buSzPct val="25000"/>
              <a:buNone/>
            </a:pPr>
            <a:r>
              <a:rPr lang="en-US" sz="1200" b="0" i="0" u="none" strike="noStrike" cap="none" dirty="0">
                <a:solidFill>
                  <a:schemeClr val="dk1"/>
                </a:solidFill>
                <a:latin typeface="Calibri"/>
                <a:ea typeface="Calibri"/>
                <a:cs typeface="Calibri"/>
                <a:sym typeface="Calibri"/>
              </a:rPr>
              <a:t>Figure 1: Prevalence of disabilities among state and federal prisoners and jail inmates, by sex, 2011–12</a:t>
            </a:r>
          </a:p>
          <a:p>
            <a:pPr marL="0" marR="0" lvl="0" indent="0" algn="l" defTabSz="914400" rtl="0" eaLnBrk="1" fontAlgn="auto" latinLnBrk="0" hangingPunct="1">
              <a:lnSpc>
                <a:spcPct val="100000"/>
              </a:lnSpc>
              <a:spcBef>
                <a:spcPts val="360"/>
              </a:spcBef>
              <a:spcAft>
                <a:spcPts val="0"/>
              </a:spcAft>
              <a:buClrTx/>
              <a:buSzPct val="25000"/>
              <a:buFontTx/>
              <a:buNone/>
              <a:tabLst/>
              <a:defRPr/>
            </a:pPr>
            <a:r>
              <a:rPr lang="en-US" sz="1200" dirty="0" smtClean="0"/>
              <a:t>Source: </a:t>
            </a:r>
            <a:r>
              <a:rPr lang="en-US" sz="1200" dirty="0" smtClean="0">
                <a:hlinkClick r:id="rId3"/>
              </a:rPr>
              <a:t>Bureau of Justice Statistics</a:t>
            </a:r>
            <a:endParaRPr lang="en-US" sz="1200" dirty="0" smtClean="0"/>
          </a:p>
          <a:p>
            <a:pPr marL="0" marR="0" lvl="0" indent="0" algn="l" rtl="0">
              <a:spcBef>
                <a:spcPts val="360"/>
              </a:spcBef>
              <a:spcAft>
                <a:spcPts val="0"/>
              </a:spcAft>
              <a:buSzPct val="25000"/>
              <a:buNone/>
            </a:pPr>
            <a:endParaRPr sz="1200" b="0" i="0" u="none" strike="noStrike" cap="none" dirty="0">
              <a:solidFill>
                <a:schemeClr val="dk1"/>
              </a:solidFill>
              <a:latin typeface="Calibri"/>
              <a:ea typeface="Calibri"/>
              <a:cs typeface="Calibri"/>
              <a:sym typeface="Calibri"/>
            </a:endParaRPr>
          </a:p>
          <a:p>
            <a:pPr marL="0" marR="0" lvl="0" indent="0" algn="l" rtl="0">
              <a:spcBef>
                <a:spcPts val="360"/>
              </a:spcBef>
              <a:spcAft>
                <a:spcPts val="0"/>
              </a:spcAft>
              <a:buSzPct val="25000"/>
              <a:buNone/>
            </a:pPr>
            <a:r>
              <a:rPr lang="en-US" sz="1200" b="0" i="0" u="none" strike="noStrike" cap="none" dirty="0">
                <a:solidFill>
                  <a:schemeClr val="dk1"/>
                </a:solidFill>
                <a:latin typeface="Calibri"/>
                <a:ea typeface="Calibri"/>
                <a:cs typeface="Calibri"/>
                <a:sym typeface="Calibri"/>
              </a:rPr>
              <a:t>Bar graph depicting the prevalence of disabilities among state and federal prisoners and jail inmates, by sex, between 2011 and 2012. For the purpose of this graph, the disability types represented are hearing, vision, cognitive, ambulatory, self-care, and independent living. Just over 30% of all prisoners report having a disability. Just under 40% of all jail inmates report having a disability.</a:t>
            </a:r>
          </a:p>
        </p:txBody>
      </p:sp>
      <p:sp>
        <p:nvSpPr>
          <p:cNvPr id="357" name="Shape 357"/>
          <p:cNvSpPr txBox="1">
            <a:spLocks noGrp="1"/>
          </p:cNvSpPr>
          <p:nvPr>
            <p:ph type="sldNum" idx="12"/>
          </p:nvPr>
        </p:nvSpPr>
        <p:spPr>
          <a:xfrm>
            <a:off x="3884612" y="8829675"/>
            <a:ext cx="2971799" cy="465138"/>
          </a:xfrm>
          <a:prstGeom prst="rect">
            <a:avLst/>
          </a:prstGeom>
          <a:noFill/>
          <a:ln>
            <a:noFill/>
          </a:ln>
        </p:spPr>
        <p:txBody>
          <a:bodyPr lIns="96000" tIns="48000" rIns="96000" bIns="480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dk1"/>
                </a:solidFill>
                <a:latin typeface="Calibri"/>
                <a:ea typeface="Calibri"/>
                <a:cs typeface="Calibri"/>
                <a:sym typeface="Calibri"/>
              </a:rPr>
              <a:t>51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33264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Shape 383"/>
          <p:cNvSpPr>
            <a:spLocks noGrp="1" noRot="1" noChangeAspect="1"/>
          </p:cNvSpPr>
          <p:nvPr>
            <p:ph type="sldImg" idx="2"/>
          </p:nvPr>
        </p:nvSpPr>
        <p:spPr>
          <a:xfrm>
            <a:off x="1106488" y="696913"/>
            <a:ext cx="4645025" cy="3484562"/>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84" name="Shape 384"/>
          <p:cNvSpPr txBox="1">
            <a:spLocks noGrp="1"/>
          </p:cNvSpPr>
          <p:nvPr>
            <p:ph type="body" idx="1"/>
          </p:nvPr>
        </p:nvSpPr>
        <p:spPr>
          <a:xfrm>
            <a:off x="685800" y="4416425"/>
            <a:ext cx="5486399" cy="4183063"/>
          </a:xfrm>
          <a:prstGeom prst="rect">
            <a:avLst/>
          </a:prstGeom>
          <a:noFill/>
          <a:ln>
            <a:noFill/>
          </a:ln>
        </p:spPr>
        <p:txBody>
          <a:bodyPr lIns="96000" tIns="48000" rIns="96000" bIns="48000" anchor="t" anchorCtr="0">
            <a:noAutofit/>
          </a:bodyPr>
          <a:lstStyle/>
          <a:p>
            <a:pPr marL="0" marR="0" lvl="0" indent="0" algn="l" rtl="0">
              <a:spcBef>
                <a:spcPts val="0"/>
              </a:spcBef>
              <a:spcAft>
                <a:spcPts val="0"/>
              </a:spcAft>
              <a:buSzPct val="25000"/>
              <a:buNone/>
            </a:pPr>
            <a:r>
              <a:rPr lang="en-US" sz="1200" b="0" i="0" u="none" strike="noStrike" cap="none" dirty="0" smtClean="0">
                <a:solidFill>
                  <a:schemeClr val="dk1"/>
                </a:solidFill>
                <a:latin typeface="Calibri"/>
                <a:ea typeface="Calibri"/>
                <a:cs typeface="Calibri"/>
                <a:sym typeface="Calibri"/>
              </a:rPr>
              <a:t>Table </a:t>
            </a:r>
            <a:r>
              <a:rPr lang="en-US" sz="1200" b="0" i="0" u="none" strike="noStrike" cap="none" dirty="0">
                <a:solidFill>
                  <a:schemeClr val="dk1"/>
                </a:solidFill>
                <a:latin typeface="Calibri"/>
                <a:ea typeface="Calibri"/>
                <a:cs typeface="Calibri"/>
                <a:sym typeface="Calibri"/>
              </a:rPr>
              <a:t>3: Number of disabilities reported by state and federal prisoners and jail inmates, </a:t>
            </a:r>
            <a:r>
              <a:rPr lang="en-US" sz="1200" b="0" i="0" u="none" strike="noStrike" cap="none" dirty="0" smtClean="0">
                <a:solidFill>
                  <a:schemeClr val="dk1"/>
                </a:solidFill>
                <a:latin typeface="Calibri"/>
                <a:ea typeface="Calibri"/>
                <a:cs typeface="Calibri"/>
                <a:sym typeface="Calibri"/>
              </a:rPr>
              <a:t>2011–12</a:t>
            </a:r>
            <a:endParaRPr lang="en-US" sz="1200" b="0" i="0" u="none" strike="noStrike" cap="none" dirty="0">
              <a:solidFill>
                <a:schemeClr val="dk1"/>
              </a:solidFill>
              <a:latin typeface="Calibri"/>
              <a:ea typeface="Calibri"/>
              <a:cs typeface="Calibri"/>
              <a:sym typeface="Calibri"/>
            </a:endParaRPr>
          </a:p>
          <a:p>
            <a:pPr marL="0" marR="0" lvl="0" indent="0" algn="l" defTabSz="914400" rtl="0" eaLnBrk="1" fontAlgn="auto" latinLnBrk="0" hangingPunct="1">
              <a:lnSpc>
                <a:spcPct val="100000"/>
              </a:lnSpc>
              <a:spcBef>
                <a:spcPts val="360"/>
              </a:spcBef>
              <a:spcAft>
                <a:spcPts val="0"/>
              </a:spcAft>
              <a:buClrTx/>
              <a:buSzPct val="25000"/>
              <a:buFontTx/>
              <a:buNone/>
              <a:tabLst/>
              <a:defRPr/>
            </a:pPr>
            <a:r>
              <a:rPr lang="en-US" sz="1200" dirty="0" smtClean="0"/>
              <a:t>Source: </a:t>
            </a:r>
            <a:r>
              <a:rPr lang="en-US" sz="1200" dirty="0" smtClean="0">
                <a:hlinkClick r:id="rId3"/>
              </a:rPr>
              <a:t>Bureau of Justice Statistics</a:t>
            </a:r>
            <a:endParaRPr lang="en-US" sz="1200" dirty="0" smtClean="0"/>
          </a:p>
          <a:p>
            <a:pPr marL="0" marR="0" lvl="0" indent="0" algn="l" rtl="0">
              <a:spcBef>
                <a:spcPts val="360"/>
              </a:spcBef>
              <a:spcAft>
                <a:spcPts val="0"/>
              </a:spcAft>
              <a:buSzPct val="25000"/>
              <a:buNone/>
            </a:pPr>
            <a:endParaRPr sz="1200" b="0" i="0" u="none" strike="noStrike" cap="none" dirty="0">
              <a:solidFill>
                <a:schemeClr val="dk1"/>
              </a:solidFill>
              <a:latin typeface="Calibri"/>
              <a:ea typeface="Calibri"/>
              <a:cs typeface="Calibri"/>
              <a:sym typeface="Calibri"/>
            </a:endParaRPr>
          </a:p>
          <a:p>
            <a:pPr marL="0" marR="0" lvl="0" indent="0" algn="l" rtl="0">
              <a:spcBef>
                <a:spcPts val="360"/>
              </a:spcBef>
              <a:spcAft>
                <a:spcPts val="0"/>
              </a:spcAft>
              <a:buSzPct val="25000"/>
              <a:buNone/>
            </a:pPr>
            <a:r>
              <a:rPr lang="en-US" sz="1200" b="0" i="0" u="none" strike="noStrike" cap="none" dirty="0">
                <a:solidFill>
                  <a:schemeClr val="dk1"/>
                </a:solidFill>
                <a:latin typeface="Calibri"/>
                <a:ea typeface="Calibri"/>
                <a:cs typeface="Calibri"/>
                <a:sym typeface="Calibri"/>
              </a:rPr>
              <a:t>Data table depicting the number of disabilities reported by state and federal prisoners and the number of disabilities reported by state and federal jail inmates, between 2011 and 2012. Disability types included in this data: hearing, vision, cognitive, ambulatory, self-care, and independent living. 68.4% of state and federal prisoners, and 60.1% of jail inmates, report having no disabilities. 18.8% of state and federal prisoners, and 23.9% of jail inmates, report having 1 disability. 7.9% of state and federal prisoners, and 10.2% of jail inmates, report having 2 disabilities. 2.5% of state and federal prisoners, and 3.0% of jail inmates, report having 3 disabilities. 2.4% of state and federal prisoners, and 2.8% of jail inmates, report having 4 or more disabilities.</a:t>
            </a:r>
          </a:p>
        </p:txBody>
      </p:sp>
      <p:sp>
        <p:nvSpPr>
          <p:cNvPr id="385" name="Shape 385"/>
          <p:cNvSpPr txBox="1">
            <a:spLocks noGrp="1"/>
          </p:cNvSpPr>
          <p:nvPr>
            <p:ph type="sldNum" idx="12"/>
          </p:nvPr>
        </p:nvSpPr>
        <p:spPr>
          <a:xfrm>
            <a:off x="3884612" y="8829675"/>
            <a:ext cx="2971799" cy="465138"/>
          </a:xfrm>
          <a:prstGeom prst="rect">
            <a:avLst/>
          </a:prstGeom>
          <a:noFill/>
          <a:ln>
            <a:noFill/>
          </a:ln>
        </p:spPr>
        <p:txBody>
          <a:bodyPr lIns="96000" tIns="48000" rIns="96000" bIns="480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dk1"/>
                </a:solidFill>
                <a:latin typeface="Calibri"/>
                <a:ea typeface="Calibri"/>
                <a:cs typeface="Calibri"/>
                <a:sym typeface="Calibri"/>
              </a:rPr>
              <a:t>52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2921372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6488" y="696913"/>
            <a:ext cx="4645025" cy="3484562"/>
          </a:xfrm>
        </p:spPr>
      </p:sp>
      <p:sp>
        <p:nvSpPr>
          <p:cNvPr id="3" name="Notes Placeholder 2"/>
          <p:cNvSpPr>
            <a:spLocks noGrp="1"/>
          </p:cNvSpPr>
          <p:nvPr>
            <p:ph type="body" idx="1"/>
          </p:nvPr>
        </p:nvSpPr>
        <p:spPr/>
        <p:txBody>
          <a:bodyPr/>
          <a:lstStyle/>
          <a:p>
            <a:r>
              <a:rPr lang="en-US" dirty="0" smtClean="0"/>
              <a:t>"People with disabilities in the corrections system routinely have their rights violated," along with news headlines demonstrating such.</a:t>
            </a:r>
          </a:p>
          <a:p>
            <a:endParaRPr lang="en-US" dirty="0" smtClean="0"/>
          </a:p>
          <a:p>
            <a:r>
              <a:rPr lang="en-US" dirty="0" smtClean="0"/>
              <a:t>Report: Blind, Deaf, Disable Inmates abused in Prison, Source: </a:t>
            </a:r>
            <a:r>
              <a:rPr lang="en-US" dirty="0" smtClean="0">
                <a:hlinkClick r:id="rId3"/>
              </a:rPr>
              <a:t>Texas Tribune</a:t>
            </a:r>
            <a:endParaRPr lang="en-US" dirty="0" smtClean="0"/>
          </a:p>
          <a:p>
            <a:endParaRPr lang="en-US" dirty="0" smtClean="0"/>
          </a:p>
          <a:p>
            <a:r>
              <a:rPr lang="en-US" dirty="0" smtClean="0"/>
              <a:t>The Invisible Punishment of Prisoners with Disabilities. Source: </a:t>
            </a:r>
            <a:r>
              <a:rPr lang="en-US" dirty="0" smtClean="0">
                <a:hlinkClick r:id="rId4"/>
              </a:rPr>
              <a:t>The Nation</a:t>
            </a:r>
            <a:endParaRPr lang="en-US" dirty="0" smtClean="0"/>
          </a:p>
          <a:p>
            <a:endParaRPr lang="en-US" dirty="0" smtClean="0"/>
          </a:p>
          <a:p>
            <a:r>
              <a:rPr lang="en-US" dirty="0" smtClean="0"/>
              <a:t>Cruel Confinement: Abuse, Discrimination and Death within Alabama's Prisons. Source: </a:t>
            </a:r>
            <a:r>
              <a:rPr lang="en-US" dirty="0" smtClean="0">
                <a:hlinkClick r:id="rId5"/>
              </a:rPr>
              <a:t>Southern Poverty Law Center</a:t>
            </a:r>
            <a:endParaRPr lang="en-US" dirty="0" smtClean="0"/>
          </a:p>
          <a:p>
            <a:endParaRPr lang="en-US" dirty="0" smtClean="0"/>
          </a:p>
          <a:p>
            <a:r>
              <a:rPr lang="en-US" dirty="0" smtClean="0"/>
              <a:t>Execution of Warren Hill "shakes the foundation of our legal system for people with intellectual disabilities." Source:</a:t>
            </a:r>
            <a:r>
              <a:rPr lang="en-US" dirty="0" smtClean="0">
                <a:hlinkClick r:id="rId6"/>
              </a:rPr>
              <a:t> The Arc Blog</a:t>
            </a:r>
            <a:endParaRPr lang="en-US" dirty="0" smtClean="0"/>
          </a:p>
          <a:p>
            <a:endParaRPr lang="en-US" dirty="0" smtClean="0"/>
          </a:p>
          <a:p>
            <a:r>
              <a:rPr lang="en-US" dirty="0" smtClean="0"/>
              <a:t>U.S. Jury orders D.C. Corrections to pay $70,000 to deaf inmate in ADA claim. Source: </a:t>
            </a:r>
            <a:r>
              <a:rPr lang="en-US" dirty="0" smtClean="0">
                <a:hlinkClick r:id="rId7"/>
              </a:rPr>
              <a:t>Washington Post</a:t>
            </a:r>
            <a:endParaRPr lang="en-US" dirty="0" smtClean="0"/>
          </a:p>
          <a:p>
            <a:endParaRPr lang="en-US" dirty="0" smtClean="0"/>
          </a:p>
          <a:p>
            <a:pPr marL="0" marR="0" indent="0" algn="l" defTabSz="914400" rtl="0" eaLnBrk="1" fontAlgn="auto" latinLnBrk="0" hangingPunct="1">
              <a:lnSpc>
                <a:spcPct val="100000"/>
              </a:lnSpc>
              <a:spcBef>
                <a:spcPts val="360"/>
              </a:spcBef>
              <a:spcAft>
                <a:spcPts val="0"/>
              </a:spcAft>
              <a:buClrTx/>
              <a:buSzTx/>
              <a:buFontTx/>
              <a:buNone/>
              <a:tabLst/>
              <a:defRPr/>
            </a:pPr>
            <a:r>
              <a:rPr lang="en-US" dirty="0" smtClean="0"/>
              <a:t>Wrongfully Imprisoned D.C. Man Settles suit for 1.74 Million. Source: </a:t>
            </a:r>
            <a:r>
              <a:rPr lang="en-US" dirty="0" smtClean="0">
                <a:hlinkClick r:id="rId8"/>
              </a:rPr>
              <a:t>Prison Legal News</a:t>
            </a:r>
            <a:endParaRPr lang="en-US" dirty="0" smtClean="0"/>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53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7377411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6488" y="696913"/>
            <a:ext cx="4645025" cy="3484562"/>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360"/>
              </a:spcBef>
              <a:spcAft>
                <a:spcPts val="0"/>
              </a:spcAft>
              <a:buClrTx/>
              <a:buSzTx/>
              <a:buFontTx/>
              <a:buNone/>
              <a:tabLst/>
              <a:defRPr/>
            </a:pPr>
            <a:r>
              <a:rPr lang="en-US" sz="1200" dirty="0" smtClean="0">
                <a:hlinkClick r:id="rId3"/>
              </a:rPr>
              <a:t>Source: Herald-Journal – Sep. 1, 2001</a:t>
            </a:r>
            <a:endParaRPr lang="en-US" sz="1200" dirty="0" smtClean="0"/>
          </a:p>
          <a:p>
            <a:endParaRPr lang="en-US" dirty="0" smtClean="0"/>
          </a:p>
          <a:p>
            <a:r>
              <a:rPr lang="en-US" dirty="0" smtClean="0"/>
              <a:t>Photo</a:t>
            </a:r>
            <a:r>
              <a:rPr lang="en-US" baseline="0" dirty="0" smtClean="0"/>
              <a:t> Source: </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54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6469124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6488" y="696913"/>
            <a:ext cx="4645025" cy="3484562"/>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360"/>
              </a:spcBef>
              <a:spcAft>
                <a:spcPts val="0"/>
              </a:spcAft>
              <a:buClrTx/>
              <a:buSzTx/>
              <a:buFontTx/>
              <a:buNone/>
              <a:tabLst/>
              <a:defRPr/>
            </a:pPr>
            <a:r>
              <a:rPr lang="en-US" dirty="0" smtClean="0"/>
              <a:t>Sources: </a:t>
            </a:r>
            <a:r>
              <a:rPr lang="en-US" sz="1200" dirty="0" smtClean="0">
                <a:hlinkClick r:id="rId3"/>
              </a:rPr>
              <a:t>Human Rights Watch</a:t>
            </a:r>
            <a:r>
              <a:rPr lang="en-US" sz="1200" dirty="0" smtClean="0"/>
              <a:t>,</a:t>
            </a:r>
            <a:r>
              <a:rPr lang="en-US" sz="1200" baseline="0" dirty="0" smtClean="0"/>
              <a:t> </a:t>
            </a:r>
            <a:r>
              <a:rPr lang="en-US" sz="1200" dirty="0" smtClean="0">
                <a:hlinkClick r:id="rId4"/>
              </a:rPr>
              <a:t>Philadelphia Inquirer</a:t>
            </a:r>
            <a:r>
              <a:rPr lang="en-US" sz="1200" dirty="0" smtClean="0"/>
              <a:t>,</a:t>
            </a:r>
            <a:r>
              <a:rPr lang="en-US" sz="1200" baseline="0" dirty="0" smtClean="0"/>
              <a:t> </a:t>
            </a:r>
            <a:r>
              <a:rPr lang="en-US" sz="1200" dirty="0" smtClean="0">
                <a:hlinkClick r:id="rId5"/>
              </a:rPr>
              <a:t>Quiet Mike</a:t>
            </a:r>
            <a:endParaRPr lang="en-US" sz="1200" dirty="0" smtClean="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55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717687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6488" y="696913"/>
            <a:ext cx="4645025" cy="3484562"/>
          </a:xfrm>
        </p:spPr>
      </p:sp>
      <p:sp>
        <p:nvSpPr>
          <p:cNvPr id="3" name="Notes Placeholder 2"/>
          <p:cNvSpPr>
            <a:spLocks noGrp="1"/>
          </p:cNvSpPr>
          <p:nvPr>
            <p:ph type="body" idx="1"/>
          </p:nvPr>
        </p:nvSpPr>
        <p:spPr/>
        <p:txBody>
          <a:bodyPr/>
          <a:lstStyle/>
          <a:p>
            <a:pPr marL="203200" indent="0" algn="ctr">
              <a:buNone/>
            </a:pPr>
            <a:r>
              <a:rPr lang="en-US" sz="1200" b="1" dirty="0" smtClean="0"/>
              <a:t>“It </a:t>
            </a:r>
            <a:r>
              <a:rPr lang="en-US" sz="1200" b="1" dirty="0" err="1" smtClean="0"/>
              <a:t>ain't</a:t>
            </a:r>
            <a:r>
              <a:rPr lang="en-US" sz="1200" b="1" dirty="0" smtClean="0"/>
              <a:t> what you don't know that gets you into trouble. It's what you know for sure that just </a:t>
            </a:r>
            <a:r>
              <a:rPr lang="en-US" sz="1200" b="1" dirty="0" err="1" smtClean="0"/>
              <a:t>ain't</a:t>
            </a:r>
            <a:r>
              <a:rPr lang="en-US" sz="1200" b="1" dirty="0" smtClean="0"/>
              <a:t> so” - Mark Twain</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7299377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Shape 362"/>
          <p:cNvSpPr>
            <a:spLocks noGrp="1" noRot="1" noChangeAspect="1"/>
          </p:cNvSpPr>
          <p:nvPr>
            <p:ph type="sldImg" idx="2"/>
          </p:nvPr>
        </p:nvSpPr>
        <p:spPr>
          <a:xfrm>
            <a:off x="1106488" y="696913"/>
            <a:ext cx="4645025" cy="3484562"/>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63" name="Shape 363"/>
          <p:cNvSpPr txBox="1">
            <a:spLocks noGrp="1"/>
          </p:cNvSpPr>
          <p:nvPr>
            <p:ph type="body" idx="1"/>
          </p:nvPr>
        </p:nvSpPr>
        <p:spPr>
          <a:xfrm>
            <a:off x="685800" y="4416425"/>
            <a:ext cx="5486399" cy="4183063"/>
          </a:xfrm>
          <a:prstGeom prst="rect">
            <a:avLst/>
          </a:prstGeom>
          <a:noFill/>
          <a:ln>
            <a:noFill/>
          </a:ln>
        </p:spPr>
        <p:txBody>
          <a:bodyPr lIns="96000" tIns="48000" rIns="96000" bIns="48000" anchor="t" anchorCtr="0">
            <a:noAutofit/>
          </a:bodyPr>
          <a:lstStyle/>
          <a:p>
            <a:pPr marL="0" marR="0" lvl="0" indent="0" algn="l" rtl="0">
              <a:spcBef>
                <a:spcPts val="0"/>
              </a:spcBef>
              <a:spcAft>
                <a:spcPts val="0"/>
              </a:spcAft>
              <a:buSzPct val="25000"/>
              <a:buNone/>
            </a:pPr>
            <a:r>
              <a:rPr lang="en-US" sz="1200" b="0" i="0" u="none" strike="noStrike" cap="none" dirty="0" smtClean="0">
                <a:solidFill>
                  <a:schemeClr val="dk1"/>
                </a:solidFill>
                <a:latin typeface="Calibri"/>
                <a:ea typeface="Calibri"/>
                <a:cs typeface="Calibri"/>
                <a:sym typeface="Calibri"/>
              </a:rPr>
              <a:t>Figure </a:t>
            </a:r>
            <a:r>
              <a:rPr lang="en-US" sz="1200" b="0" i="0" u="none" strike="noStrike" cap="none" dirty="0">
                <a:solidFill>
                  <a:schemeClr val="dk1"/>
                </a:solidFill>
                <a:latin typeface="Calibri"/>
                <a:ea typeface="Calibri"/>
                <a:cs typeface="Calibri"/>
                <a:sym typeface="Calibri"/>
              </a:rPr>
              <a:t>2: Prevalence of past-30-day serious psychological distress among state and federal prisoners and jail inmates, by type of disability, 2011-12</a:t>
            </a:r>
          </a:p>
          <a:p>
            <a:pPr marL="0" marR="0" lvl="0" indent="0" algn="l" rtl="0">
              <a:spcBef>
                <a:spcPts val="360"/>
              </a:spcBef>
              <a:spcAft>
                <a:spcPts val="0"/>
              </a:spcAft>
              <a:buSzPct val="25000"/>
              <a:buNone/>
            </a:pPr>
            <a:endParaRPr sz="1200" b="0" i="0" u="none" strike="noStrike" cap="none" dirty="0">
              <a:solidFill>
                <a:schemeClr val="dk1"/>
              </a:solidFill>
              <a:latin typeface="Calibri"/>
              <a:ea typeface="Calibri"/>
              <a:cs typeface="Calibri"/>
              <a:sym typeface="Calibri"/>
            </a:endParaRPr>
          </a:p>
          <a:p>
            <a:pPr marL="0" marR="0" lvl="0" indent="0" algn="l" rtl="0">
              <a:spcBef>
                <a:spcPts val="360"/>
              </a:spcBef>
              <a:spcAft>
                <a:spcPts val="0"/>
              </a:spcAft>
              <a:buSzPct val="25000"/>
              <a:buNone/>
            </a:pPr>
            <a:r>
              <a:rPr lang="en-US" sz="1200" b="0" i="0" u="none" strike="noStrike" cap="none" dirty="0">
                <a:solidFill>
                  <a:schemeClr val="dk1"/>
                </a:solidFill>
                <a:latin typeface="Calibri"/>
                <a:ea typeface="Calibri"/>
                <a:cs typeface="Calibri"/>
                <a:sym typeface="Calibri"/>
              </a:rPr>
              <a:t>Bar graph depicting the prevalence of past-30-day serious psychological distress among state and federal prisoners and jail inmates, by type of disability, between 2011 and 2012. The three categories in the graph are “with a cognitive disability”, “with a disability other than a cognitive disability”, and “without a disability.” Past-30-day serious psychological distress is significantly more prevalent among prisoners and jail inmates with a cognitive disability than those with a non-cognitive disability and those without a disability. About 32% and 47% of prisoners and jail inmates, respectively, with a cognitive disability report serious psychological distress in the past 30 days. In contrast, only about 6% and 15% of prisoners and jail inmates without a disability, respectively, report serious psychological distress in the past 30 days. The rate for prisoners and jail inmates with a disability other than a cognitive disability is slightly higher, but significantly less than the rate for those with a cognitive disability.</a:t>
            </a:r>
          </a:p>
        </p:txBody>
      </p:sp>
      <p:sp>
        <p:nvSpPr>
          <p:cNvPr id="364" name="Shape 364"/>
          <p:cNvSpPr txBox="1">
            <a:spLocks noGrp="1"/>
          </p:cNvSpPr>
          <p:nvPr>
            <p:ph type="sldNum" idx="12"/>
          </p:nvPr>
        </p:nvSpPr>
        <p:spPr>
          <a:xfrm>
            <a:off x="3884612" y="8829675"/>
            <a:ext cx="2971799" cy="465138"/>
          </a:xfrm>
          <a:prstGeom prst="rect">
            <a:avLst/>
          </a:prstGeom>
          <a:noFill/>
          <a:ln>
            <a:noFill/>
          </a:ln>
        </p:spPr>
        <p:txBody>
          <a:bodyPr lIns="96000" tIns="48000" rIns="96000" bIns="480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dk1"/>
                </a:solidFill>
                <a:latin typeface="Calibri"/>
                <a:ea typeface="Calibri"/>
                <a:cs typeface="Calibri"/>
                <a:sym typeface="Calibri"/>
              </a:rPr>
              <a:t>57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2032316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6488" y="696913"/>
            <a:ext cx="4645025" cy="3484562"/>
          </a:xfrm>
        </p:spPr>
      </p:sp>
      <p:sp>
        <p:nvSpPr>
          <p:cNvPr id="3" name="Notes Placeholder 2"/>
          <p:cNvSpPr>
            <a:spLocks noGrp="1"/>
          </p:cNvSpPr>
          <p:nvPr>
            <p:ph type="body" idx="1"/>
          </p:nvPr>
        </p:nvSpPr>
        <p:spPr/>
        <p:txBody>
          <a:bodyPr/>
          <a:lstStyle/>
          <a:p>
            <a:r>
              <a:rPr lang="en-US" dirty="0" smtClean="0"/>
              <a:t>Source: </a:t>
            </a:r>
            <a:r>
              <a:rPr lang="en-US" dirty="0" smtClean="0">
                <a:hlinkClick r:id="rId3"/>
              </a:rPr>
              <a:t>Offender Reentry – Congressional research Service 7-5700</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58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7905784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Shape 349"/>
          <p:cNvSpPr txBox="1">
            <a:spLocks noGrp="1"/>
          </p:cNvSpPr>
          <p:nvPr>
            <p:ph type="body" idx="1"/>
          </p:nvPr>
        </p:nvSpPr>
        <p:spPr>
          <a:xfrm>
            <a:off x="685800" y="4416425"/>
            <a:ext cx="5486399" cy="4183063"/>
          </a:xfrm>
          <a:prstGeom prst="rect">
            <a:avLst/>
          </a:prstGeom>
        </p:spPr>
        <p:txBody>
          <a:bodyPr lIns="91425" tIns="91425" rIns="91425" bIns="91425" anchor="t" anchorCtr="0">
            <a:noAutofit/>
          </a:bodyPr>
          <a:lstStyle/>
          <a:p>
            <a:pPr lvl="0">
              <a:spcBef>
                <a:spcPts val="0"/>
              </a:spcBef>
              <a:buNone/>
            </a:pPr>
            <a:endParaRPr/>
          </a:p>
        </p:txBody>
      </p:sp>
      <p:sp>
        <p:nvSpPr>
          <p:cNvPr id="350" name="Shape 350"/>
          <p:cNvSpPr>
            <a:spLocks noGrp="1" noRot="1" noChangeAspect="1"/>
          </p:cNvSpPr>
          <p:nvPr>
            <p:ph type="sldImg" idx="2"/>
          </p:nvPr>
        </p:nvSpPr>
        <p:spPr>
          <a:xfrm>
            <a:off x="1106488" y="696913"/>
            <a:ext cx="4645025" cy="3484562"/>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9357508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6488" y="696913"/>
            <a:ext cx="4645025" cy="34845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62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8266859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6488" y="696913"/>
            <a:ext cx="4645025" cy="34845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80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5928685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Shape 244"/>
          <p:cNvSpPr txBox="1">
            <a:spLocks noGrp="1"/>
          </p:cNvSpPr>
          <p:nvPr>
            <p:ph type="body" idx="1"/>
          </p:nvPr>
        </p:nvSpPr>
        <p:spPr>
          <a:xfrm>
            <a:off x="685800" y="4416425"/>
            <a:ext cx="5486399" cy="4183061"/>
          </a:xfrm>
          <a:prstGeom prst="rect">
            <a:avLst/>
          </a:prstGeom>
        </p:spPr>
        <p:txBody>
          <a:bodyPr lIns="91425" tIns="91425" rIns="91425" bIns="91425" anchor="t" anchorCtr="0">
            <a:noAutofit/>
          </a:bodyPr>
          <a:lstStyle/>
          <a:p>
            <a:pPr lvl="0">
              <a:spcBef>
                <a:spcPts val="0"/>
              </a:spcBef>
              <a:buNone/>
            </a:pPr>
            <a:endParaRPr/>
          </a:p>
        </p:txBody>
      </p:sp>
      <p:sp>
        <p:nvSpPr>
          <p:cNvPr id="245" name="Shape 245"/>
          <p:cNvSpPr>
            <a:spLocks noGrp="1" noRot="1" noChangeAspect="1"/>
          </p:cNvSpPr>
          <p:nvPr>
            <p:ph type="sldImg" idx="2"/>
          </p:nvPr>
        </p:nvSpPr>
        <p:spPr>
          <a:xfrm>
            <a:off x="1106488" y="696913"/>
            <a:ext cx="4645025" cy="3484562"/>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8108314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Shape 244"/>
          <p:cNvSpPr txBox="1">
            <a:spLocks noGrp="1"/>
          </p:cNvSpPr>
          <p:nvPr>
            <p:ph type="body" idx="1"/>
          </p:nvPr>
        </p:nvSpPr>
        <p:spPr>
          <a:xfrm>
            <a:off x="685800" y="4416425"/>
            <a:ext cx="5486399" cy="4183061"/>
          </a:xfrm>
          <a:prstGeom prst="rect">
            <a:avLst/>
          </a:prstGeom>
        </p:spPr>
        <p:txBody>
          <a:bodyPr lIns="91425" tIns="91425" rIns="91425" bIns="91425" anchor="t" anchorCtr="0">
            <a:noAutofit/>
          </a:bodyPr>
          <a:lstStyle/>
          <a:p>
            <a:pPr lvl="0">
              <a:spcBef>
                <a:spcPts val="0"/>
              </a:spcBef>
              <a:buNone/>
            </a:pPr>
            <a:endParaRPr/>
          </a:p>
        </p:txBody>
      </p:sp>
      <p:sp>
        <p:nvSpPr>
          <p:cNvPr id="245" name="Shape 245"/>
          <p:cNvSpPr>
            <a:spLocks noGrp="1" noRot="1" noChangeAspect="1"/>
          </p:cNvSpPr>
          <p:nvPr>
            <p:ph type="sldImg" idx="2"/>
          </p:nvPr>
        </p:nvSpPr>
        <p:spPr>
          <a:xfrm>
            <a:off x="1106488" y="696913"/>
            <a:ext cx="4645025" cy="3484562"/>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9445971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Shape 244"/>
          <p:cNvSpPr txBox="1">
            <a:spLocks noGrp="1"/>
          </p:cNvSpPr>
          <p:nvPr>
            <p:ph type="body" idx="1"/>
          </p:nvPr>
        </p:nvSpPr>
        <p:spPr>
          <a:xfrm>
            <a:off x="685800" y="4416425"/>
            <a:ext cx="5486399" cy="4183061"/>
          </a:xfrm>
          <a:prstGeom prst="rect">
            <a:avLst/>
          </a:prstGeom>
        </p:spPr>
        <p:txBody>
          <a:bodyPr lIns="91425" tIns="91425" rIns="91425" bIns="91425" anchor="t" anchorCtr="0">
            <a:noAutofit/>
          </a:bodyPr>
          <a:lstStyle/>
          <a:p>
            <a:pPr lvl="0">
              <a:spcBef>
                <a:spcPts val="0"/>
              </a:spcBef>
              <a:buNone/>
            </a:pPr>
            <a:endParaRPr/>
          </a:p>
        </p:txBody>
      </p:sp>
      <p:sp>
        <p:nvSpPr>
          <p:cNvPr id="245" name="Shape 245"/>
          <p:cNvSpPr>
            <a:spLocks noGrp="1" noRot="1" noChangeAspect="1"/>
          </p:cNvSpPr>
          <p:nvPr>
            <p:ph type="sldImg" idx="2"/>
          </p:nvPr>
        </p:nvSpPr>
        <p:spPr>
          <a:xfrm>
            <a:off x="1106488" y="696913"/>
            <a:ext cx="4645025" cy="3484562"/>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363604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6488" y="696913"/>
            <a:ext cx="4645025" cy="34845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382536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6488" y="696913"/>
            <a:ext cx="4645025" cy="34845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175926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Shape 228"/>
          <p:cNvSpPr txBox="1">
            <a:spLocks noGrp="1"/>
          </p:cNvSpPr>
          <p:nvPr>
            <p:ph type="body" idx="1"/>
          </p:nvPr>
        </p:nvSpPr>
        <p:spPr>
          <a:xfrm>
            <a:off x="685800" y="4416425"/>
            <a:ext cx="5486399" cy="4183063"/>
          </a:xfrm>
          <a:prstGeom prst="rect">
            <a:avLst/>
          </a:prstGeom>
        </p:spPr>
        <p:txBody>
          <a:bodyPr lIns="91425" tIns="91425" rIns="91425" bIns="91425" anchor="t" anchorCtr="0">
            <a:noAutofit/>
          </a:bodyPr>
          <a:lstStyle/>
          <a:p>
            <a:r>
              <a:rPr lang="en-US" b="1" dirty="0" smtClean="0"/>
              <a:t>The Pathways to Justice Model</a:t>
            </a:r>
          </a:p>
          <a:p>
            <a:pPr lvl="1"/>
            <a:r>
              <a:rPr lang="en-US" dirty="0" smtClean="0"/>
              <a:t>Based on the Sequential Intercept Model used for suspects/offenders with mental illness.</a:t>
            </a:r>
          </a:p>
          <a:p>
            <a:pPr lvl="0"/>
            <a:r>
              <a:rPr lang="en-US" dirty="0" smtClean="0"/>
              <a:t>Source:</a:t>
            </a:r>
            <a:r>
              <a:rPr lang="en-US" baseline="0" dirty="0" smtClean="0"/>
              <a:t> The Arc, National Center on Justice and Disability</a:t>
            </a:r>
            <a:endParaRPr lang="en-US" dirty="0" smtClean="0"/>
          </a:p>
          <a:p>
            <a:pPr lvl="0">
              <a:spcBef>
                <a:spcPts val="0"/>
              </a:spcBef>
              <a:buNone/>
            </a:pPr>
            <a:endParaRPr dirty="0"/>
          </a:p>
        </p:txBody>
      </p:sp>
      <p:sp>
        <p:nvSpPr>
          <p:cNvPr id="229" name="Shape 229"/>
          <p:cNvSpPr>
            <a:spLocks noGrp="1" noRot="1" noChangeAspect="1"/>
          </p:cNvSpPr>
          <p:nvPr>
            <p:ph type="sldImg" idx="2"/>
          </p:nvPr>
        </p:nvSpPr>
        <p:spPr>
          <a:xfrm>
            <a:off x="1106488" y="696913"/>
            <a:ext cx="4645025" cy="3484562"/>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149824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6488" y="696913"/>
            <a:ext cx="4645025" cy="3484562"/>
          </a:xfrm>
        </p:spPr>
      </p:sp>
      <p:sp>
        <p:nvSpPr>
          <p:cNvPr id="3" name="Notes Placeholder 2"/>
          <p:cNvSpPr>
            <a:spLocks noGrp="1"/>
          </p:cNvSpPr>
          <p:nvPr>
            <p:ph type="body" idx="1"/>
          </p:nvPr>
        </p:nvSpPr>
        <p:spPr/>
        <p:txBody>
          <a:bodyPr/>
          <a:lstStyle/>
          <a:p>
            <a:r>
              <a:rPr lang="en-US" dirty="0" smtClean="0"/>
              <a:t>"32 percent of federal prisoners report having at least one disability, and 40 percent of jail inmates report having at least one disability."</a:t>
            </a:r>
          </a:p>
          <a:p>
            <a:endParaRPr lang="en-US" dirty="0" smtClean="0"/>
          </a:p>
          <a:p>
            <a:r>
              <a:rPr lang="en-US" dirty="0" smtClean="0"/>
              <a:t>Source: </a:t>
            </a:r>
            <a:r>
              <a:rPr lang="en-US" dirty="0" smtClean="0">
                <a:hlinkClick r:id="rId3"/>
              </a:rPr>
              <a:t>Bureau of Justice Statistics</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10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233039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cSld name="RespectAbility Title and Content">
    <p:spTree>
      <p:nvGrpSpPr>
        <p:cNvPr id="1" name="Shape 13"/>
        <p:cNvGrpSpPr/>
        <p:nvPr/>
      </p:nvGrpSpPr>
      <p:grpSpPr>
        <a:xfrm>
          <a:off x="0" y="0"/>
          <a:ext cx="0" cy="0"/>
          <a:chOff x="0" y="0"/>
          <a:chExt cx="0" cy="0"/>
        </a:xfrm>
      </p:grpSpPr>
      <p:sp>
        <p:nvSpPr>
          <p:cNvPr id="14" name="Shape 14"/>
          <p:cNvSpPr/>
          <p:nvPr/>
        </p:nvSpPr>
        <p:spPr>
          <a:xfrm>
            <a:off x="8561388" y="6445250"/>
            <a:ext cx="577850" cy="366713"/>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fld id="{00000000-1234-1234-1234-123412341234}" type="slidenum">
              <a:rPr lang="en-US" sz="1800" b="0" i="0" u="none" strike="noStrike" cap="none">
                <a:solidFill>
                  <a:srgbClr val="003399"/>
                </a:solidFill>
                <a:latin typeface="Verdana"/>
                <a:ea typeface="Verdana"/>
                <a:cs typeface="Verdana"/>
                <a:sym typeface="Verdana"/>
              </a:rPr>
              <a:t>‹#›</a:t>
            </a:fld>
            <a:endParaRPr lang="en-US" sz="1800" b="0" i="0" u="none" strike="noStrike" cap="none">
              <a:solidFill>
                <a:srgbClr val="003399"/>
              </a:solidFill>
              <a:latin typeface="Verdana"/>
              <a:ea typeface="Verdana"/>
              <a:cs typeface="Verdana"/>
              <a:sym typeface="Verdana"/>
            </a:endParaRPr>
          </a:p>
        </p:txBody>
      </p:sp>
      <p:sp>
        <p:nvSpPr>
          <p:cNvPr id="15" name="Shape 15"/>
          <p:cNvSpPr/>
          <p:nvPr/>
        </p:nvSpPr>
        <p:spPr>
          <a:xfrm>
            <a:off x="8561388" y="6445250"/>
            <a:ext cx="577850" cy="366713"/>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fld id="{00000000-1234-1234-1234-123412341234}" type="slidenum">
              <a:rPr lang="en-US" sz="1800" b="0" i="0" u="none" strike="noStrike" cap="none">
                <a:solidFill>
                  <a:srgbClr val="003399"/>
                </a:solidFill>
                <a:latin typeface="Verdana"/>
                <a:ea typeface="Verdana"/>
                <a:cs typeface="Verdana"/>
                <a:sym typeface="Verdana"/>
              </a:rPr>
              <a:t>‹#›</a:t>
            </a:fld>
            <a:endParaRPr lang="en-US" sz="1800" b="0" i="0" u="none" strike="noStrike" cap="none">
              <a:solidFill>
                <a:srgbClr val="003399"/>
              </a:solidFill>
              <a:latin typeface="Verdana"/>
              <a:ea typeface="Verdana"/>
              <a:cs typeface="Verdana"/>
              <a:sym typeface="Verdana"/>
            </a:endParaRPr>
          </a:p>
        </p:txBody>
      </p:sp>
      <p:sp>
        <p:nvSpPr>
          <p:cNvPr id="16" name="Shape 16"/>
          <p:cNvSpPr/>
          <p:nvPr/>
        </p:nvSpPr>
        <p:spPr>
          <a:xfrm>
            <a:off x="-4763" y="1066800"/>
            <a:ext cx="9144001" cy="152399"/>
          </a:xfrm>
          <a:prstGeom prst="rect">
            <a:avLst/>
          </a:prstGeom>
          <a:solidFill>
            <a:srgbClr val="FF0000"/>
          </a:solidFill>
          <a:ln w="25400" cap="flat" cmpd="sng">
            <a:solidFill>
              <a:srgbClr val="FF0000"/>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7" name="Shape 17"/>
          <p:cNvSpPr txBox="1">
            <a:spLocks noGrp="1"/>
          </p:cNvSpPr>
          <p:nvPr>
            <p:ph type="title"/>
          </p:nvPr>
        </p:nvSpPr>
        <p:spPr>
          <a:xfrm>
            <a:off x="0" y="0"/>
            <a:ext cx="9144000" cy="1143000"/>
          </a:xfrm>
          <a:prstGeom prst="rect">
            <a:avLst/>
          </a:prstGeom>
          <a:solidFill>
            <a:srgbClr val="003399"/>
          </a:solidFill>
          <a:ln>
            <a:noFill/>
          </a:ln>
        </p:spPr>
        <p:txBody>
          <a:bodyPr lIns="91425" tIns="91425" rIns="91425" bIns="91425" anchor="ctr" anchorCtr="0"/>
          <a:lstStyle>
            <a:lvl1pPr marL="0" marR="0" lvl="0" indent="0" algn="ctr" rtl="0">
              <a:spcBef>
                <a:spcPts val="0"/>
              </a:spcBef>
              <a:spcAft>
                <a:spcPts val="0"/>
              </a:spcAft>
              <a:buNone/>
              <a:defRPr sz="44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None/>
              <a:defRPr sz="44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None/>
              <a:defRPr sz="44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None/>
              <a:defRPr sz="44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None/>
              <a:defRPr sz="44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lt1"/>
                </a:solidFill>
                <a:latin typeface="Calibri"/>
                <a:ea typeface="Calibri"/>
                <a:cs typeface="Calibri"/>
                <a:sym typeface="Calibri"/>
              </a:defRPr>
            </a:lvl9pPr>
          </a:lstStyle>
          <a:p>
            <a:endParaRPr/>
          </a:p>
        </p:txBody>
      </p:sp>
      <p:sp>
        <p:nvSpPr>
          <p:cNvPr id="18" name="Shape 18"/>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dk1"/>
              </a:buClr>
              <a:buSzPct val="100000"/>
              <a:buFont typeface="Noto Sans Symbols"/>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spcAft>
                <a:spcPts val="0"/>
              </a:spcAft>
              <a:buClr>
                <a:schemeClr val="dk1"/>
              </a:buClr>
              <a:buSzPct val="100000"/>
              <a:buFont typeface="Noto Sans Symbols"/>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spcAft>
                <a:spcPts val="0"/>
              </a:spcAft>
              <a:buClr>
                <a:schemeClr val="dk1"/>
              </a:buClr>
              <a:buSzPct val="100000"/>
              <a:buFont typeface="Noto Sans Symbols"/>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spcAft>
                <a:spcPts val="0"/>
              </a:spcAft>
              <a:buClr>
                <a:schemeClr val="dk1"/>
              </a:buClr>
              <a:buSzPct val="100000"/>
              <a:buFont typeface="Courier New"/>
              <a:buChar char="o"/>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Verdana"/>
                <a:ea typeface="Verdana"/>
                <a:cs typeface="Verdana"/>
                <a:sym typeface="Verdana"/>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Verdana"/>
                <a:ea typeface="Verdana"/>
                <a:cs typeface="Verdana"/>
                <a:sym typeface="Verdana"/>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Verdana"/>
                <a:ea typeface="Verdana"/>
                <a:cs typeface="Verdana"/>
                <a:sym typeface="Verdana"/>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Verdana"/>
                <a:ea typeface="Verdana"/>
                <a:cs typeface="Verdana"/>
                <a:sym typeface="Verdana"/>
              </a:defRPr>
            </a:lvl9pPr>
          </a:lstStyle>
          <a:p>
            <a:endParaRPr/>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1" name="Shape 74"/>
          <p:cNvSpPr/>
          <p:nvPr userDrawn="1"/>
        </p:nvSpPr>
        <p:spPr>
          <a:xfrm>
            <a:off x="-4763" y="1066800"/>
            <a:ext cx="9144001" cy="152399"/>
          </a:xfrm>
          <a:prstGeom prst="rect">
            <a:avLst/>
          </a:prstGeom>
          <a:solidFill>
            <a:srgbClr val="FF0000"/>
          </a:solidFill>
          <a:ln w="25400" cap="flat" cmpd="sng">
            <a:solidFill>
              <a:srgbClr val="FF0000"/>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2" name="Title 1"/>
          <p:cNvSpPr>
            <a:spLocks noGrp="1"/>
          </p:cNvSpPr>
          <p:nvPr>
            <p:ph type="title"/>
          </p:nvPr>
        </p:nvSpPr>
        <p:spPr/>
        <p:txBody>
          <a:bodyPr/>
          <a:lstStyle/>
          <a:p>
            <a:r>
              <a:rPr lang="en-US" dirty="0" smtClean="0"/>
              <a:t>Click to edit Master title style</a:t>
            </a:r>
            <a:endParaRPr lang="en-US" dirty="0"/>
          </a:p>
        </p:txBody>
      </p:sp>
      <p:sp>
        <p:nvSpPr>
          <p:cNvPr id="4" name="Content Placeholder 3"/>
          <p:cNvSpPr>
            <a:spLocks noGrp="1"/>
          </p:cNvSpPr>
          <p:nvPr>
            <p:ph sz="quarter" idx="10"/>
          </p:nvPr>
        </p:nvSpPr>
        <p:spPr>
          <a:xfrm>
            <a:off x="990600" y="1905000"/>
            <a:ext cx="3733800" cy="9906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5"/>
          <p:cNvSpPr>
            <a:spLocks noGrp="1"/>
          </p:cNvSpPr>
          <p:nvPr>
            <p:ph sz="quarter" idx="11"/>
          </p:nvPr>
        </p:nvSpPr>
        <p:spPr>
          <a:xfrm>
            <a:off x="4724400" y="1905000"/>
            <a:ext cx="3505200" cy="9906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Content Placeholder 7"/>
          <p:cNvSpPr>
            <a:spLocks noGrp="1"/>
          </p:cNvSpPr>
          <p:nvPr>
            <p:ph sz="quarter" idx="12"/>
          </p:nvPr>
        </p:nvSpPr>
        <p:spPr>
          <a:xfrm>
            <a:off x="990600" y="2895600"/>
            <a:ext cx="3733800" cy="3276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Content Placeholder 9"/>
          <p:cNvSpPr>
            <a:spLocks noGrp="1"/>
          </p:cNvSpPr>
          <p:nvPr>
            <p:ph sz="quarter" idx="13"/>
          </p:nvPr>
        </p:nvSpPr>
        <p:spPr>
          <a:xfrm>
            <a:off x="4724400" y="2895600"/>
            <a:ext cx="3505200" cy="3276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40837365"/>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789AA81-C779-4D2F-B947-83ED1A02AD32}" type="datetimeFigureOut">
              <a:rPr lang="en-US" smtClean="0"/>
              <a:t>6/21/2016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9F066F-FA43-47AB-9C99-5868E03AF7B6}" type="slidenum">
              <a:rPr lang="en-US" smtClean="0"/>
              <a:t>‹#›</a:t>
            </a:fld>
            <a:endParaRPr lang="en-US"/>
          </a:p>
        </p:txBody>
      </p:sp>
    </p:spTree>
    <p:extLst>
      <p:ext uri="{BB962C8B-B14F-4D97-AF65-F5344CB8AC3E}">
        <p14:creationId xmlns:p14="http://schemas.microsoft.com/office/powerpoint/2010/main" val="37387842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789AA81-C779-4D2F-B947-83ED1A02AD32}" type="datetimeFigureOut">
              <a:rPr lang="en-US" smtClean="0"/>
              <a:t>6/21/2016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9F066F-FA43-47AB-9C99-5868E03AF7B6}" type="slidenum">
              <a:rPr lang="en-US" smtClean="0"/>
              <a:t>‹#›</a:t>
            </a:fld>
            <a:endParaRPr lang="en-US"/>
          </a:p>
        </p:txBody>
      </p:sp>
    </p:spTree>
    <p:extLst>
      <p:ext uri="{BB962C8B-B14F-4D97-AF65-F5344CB8AC3E}">
        <p14:creationId xmlns:p14="http://schemas.microsoft.com/office/powerpoint/2010/main" val="9097629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789AA81-C779-4D2F-B947-83ED1A02AD32}" type="datetimeFigureOut">
              <a:rPr lang="en-US" smtClean="0"/>
              <a:t>6/21/2016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9F066F-FA43-47AB-9C99-5868E03AF7B6}" type="slidenum">
              <a:rPr lang="en-US" smtClean="0"/>
              <a:t>‹#›</a:t>
            </a:fld>
            <a:endParaRPr lang="en-US"/>
          </a:p>
        </p:txBody>
      </p:sp>
    </p:spTree>
    <p:extLst>
      <p:ext uri="{BB962C8B-B14F-4D97-AF65-F5344CB8AC3E}">
        <p14:creationId xmlns:p14="http://schemas.microsoft.com/office/powerpoint/2010/main" val="16428909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789AA81-C779-4D2F-B947-83ED1A02AD32}" type="datetimeFigureOut">
              <a:rPr lang="en-US" smtClean="0"/>
              <a:t>6/21/2016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9F066F-FA43-47AB-9C99-5868E03AF7B6}" type="slidenum">
              <a:rPr lang="en-US" smtClean="0"/>
              <a:t>‹#›</a:t>
            </a:fld>
            <a:endParaRPr lang="en-US"/>
          </a:p>
        </p:txBody>
      </p:sp>
    </p:spTree>
    <p:extLst>
      <p:ext uri="{BB962C8B-B14F-4D97-AF65-F5344CB8AC3E}">
        <p14:creationId xmlns:p14="http://schemas.microsoft.com/office/powerpoint/2010/main" val="8586373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789AA81-C779-4D2F-B947-83ED1A02AD32}" type="datetimeFigureOut">
              <a:rPr lang="en-US" smtClean="0"/>
              <a:t>6/21/2016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B9F066F-FA43-47AB-9C99-5868E03AF7B6}" type="slidenum">
              <a:rPr lang="en-US" smtClean="0"/>
              <a:t>‹#›</a:t>
            </a:fld>
            <a:endParaRPr lang="en-US"/>
          </a:p>
        </p:txBody>
      </p:sp>
    </p:spTree>
    <p:extLst>
      <p:ext uri="{BB962C8B-B14F-4D97-AF65-F5344CB8AC3E}">
        <p14:creationId xmlns:p14="http://schemas.microsoft.com/office/powerpoint/2010/main" val="1466299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789AA81-C779-4D2F-B947-83ED1A02AD32}" type="datetimeFigureOut">
              <a:rPr lang="en-US" smtClean="0"/>
              <a:t>6/21/2016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B9F066F-FA43-47AB-9C99-5868E03AF7B6}" type="slidenum">
              <a:rPr lang="en-US" smtClean="0"/>
              <a:t>‹#›</a:t>
            </a:fld>
            <a:endParaRPr lang="en-US"/>
          </a:p>
        </p:txBody>
      </p:sp>
    </p:spTree>
    <p:extLst>
      <p:ext uri="{BB962C8B-B14F-4D97-AF65-F5344CB8AC3E}">
        <p14:creationId xmlns:p14="http://schemas.microsoft.com/office/powerpoint/2010/main" val="35835361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789AA81-C779-4D2F-B947-83ED1A02AD32}" type="datetimeFigureOut">
              <a:rPr lang="en-US" smtClean="0"/>
              <a:t>6/21/2016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B9F066F-FA43-47AB-9C99-5868E03AF7B6}" type="slidenum">
              <a:rPr lang="en-US" smtClean="0"/>
              <a:t>‹#›</a:t>
            </a:fld>
            <a:endParaRPr lang="en-US"/>
          </a:p>
        </p:txBody>
      </p:sp>
    </p:spTree>
    <p:extLst>
      <p:ext uri="{BB962C8B-B14F-4D97-AF65-F5344CB8AC3E}">
        <p14:creationId xmlns:p14="http://schemas.microsoft.com/office/powerpoint/2010/main" val="26126998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789AA81-C779-4D2F-B947-83ED1A02AD32}" type="datetimeFigureOut">
              <a:rPr lang="en-US" smtClean="0"/>
              <a:t>6/21/2016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B9F066F-FA43-47AB-9C99-5868E03AF7B6}" type="slidenum">
              <a:rPr lang="en-US" smtClean="0"/>
              <a:t>‹#›</a:t>
            </a:fld>
            <a:endParaRPr lang="en-US"/>
          </a:p>
        </p:txBody>
      </p:sp>
    </p:spTree>
    <p:extLst>
      <p:ext uri="{BB962C8B-B14F-4D97-AF65-F5344CB8AC3E}">
        <p14:creationId xmlns:p14="http://schemas.microsoft.com/office/powerpoint/2010/main" val="19921451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789AA81-C779-4D2F-B947-83ED1A02AD32}" type="datetimeFigureOut">
              <a:rPr lang="en-US" smtClean="0"/>
              <a:t>6/21/2016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9F066F-FA43-47AB-9C99-5868E03AF7B6}" type="slidenum">
              <a:rPr lang="en-US" smtClean="0"/>
              <a:t>‹#›</a:t>
            </a:fld>
            <a:endParaRPr lang="en-US"/>
          </a:p>
        </p:txBody>
      </p:sp>
    </p:spTree>
    <p:extLst>
      <p:ext uri="{BB962C8B-B14F-4D97-AF65-F5344CB8AC3E}">
        <p14:creationId xmlns:p14="http://schemas.microsoft.com/office/powerpoint/2010/main" val="22819262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19"/>
        <p:cNvGrpSpPr/>
        <p:nvPr/>
      </p:nvGrpSpPr>
      <p:grpSpPr>
        <a:xfrm>
          <a:off x="0" y="0"/>
          <a:ext cx="0" cy="0"/>
          <a:chOff x="0" y="0"/>
          <a:chExt cx="0" cy="0"/>
        </a:xfrm>
      </p:grpSpPr>
      <p:sp>
        <p:nvSpPr>
          <p:cNvPr id="20" name="Shape 20"/>
          <p:cNvSpPr/>
          <p:nvPr/>
        </p:nvSpPr>
        <p:spPr>
          <a:xfrm>
            <a:off x="8561388" y="6445250"/>
            <a:ext cx="577850" cy="366713"/>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fld id="{00000000-1234-1234-1234-123412341234}" type="slidenum">
              <a:rPr lang="en-US" sz="1800" b="0" i="0" u="none" strike="noStrike" cap="none">
                <a:solidFill>
                  <a:srgbClr val="003399"/>
                </a:solidFill>
                <a:latin typeface="Verdana"/>
                <a:ea typeface="Verdana"/>
                <a:cs typeface="Verdana"/>
                <a:sym typeface="Verdana"/>
              </a:rPr>
              <a:t>‹#›</a:t>
            </a:fld>
            <a:endParaRPr lang="en-US" sz="1800" b="0" i="0" u="none" strike="noStrike" cap="none">
              <a:solidFill>
                <a:srgbClr val="003399"/>
              </a:solidFill>
              <a:latin typeface="Verdana"/>
              <a:ea typeface="Verdana"/>
              <a:cs typeface="Verdana"/>
              <a:sym typeface="Verdana"/>
            </a:endParaRPr>
          </a:p>
        </p:txBody>
      </p:sp>
      <p:sp>
        <p:nvSpPr>
          <p:cNvPr id="21" name="Shape 21"/>
          <p:cNvSpPr/>
          <p:nvPr/>
        </p:nvSpPr>
        <p:spPr>
          <a:xfrm>
            <a:off x="8561388" y="6445250"/>
            <a:ext cx="577850" cy="366713"/>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fld id="{00000000-1234-1234-1234-123412341234}" type="slidenum">
              <a:rPr lang="en-US" sz="1800" b="0" i="0" u="none" strike="noStrike" cap="none">
                <a:solidFill>
                  <a:srgbClr val="003399"/>
                </a:solidFill>
                <a:latin typeface="Verdana"/>
                <a:ea typeface="Verdana"/>
                <a:cs typeface="Verdana"/>
                <a:sym typeface="Verdana"/>
              </a:rPr>
              <a:t>‹#›</a:t>
            </a:fld>
            <a:endParaRPr lang="en-US" sz="1800" b="0" i="0" u="none" strike="noStrike" cap="none">
              <a:solidFill>
                <a:srgbClr val="003399"/>
              </a:solidFill>
              <a:latin typeface="Verdana"/>
              <a:ea typeface="Verdana"/>
              <a:cs typeface="Verdana"/>
              <a:sym typeface="Verdana"/>
            </a:endParaRPr>
          </a:p>
        </p:txBody>
      </p:sp>
      <p:sp>
        <p:nvSpPr>
          <p:cNvPr id="22" name="Shape 22"/>
          <p:cNvSpPr/>
          <p:nvPr/>
        </p:nvSpPr>
        <p:spPr>
          <a:xfrm>
            <a:off x="-4763" y="1066800"/>
            <a:ext cx="9144001" cy="152399"/>
          </a:xfrm>
          <a:prstGeom prst="rect">
            <a:avLst/>
          </a:prstGeom>
          <a:solidFill>
            <a:srgbClr val="FF0000"/>
          </a:solidFill>
          <a:ln w="25400" cap="flat" cmpd="sng">
            <a:solidFill>
              <a:srgbClr val="FF0000"/>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23" name="Shape 23"/>
          <p:cNvSpPr txBox="1">
            <a:spLocks noGrp="1"/>
          </p:cNvSpPr>
          <p:nvPr>
            <p:ph type="title"/>
          </p:nvPr>
        </p:nvSpPr>
        <p:spPr>
          <a:xfrm>
            <a:off x="0" y="0"/>
            <a:ext cx="9144000" cy="1143000"/>
          </a:xfrm>
          <a:prstGeom prst="rect">
            <a:avLst/>
          </a:prstGeom>
          <a:solidFill>
            <a:srgbClr val="003399"/>
          </a:solidFill>
          <a:ln>
            <a:noFill/>
          </a:ln>
        </p:spPr>
        <p:txBody>
          <a:bodyPr lIns="91425" tIns="91425" rIns="91425" bIns="91425" anchor="ctr" anchorCtr="0"/>
          <a:lstStyle>
            <a:lvl1pPr marL="0" marR="0" lvl="0" indent="0" algn="ctr" rtl="0">
              <a:spcBef>
                <a:spcPts val="0"/>
              </a:spcBef>
              <a:spcAft>
                <a:spcPts val="0"/>
              </a:spcAft>
              <a:buNone/>
              <a:defRPr sz="44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None/>
              <a:defRPr sz="44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None/>
              <a:defRPr sz="44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None/>
              <a:defRPr sz="44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None/>
              <a:defRPr sz="44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lt1"/>
                </a:solidFill>
                <a:latin typeface="Calibri"/>
                <a:ea typeface="Calibri"/>
                <a:cs typeface="Calibri"/>
                <a:sym typeface="Calibri"/>
              </a:defRPr>
            </a:lvl9pPr>
          </a:lstStyle>
          <a:p>
            <a:endParaRPr/>
          </a:p>
        </p:txBody>
      </p:sp>
      <p:sp>
        <p:nvSpPr>
          <p:cNvPr id="24" name="Shape 24"/>
          <p:cNvSpPr txBox="1">
            <a:spLocks noGrp="1"/>
          </p:cNvSpPr>
          <p:nvPr>
            <p:ph type="body" idx="1"/>
          </p:nvPr>
        </p:nvSpPr>
        <p:spPr>
          <a:xfrm>
            <a:off x="457200" y="1600200"/>
            <a:ext cx="4038599" cy="4525963"/>
          </a:xfrm>
          <a:prstGeom prst="rect">
            <a:avLst/>
          </a:prstGeom>
          <a:noFill/>
          <a:ln>
            <a:noFill/>
          </a:ln>
        </p:spPr>
        <p:txBody>
          <a:bodyPr lIns="91425" tIns="91425" rIns="91425" bIns="91425" anchor="t" anchorCtr="0"/>
          <a:lstStyle>
            <a:lvl1pPr marL="342900" marR="0" lvl="0" indent="-165100" algn="l" rtl="0">
              <a:spcBef>
                <a:spcPts val="560"/>
              </a:spcBef>
              <a:spcAft>
                <a:spcPts val="0"/>
              </a:spcAft>
              <a:buClr>
                <a:schemeClr val="dk1"/>
              </a:buClr>
              <a:buSzPct val="100000"/>
              <a:buFont typeface="Noto Sans Symbols"/>
              <a:buChar char="❖"/>
              <a:defRPr sz="2800" b="0" i="0" u="none" strike="noStrike" cap="none">
                <a:solidFill>
                  <a:schemeClr val="dk1"/>
                </a:solidFill>
                <a:latin typeface="Calibri"/>
                <a:ea typeface="Calibri"/>
                <a:cs typeface="Calibri"/>
                <a:sym typeface="Calibri"/>
              </a:defRPr>
            </a:lvl1pPr>
            <a:lvl2pPr marL="742950" marR="0" lvl="1" indent="-133350" algn="l" rtl="0">
              <a:spcBef>
                <a:spcPts val="480"/>
              </a:spcBef>
              <a:spcAft>
                <a:spcPts val="0"/>
              </a:spcAft>
              <a:buClr>
                <a:schemeClr val="dk1"/>
              </a:buClr>
              <a:buSzPct val="100000"/>
              <a:buFont typeface="Noto Sans Symbols"/>
              <a:buChar char="▪"/>
              <a:defRPr sz="2400" b="0" i="0" u="none" strike="noStrike" cap="none">
                <a:solidFill>
                  <a:schemeClr val="dk1"/>
                </a:solidFill>
                <a:latin typeface="Calibri"/>
                <a:ea typeface="Calibri"/>
                <a:cs typeface="Calibri"/>
                <a:sym typeface="Calibri"/>
              </a:defRPr>
            </a:lvl2pPr>
            <a:lvl3pPr marL="1143000" marR="0" lvl="2" indent="-101600" algn="l" rtl="0">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spcBef>
                <a:spcPts val="360"/>
              </a:spcBef>
              <a:spcAft>
                <a:spcPts val="0"/>
              </a:spcAft>
              <a:buClr>
                <a:schemeClr val="dk1"/>
              </a:buClr>
              <a:buSzPct val="100000"/>
              <a:buFont typeface="Noto Sans Symbols"/>
              <a:buChar char="➢"/>
              <a:defRPr sz="1800" b="0" i="0" u="none" strike="noStrike" cap="none">
                <a:solidFill>
                  <a:schemeClr val="dk1"/>
                </a:solidFill>
                <a:latin typeface="Calibri"/>
                <a:ea typeface="Calibri"/>
                <a:cs typeface="Calibri"/>
                <a:sym typeface="Calibri"/>
              </a:defRPr>
            </a:lvl4pPr>
            <a:lvl5pPr marL="2057400" marR="0" lvl="4" indent="-114300" algn="l" rtl="0">
              <a:spcBef>
                <a:spcPts val="360"/>
              </a:spcBef>
              <a:spcAft>
                <a:spcPts val="0"/>
              </a:spcAft>
              <a:buClr>
                <a:schemeClr val="dk1"/>
              </a:buClr>
              <a:buSzPct val="100000"/>
              <a:buFont typeface="Courier New"/>
              <a:buChar char="o"/>
              <a:defRPr sz="1800" b="0" i="0" u="none" strike="noStrike" cap="none">
                <a:solidFill>
                  <a:schemeClr val="dk1"/>
                </a:solidFill>
                <a:latin typeface="Calibri"/>
                <a:ea typeface="Calibri"/>
                <a:cs typeface="Calibri"/>
                <a:sym typeface="Calibri"/>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Verdana"/>
                <a:ea typeface="Verdana"/>
                <a:cs typeface="Verdana"/>
                <a:sym typeface="Verdana"/>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Verdana"/>
                <a:ea typeface="Verdana"/>
                <a:cs typeface="Verdana"/>
                <a:sym typeface="Verdana"/>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Verdana"/>
                <a:ea typeface="Verdana"/>
                <a:cs typeface="Verdana"/>
                <a:sym typeface="Verdana"/>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Verdana"/>
                <a:ea typeface="Verdana"/>
                <a:cs typeface="Verdana"/>
                <a:sym typeface="Verdana"/>
              </a:defRPr>
            </a:lvl9pPr>
          </a:lstStyle>
          <a:p>
            <a:endParaRPr/>
          </a:p>
        </p:txBody>
      </p:sp>
      <p:sp>
        <p:nvSpPr>
          <p:cNvPr id="25" name="Shape 25"/>
          <p:cNvSpPr txBox="1">
            <a:spLocks noGrp="1"/>
          </p:cNvSpPr>
          <p:nvPr>
            <p:ph type="body" idx="2"/>
          </p:nvPr>
        </p:nvSpPr>
        <p:spPr>
          <a:xfrm>
            <a:off x="4648200" y="1600200"/>
            <a:ext cx="4038599" cy="4525963"/>
          </a:xfrm>
          <a:prstGeom prst="rect">
            <a:avLst/>
          </a:prstGeom>
          <a:noFill/>
          <a:ln>
            <a:noFill/>
          </a:ln>
        </p:spPr>
        <p:txBody>
          <a:bodyPr lIns="91425" tIns="91425" rIns="91425" bIns="91425" anchor="t" anchorCtr="0"/>
          <a:lstStyle>
            <a:lvl1pPr marL="342900" marR="0" lvl="0" indent="-165100" algn="l" rtl="0">
              <a:spcBef>
                <a:spcPts val="560"/>
              </a:spcBef>
              <a:spcAft>
                <a:spcPts val="0"/>
              </a:spcAft>
              <a:buClr>
                <a:schemeClr val="dk1"/>
              </a:buClr>
              <a:buSzPct val="100000"/>
              <a:buFont typeface="Noto Sans Symbols"/>
              <a:buChar char="❖"/>
              <a:defRPr sz="2800" b="0" i="0" u="none" strike="noStrike" cap="none">
                <a:solidFill>
                  <a:schemeClr val="dk1"/>
                </a:solidFill>
                <a:latin typeface="Calibri"/>
                <a:ea typeface="Calibri"/>
                <a:cs typeface="Calibri"/>
                <a:sym typeface="Calibri"/>
              </a:defRPr>
            </a:lvl1pPr>
            <a:lvl2pPr marL="742950" marR="0" lvl="1" indent="-133350" algn="l" rtl="0">
              <a:spcBef>
                <a:spcPts val="480"/>
              </a:spcBef>
              <a:spcAft>
                <a:spcPts val="0"/>
              </a:spcAft>
              <a:buClr>
                <a:schemeClr val="dk1"/>
              </a:buClr>
              <a:buSzPct val="100000"/>
              <a:buFont typeface="Noto Sans Symbols"/>
              <a:buChar char="▪"/>
              <a:defRPr sz="2400" b="0" i="0" u="none" strike="noStrike" cap="none">
                <a:solidFill>
                  <a:schemeClr val="dk1"/>
                </a:solidFill>
                <a:latin typeface="Calibri"/>
                <a:ea typeface="Calibri"/>
                <a:cs typeface="Calibri"/>
                <a:sym typeface="Calibri"/>
              </a:defRPr>
            </a:lvl2pPr>
            <a:lvl3pPr marL="1143000" marR="0" lvl="2" indent="-101600" algn="l" rtl="0">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spcBef>
                <a:spcPts val="360"/>
              </a:spcBef>
              <a:spcAft>
                <a:spcPts val="0"/>
              </a:spcAft>
              <a:buClr>
                <a:schemeClr val="dk1"/>
              </a:buClr>
              <a:buSzPct val="100000"/>
              <a:buFont typeface="Noto Sans Symbols"/>
              <a:buChar char="➢"/>
              <a:defRPr sz="1800" b="0" i="0" u="none" strike="noStrike" cap="none">
                <a:solidFill>
                  <a:schemeClr val="dk1"/>
                </a:solidFill>
                <a:latin typeface="Calibri"/>
                <a:ea typeface="Calibri"/>
                <a:cs typeface="Calibri"/>
                <a:sym typeface="Calibri"/>
              </a:defRPr>
            </a:lvl4pPr>
            <a:lvl5pPr marL="2057400" marR="0" lvl="4" indent="-114300" algn="l" rtl="0">
              <a:spcBef>
                <a:spcPts val="360"/>
              </a:spcBef>
              <a:spcAft>
                <a:spcPts val="0"/>
              </a:spcAft>
              <a:buClr>
                <a:schemeClr val="dk1"/>
              </a:buClr>
              <a:buSzPct val="100000"/>
              <a:buFont typeface="Courier New"/>
              <a:buChar char="o"/>
              <a:defRPr sz="1800" b="0" i="0" u="none" strike="noStrike" cap="none">
                <a:solidFill>
                  <a:schemeClr val="dk1"/>
                </a:solidFill>
                <a:latin typeface="Calibri"/>
                <a:ea typeface="Calibri"/>
                <a:cs typeface="Calibri"/>
                <a:sym typeface="Calibri"/>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Verdana"/>
                <a:ea typeface="Verdana"/>
                <a:cs typeface="Verdana"/>
                <a:sym typeface="Verdana"/>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Verdana"/>
                <a:ea typeface="Verdana"/>
                <a:cs typeface="Verdana"/>
                <a:sym typeface="Verdana"/>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Verdana"/>
                <a:ea typeface="Verdana"/>
                <a:cs typeface="Verdana"/>
                <a:sym typeface="Verdana"/>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Verdana"/>
                <a:ea typeface="Verdana"/>
                <a:cs typeface="Verdana"/>
                <a:sym typeface="Verdana"/>
              </a:defRPr>
            </a:lvl9pPr>
          </a:lstStyle>
          <a:p>
            <a:endParaRPr/>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789AA81-C779-4D2F-B947-83ED1A02AD32}" type="datetimeFigureOut">
              <a:rPr lang="en-US" smtClean="0"/>
              <a:t>6/21/2016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9F066F-FA43-47AB-9C99-5868E03AF7B6}" type="slidenum">
              <a:rPr lang="en-US" smtClean="0"/>
              <a:t>‹#›</a:t>
            </a:fld>
            <a:endParaRPr lang="en-US"/>
          </a:p>
        </p:txBody>
      </p:sp>
    </p:spTree>
    <p:extLst>
      <p:ext uri="{BB962C8B-B14F-4D97-AF65-F5344CB8AC3E}">
        <p14:creationId xmlns:p14="http://schemas.microsoft.com/office/powerpoint/2010/main" val="38532259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789AA81-C779-4D2F-B947-83ED1A02AD32}" type="datetimeFigureOut">
              <a:rPr lang="en-US" smtClean="0"/>
              <a:t>6/21/2016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9F066F-FA43-47AB-9C99-5868E03AF7B6}" type="slidenum">
              <a:rPr lang="en-US" smtClean="0"/>
              <a:t>‹#›</a:t>
            </a:fld>
            <a:endParaRPr lang="en-US"/>
          </a:p>
        </p:txBody>
      </p:sp>
    </p:spTree>
    <p:extLst>
      <p:ext uri="{BB962C8B-B14F-4D97-AF65-F5344CB8AC3E}">
        <p14:creationId xmlns:p14="http://schemas.microsoft.com/office/powerpoint/2010/main" val="37167459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789AA81-C779-4D2F-B947-83ED1A02AD32}" type="datetimeFigureOut">
              <a:rPr lang="en-US" smtClean="0"/>
              <a:t>6/21/2016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9F066F-FA43-47AB-9C99-5868E03AF7B6}" type="slidenum">
              <a:rPr lang="en-US" smtClean="0"/>
              <a:t>‹#›</a:t>
            </a:fld>
            <a:endParaRPr lang="en-US"/>
          </a:p>
        </p:txBody>
      </p:sp>
    </p:spTree>
    <p:extLst>
      <p:ext uri="{BB962C8B-B14F-4D97-AF65-F5344CB8AC3E}">
        <p14:creationId xmlns:p14="http://schemas.microsoft.com/office/powerpoint/2010/main" val="25966745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18" name="Shape 74"/>
          <p:cNvSpPr/>
          <p:nvPr userDrawn="1"/>
        </p:nvSpPr>
        <p:spPr>
          <a:xfrm>
            <a:off x="-4763" y="1066800"/>
            <a:ext cx="9144001" cy="152399"/>
          </a:xfrm>
          <a:prstGeom prst="rect">
            <a:avLst/>
          </a:prstGeom>
          <a:solidFill>
            <a:srgbClr val="FF0000"/>
          </a:solidFill>
          <a:ln w="25400" cap="flat" cmpd="sng">
            <a:solidFill>
              <a:srgbClr val="FF0000"/>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7" name="Title 1"/>
          <p:cNvSpPr txBox="1">
            <a:spLocks/>
          </p:cNvSpPr>
          <p:nvPr userDrawn="1"/>
        </p:nvSpPr>
        <p:spPr>
          <a:xfrm>
            <a:off x="0" y="0"/>
            <a:ext cx="9144000" cy="1143000"/>
          </a:xfrm>
          <a:prstGeom prst="rect">
            <a:avLst/>
          </a:prstGeom>
          <a:solidFill>
            <a:srgbClr val="003399"/>
          </a:solidFill>
          <a:ln>
            <a:noFill/>
          </a:ln>
        </p:spPr>
        <p:txBody>
          <a:bodyPr lIns="91425" tIns="91425" rIns="91425" bIns="91425" anchor="ctr" anchorCtr="0"/>
          <a:lstStyle>
            <a:defPPr marR="0" lvl="0" algn="l" rtl="0">
              <a:lnSpc>
                <a:spcPct val="100000"/>
              </a:lnSpc>
              <a:spcBef>
                <a:spcPts val="0"/>
              </a:spcBef>
              <a:spcAft>
                <a:spcPts val="0"/>
              </a:spcAft>
            </a:defPPr>
            <a:lvl1pPr marL="0" marR="0" lvl="0" indent="0" algn="ctr" rtl="0">
              <a:lnSpc>
                <a:spcPct val="100000"/>
              </a:lnSpc>
              <a:spcBef>
                <a:spcPts val="0"/>
              </a:spcBef>
              <a:spcAft>
                <a:spcPts val="0"/>
              </a:spcAft>
              <a:buNone/>
              <a:defRPr sz="44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None/>
              <a:defRPr sz="44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None/>
              <a:defRPr sz="44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None/>
              <a:defRPr sz="44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None/>
              <a:defRPr sz="44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lt1"/>
                </a:solidFill>
                <a:latin typeface="Calibri"/>
                <a:ea typeface="Calibri"/>
                <a:cs typeface="Calibri"/>
                <a:sym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0" cap="none" spc="0" normalizeH="0" baseline="0" noProof="0" smtClean="0">
                <a:ln>
                  <a:noFill/>
                </a:ln>
                <a:solidFill>
                  <a:srgbClr val="FFFFFF"/>
                </a:solidFill>
                <a:effectLst/>
                <a:uLnTx/>
                <a:uFillTx/>
                <a:latin typeface="Calibri"/>
                <a:cs typeface="Calibri"/>
                <a:sym typeface="Calibri"/>
              </a:rPr>
              <a:t>Click to edit Master title style</a:t>
            </a:r>
            <a:endParaRPr kumimoji="0" lang="en-US" sz="4400" b="0" i="0" u="none" strike="noStrike" kern="0" cap="none" spc="0" normalizeH="0" baseline="0" noProof="0" dirty="0">
              <a:ln>
                <a:noFill/>
              </a:ln>
              <a:solidFill>
                <a:srgbClr val="FFFFFF"/>
              </a:solidFill>
              <a:effectLst/>
              <a:uLnTx/>
              <a:uFillTx/>
              <a:latin typeface="Calibri"/>
              <a:cs typeface="Calibri"/>
              <a:sym typeface="Calibri"/>
            </a:endParaRPr>
          </a:p>
        </p:txBody>
      </p:sp>
      <p:sp>
        <p:nvSpPr>
          <p:cNvPr id="5" name="Slide Number Placeholder 4"/>
          <p:cNvSpPr>
            <a:spLocks noGrp="1"/>
          </p:cNvSpPr>
          <p:nvPr>
            <p:ph type="sldNum" sz="quarter" idx="12"/>
          </p:nvPr>
        </p:nvSpPr>
        <p:spPr>
          <a:xfrm>
            <a:off x="8077200" y="6324600"/>
            <a:ext cx="609600" cy="396875"/>
          </a:xfrm>
        </p:spPr>
        <p:txBody>
          <a:bodyPr/>
          <a:lstStyle>
            <a:lvl1pPr>
              <a:defRPr/>
            </a:lvl1pPr>
          </a:lstStyle>
          <a:p>
            <a:fld id="{00000000-1234-1234-1234-123412341234}" type="slidenum">
              <a:rPr kumimoji="0" lang="en-US" sz="1800" b="0" i="0" u="none" strike="noStrike" kern="0" cap="none" spc="0" normalizeH="0" baseline="0" noProof="0" smtClean="0">
                <a:ln>
                  <a:noFill/>
                </a:ln>
                <a:solidFill>
                  <a:srgbClr val="003399"/>
                </a:solidFill>
                <a:effectLst/>
                <a:uLnTx/>
                <a:uFillTx/>
                <a:latin typeface="Verdana"/>
                <a:ea typeface="Verdana"/>
                <a:cs typeface="Verdana"/>
                <a:sym typeface="Verdana"/>
              </a:rPr>
              <a:pPr marL="0" marR="0" lvl="0" indent="0" algn="l" defTabSz="914400" rtl="0" eaLnBrk="1" fontAlgn="auto" latinLnBrk="0" hangingPunct="1">
                <a:lnSpc>
                  <a:spcPct val="100000"/>
                </a:lnSpc>
                <a:spcBef>
                  <a:spcPts val="0"/>
                </a:spcBef>
                <a:spcAft>
                  <a:spcPts val="0"/>
                </a:spcAft>
                <a:buClrTx/>
                <a:buSzTx/>
                <a:buFontTx/>
                <a:buNone/>
                <a:tabLst/>
                <a:defRPr/>
              </a:pPr>
              <a:t>‹#›</a:t>
            </a:fld>
            <a:endParaRPr lang="en-US" dirty="0"/>
          </a:p>
        </p:txBody>
      </p:sp>
      <p:sp>
        <p:nvSpPr>
          <p:cNvPr id="3" name="Date Placeholder 2"/>
          <p:cNvSpPr>
            <a:spLocks noGrp="1"/>
          </p:cNvSpPr>
          <p:nvPr>
            <p:ph type="dt" sz="half" idx="10"/>
          </p:nvPr>
        </p:nvSpPr>
        <p:spPr/>
        <p:txBody>
          <a:bodyPr/>
          <a:lstStyle/>
          <a:p>
            <a:fld id="{5789AA81-C779-4D2F-B947-83ED1A02AD32}" type="datetimeFigureOut">
              <a:rPr lang="en-US" smtClean="0"/>
              <a:t>6/21/2016</a:t>
            </a:fld>
            <a:endParaRPr lang="en-US"/>
          </a:p>
        </p:txBody>
      </p:sp>
      <p:sp>
        <p:nvSpPr>
          <p:cNvPr id="4" name="Footer Placeholder 3"/>
          <p:cNvSpPr>
            <a:spLocks noGrp="1"/>
          </p:cNvSpPr>
          <p:nvPr>
            <p:ph type="ftr" sz="quarter" idx="11"/>
          </p:nvPr>
        </p:nvSpPr>
        <p:spPr/>
        <p:txBody>
          <a:bodyPr/>
          <a:lstStyle/>
          <a:p>
            <a:endParaRPr lang="en-US" dirty="0"/>
          </a:p>
        </p:txBody>
      </p:sp>
      <p:sp>
        <p:nvSpPr>
          <p:cNvPr id="9" name="Chart Placeholder 8"/>
          <p:cNvSpPr>
            <a:spLocks noGrp="1"/>
          </p:cNvSpPr>
          <p:nvPr>
            <p:ph type="chart" sz="quarter" idx="13"/>
          </p:nvPr>
        </p:nvSpPr>
        <p:spPr>
          <a:xfrm>
            <a:off x="838200" y="1752600"/>
            <a:ext cx="7467600" cy="4114800"/>
          </a:xfrm>
        </p:spPr>
        <p:txBody>
          <a:bodyPr/>
          <a:lstStyle/>
          <a:p>
            <a:endParaRPr lang="en-US"/>
          </a:p>
        </p:txBody>
      </p:sp>
    </p:spTree>
    <p:extLst>
      <p:ext uri="{BB962C8B-B14F-4D97-AF65-F5344CB8AC3E}">
        <p14:creationId xmlns:p14="http://schemas.microsoft.com/office/powerpoint/2010/main" val="5599608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35"/>
        <p:cNvGrpSpPr/>
        <p:nvPr/>
      </p:nvGrpSpPr>
      <p:grpSpPr>
        <a:xfrm>
          <a:off x="0" y="0"/>
          <a:ext cx="0" cy="0"/>
          <a:chOff x="0" y="0"/>
          <a:chExt cx="0" cy="0"/>
        </a:xfrm>
      </p:grpSpPr>
      <p:sp>
        <p:nvSpPr>
          <p:cNvPr id="36" name="Shape 36"/>
          <p:cNvSpPr/>
          <p:nvPr/>
        </p:nvSpPr>
        <p:spPr>
          <a:xfrm>
            <a:off x="8561388" y="6445250"/>
            <a:ext cx="582612" cy="3682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fld id="{00000000-1234-1234-1234-123412341234}" type="slidenum">
              <a:rPr lang="en-US" sz="1800" b="0" i="0" u="none" strike="noStrike" cap="none">
                <a:solidFill>
                  <a:srgbClr val="003399"/>
                </a:solidFill>
                <a:latin typeface="Verdana"/>
                <a:ea typeface="Verdana"/>
                <a:cs typeface="Verdana"/>
                <a:sym typeface="Verdana"/>
              </a:rPr>
              <a:t>‹#›</a:t>
            </a:fld>
            <a:endParaRPr lang="en-US" sz="1800" b="0" i="0" u="none" strike="noStrike" cap="none">
              <a:solidFill>
                <a:srgbClr val="003399"/>
              </a:solidFill>
              <a:latin typeface="Verdana"/>
              <a:ea typeface="Verdana"/>
              <a:cs typeface="Verdana"/>
              <a:sym typeface="Verdana"/>
            </a:endParaRPr>
          </a:p>
        </p:txBody>
      </p:sp>
      <p:sp>
        <p:nvSpPr>
          <p:cNvPr id="37" name="Shape 37"/>
          <p:cNvSpPr txBox="1">
            <a:spLocks noGrp="1"/>
          </p:cNvSpPr>
          <p:nvPr>
            <p:ph type="title"/>
          </p:nvPr>
        </p:nvSpPr>
        <p:spPr>
          <a:xfrm>
            <a:off x="722312" y="4406900"/>
            <a:ext cx="7772400" cy="1362075"/>
          </a:xfrm>
          <a:prstGeom prst="rect">
            <a:avLst/>
          </a:prstGeom>
          <a:solidFill>
            <a:srgbClr val="003399"/>
          </a:solidFill>
          <a:ln>
            <a:noFill/>
          </a:ln>
        </p:spPr>
        <p:txBody>
          <a:bodyPr lIns="91425" tIns="91425" rIns="91425" bIns="91425" anchor="t" anchorCtr="0"/>
          <a:lstStyle>
            <a:lvl1pPr marL="0" marR="0" lvl="0" indent="0" algn="l" rtl="0">
              <a:spcBef>
                <a:spcPts val="0"/>
              </a:spcBef>
              <a:spcAft>
                <a:spcPts val="0"/>
              </a:spcAft>
              <a:buNone/>
              <a:defRPr sz="4000" b="1"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None/>
              <a:defRPr sz="44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None/>
              <a:defRPr sz="44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None/>
              <a:defRPr sz="44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None/>
              <a:defRPr sz="44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lt1"/>
                </a:solidFill>
                <a:latin typeface="Calibri"/>
                <a:ea typeface="Calibri"/>
                <a:cs typeface="Calibri"/>
                <a:sym typeface="Calibri"/>
              </a:defRPr>
            </a:lvl9pPr>
          </a:lstStyle>
          <a:p>
            <a:endParaRPr/>
          </a:p>
        </p:txBody>
      </p:sp>
      <p:sp>
        <p:nvSpPr>
          <p:cNvPr id="38" name="Shape 38"/>
          <p:cNvSpPr txBox="1">
            <a:spLocks noGrp="1"/>
          </p:cNvSpPr>
          <p:nvPr>
            <p:ph type="body" idx="1"/>
          </p:nvPr>
        </p:nvSpPr>
        <p:spPr>
          <a:xfrm>
            <a:off x="722312" y="2906713"/>
            <a:ext cx="7772400" cy="1500187"/>
          </a:xfrm>
          <a:prstGeom prst="rect">
            <a:avLst/>
          </a:prstGeom>
          <a:noFill/>
          <a:ln>
            <a:noFill/>
          </a:ln>
        </p:spPr>
        <p:txBody>
          <a:bodyPr lIns="91425" tIns="91425" rIns="91425" bIns="91425" anchor="b" anchorCtr="0"/>
          <a:lstStyle>
            <a:lvl1pPr marL="0" marR="0" lvl="0" indent="0" algn="l" rtl="0">
              <a:spcBef>
                <a:spcPts val="400"/>
              </a:spcBef>
              <a:spcAft>
                <a:spcPts val="0"/>
              </a:spcAft>
              <a:buClr>
                <a:srgbClr val="888888"/>
              </a:buClr>
              <a:buFont typeface="Noto Sans Symbols"/>
              <a:buNone/>
              <a:defRPr sz="2000" b="0" i="0" u="none" strike="noStrike" cap="none">
                <a:solidFill>
                  <a:srgbClr val="888888"/>
                </a:solidFill>
                <a:latin typeface="Calibri"/>
                <a:ea typeface="Calibri"/>
                <a:cs typeface="Calibri"/>
                <a:sym typeface="Calibri"/>
              </a:defRPr>
            </a:lvl1pPr>
            <a:lvl2pPr marL="457200" marR="0" lvl="1" indent="0" algn="l" rtl="0">
              <a:spcBef>
                <a:spcPts val="360"/>
              </a:spcBef>
              <a:spcAft>
                <a:spcPts val="0"/>
              </a:spcAft>
              <a:buClr>
                <a:srgbClr val="888888"/>
              </a:buClr>
              <a:buFont typeface="Noto Sans Symbols"/>
              <a:buNone/>
              <a:defRPr sz="1800" b="0" i="0" u="none" strike="noStrike" cap="none">
                <a:solidFill>
                  <a:srgbClr val="888888"/>
                </a:solidFill>
                <a:latin typeface="Calibri"/>
                <a:ea typeface="Calibri"/>
                <a:cs typeface="Calibri"/>
                <a:sym typeface="Calibri"/>
              </a:defRPr>
            </a:lvl2pPr>
            <a:lvl3pPr marL="914400" marR="0" lvl="2" indent="0" algn="l" rtl="0">
              <a:spcBef>
                <a:spcPts val="320"/>
              </a:spcBef>
              <a:spcAft>
                <a:spcPts val="0"/>
              </a:spcAft>
              <a:buClr>
                <a:srgbClr val="888888"/>
              </a:buClr>
              <a:buFont typeface="Arial"/>
              <a:buNone/>
              <a:defRPr sz="1600" b="0" i="0" u="none" strike="noStrike" cap="none">
                <a:solidFill>
                  <a:srgbClr val="888888"/>
                </a:solidFill>
                <a:latin typeface="Calibri"/>
                <a:ea typeface="Calibri"/>
                <a:cs typeface="Calibri"/>
                <a:sym typeface="Calibri"/>
              </a:defRPr>
            </a:lvl3pPr>
            <a:lvl4pPr marL="1371600" marR="0" lvl="3" indent="0" algn="l" rtl="0">
              <a:spcBef>
                <a:spcPts val="280"/>
              </a:spcBef>
              <a:spcAft>
                <a:spcPts val="0"/>
              </a:spcAft>
              <a:buClr>
                <a:srgbClr val="888888"/>
              </a:buClr>
              <a:buFont typeface="Noto Sans Symbols"/>
              <a:buNone/>
              <a:defRPr sz="1400" b="0" i="0" u="none" strike="noStrike" cap="none">
                <a:solidFill>
                  <a:srgbClr val="888888"/>
                </a:solidFill>
                <a:latin typeface="Calibri"/>
                <a:ea typeface="Calibri"/>
                <a:cs typeface="Calibri"/>
                <a:sym typeface="Calibri"/>
              </a:defRPr>
            </a:lvl4pPr>
            <a:lvl5pPr marL="1828800" marR="0" lvl="4" indent="0" algn="l" rtl="0">
              <a:spcBef>
                <a:spcPts val="280"/>
              </a:spcBef>
              <a:spcAft>
                <a:spcPts val="0"/>
              </a:spcAft>
              <a:buClr>
                <a:srgbClr val="888888"/>
              </a:buClr>
              <a:buFont typeface="Courier New"/>
              <a:buNone/>
              <a:defRPr sz="1400" b="0" i="0" u="none" strike="noStrike" cap="none">
                <a:solidFill>
                  <a:srgbClr val="888888"/>
                </a:solidFill>
                <a:latin typeface="Calibri"/>
                <a:ea typeface="Calibri"/>
                <a:cs typeface="Calibri"/>
                <a:sym typeface="Calibri"/>
              </a:defRPr>
            </a:lvl5pPr>
            <a:lvl6pPr marL="2286000" marR="0" lvl="5" indent="0" algn="l" rtl="0">
              <a:spcBef>
                <a:spcPts val="280"/>
              </a:spcBef>
              <a:buClr>
                <a:srgbClr val="888888"/>
              </a:buClr>
              <a:buFont typeface="Arial"/>
              <a:buNone/>
              <a:defRPr sz="1400" b="0" i="0" u="none" strike="noStrike" cap="none">
                <a:solidFill>
                  <a:srgbClr val="888888"/>
                </a:solidFill>
                <a:latin typeface="Verdana"/>
                <a:ea typeface="Verdana"/>
                <a:cs typeface="Verdana"/>
                <a:sym typeface="Verdana"/>
              </a:defRPr>
            </a:lvl6pPr>
            <a:lvl7pPr marL="2743200" marR="0" lvl="6" indent="0" algn="l" rtl="0">
              <a:spcBef>
                <a:spcPts val="280"/>
              </a:spcBef>
              <a:buClr>
                <a:srgbClr val="888888"/>
              </a:buClr>
              <a:buFont typeface="Arial"/>
              <a:buNone/>
              <a:defRPr sz="1400" b="0" i="0" u="none" strike="noStrike" cap="none">
                <a:solidFill>
                  <a:srgbClr val="888888"/>
                </a:solidFill>
                <a:latin typeface="Verdana"/>
                <a:ea typeface="Verdana"/>
                <a:cs typeface="Verdana"/>
                <a:sym typeface="Verdana"/>
              </a:defRPr>
            </a:lvl7pPr>
            <a:lvl8pPr marL="3200400" marR="0" lvl="7" indent="0" algn="l" rtl="0">
              <a:spcBef>
                <a:spcPts val="280"/>
              </a:spcBef>
              <a:buClr>
                <a:srgbClr val="888888"/>
              </a:buClr>
              <a:buFont typeface="Arial"/>
              <a:buNone/>
              <a:defRPr sz="1400" b="0" i="0" u="none" strike="noStrike" cap="none">
                <a:solidFill>
                  <a:srgbClr val="888888"/>
                </a:solidFill>
                <a:latin typeface="Verdana"/>
                <a:ea typeface="Verdana"/>
                <a:cs typeface="Verdana"/>
                <a:sym typeface="Verdana"/>
              </a:defRPr>
            </a:lvl8pPr>
            <a:lvl9pPr marL="3657600" marR="0" lvl="8" indent="0" algn="l" rtl="0">
              <a:spcBef>
                <a:spcPts val="280"/>
              </a:spcBef>
              <a:buClr>
                <a:srgbClr val="888888"/>
              </a:buClr>
              <a:buFont typeface="Arial"/>
              <a:buNone/>
              <a:defRPr sz="1400" b="0" i="0" u="none" strike="noStrike" cap="none">
                <a:solidFill>
                  <a:srgbClr val="888888"/>
                </a:solidFill>
                <a:latin typeface="Verdana"/>
                <a:ea typeface="Verdana"/>
                <a:cs typeface="Verdana"/>
                <a:sym typeface="Verdana"/>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47"/>
        <p:cNvGrpSpPr/>
        <p:nvPr/>
      </p:nvGrpSpPr>
      <p:grpSpPr>
        <a:xfrm>
          <a:off x="0" y="0"/>
          <a:ext cx="0" cy="0"/>
          <a:chOff x="0" y="0"/>
          <a:chExt cx="0" cy="0"/>
        </a:xfrm>
      </p:grpSpPr>
      <p:sp>
        <p:nvSpPr>
          <p:cNvPr id="48" name="Shape 48"/>
          <p:cNvSpPr/>
          <p:nvPr/>
        </p:nvSpPr>
        <p:spPr>
          <a:xfrm>
            <a:off x="8561388" y="6445250"/>
            <a:ext cx="582612" cy="3682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fld id="{00000000-1234-1234-1234-123412341234}" type="slidenum">
              <a:rPr lang="en-US" sz="1800" b="0" i="0" u="none" strike="noStrike" cap="none">
                <a:solidFill>
                  <a:srgbClr val="003399"/>
                </a:solidFill>
                <a:latin typeface="Verdana"/>
                <a:ea typeface="Verdana"/>
                <a:cs typeface="Verdana"/>
                <a:sym typeface="Verdana"/>
              </a:rPr>
              <a:t>‹#›</a:t>
            </a:fld>
            <a:endParaRPr lang="en-US" sz="1800" b="0" i="0" u="none" strike="noStrike" cap="none">
              <a:solidFill>
                <a:srgbClr val="003399"/>
              </a:solidFill>
              <a:latin typeface="Verdana"/>
              <a:ea typeface="Verdana"/>
              <a:cs typeface="Verdana"/>
              <a:sym typeface="Verdana"/>
            </a:endParaRPr>
          </a:p>
        </p:txBody>
      </p:sp>
      <p:sp>
        <p:nvSpPr>
          <p:cNvPr id="49" name="Shape 49"/>
          <p:cNvSpPr/>
          <p:nvPr/>
        </p:nvSpPr>
        <p:spPr>
          <a:xfrm>
            <a:off x="-4763" y="1066800"/>
            <a:ext cx="9144001" cy="152399"/>
          </a:xfrm>
          <a:prstGeom prst="rect">
            <a:avLst/>
          </a:prstGeom>
          <a:solidFill>
            <a:srgbClr val="FF0000"/>
          </a:solidFill>
          <a:ln w="25400" cap="flat" cmpd="sng">
            <a:solidFill>
              <a:srgbClr val="FF0000"/>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50" name="Shape 50"/>
          <p:cNvSpPr txBox="1">
            <a:spLocks noGrp="1"/>
          </p:cNvSpPr>
          <p:nvPr>
            <p:ph type="title"/>
          </p:nvPr>
        </p:nvSpPr>
        <p:spPr>
          <a:xfrm>
            <a:off x="0" y="0"/>
            <a:ext cx="9144000" cy="1143000"/>
          </a:xfrm>
          <a:prstGeom prst="rect">
            <a:avLst/>
          </a:prstGeom>
          <a:solidFill>
            <a:srgbClr val="003399"/>
          </a:solidFill>
          <a:ln>
            <a:noFill/>
          </a:ln>
        </p:spPr>
        <p:txBody>
          <a:bodyPr lIns="91425" tIns="91425" rIns="91425" bIns="91425" anchor="ctr" anchorCtr="0"/>
          <a:lstStyle>
            <a:lvl1pPr marL="0" marR="0" lvl="0" indent="0" algn="ctr" rtl="0">
              <a:spcBef>
                <a:spcPts val="0"/>
              </a:spcBef>
              <a:spcAft>
                <a:spcPts val="0"/>
              </a:spcAft>
              <a:buNone/>
              <a:defRPr sz="44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None/>
              <a:defRPr sz="44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None/>
              <a:defRPr sz="44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None/>
              <a:defRPr sz="44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None/>
              <a:defRPr sz="44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lt1"/>
                </a:solidFill>
                <a:latin typeface="Calibri"/>
                <a:ea typeface="Calibri"/>
                <a:cs typeface="Calibri"/>
                <a:sym typeface="Calibri"/>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51"/>
        <p:cNvGrpSpPr/>
        <p:nvPr/>
      </p:nvGrpSpPr>
      <p:grpSpPr>
        <a:xfrm>
          <a:off x="0" y="0"/>
          <a:ext cx="0" cy="0"/>
          <a:chOff x="0" y="0"/>
          <a:chExt cx="0" cy="0"/>
        </a:xfrm>
      </p:grpSpPr>
      <p:sp>
        <p:nvSpPr>
          <p:cNvPr id="52" name="Shape 52"/>
          <p:cNvSpPr/>
          <p:nvPr/>
        </p:nvSpPr>
        <p:spPr>
          <a:xfrm>
            <a:off x="8561388" y="6445250"/>
            <a:ext cx="582612" cy="3682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fld id="{00000000-1234-1234-1234-123412341234}" type="slidenum">
              <a:rPr lang="en-US" sz="1800" b="0" i="0" u="none" strike="noStrike" cap="none">
                <a:solidFill>
                  <a:srgbClr val="003399"/>
                </a:solidFill>
                <a:latin typeface="Verdana"/>
                <a:ea typeface="Verdana"/>
                <a:cs typeface="Verdana"/>
                <a:sym typeface="Verdana"/>
              </a:rPr>
              <a:t>‹#›</a:t>
            </a:fld>
            <a:endParaRPr lang="en-US" sz="1800" b="0" i="0" u="none" strike="noStrike" cap="none">
              <a:solidFill>
                <a:srgbClr val="003399"/>
              </a:solidFill>
              <a:latin typeface="Verdana"/>
              <a:ea typeface="Verdana"/>
              <a:cs typeface="Verdana"/>
              <a:sym typeface="Verdana"/>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53"/>
        <p:cNvGrpSpPr/>
        <p:nvPr/>
      </p:nvGrpSpPr>
      <p:grpSpPr>
        <a:xfrm>
          <a:off x="0" y="0"/>
          <a:ext cx="0" cy="0"/>
          <a:chOff x="0" y="0"/>
          <a:chExt cx="0" cy="0"/>
        </a:xfrm>
      </p:grpSpPr>
      <p:sp>
        <p:nvSpPr>
          <p:cNvPr id="54" name="Shape 54"/>
          <p:cNvSpPr/>
          <p:nvPr/>
        </p:nvSpPr>
        <p:spPr>
          <a:xfrm>
            <a:off x="8561388" y="6445250"/>
            <a:ext cx="582612" cy="3682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fld id="{00000000-1234-1234-1234-123412341234}" type="slidenum">
              <a:rPr lang="en-US" sz="1800" b="0" i="0" u="none" strike="noStrike" cap="none">
                <a:solidFill>
                  <a:srgbClr val="003399"/>
                </a:solidFill>
                <a:latin typeface="Verdana"/>
                <a:ea typeface="Verdana"/>
                <a:cs typeface="Verdana"/>
                <a:sym typeface="Verdana"/>
              </a:rPr>
              <a:t>‹#›</a:t>
            </a:fld>
            <a:endParaRPr lang="en-US" sz="1800" b="0" i="0" u="none" strike="noStrike" cap="none">
              <a:solidFill>
                <a:srgbClr val="003399"/>
              </a:solidFill>
              <a:latin typeface="Verdana"/>
              <a:ea typeface="Verdana"/>
              <a:cs typeface="Verdana"/>
              <a:sym typeface="Verdana"/>
            </a:endParaRPr>
          </a:p>
        </p:txBody>
      </p:sp>
      <p:sp>
        <p:nvSpPr>
          <p:cNvPr id="55" name="Shape 55"/>
          <p:cNvSpPr txBox="1">
            <a:spLocks noGrp="1"/>
          </p:cNvSpPr>
          <p:nvPr>
            <p:ph type="title"/>
          </p:nvPr>
        </p:nvSpPr>
        <p:spPr>
          <a:xfrm>
            <a:off x="457200" y="273050"/>
            <a:ext cx="3008313" cy="1162049"/>
          </a:xfrm>
          <a:prstGeom prst="rect">
            <a:avLst/>
          </a:prstGeom>
          <a:solidFill>
            <a:srgbClr val="003399"/>
          </a:solidFill>
          <a:ln>
            <a:noFill/>
          </a:ln>
        </p:spPr>
        <p:txBody>
          <a:bodyPr lIns="91425" tIns="91425" rIns="91425" bIns="91425" anchor="b" anchorCtr="0"/>
          <a:lstStyle>
            <a:lvl1pPr marL="0" marR="0" lvl="0" indent="0" algn="l" rtl="0">
              <a:spcBef>
                <a:spcPts val="0"/>
              </a:spcBef>
              <a:spcAft>
                <a:spcPts val="0"/>
              </a:spcAft>
              <a:buNone/>
              <a:defRPr sz="2000" b="1"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None/>
              <a:defRPr sz="44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None/>
              <a:defRPr sz="44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None/>
              <a:defRPr sz="44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None/>
              <a:defRPr sz="44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lt1"/>
                </a:solidFill>
                <a:latin typeface="Calibri"/>
                <a:ea typeface="Calibri"/>
                <a:cs typeface="Calibri"/>
                <a:sym typeface="Calibri"/>
              </a:defRPr>
            </a:lvl9pPr>
          </a:lstStyle>
          <a:p>
            <a:endParaRPr/>
          </a:p>
        </p:txBody>
      </p:sp>
      <p:sp>
        <p:nvSpPr>
          <p:cNvPr id="56" name="Shape 56"/>
          <p:cNvSpPr txBox="1">
            <a:spLocks noGrp="1"/>
          </p:cNvSpPr>
          <p:nvPr>
            <p:ph type="body" idx="1"/>
          </p:nvPr>
        </p:nvSpPr>
        <p:spPr>
          <a:xfrm>
            <a:off x="3575050" y="273050"/>
            <a:ext cx="5111750" cy="5853112"/>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dk1"/>
              </a:buClr>
              <a:buSzPct val="100000"/>
              <a:buFont typeface="Noto Sans Symbols"/>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spcAft>
                <a:spcPts val="0"/>
              </a:spcAft>
              <a:buClr>
                <a:schemeClr val="dk1"/>
              </a:buClr>
              <a:buSzPct val="100000"/>
              <a:buFont typeface="Noto Sans Symbols"/>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spcAft>
                <a:spcPts val="0"/>
              </a:spcAft>
              <a:buClr>
                <a:schemeClr val="dk1"/>
              </a:buClr>
              <a:buSzPct val="100000"/>
              <a:buFont typeface="Noto Sans Symbols"/>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spcAft>
                <a:spcPts val="0"/>
              </a:spcAft>
              <a:buClr>
                <a:schemeClr val="dk1"/>
              </a:buClr>
              <a:buSzPct val="100000"/>
              <a:buFont typeface="Courier New"/>
              <a:buChar char="o"/>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Verdana"/>
                <a:ea typeface="Verdana"/>
                <a:cs typeface="Verdana"/>
                <a:sym typeface="Verdana"/>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Verdana"/>
                <a:ea typeface="Verdana"/>
                <a:cs typeface="Verdana"/>
                <a:sym typeface="Verdana"/>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Verdana"/>
                <a:ea typeface="Verdana"/>
                <a:cs typeface="Verdana"/>
                <a:sym typeface="Verdana"/>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Verdana"/>
                <a:ea typeface="Verdana"/>
                <a:cs typeface="Verdana"/>
                <a:sym typeface="Verdana"/>
              </a:defRPr>
            </a:lvl9pPr>
          </a:lstStyle>
          <a:p>
            <a:endParaRPr/>
          </a:p>
        </p:txBody>
      </p:sp>
      <p:sp>
        <p:nvSpPr>
          <p:cNvPr id="57" name="Shape 57"/>
          <p:cNvSpPr txBox="1">
            <a:spLocks noGrp="1"/>
          </p:cNvSpPr>
          <p:nvPr>
            <p:ph type="body" idx="2"/>
          </p:nvPr>
        </p:nvSpPr>
        <p:spPr>
          <a:xfrm>
            <a:off x="457200" y="1435100"/>
            <a:ext cx="3008313" cy="4691063"/>
          </a:xfrm>
          <a:prstGeom prst="rect">
            <a:avLst/>
          </a:prstGeom>
          <a:noFill/>
          <a:ln>
            <a:noFill/>
          </a:ln>
        </p:spPr>
        <p:txBody>
          <a:bodyPr lIns="91425" tIns="91425" rIns="91425" bIns="91425" anchor="t" anchorCtr="0"/>
          <a:lstStyle>
            <a:lvl1pPr marL="0" marR="0" lvl="0" indent="0" algn="l" rtl="0">
              <a:spcBef>
                <a:spcPts val="280"/>
              </a:spcBef>
              <a:spcAft>
                <a:spcPts val="0"/>
              </a:spcAft>
              <a:buClr>
                <a:schemeClr val="dk1"/>
              </a:buClr>
              <a:buFont typeface="Noto Sans Symbols"/>
              <a:buNone/>
              <a:defRPr sz="1400" b="0" i="0" u="none" strike="noStrike" cap="none">
                <a:solidFill>
                  <a:schemeClr val="dk1"/>
                </a:solidFill>
                <a:latin typeface="Calibri"/>
                <a:ea typeface="Calibri"/>
                <a:cs typeface="Calibri"/>
                <a:sym typeface="Calibri"/>
              </a:defRPr>
            </a:lvl1pPr>
            <a:lvl2pPr marL="457200" marR="0" lvl="1" indent="0" algn="l" rtl="0">
              <a:spcBef>
                <a:spcPts val="240"/>
              </a:spcBef>
              <a:spcAft>
                <a:spcPts val="0"/>
              </a:spcAft>
              <a:buClr>
                <a:schemeClr val="dk1"/>
              </a:buClr>
              <a:buFont typeface="Noto Sans Symbols"/>
              <a:buNone/>
              <a:defRPr sz="1200" b="0" i="0" u="none" strike="noStrike" cap="none">
                <a:solidFill>
                  <a:schemeClr val="dk1"/>
                </a:solidFill>
                <a:latin typeface="Calibri"/>
                <a:ea typeface="Calibri"/>
                <a:cs typeface="Calibri"/>
                <a:sym typeface="Calibri"/>
              </a:defRPr>
            </a:lvl2pPr>
            <a:lvl3pPr marL="914400" marR="0" lvl="2" indent="0" algn="l" rtl="0">
              <a:spcBef>
                <a:spcPts val="200"/>
              </a:spcBef>
              <a:spcAft>
                <a:spcPts val="0"/>
              </a:spcAft>
              <a:buClr>
                <a:schemeClr val="dk1"/>
              </a:buClr>
              <a:buFont typeface="Arial"/>
              <a:buNone/>
              <a:defRPr sz="1000" b="0" i="0" u="none" strike="noStrike" cap="none">
                <a:solidFill>
                  <a:schemeClr val="dk1"/>
                </a:solidFill>
                <a:latin typeface="Calibri"/>
                <a:ea typeface="Calibri"/>
                <a:cs typeface="Calibri"/>
                <a:sym typeface="Calibri"/>
              </a:defRPr>
            </a:lvl3pPr>
            <a:lvl4pPr marL="1371600" marR="0" lvl="3" indent="0" algn="l" rtl="0">
              <a:spcBef>
                <a:spcPts val="180"/>
              </a:spcBef>
              <a:spcAft>
                <a:spcPts val="0"/>
              </a:spcAft>
              <a:buClr>
                <a:schemeClr val="dk1"/>
              </a:buClr>
              <a:buFont typeface="Noto Sans Symbols"/>
              <a:buNone/>
              <a:defRPr sz="900" b="0" i="0" u="none" strike="noStrike" cap="none">
                <a:solidFill>
                  <a:schemeClr val="dk1"/>
                </a:solidFill>
                <a:latin typeface="Calibri"/>
                <a:ea typeface="Calibri"/>
                <a:cs typeface="Calibri"/>
                <a:sym typeface="Calibri"/>
              </a:defRPr>
            </a:lvl4pPr>
            <a:lvl5pPr marL="1828800" marR="0" lvl="4" indent="0" algn="l" rtl="0">
              <a:spcBef>
                <a:spcPts val="180"/>
              </a:spcBef>
              <a:spcAft>
                <a:spcPts val="0"/>
              </a:spcAft>
              <a:buClr>
                <a:schemeClr val="dk1"/>
              </a:buClr>
              <a:buFont typeface="Courier New"/>
              <a:buNone/>
              <a:defRPr sz="900" b="0" i="0" u="none" strike="noStrike" cap="none">
                <a:solidFill>
                  <a:schemeClr val="dk1"/>
                </a:solidFill>
                <a:latin typeface="Calibri"/>
                <a:ea typeface="Calibri"/>
                <a:cs typeface="Calibri"/>
                <a:sym typeface="Calibri"/>
              </a:defRPr>
            </a:lvl5pPr>
            <a:lvl6pPr marL="2286000" marR="0" lvl="5" indent="0" algn="l" rtl="0">
              <a:spcBef>
                <a:spcPts val="180"/>
              </a:spcBef>
              <a:buClr>
                <a:schemeClr val="dk1"/>
              </a:buClr>
              <a:buFont typeface="Arial"/>
              <a:buNone/>
              <a:defRPr sz="900" b="0" i="0" u="none" strike="noStrike" cap="none">
                <a:solidFill>
                  <a:schemeClr val="dk1"/>
                </a:solidFill>
                <a:latin typeface="Verdana"/>
                <a:ea typeface="Verdana"/>
                <a:cs typeface="Verdana"/>
                <a:sym typeface="Verdana"/>
              </a:defRPr>
            </a:lvl6pPr>
            <a:lvl7pPr marL="2743200" marR="0" lvl="6" indent="0" algn="l" rtl="0">
              <a:spcBef>
                <a:spcPts val="180"/>
              </a:spcBef>
              <a:buClr>
                <a:schemeClr val="dk1"/>
              </a:buClr>
              <a:buFont typeface="Arial"/>
              <a:buNone/>
              <a:defRPr sz="900" b="0" i="0" u="none" strike="noStrike" cap="none">
                <a:solidFill>
                  <a:schemeClr val="dk1"/>
                </a:solidFill>
                <a:latin typeface="Verdana"/>
                <a:ea typeface="Verdana"/>
                <a:cs typeface="Verdana"/>
                <a:sym typeface="Verdana"/>
              </a:defRPr>
            </a:lvl7pPr>
            <a:lvl8pPr marL="3200400" marR="0" lvl="7" indent="0" algn="l" rtl="0">
              <a:spcBef>
                <a:spcPts val="180"/>
              </a:spcBef>
              <a:buClr>
                <a:schemeClr val="dk1"/>
              </a:buClr>
              <a:buFont typeface="Arial"/>
              <a:buNone/>
              <a:defRPr sz="900" b="0" i="0" u="none" strike="noStrike" cap="none">
                <a:solidFill>
                  <a:schemeClr val="dk1"/>
                </a:solidFill>
                <a:latin typeface="Verdana"/>
                <a:ea typeface="Verdana"/>
                <a:cs typeface="Verdana"/>
                <a:sym typeface="Verdana"/>
              </a:defRPr>
            </a:lvl8pPr>
            <a:lvl9pPr marL="3657600" marR="0" lvl="8" indent="0" algn="l" rtl="0">
              <a:spcBef>
                <a:spcPts val="180"/>
              </a:spcBef>
              <a:buClr>
                <a:schemeClr val="dk1"/>
              </a:buClr>
              <a:buFont typeface="Arial"/>
              <a:buNone/>
              <a:defRPr sz="900" b="0" i="0" u="none" strike="noStrike" cap="none">
                <a:solidFill>
                  <a:schemeClr val="dk1"/>
                </a:solidFill>
                <a:latin typeface="Verdana"/>
                <a:ea typeface="Verdana"/>
                <a:cs typeface="Verdana"/>
                <a:sym typeface="Verdana"/>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63"/>
        <p:cNvGrpSpPr/>
        <p:nvPr/>
      </p:nvGrpSpPr>
      <p:grpSpPr>
        <a:xfrm>
          <a:off x="0" y="0"/>
          <a:ext cx="0" cy="0"/>
          <a:chOff x="0" y="0"/>
          <a:chExt cx="0" cy="0"/>
        </a:xfrm>
      </p:grpSpPr>
      <p:sp>
        <p:nvSpPr>
          <p:cNvPr id="64" name="Shape 64"/>
          <p:cNvSpPr/>
          <p:nvPr/>
        </p:nvSpPr>
        <p:spPr>
          <a:xfrm>
            <a:off x="8561388" y="6445250"/>
            <a:ext cx="582612" cy="3682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fld id="{00000000-1234-1234-1234-123412341234}" type="slidenum">
              <a:rPr lang="en-US" sz="1800" b="0" i="0" u="none" strike="noStrike" cap="none">
                <a:solidFill>
                  <a:srgbClr val="003399"/>
                </a:solidFill>
                <a:latin typeface="Verdana"/>
                <a:ea typeface="Verdana"/>
                <a:cs typeface="Verdana"/>
                <a:sym typeface="Verdana"/>
              </a:rPr>
              <a:t>‹#›</a:t>
            </a:fld>
            <a:endParaRPr lang="en-US" sz="1800" b="0" i="0" u="none" strike="noStrike" cap="none" dirty="0">
              <a:solidFill>
                <a:srgbClr val="003399"/>
              </a:solidFill>
              <a:latin typeface="Verdana"/>
              <a:ea typeface="Verdana"/>
              <a:cs typeface="Verdana"/>
              <a:sym typeface="Verdana"/>
            </a:endParaRPr>
          </a:p>
        </p:txBody>
      </p:sp>
      <p:sp>
        <p:nvSpPr>
          <p:cNvPr id="65" name="Shape 65"/>
          <p:cNvSpPr/>
          <p:nvPr/>
        </p:nvSpPr>
        <p:spPr>
          <a:xfrm>
            <a:off x="-4763" y="1066800"/>
            <a:ext cx="9144001" cy="152399"/>
          </a:xfrm>
          <a:prstGeom prst="rect">
            <a:avLst/>
          </a:prstGeom>
          <a:solidFill>
            <a:srgbClr val="FF0000"/>
          </a:solidFill>
          <a:ln w="25400" cap="flat" cmpd="sng">
            <a:solidFill>
              <a:srgbClr val="FF0000"/>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66" name="Shape 66"/>
          <p:cNvSpPr txBox="1">
            <a:spLocks noGrp="1"/>
          </p:cNvSpPr>
          <p:nvPr>
            <p:ph type="title"/>
          </p:nvPr>
        </p:nvSpPr>
        <p:spPr>
          <a:xfrm>
            <a:off x="0" y="0"/>
            <a:ext cx="9144000" cy="1143000"/>
          </a:xfrm>
          <a:prstGeom prst="rect">
            <a:avLst/>
          </a:prstGeom>
          <a:solidFill>
            <a:srgbClr val="003399"/>
          </a:solidFill>
          <a:ln>
            <a:noFill/>
          </a:ln>
        </p:spPr>
        <p:txBody>
          <a:bodyPr lIns="91425" tIns="91425" rIns="91425" bIns="91425" anchor="ctr" anchorCtr="0"/>
          <a:lstStyle>
            <a:lvl1pPr marL="0" marR="0" lvl="0" indent="0" algn="ctr" rtl="0">
              <a:spcBef>
                <a:spcPts val="0"/>
              </a:spcBef>
              <a:spcAft>
                <a:spcPts val="0"/>
              </a:spcAft>
              <a:buNone/>
              <a:defRPr sz="44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None/>
              <a:defRPr sz="44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None/>
              <a:defRPr sz="44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None/>
              <a:defRPr sz="44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None/>
              <a:defRPr sz="44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lt1"/>
                </a:solidFill>
                <a:latin typeface="Calibri"/>
                <a:ea typeface="Calibri"/>
                <a:cs typeface="Calibri"/>
                <a:sym typeface="Calibri"/>
              </a:defRPr>
            </a:lvl9pPr>
          </a:lstStyle>
          <a:p>
            <a:endParaRPr/>
          </a:p>
        </p:txBody>
      </p:sp>
      <p:sp>
        <p:nvSpPr>
          <p:cNvPr id="67" name="Shape 67"/>
          <p:cNvSpPr txBox="1">
            <a:spLocks noGrp="1"/>
          </p:cNvSpPr>
          <p:nvPr>
            <p:ph type="body" idx="1"/>
          </p:nvPr>
        </p:nvSpPr>
        <p:spPr>
          <a:xfrm rot="5400000">
            <a:off x="2309018" y="-251618"/>
            <a:ext cx="4525963" cy="8229600"/>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dk1"/>
              </a:buClr>
              <a:buSzPct val="100000"/>
              <a:buFont typeface="Noto Sans Symbols"/>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spcAft>
                <a:spcPts val="0"/>
              </a:spcAft>
              <a:buClr>
                <a:schemeClr val="dk1"/>
              </a:buClr>
              <a:buSzPct val="100000"/>
              <a:buFont typeface="Noto Sans Symbols"/>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spcAft>
                <a:spcPts val="0"/>
              </a:spcAft>
              <a:buClr>
                <a:schemeClr val="dk1"/>
              </a:buClr>
              <a:buSzPct val="100000"/>
              <a:buFont typeface="Noto Sans Symbols"/>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spcAft>
                <a:spcPts val="0"/>
              </a:spcAft>
              <a:buClr>
                <a:schemeClr val="dk1"/>
              </a:buClr>
              <a:buSzPct val="100000"/>
              <a:buFont typeface="Courier New"/>
              <a:buChar char="o"/>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Verdana"/>
                <a:ea typeface="Verdana"/>
                <a:cs typeface="Verdana"/>
                <a:sym typeface="Verdana"/>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Verdana"/>
                <a:ea typeface="Verdana"/>
                <a:cs typeface="Verdana"/>
                <a:sym typeface="Verdana"/>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Verdana"/>
                <a:ea typeface="Verdana"/>
                <a:cs typeface="Verdana"/>
                <a:sym typeface="Verdana"/>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Verdana"/>
                <a:ea typeface="Verdana"/>
                <a:cs typeface="Verdana"/>
                <a:sym typeface="Verdana"/>
              </a:defRPr>
            </a:lvl9pPr>
          </a:lstStyle>
          <a:p>
            <a:endParaRPr/>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68"/>
        <p:cNvGrpSpPr/>
        <p:nvPr/>
      </p:nvGrpSpPr>
      <p:grpSpPr>
        <a:xfrm>
          <a:off x="0" y="0"/>
          <a:ext cx="0" cy="0"/>
          <a:chOff x="0" y="0"/>
          <a:chExt cx="0" cy="0"/>
        </a:xfrm>
      </p:grpSpPr>
      <p:sp>
        <p:nvSpPr>
          <p:cNvPr id="69" name="Shape 69"/>
          <p:cNvSpPr/>
          <p:nvPr/>
        </p:nvSpPr>
        <p:spPr>
          <a:xfrm>
            <a:off x="8561388" y="6445250"/>
            <a:ext cx="582612" cy="3682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fld id="{00000000-1234-1234-1234-123412341234}" type="slidenum">
              <a:rPr lang="en-US" sz="1800" b="0" i="0" u="none" strike="noStrike" cap="none">
                <a:solidFill>
                  <a:srgbClr val="003399"/>
                </a:solidFill>
                <a:latin typeface="Verdana"/>
                <a:ea typeface="Verdana"/>
                <a:cs typeface="Verdana"/>
                <a:sym typeface="Verdana"/>
              </a:rPr>
              <a:t>‹#›</a:t>
            </a:fld>
            <a:endParaRPr lang="en-US" sz="1800" b="0" i="0" u="none" strike="noStrike" cap="none">
              <a:solidFill>
                <a:srgbClr val="003399"/>
              </a:solidFill>
              <a:latin typeface="Verdana"/>
              <a:ea typeface="Verdana"/>
              <a:cs typeface="Verdana"/>
              <a:sym typeface="Verdana"/>
            </a:endParaRPr>
          </a:p>
        </p:txBody>
      </p:sp>
      <p:sp>
        <p:nvSpPr>
          <p:cNvPr id="70" name="Shape 70"/>
          <p:cNvSpPr txBox="1">
            <a:spLocks noGrp="1"/>
          </p:cNvSpPr>
          <p:nvPr>
            <p:ph type="title"/>
          </p:nvPr>
        </p:nvSpPr>
        <p:spPr>
          <a:xfrm rot="5400000">
            <a:off x="4732337" y="2171700"/>
            <a:ext cx="5851525" cy="2057400"/>
          </a:xfrm>
          <a:prstGeom prst="rect">
            <a:avLst/>
          </a:prstGeom>
          <a:solidFill>
            <a:srgbClr val="003399"/>
          </a:solidFill>
          <a:ln>
            <a:noFill/>
          </a:ln>
        </p:spPr>
        <p:txBody>
          <a:bodyPr lIns="91425" tIns="91425" rIns="91425" bIns="91425" anchor="ctr" anchorCtr="0"/>
          <a:lstStyle>
            <a:lvl1pPr marL="0" marR="0" lvl="0" indent="0" algn="ctr" rtl="0">
              <a:spcBef>
                <a:spcPts val="0"/>
              </a:spcBef>
              <a:spcAft>
                <a:spcPts val="0"/>
              </a:spcAft>
              <a:buNone/>
              <a:defRPr sz="44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None/>
              <a:defRPr sz="44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None/>
              <a:defRPr sz="44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None/>
              <a:defRPr sz="44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None/>
              <a:defRPr sz="44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lt1"/>
                </a:solidFill>
                <a:latin typeface="Calibri"/>
                <a:ea typeface="Calibri"/>
                <a:cs typeface="Calibri"/>
                <a:sym typeface="Calibri"/>
              </a:defRPr>
            </a:lvl9pPr>
          </a:lstStyle>
          <a:p>
            <a:endParaRPr/>
          </a:p>
        </p:txBody>
      </p:sp>
      <p:sp>
        <p:nvSpPr>
          <p:cNvPr id="71" name="Shape 71"/>
          <p:cNvSpPr txBox="1">
            <a:spLocks noGrp="1"/>
          </p:cNvSpPr>
          <p:nvPr>
            <p:ph type="body" idx="1"/>
          </p:nvPr>
        </p:nvSpPr>
        <p:spPr>
          <a:xfrm rot="5400000">
            <a:off x="541337" y="190500"/>
            <a:ext cx="5851525" cy="6019799"/>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dk1"/>
              </a:buClr>
              <a:buSzPct val="100000"/>
              <a:buFont typeface="Noto Sans Symbols"/>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spcAft>
                <a:spcPts val="0"/>
              </a:spcAft>
              <a:buClr>
                <a:schemeClr val="dk1"/>
              </a:buClr>
              <a:buSzPct val="100000"/>
              <a:buFont typeface="Noto Sans Symbols"/>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spcAft>
                <a:spcPts val="0"/>
              </a:spcAft>
              <a:buClr>
                <a:schemeClr val="dk1"/>
              </a:buClr>
              <a:buSzPct val="100000"/>
              <a:buFont typeface="Noto Sans Symbols"/>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spcAft>
                <a:spcPts val="0"/>
              </a:spcAft>
              <a:buClr>
                <a:schemeClr val="dk1"/>
              </a:buClr>
              <a:buSzPct val="100000"/>
              <a:buFont typeface="Courier New"/>
              <a:buChar char="o"/>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Verdana"/>
                <a:ea typeface="Verdana"/>
                <a:cs typeface="Verdana"/>
                <a:sym typeface="Verdana"/>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Verdana"/>
                <a:ea typeface="Verdana"/>
                <a:cs typeface="Verdana"/>
                <a:sym typeface="Verdana"/>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Verdana"/>
                <a:ea typeface="Verdana"/>
                <a:cs typeface="Verdana"/>
                <a:sym typeface="Verdana"/>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Verdana"/>
                <a:ea typeface="Verdana"/>
                <a:cs typeface="Verdana"/>
                <a:sym typeface="Verdana"/>
              </a:defRPr>
            </a:lvl9pPr>
          </a:lstStyle>
          <a:p>
            <a:endParaRPr/>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cSld name="Custom Layout">
    <p:spTree>
      <p:nvGrpSpPr>
        <p:cNvPr id="1" name="Shape 72"/>
        <p:cNvGrpSpPr/>
        <p:nvPr/>
      </p:nvGrpSpPr>
      <p:grpSpPr>
        <a:xfrm>
          <a:off x="0" y="0"/>
          <a:ext cx="0" cy="0"/>
          <a:chOff x="0" y="0"/>
          <a:chExt cx="0" cy="0"/>
        </a:xfrm>
      </p:grpSpPr>
      <p:sp>
        <p:nvSpPr>
          <p:cNvPr id="73" name="Shape 73"/>
          <p:cNvSpPr/>
          <p:nvPr/>
        </p:nvSpPr>
        <p:spPr>
          <a:xfrm>
            <a:off x="8561388" y="6445250"/>
            <a:ext cx="582612" cy="3682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fld id="{00000000-1234-1234-1234-123412341234}" type="slidenum">
              <a:rPr lang="en-US" sz="1800" b="0" i="0" u="none" strike="noStrike" cap="none">
                <a:solidFill>
                  <a:srgbClr val="003399"/>
                </a:solidFill>
                <a:latin typeface="Verdana"/>
                <a:ea typeface="Verdana"/>
                <a:cs typeface="Verdana"/>
                <a:sym typeface="Verdana"/>
              </a:rPr>
              <a:t>‹#›</a:t>
            </a:fld>
            <a:endParaRPr lang="en-US" sz="1800" b="0" i="0" u="none" strike="noStrike" cap="none">
              <a:solidFill>
                <a:srgbClr val="003399"/>
              </a:solidFill>
              <a:latin typeface="Verdana"/>
              <a:ea typeface="Verdana"/>
              <a:cs typeface="Verdana"/>
              <a:sym typeface="Verdana"/>
            </a:endParaRPr>
          </a:p>
        </p:txBody>
      </p:sp>
      <p:sp>
        <p:nvSpPr>
          <p:cNvPr id="74" name="Shape 74"/>
          <p:cNvSpPr/>
          <p:nvPr/>
        </p:nvSpPr>
        <p:spPr>
          <a:xfrm>
            <a:off x="-4763" y="1066800"/>
            <a:ext cx="9144001" cy="152399"/>
          </a:xfrm>
          <a:prstGeom prst="rect">
            <a:avLst/>
          </a:prstGeom>
          <a:solidFill>
            <a:srgbClr val="FF0000"/>
          </a:solidFill>
          <a:ln w="25400" cap="flat" cmpd="sng">
            <a:solidFill>
              <a:srgbClr val="FF0000"/>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75" name="Shape 75"/>
          <p:cNvSpPr txBox="1">
            <a:spLocks noGrp="1"/>
          </p:cNvSpPr>
          <p:nvPr>
            <p:ph type="title"/>
          </p:nvPr>
        </p:nvSpPr>
        <p:spPr>
          <a:xfrm>
            <a:off x="0" y="0"/>
            <a:ext cx="9144000" cy="1143000"/>
          </a:xfrm>
          <a:prstGeom prst="rect">
            <a:avLst/>
          </a:prstGeom>
          <a:solidFill>
            <a:srgbClr val="003399"/>
          </a:solidFill>
          <a:ln>
            <a:noFill/>
          </a:ln>
        </p:spPr>
        <p:txBody>
          <a:bodyPr lIns="91425" tIns="91425" rIns="91425" bIns="91425" anchor="ctr" anchorCtr="0"/>
          <a:lstStyle>
            <a:lvl1pPr marL="0" marR="0" lvl="0" indent="0" algn="ctr" rtl="0">
              <a:spcBef>
                <a:spcPts val="0"/>
              </a:spcBef>
              <a:spcAft>
                <a:spcPts val="0"/>
              </a:spcAft>
              <a:buNone/>
              <a:defRPr sz="44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None/>
              <a:defRPr sz="44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None/>
              <a:defRPr sz="44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None/>
              <a:defRPr sz="44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None/>
              <a:defRPr sz="44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lt1"/>
                </a:solidFill>
                <a:latin typeface="Calibri"/>
                <a:ea typeface="Calibri"/>
                <a:cs typeface="Calibri"/>
                <a:sym typeface="Calibri"/>
              </a:defRPr>
            </a:lvl9pPr>
          </a:lstStyle>
          <a:p>
            <a:endParaRPr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0" y="0"/>
            <a:ext cx="9144000" cy="1143000"/>
          </a:xfrm>
          <a:prstGeom prst="rect">
            <a:avLst/>
          </a:prstGeom>
          <a:solidFill>
            <a:srgbClr val="003399"/>
          </a:solidFill>
          <a:ln>
            <a:noFill/>
          </a:ln>
        </p:spPr>
        <p:txBody>
          <a:bodyPr lIns="91425" tIns="91425" rIns="91425" bIns="91425" anchor="ctr" anchorCtr="0"/>
          <a:lstStyle>
            <a:lvl1pPr marL="0" marR="0" lvl="0" indent="0" algn="ctr" rtl="0">
              <a:spcBef>
                <a:spcPts val="0"/>
              </a:spcBef>
              <a:spcAft>
                <a:spcPts val="0"/>
              </a:spcAft>
              <a:buNone/>
              <a:defRPr sz="44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None/>
              <a:defRPr sz="44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None/>
              <a:defRPr sz="44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None/>
              <a:defRPr sz="44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None/>
              <a:defRPr sz="44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lt1"/>
                </a:solidFill>
                <a:latin typeface="Calibri"/>
                <a:ea typeface="Calibri"/>
                <a:cs typeface="Calibri"/>
                <a:sym typeface="Calibri"/>
              </a:defRPr>
            </a:lvl9pPr>
          </a:lstStyle>
          <a:p>
            <a:endParaRPr/>
          </a:p>
        </p:txBody>
      </p:sp>
      <p:sp>
        <p:nvSpPr>
          <p:cNvPr id="11" name="Shape 11"/>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dk1"/>
              </a:buClr>
              <a:buSzPct val="100000"/>
              <a:buFont typeface="Noto Sans Symbols"/>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spcAft>
                <a:spcPts val="0"/>
              </a:spcAft>
              <a:buClr>
                <a:schemeClr val="dk1"/>
              </a:buClr>
              <a:buSzPct val="100000"/>
              <a:buFont typeface="Noto Sans Symbols"/>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spcAft>
                <a:spcPts val="0"/>
              </a:spcAft>
              <a:buClr>
                <a:schemeClr val="dk1"/>
              </a:buClr>
              <a:buSzPct val="100000"/>
              <a:buFont typeface="Noto Sans Symbols"/>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spcAft>
                <a:spcPts val="0"/>
              </a:spcAft>
              <a:buClr>
                <a:schemeClr val="dk1"/>
              </a:buClr>
              <a:buSzPct val="100000"/>
              <a:buFont typeface="Courier New"/>
              <a:buChar char="o"/>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Verdana"/>
                <a:ea typeface="Verdana"/>
                <a:cs typeface="Verdana"/>
                <a:sym typeface="Verdana"/>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Verdana"/>
                <a:ea typeface="Verdana"/>
                <a:cs typeface="Verdana"/>
                <a:sym typeface="Verdana"/>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Verdana"/>
                <a:ea typeface="Verdana"/>
                <a:cs typeface="Verdana"/>
                <a:sym typeface="Verdana"/>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Verdana"/>
                <a:ea typeface="Verdana"/>
                <a:cs typeface="Verdana"/>
                <a:sym typeface="Verdana"/>
              </a:defRPr>
            </a:lvl9pPr>
          </a:lstStyle>
          <a:p>
            <a:endParaRPr/>
          </a:p>
        </p:txBody>
      </p:sp>
      <p:sp>
        <p:nvSpPr>
          <p:cNvPr id="12" name="Shape 12"/>
          <p:cNvSpPr/>
          <p:nvPr/>
        </p:nvSpPr>
        <p:spPr>
          <a:xfrm>
            <a:off x="8561388" y="6445250"/>
            <a:ext cx="582612" cy="3682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fld id="{00000000-1234-1234-1234-123412341234}" type="slidenum">
              <a:rPr lang="en-US" sz="1800" b="0" i="0" u="none" strike="noStrike" cap="none">
                <a:solidFill>
                  <a:srgbClr val="003399"/>
                </a:solidFill>
                <a:latin typeface="Verdana"/>
                <a:ea typeface="Verdana"/>
                <a:cs typeface="Verdana"/>
                <a:sym typeface="Verdana"/>
              </a:rPr>
              <a:t>‹#›</a:t>
            </a:fld>
            <a:endParaRPr lang="en-US" sz="1800" b="0" i="0" u="none" strike="noStrike" cap="none" dirty="0">
              <a:solidFill>
                <a:srgbClr val="003399"/>
              </a:solidFill>
              <a:latin typeface="Verdana"/>
              <a:ea typeface="Verdana"/>
              <a:cs typeface="Verdana"/>
              <a:sym typeface="Verdana"/>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3" r:id="rId4"/>
    <p:sldLayoutId id="2147483654" r:id="rId5"/>
    <p:sldLayoutId id="2147483655" r:id="rId6"/>
    <p:sldLayoutId id="2147483657" r:id="rId7"/>
    <p:sldLayoutId id="2147483658" r:id="rId8"/>
    <p:sldLayoutId id="2147483659" r:id="rId9"/>
    <p:sldLayoutId id="2147483673" r:id="rId10"/>
  </p:sldLayoutIdLst>
  <p:timing>
    <p:tnLst>
      <p:par>
        <p:cTn id="1" dur="indefinite" restart="never" nodeType="tmRoot"/>
      </p:par>
    </p:tnLst>
  </p:timing>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89AA81-C779-4D2F-B947-83ED1A02AD32}" type="datetimeFigureOut">
              <a:rPr lang="en-US" smtClean="0"/>
              <a:t>6/21/2016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9F066F-FA43-47AB-9C99-5868E03AF7B6}" type="slidenum">
              <a:rPr lang="en-US" smtClean="0"/>
              <a:t>‹#›</a:t>
            </a:fld>
            <a:endParaRPr lang="en-US"/>
          </a:p>
        </p:txBody>
      </p:sp>
    </p:spTree>
    <p:extLst>
      <p:ext uri="{BB962C8B-B14F-4D97-AF65-F5344CB8AC3E}">
        <p14:creationId xmlns:p14="http://schemas.microsoft.com/office/powerpoint/2010/main" val="2839940288"/>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6" r:id="rId6"/>
    <p:sldLayoutId id="2147483680" r:id="rId7"/>
    <p:sldLayoutId id="2147483681" r:id="rId8"/>
    <p:sldLayoutId id="2147483682" r:id="rId9"/>
    <p:sldLayoutId id="2147483683" r:id="rId10"/>
    <p:sldLayoutId id="2147483684" r:id="rId11"/>
    <p:sldLayoutId id="2147483685" r:id="rId12"/>
    <p:sldLayoutId id="2147483687"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hyperlink" Target="http://www.prisonpolicy.org/reports/pie2016.html" TargetMode="External"/><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emf"/><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5.xml.rels><?xml version="1.0" encoding="UTF-8" standalone="yes"?>
<Relationships xmlns="http://schemas.openxmlformats.org/package/2006/relationships"><Relationship Id="rId3" Type="http://schemas.openxmlformats.org/officeDocument/2006/relationships/hyperlink" Target="https://www.washingtonpost.com/local/freddie-grays-life-a-study-in-the-sad-effects-of-lead-paint-on-poor-blacks/2015/04/29/0be898e6-eea8-11e4-8abc-d6aa3bad79dd_story.html"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hyperlink" Target="http://nces.ed.gov/pubs2014/2014391/tables.asp"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2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hyperlink" Target="https://civilrightsproject.ucla.edu/resources/projects/center-for-civil-rights-remedies/school-to-prison-folder/federal-reports/are-we-closing-the-school-discipline-gap/losen-are-we-closing-discipline-gap-2015-summary.pdf"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2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hyperlink" Target="https://civilrightsproject.ucla.edu/resources/projects/center-for-civil-rights-remedies/school-to-prison-folder/federal-reports/are-we-closing-the-school-discipline-gap/losen-are-we-closing-discipline-gap-2015-summary.pdf"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chart" Target="../charts/chart3.xml"/></Relationships>
</file>

<file path=ppt/slides/_rels/slide31.xml.rels><?xml version="1.0" encoding="UTF-8" standalone="yes"?>
<Relationships xmlns="http://schemas.openxmlformats.org/package/2006/relationships"><Relationship Id="rId3" Type="http://schemas.openxmlformats.org/officeDocument/2006/relationships/hyperlink" Target="http://disabilitycompendium.org/compendium-statistics/special-education/11-3d-special-education-students-ages-6-21-served-under-idea-part-b-by-select-diagnostic-categories" TargetMode="External"/><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hyperlink" Target="http://www.disabilitystatistics.org/StatusReports/2012-PDF/2012-StatusReport_WY.pdf" TargetMode="External"/><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chart" Target="../charts/chart4.xml"/></Relationships>
</file>

<file path=ppt/slides/_rels/slide3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3.xml"/><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35.xml"/><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26" Type="http://schemas.openxmlformats.org/officeDocument/2006/relationships/hyperlink" Target="http://respectabilityusa.com/Resources/By%20State/Idaho%20and%20Jobs%20for%20PwDs.pdf" TargetMode="External"/><Relationship Id="rId21" Type="http://schemas.openxmlformats.org/officeDocument/2006/relationships/hyperlink" Target="http://respectabilityusa.com/Resources/By%20State/Florida%20and%20Jobs%20for%20PwDs.ppt" TargetMode="External"/><Relationship Id="rId34" Type="http://schemas.openxmlformats.org/officeDocument/2006/relationships/hyperlink" Target="http://respectabilityusa.com/Resources/By%20State/Kansas%20and%20Jobs%20for%20PwDs.pdf" TargetMode="External"/><Relationship Id="rId42" Type="http://schemas.openxmlformats.org/officeDocument/2006/relationships/hyperlink" Target="http://respectabilityusa.com/Resources/By%20State/Maryland%20and%20Jobs%20for%20PwDs.pdf" TargetMode="External"/><Relationship Id="rId47" Type="http://schemas.openxmlformats.org/officeDocument/2006/relationships/hyperlink" Target="http://respectabilityusa.com/Resources/By%20State/Michigan%20and%20Jobs%20for%20PwDs.ppt" TargetMode="External"/><Relationship Id="rId50" Type="http://schemas.openxmlformats.org/officeDocument/2006/relationships/hyperlink" Target="http://respectabilityusa.com/Resources/By%20State/Mississippi%20and%20Jobs%20for%20PwDs.pdf" TargetMode="External"/><Relationship Id="rId55" Type="http://schemas.openxmlformats.org/officeDocument/2006/relationships/hyperlink" Target="http://respectabilityusa.com/Resources/By%20State/Montana%20and%20Jobs%20for%20PwDs.ppt" TargetMode="External"/><Relationship Id="rId63" Type="http://schemas.openxmlformats.org/officeDocument/2006/relationships/hyperlink" Target="http://respectabilityusa.com/Resources/By%20State/New%20Jersey%20and%20Jobs%20for%20PwDs.ppt" TargetMode="External"/><Relationship Id="rId68" Type="http://schemas.openxmlformats.org/officeDocument/2006/relationships/hyperlink" Target="http://respectabilityusa.com/Resources/By%20State/North%20Carolina%20and%20Jobs%20for%20PwDs.pdf" TargetMode="External"/><Relationship Id="rId76" Type="http://schemas.openxmlformats.org/officeDocument/2006/relationships/hyperlink" Target="http://respectabilityusa.com/Resources/By%20State/Oregon%20and%20Jobs%20for%20PwDs.pdf" TargetMode="External"/><Relationship Id="rId84" Type="http://schemas.openxmlformats.org/officeDocument/2006/relationships/hyperlink" Target="http://respectabilityusa.com/Resources/By%20State/South%20Dakota%20and%20Jobs%20for%20PwDs.pdf" TargetMode="External"/><Relationship Id="rId89" Type="http://schemas.openxmlformats.org/officeDocument/2006/relationships/hyperlink" Target="http://respectabilityusa.com/Resources/By%20State/Texas%20and%20Jobs%20for%20PwDs.ppt" TargetMode="External"/><Relationship Id="rId97" Type="http://schemas.openxmlformats.org/officeDocument/2006/relationships/hyperlink" Target="http://respectabilityusa.com/Resources/By%20State/Washington%20and%20Jobs%20for%20PwDs.ppt" TargetMode="External"/><Relationship Id="rId7" Type="http://schemas.openxmlformats.org/officeDocument/2006/relationships/hyperlink" Target="http://respectabilityusa.com/Resources/By%20State/Arizona%20and%20Jobs%20for%20PwDs.ppt" TargetMode="External"/><Relationship Id="rId71" Type="http://schemas.openxmlformats.org/officeDocument/2006/relationships/hyperlink" Target="http://respectabilityusa.com/Resources/By%20State/North%20Dakota%20and%20Jobs%20for%20PwDs.ppt" TargetMode="External"/><Relationship Id="rId92" Type="http://schemas.openxmlformats.org/officeDocument/2006/relationships/hyperlink" Target="http://respectabilityusa.com/Resources/By%20State/Vermont%20and%20Jobs%20for%20PwDs.pdf" TargetMode="External"/><Relationship Id="rId2" Type="http://schemas.openxmlformats.org/officeDocument/2006/relationships/hyperlink" Target="http://respectabilityusa.com/Resources/By%20State/Alabama%20and%20Jobs%20for%20PwDs.pdf" TargetMode="External"/><Relationship Id="rId16" Type="http://schemas.openxmlformats.org/officeDocument/2006/relationships/hyperlink" Target="http://respectabilityusa.com/Resources/By%20State/DC%20and%20Jobs%20for%20PwDs.pdf" TargetMode="External"/><Relationship Id="rId29" Type="http://schemas.openxmlformats.org/officeDocument/2006/relationships/hyperlink" Target="http://respectabilityusa.com/Resources/By%20State/Illinois%20and%20Jobs%20for%20PwDs.ppt" TargetMode="External"/><Relationship Id="rId11" Type="http://schemas.openxmlformats.org/officeDocument/2006/relationships/hyperlink" Target="http://respectabilityusa.com/Resources/By%20State/California%20and%20Jobs%20for%20PwDs.ppt" TargetMode="External"/><Relationship Id="rId24" Type="http://schemas.openxmlformats.org/officeDocument/2006/relationships/hyperlink" Target="http://respectabilityusa.com/Resources/By%20State/Hawaii%20and%20Jobs%20for%20PwDs.pdf" TargetMode="External"/><Relationship Id="rId32" Type="http://schemas.openxmlformats.org/officeDocument/2006/relationships/hyperlink" Target="http://respectabilityusa.com/Resources/By%20State/Iowa%20and%20Jobs%20for%20PwDs.pdf" TargetMode="External"/><Relationship Id="rId37" Type="http://schemas.openxmlformats.org/officeDocument/2006/relationships/hyperlink" Target="http://respectabilityusa.com/Resources/By%20State/Kentucky%20and%20Jobs%20for%20PwDs.ppt" TargetMode="External"/><Relationship Id="rId40" Type="http://schemas.openxmlformats.org/officeDocument/2006/relationships/hyperlink" Target="http://respectabilityusa.com/Resources/By%20State/Maine%20and%20Jobs%20for%20PwDs.pdf" TargetMode="External"/><Relationship Id="rId45" Type="http://schemas.openxmlformats.org/officeDocument/2006/relationships/hyperlink" Target="http://respectabilityusa.com/Resources/By%20State/Massachussetts%20and%20Jobs%20for%20PwDs.ppt" TargetMode="External"/><Relationship Id="rId53" Type="http://schemas.openxmlformats.org/officeDocument/2006/relationships/hyperlink" Target="http://respectabilityusa.com/Resources/By%20State/Missouri%20and%20Jobs%20for%20PwDs.ppt" TargetMode="External"/><Relationship Id="rId58" Type="http://schemas.openxmlformats.org/officeDocument/2006/relationships/hyperlink" Target="http://respectabilityusa.com/Resources/By%20State/Nevada%20and%20Jobs%20for%20PwDs.pdf" TargetMode="External"/><Relationship Id="rId66" Type="http://schemas.openxmlformats.org/officeDocument/2006/relationships/hyperlink" Target="http://respectabilityusa.com/Resources/By%20State/New%20York%20and%20Jobs%20for%20PwDs.pdf" TargetMode="External"/><Relationship Id="rId74" Type="http://schemas.openxmlformats.org/officeDocument/2006/relationships/hyperlink" Target="http://respectabilityusa.com/Resources/By%20State/Oklahoma%20and%20Jobs%20for%20PwDs.pdf" TargetMode="External"/><Relationship Id="rId79" Type="http://schemas.openxmlformats.org/officeDocument/2006/relationships/hyperlink" Target="http://respectabilityusa.com/Resources/By%20State/Pennsylvania%20and%20Jobs%20for%20PwDs.ppt" TargetMode="External"/><Relationship Id="rId87" Type="http://schemas.openxmlformats.org/officeDocument/2006/relationships/hyperlink" Target="http://respectabilityusa.com/Resources/By%20State/Tennessee%20and%20Jobs%20for%20PwDs.ppt" TargetMode="External"/><Relationship Id="rId5" Type="http://schemas.openxmlformats.org/officeDocument/2006/relationships/hyperlink" Target="http://respectabilityusa.com/Resources/By%20State/Alaska%20and%20Jobs%20for%20PwDs.ppt" TargetMode="External"/><Relationship Id="rId61" Type="http://schemas.openxmlformats.org/officeDocument/2006/relationships/hyperlink" Target="http://respectabilityusa.com/Resources/By%20State/New%20Hampshire%20and%20Jobs%20for%20PwDs.ppt" TargetMode="External"/><Relationship Id="rId82" Type="http://schemas.openxmlformats.org/officeDocument/2006/relationships/hyperlink" Target="http://respectabilityusa.com/Resources/By%20State/South%20Carolina%20and%20Jobs%20for%20PwDs.pdf" TargetMode="External"/><Relationship Id="rId90" Type="http://schemas.openxmlformats.org/officeDocument/2006/relationships/hyperlink" Target="http://respectabilityusa.com/Resources/By%20State/Utah%20and%20Jobs%20for%20PwDs.pdf" TargetMode="External"/><Relationship Id="rId95" Type="http://schemas.openxmlformats.org/officeDocument/2006/relationships/hyperlink" Target="http://respectabilityusa.com/Resources/By%20State/Virginia%20and%20Jobs%20for%20PwDs.ppt" TargetMode="External"/><Relationship Id="rId19" Type="http://schemas.openxmlformats.org/officeDocument/2006/relationships/hyperlink" Target="http://respectabilityusa.com/Resources/By%20State/Delaware%20and%20Jobs%20for%20PwDs.ppt" TargetMode="External"/><Relationship Id="rId14" Type="http://schemas.openxmlformats.org/officeDocument/2006/relationships/hyperlink" Target="http://respectabilityusa.com/Resources/By%20State/Connecticut%20and%20Jobs%20for%20PwDs.pdf" TargetMode="External"/><Relationship Id="rId22" Type="http://schemas.openxmlformats.org/officeDocument/2006/relationships/hyperlink" Target="http://respectabilityusa.com/Resources/By%20State/Georgia%20and%20Jobs%20for%20PwDs.pdf" TargetMode="External"/><Relationship Id="rId27" Type="http://schemas.openxmlformats.org/officeDocument/2006/relationships/hyperlink" Target="http://respectabilityusa.com/Resources/By%20State/Idaho%20and%20Jobs%20for%20PwDs.ppt" TargetMode="External"/><Relationship Id="rId30" Type="http://schemas.openxmlformats.org/officeDocument/2006/relationships/hyperlink" Target="http://respectabilityusa.com/Resources/By%20State/Indiana%20and%20Jobs%20for%20PwDs.pdf" TargetMode="External"/><Relationship Id="rId35" Type="http://schemas.openxmlformats.org/officeDocument/2006/relationships/hyperlink" Target="http://respectabilityusa.com/Resources/By%20State/Kansas%20and%20Jobs%20for%20PwDs.ppt" TargetMode="External"/><Relationship Id="rId43" Type="http://schemas.openxmlformats.org/officeDocument/2006/relationships/hyperlink" Target="http://respectabilityusa.com/Resources/By%20State/Maryland%20and%20Jobs%20for%20PwDs.ppt" TargetMode="External"/><Relationship Id="rId48" Type="http://schemas.openxmlformats.org/officeDocument/2006/relationships/hyperlink" Target="http://respectabilityusa.com/Resources/By%20State/Minnesota%20and%20Jobs%20for%20PwDs.pdf" TargetMode="External"/><Relationship Id="rId56" Type="http://schemas.openxmlformats.org/officeDocument/2006/relationships/hyperlink" Target="http://respectabilityusa.com/Resources/By%20State/Nebraska%20and%20Jobs%20for%20PwDs.pdf" TargetMode="External"/><Relationship Id="rId64" Type="http://schemas.openxmlformats.org/officeDocument/2006/relationships/hyperlink" Target="http://respectabilityusa.com/Resources/By%20State/New%20Mexico%20and%20Jobs%20for%20PwDs.pdf" TargetMode="External"/><Relationship Id="rId69" Type="http://schemas.openxmlformats.org/officeDocument/2006/relationships/hyperlink" Target="http://respectabilityusa.com/Resources/By%20State/North%20Carolina%20and%20Jobs%20for%20PwDs.ppt" TargetMode="External"/><Relationship Id="rId77" Type="http://schemas.openxmlformats.org/officeDocument/2006/relationships/hyperlink" Target="http://respectabilityusa.com/Resources/By%20State/Oregon%20and%20Jobs%20for%20PwDs.ppt" TargetMode="External"/><Relationship Id="rId100" Type="http://schemas.openxmlformats.org/officeDocument/2006/relationships/hyperlink" Target="http://respectabilityusa.com/Resources/By%20State/Wyoming%20and%20Jobs%20for%20PwDs.pdf" TargetMode="External"/><Relationship Id="rId8" Type="http://schemas.openxmlformats.org/officeDocument/2006/relationships/hyperlink" Target="http://respectabilityusa.com/Resources/By%20State/Arkansas%20and%20Jobs%20for%20PwDs.pdf" TargetMode="External"/><Relationship Id="rId51" Type="http://schemas.openxmlformats.org/officeDocument/2006/relationships/hyperlink" Target="http://respectabilityusa.com/Resources/By%20State/Mississippi%20and%20Jobs%20for%20PwDs.ppt" TargetMode="External"/><Relationship Id="rId72" Type="http://schemas.openxmlformats.org/officeDocument/2006/relationships/hyperlink" Target="http://respectabilityusa.com/Resources/By%20State/Ohio%20and%20Jobs%20for%20PwDs.pdf" TargetMode="External"/><Relationship Id="rId80" Type="http://schemas.openxmlformats.org/officeDocument/2006/relationships/hyperlink" Target="http://respectabilityusa.com/Resources/By%20State/Rhode%20Island%20and%20Jobs%20for%20PwDs.pdf" TargetMode="External"/><Relationship Id="rId85" Type="http://schemas.openxmlformats.org/officeDocument/2006/relationships/hyperlink" Target="http://respectabilityusa.com/Resources/By%20State/South%20Dakota%20and%20Jobs%20for%20PwDs.ppt" TargetMode="External"/><Relationship Id="rId93" Type="http://schemas.openxmlformats.org/officeDocument/2006/relationships/hyperlink" Target="http://respectabilityusa.com/Resources/By%20State/Vermont%20and%20Jobs%20for%20PwDs.ppt" TargetMode="External"/><Relationship Id="rId98" Type="http://schemas.openxmlformats.org/officeDocument/2006/relationships/hyperlink" Target="http://respectabilityusa.com/Resources/By%20State/Wisconsin%20and%20Jobs%20for%20PwDs.pdf" TargetMode="External"/><Relationship Id="rId3" Type="http://schemas.openxmlformats.org/officeDocument/2006/relationships/hyperlink" Target="http://respectabilityusa.com/Resources/By%20State/Alabama%20and%20Jobs%20for%20PwDs.ppt" TargetMode="External"/><Relationship Id="rId12" Type="http://schemas.openxmlformats.org/officeDocument/2006/relationships/hyperlink" Target="http://respectabilityusa.com/Resources/By%20State/Colorado%20%20and%20Jobs%20for%20PwDs.pdf" TargetMode="External"/><Relationship Id="rId17" Type="http://schemas.openxmlformats.org/officeDocument/2006/relationships/hyperlink" Target="http://respectabilityusa.com/Resources/By%20State/DC%20and%20Jobs%20for%20PwDs.ppt" TargetMode="External"/><Relationship Id="rId25" Type="http://schemas.openxmlformats.org/officeDocument/2006/relationships/hyperlink" Target="http://respectabilityusa.com/Resources/By%20State/Hawaii%20and%20Jobs%20for%20PwDs.ppt" TargetMode="External"/><Relationship Id="rId33" Type="http://schemas.openxmlformats.org/officeDocument/2006/relationships/hyperlink" Target="http://respectabilityusa.com/Resources/By%20State/Iowa%20and%20Jobs%20for%20PwDs.ppt" TargetMode="External"/><Relationship Id="rId38" Type="http://schemas.openxmlformats.org/officeDocument/2006/relationships/hyperlink" Target="http://respectabilityusa.com/Resources/By%20State/Louisiana%20and%20Jobs%20for%20PwDs.pdf" TargetMode="External"/><Relationship Id="rId46" Type="http://schemas.openxmlformats.org/officeDocument/2006/relationships/hyperlink" Target="http://respectabilityusa.com/Resources/By%20State/Michigan%20and%20Jobs%20for%20PwDs.pdf" TargetMode="External"/><Relationship Id="rId59" Type="http://schemas.openxmlformats.org/officeDocument/2006/relationships/hyperlink" Target="http://respectabilityusa.com/Resources/By%20State/Nevada%20and%20Jobs%20for%20PwDs.ppt" TargetMode="External"/><Relationship Id="rId67" Type="http://schemas.openxmlformats.org/officeDocument/2006/relationships/hyperlink" Target="http://respectabilityusa.com/Resources/By%20State/New%20York%20and%20Jobs%20for%20PwDs.ppt" TargetMode="External"/><Relationship Id="rId20" Type="http://schemas.openxmlformats.org/officeDocument/2006/relationships/hyperlink" Target="http://respectabilityusa.com/Resources/By%20State/Florida%20and%20Jobs%20for%20PwDs.pdf" TargetMode="External"/><Relationship Id="rId41" Type="http://schemas.openxmlformats.org/officeDocument/2006/relationships/hyperlink" Target="http://respectabilityusa.com/Resources/By%20State/Maine%20and%20Jobs%20for%20PwDs.ppt" TargetMode="External"/><Relationship Id="rId54" Type="http://schemas.openxmlformats.org/officeDocument/2006/relationships/hyperlink" Target="http://respectabilityusa.com/Resources/By%20State/Montana%20and%20Jobs%20for%20PwDs.pdf" TargetMode="External"/><Relationship Id="rId62" Type="http://schemas.openxmlformats.org/officeDocument/2006/relationships/hyperlink" Target="http://respectabilityusa.com/Resources/By%20State/New%20Jersey%20and%20Jobs%20for%20PwDs.pdf" TargetMode="External"/><Relationship Id="rId70" Type="http://schemas.openxmlformats.org/officeDocument/2006/relationships/hyperlink" Target="http://respectabilityusa.com/Resources/By%20State/North%20Dakota%20and%20Jobs%20for%20PwDs.pdf" TargetMode="External"/><Relationship Id="rId75" Type="http://schemas.openxmlformats.org/officeDocument/2006/relationships/hyperlink" Target="http://respectabilityusa.com/Resources/By%20State/Oklahoma%20and%20Jobs%20for%20PwDs.ppt" TargetMode="External"/><Relationship Id="rId83" Type="http://schemas.openxmlformats.org/officeDocument/2006/relationships/hyperlink" Target="http://respectabilityusa.com/Resources/By%20State/South%20Carolina%20and%20Jobs%20for%20PwDs.ppt" TargetMode="External"/><Relationship Id="rId88" Type="http://schemas.openxmlformats.org/officeDocument/2006/relationships/hyperlink" Target="http://respectabilityusa.com/Resources/By%20State/Texas%20and%20Jobs%20for%20PwDs.pdf" TargetMode="External"/><Relationship Id="rId91" Type="http://schemas.openxmlformats.org/officeDocument/2006/relationships/hyperlink" Target="http://respectabilityusa.com/Resources/By%20State/Utah%20and%20Jobs%20for%20PwDs.ppt" TargetMode="External"/><Relationship Id="rId96" Type="http://schemas.openxmlformats.org/officeDocument/2006/relationships/hyperlink" Target="http://respectabilityusa.com/Resources/By%20State/Washington%20and%20Jobs%20for%20PwDs.pdf" TargetMode="External"/><Relationship Id="rId1" Type="http://schemas.openxmlformats.org/officeDocument/2006/relationships/slideLayout" Target="../slideLayouts/slideLayout1.xml"/><Relationship Id="rId6" Type="http://schemas.openxmlformats.org/officeDocument/2006/relationships/hyperlink" Target="http://respectabilityusa.com/Resources/By%20State/Arizona%20and%20Jobs%20for%20PwDs.pdf" TargetMode="External"/><Relationship Id="rId15" Type="http://schemas.openxmlformats.org/officeDocument/2006/relationships/hyperlink" Target="http://respectabilityusa.com/Resources/By%20State/Connecticut%20and%20Jobs%20for%20PwDs.ppt" TargetMode="External"/><Relationship Id="rId23" Type="http://schemas.openxmlformats.org/officeDocument/2006/relationships/hyperlink" Target="http://respectabilityusa.com/Resources/By%20State/Georgia%20and%20Jobs%20for%20PwDs.ppt" TargetMode="External"/><Relationship Id="rId28" Type="http://schemas.openxmlformats.org/officeDocument/2006/relationships/hyperlink" Target="http://respectabilityusa.com/Resources/By%20State/Illinois%20and%20Jobs%20for%20PwDs.pdf" TargetMode="External"/><Relationship Id="rId36" Type="http://schemas.openxmlformats.org/officeDocument/2006/relationships/hyperlink" Target="http://respectabilityusa.com/Resources/By%20State/Kentucky%20and%20Jobs%20for%20PwDs.pdf" TargetMode="External"/><Relationship Id="rId49" Type="http://schemas.openxmlformats.org/officeDocument/2006/relationships/hyperlink" Target="http://respectabilityusa.com/Resources/By%20State/Minnesota%20and%20Jobs%20for%20PwDs.ppt" TargetMode="External"/><Relationship Id="rId57" Type="http://schemas.openxmlformats.org/officeDocument/2006/relationships/hyperlink" Target="http://respectabilityusa.com/Resources/By%20State/Nebraska%20and%20Jobs%20for%20PwDs.ppt" TargetMode="External"/><Relationship Id="rId10" Type="http://schemas.openxmlformats.org/officeDocument/2006/relationships/hyperlink" Target="http://respectabilityusa.com/Resources/By%20State/California%20and%20Jobs%20for%20PwDs.pdf" TargetMode="External"/><Relationship Id="rId31" Type="http://schemas.openxmlformats.org/officeDocument/2006/relationships/hyperlink" Target="http://respectabilityusa.com/Resources/By%20State/Indiana%20and%20Jobs%20for%20PwDs.ppt" TargetMode="External"/><Relationship Id="rId44" Type="http://schemas.openxmlformats.org/officeDocument/2006/relationships/hyperlink" Target="http://respectabilityusa.com/Resources/By%20State/Massachussetts%20and%20Jobs%20for%20PwDs.pdf" TargetMode="External"/><Relationship Id="rId52" Type="http://schemas.openxmlformats.org/officeDocument/2006/relationships/hyperlink" Target="http://respectabilityusa.com/Resources/By%20State/Missouri%20and%20Jobs%20for%20PwDs.pdf" TargetMode="External"/><Relationship Id="rId60" Type="http://schemas.openxmlformats.org/officeDocument/2006/relationships/hyperlink" Target="http://respectabilityusa.com/Resources/By%20State/New%20Hampshire%20and%20Jobs%20for%20PwDs.pdf" TargetMode="External"/><Relationship Id="rId65" Type="http://schemas.openxmlformats.org/officeDocument/2006/relationships/hyperlink" Target="http://respectabilityusa.com/Resources/By%20State/New%20Mexico%20and%20Jobs%20for%20PwDs.ppt" TargetMode="External"/><Relationship Id="rId73" Type="http://schemas.openxmlformats.org/officeDocument/2006/relationships/hyperlink" Target="http://respectabilityusa.com/Resources/By%20State/Ohio%20and%20Jobs%20for%20PwDs.ppt" TargetMode="External"/><Relationship Id="rId78" Type="http://schemas.openxmlformats.org/officeDocument/2006/relationships/hyperlink" Target="http://respectabilityusa.com/Resources/By%20State/Pennsylvania%20and%20Jobs%20for%20PwDs.pdf" TargetMode="External"/><Relationship Id="rId81" Type="http://schemas.openxmlformats.org/officeDocument/2006/relationships/hyperlink" Target="http://respectabilityusa.com/Resources/By%20State/Rhode%20Island%20and%20Jobs%20for%20PwDs.ppt" TargetMode="External"/><Relationship Id="rId86" Type="http://schemas.openxmlformats.org/officeDocument/2006/relationships/hyperlink" Target="http://respectabilityusa.com/Resources/By%20State/Tennessee%20and%20Jobs%20for%20PwDs.pdf" TargetMode="External"/><Relationship Id="rId94" Type="http://schemas.openxmlformats.org/officeDocument/2006/relationships/hyperlink" Target="http://respectabilityusa.com/Resources/By%20State/Virginia%20and%20Jobs%20for%20PwDs.pdf" TargetMode="External"/><Relationship Id="rId99" Type="http://schemas.openxmlformats.org/officeDocument/2006/relationships/hyperlink" Target="http://respectabilityusa.com/Resources/By%20State/Wisconsin%20and%20Jobs%20for%20PwDs.ppt" TargetMode="External"/><Relationship Id="rId101" Type="http://schemas.openxmlformats.org/officeDocument/2006/relationships/hyperlink" Target="http://respectabilityusa.com/Resources/By%20State/Wyoming%20and%20Jobs%20for%20PwDs.ppt" TargetMode="External"/><Relationship Id="rId4" Type="http://schemas.openxmlformats.org/officeDocument/2006/relationships/hyperlink" Target="http://respectabilityusa.com/Resources/By%20State/Alaska%20and%20Jobs%20for%20PwDs.pdf" TargetMode="External"/><Relationship Id="rId9" Type="http://schemas.openxmlformats.org/officeDocument/2006/relationships/hyperlink" Target="http://respectabilityusa.com/Resources/By%20State/Arkansas%20and%20Jobs%20for%20PwDs.ppt" TargetMode="External"/><Relationship Id="rId13" Type="http://schemas.openxmlformats.org/officeDocument/2006/relationships/hyperlink" Target="http://respectabilityusa.com/Resources/By%20State/Colorado%20%20and%20Jobs%20for%20PwDs.ppt" TargetMode="External"/><Relationship Id="rId18" Type="http://schemas.openxmlformats.org/officeDocument/2006/relationships/hyperlink" Target="http://respectabilityusa.com/Resources/By%20State/Delaware%20and%20Jobs%20for%20PwDs.pdf" TargetMode="External"/><Relationship Id="rId39" Type="http://schemas.openxmlformats.org/officeDocument/2006/relationships/hyperlink" Target="http://respectabilityusa.com/Resources/By%20State/Louisiana%20and%20Jobs%20for%20PwDs.ppt"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6.xml"/><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3" Type="http://schemas.openxmlformats.org/officeDocument/2006/relationships/hyperlink" Target="http://respectabilityusa.com/the-best-and-worst-states-for-workers-with-disabilities-2/" TargetMode="External"/><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8.xml"/><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40.xml"/><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3" Type="http://schemas.openxmlformats.org/officeDocument/2006/relationships/hyperlink" Target="http://www.bjs.gov/index.cfm?ty=pbdetail&amp;iid=5500" TargetMode="External"/><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hyperlink" Target="http://www.bjs.gov/index.cfm?ty=pbdetail&amp;iid=5500" TargetMode="External"/><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l.facebook.com/l.php?u=http://unsolvedmysteries.wikia.com/wiki/Philip_Pauli&amp;h=xAQH_kcNR" TargetMode="External"/><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6.xml"/><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7.xml"/><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3" Type="http://schemas.openxmlformats.org/officeDocument/2006/relationships/hyperlink" Target="https://news.google.com/newspapers?id=_yofAAAAIBAJ&amp;sjid=EdAEAAAAIBAJ&amp;pg=5152,25031" TargetMode="External"/><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55.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hyperlink" Target="http://www.philly.com/philly/news/20160615_The_Philly_man_who_s_spent_three_decades_in_solitary.html" TargetMode="External"/><Relationship Id="rId7" Type="http://schemas.openxmlformats.org/officeDocument/2006/relationships/image" Target="../media/image38.jpeg"/><Relationship Id="rId2" Type="http://schemas.openxmlformats.org/officeDocument/2006/relationships/notesSlide" Target="../notesSlides/notesSlide49.xml"/><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hyperlink" Target="https://www.washingtonpost.com/world/national-security/human-rights-watch-details-abuse-of-mentally-disabled-prisoners/2015/05/11/4f825aaa-f80e-11e4-a13c-193b1241d51a_story.html" TargetMode="External"/><Relationship Id="rId4" Type="http://schemas.openxmlformats.org/officeDocument/2006/relationships/hyperlink" Target="http://solitarywatch.com/2013/04/05/video-shows-maine-prisoner-with-mental-illness-brutally-subdued-by-guards/" TargetMode="External"/></Relationships>
</file>

<file path=ppt/slides/_rels/slide56.xml.rels><?xml version="1.0" encoding="UTF-8" standalone="yes"?>
<Relationships xmlns="http://schemas.openxmlformats.org/package/2006/relationships"><Relationship Id="rId3" Type="http://schemas.openxmlformats.org/officeDocument/2006/relationships/hyperlink" Target="http://www.imdb.com/name/nm1111633/?ref_=fn_al_nm_1" TargetMode="External"/><Relationship Id="rId2" Type="http://schemas.openxmlformats.org/officeDocument/2006/relationships/image" Target="../media/image40.jpg"/><Relationship Id="rId1" Type="http://schemas.openxmlformats.org/officeDocument/2006/relationships/slideLayout" Target="../slideLayouts/slideLayout10.xml"/><Relationship Id="rId4" Type="http://schemas.openxmlformats.org/officeDocument/2006/relationships/hyperlink" Target="http://www.help.senate.gov/imo/media/doc/Baraka1.pdf"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1.xml"/><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6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hyperlink" Target="https://www.whatcanyoudocampaign.org/" TargetMode="External"/><Relationship Id="rId2" Type="http://schemas.openxmlformats.org/officeDocument/2006/relationships/hyperlink" Target="https://www.dol.gov/opa/media/press/odep/odep20150853.htm" TargetMode="External"/><Relationship Id="rId1" Type="http://schemas.openxmlformats.org/officeDocument/2006/relationships/slideLayout" Target="../slideLayouts/slideLayout1.xml"/><Relationship Id="rId4" Type="http://schemas.openxmlformats.org/officeDocument/2006/relationships/hyperlink" Target="http://static1.1.sqspcdn.com/static/f/784909/11518437/1301679202540/fightingstigma.pdf?token=bXDEuUolYEhXtB61pf4BEY72OkU=" TargetMode="External"/></Relationships>
</file>

<file path=ppt/slides/_rels/slide62.xml.rels><?xml version="1.0" encoding="UTF-8" standalone="yes"?>
<Relationships xmlns="http://schemas.openxmlformats.org/package/2006/relationships"><Relationship Id="rId3" Type="http://schemas.openxmlformats.org/officeDocument/2006/relationships/hyperlink" Target="https://www.understood.org/en" TargetMode="External"/><Relationship Id="rId7" Type="http://schemas.openxmlformats.org/officeDocument/2006/relationships/hyperlink" Target="http://blackparentnetwork.ning.com/page/parenting-disabled-black-children" TargetMode="External"/><Relationship Id="rId2" Type="http://schemas.openxmlformats.org/officeDocument/2006/relationships/notesSlide" Target="../notesSlides/notesSlide53.xml"/><Relationship Id="rId1" Type="http://schemas.openxmlformats.org/officeDocument/2006/relationships/slideLayout" Target="../slideLayouts/slideLayout1.xml"/><Relationship Id="rId6" Type="http://schemas.openxmlformats.org/officeDocument/2006/relationships/hyperlink" Target="https://gaappleseed.org/initiatives/toolkit" TargetMode="External"/><Relationship Id="rId5" Type="http://schemas.openxmlformats.org/officeDocument/2006/relationships/hyperlink" Target="https://www.dol.gov/odep/pubs/fact/parenttips.htm" TargetMode="External"/><Relationship Id="rId4" Type="http://schemas.openxmlformats.org/officeDocument/2006/relationships/hyperlink" Target="https://autismsociety-nc.org/index.php/get-help/toolkits" TargetMode="External"/></Relationships>
</file>

<file path=ppt/slides/_rels/slide63.xml.rels><?xml version="1.0" encoding="UTF-8" standalone="yes"?>
<Relationships xmlns="http://schemas.openxmlformats.org/package/2006/relationships"><Relationship Id="rId3" Type="http://schemas.openxmlformats.org/officeDocument/2006/relationships/hyperlink" Target="https://apps.rainn.org/policy-app/index2.cfm" TargetMode="External"/><Relationship Id="rId2" Type="http://schemas.openxmlformats.org/officeDocument/2006/relationships/hyperlink" Target="https://rainn.org/articles/sexual-abuse-people-disabilities" TargetMode="External"/><Relationship Id="rId1" Type="http://schemas.openxmlformats.org/officeDocument/2006/relationships/slideLayout" Target="../slideLayouts/slideLayout1.xml"/><Relationship Id="rId5" Type="http://schemas.openxmlformats.org/officeDocument/2006/relationships/hyperlink" Target="http://online.rainn.org/" TargetMode="External"/><Relationship Id="rId4" Type="http://schemas.openxmlformats.org/officeDocument/2006/relationships/hyperlink" Target="http://centers.rainn.org/" TargetMode="External"/></Relationships>
</file>

<file path=ppt/slides/_rels/slide64.xml.rels><?xml version="1.0" encoding="UTF-8" standalone="yes"?>
<Relationships xmlns="http://schemas.openxmlformats.org/package/2006/relationships"><Relationship Id="rId3" Type="http://schemas.openxmlformats.org/officeDocument/2006/relationships/hyperlink" Target="https://www.communitiesinschools.org/" TargetMode="External"/><Relationship Id="rId2" Type="http://schemas.openxmlformats.org/officeDocument/2006/relationships/hyperlink" Target="http://restorativejustice.org/" TargetMode="External"/><Relationship Id="rId1" Type="http://schemas.openxmlformats.org/officeDocument/2006/relationships/slideLayout" Target="../slideLayouts/slideLayout1.xml"/><Relationship Id="rId5" Type="http://schemas.openxmlformats.org/officeDocument/2006/relationships/hyperlink" Target="https://psmag.com/how-to-end-the-school-to-prison-pipeline-stop-treating-disabled-and-minority-students-as-criminals-632614ce92dd?curator=MediaREDEF#.1hdkflup7" TargetMode="External"/><Relationship Id="rId4" Type="http://schemas.openxmlformats.org/officeDocument/2006/relationships/hyperlink" Target="http://www.responsiveclassroom.org" TargetMode="External"/></Relationships>
</file>

<file path=ppt/slides/_rels/slide65.xml.rels><?xml version="1.0" encoding="UTF-8" standalone="yes"?>
<Relationships xmlns="http://schemas.openxmlformats.org/package/2006/relationships"><Relationship Id="rId3" Type="http://schemas.openxmlformats.org/officeDocument/2006/relationships/hyperlink" Target="http://www.in.gov/idoc/dys/2374.htm" TargetMode="External"/><Relationship Id="rId2" Type="http://schemas.openxmlformats.org/officeDocument/2006/relationships/hyperlink" Target="http://www.mentoring.org/images/uploads/Journal%20Article.pdf" TargetMode="External"/><Relationship Id="rId1" Type="http://schemas.openxmlformats.org/officeDocument/2006/relationships/slideLayout" Target="../slideLayouts/slideLayout1.xml"/><Relationship Id="rId5" Type="http://schemas.openxmlformats.org/officeDocument/2006/relationships/hyperlink" Target="http://www.ncld-youth.info/index.php?id=01" TargetMode="External"/><Relationship Id="rId4" Type="http://schemas.openxmlformats.org/officeDocument/2006/relationships/hyperlink" Target="http://nyln.org/" TargetMode="External"/></Relationships>
</file>

<file path=ppt/slides/_rels/slide66.xml.rels><?xml version="1.0" encoding="UTF-8" standalone="yes"?>
<Relationships xmlns="http://schemas.openxmlformats.org/package/2006/relationships"><Relationship Id="rId3" Type="http://schemas.openxmlformats.org/officeDocument/2006/relationships/hyperlink" Target="http://www.mysanantonio.com/news/article/Treatment-for-mentally-ill-better-than-jail-2241568.php" TargetMode="External"/><Relationship Id="rId2" Type="http://schemas.openxmlformats.org/officeDocument/2006/relationships/hyperlink" Target="http://www.naco.org/resources/programs-and-initiatives/stepping-initiative" TargetMode="Externa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hyperlink" Target="http://msa.maryland.gov/megafile/msa/speccol/sc5300/sc5339/000113/021000/021769/unrestricted/20160013e.pdf" TargetMode="External"/><Relationship Id="rId2" Type="http://schemas.openxmlformats.org/officeDocument/2006/relationships/hyperlink" Target="https://www.nami.org/Law-Enforcement-and-Mental-Health/What-Is-CIT" TargetMode="Externa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hyperlink" Target="http://store.samhsa.gov/product/SMA07-4291" TargetMode="Externa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hyperlink" Target="http://www.aecf.org/m/resourcedoc/aecf-2014JDAIProgressReport-2014.pdf" TargetMode="External"/><Relationship Id="rId2" Type="http://schemas.openxmlformats.org/officeDocument/2006/relationships/hyperlink" Target="http://www.projectsearch.us/" TargetMode="External"/><Relationship Id="rId1" Type="http://schemas.openxmlformats.org/officeDocument/2006/relationships/slideLayout" Target="../slideLayouts/slideLayout1.xml"/><Relationship Id="rId5" Type="http://schemas.openxmlformats.org/officeDocument/2006/relationships/hyperlink" Target="http://www.miamidade.gov/juvenileservices/civil-citation.asp" TargetMode="External"/><Relationship Id="rId4" Type="http://schemas.openxmlformats.org/officeDocument/2006/relationships/hyperlink" Target="http://www.cases.org/programs/youth/cep.php"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www.google.com/imgres?imgurl=http://www.evolutionaryfitness.co.uk/blueprint.gif&amp;imgrefurl=http://www.evolutionaryfitness.co.uk/paleo-eatinguach.html&amp;usg=__kLfqJVlxdT6qG9LaXpOvFeZiens=&amp;h=609&amp;w=800&amp;sz=47&amp;hl=en&amp;start=2&amp;zoom=1&amp;um=1&amp;itbs=1&amp;tbnid=M-vloxkR0U8fFM:&amp;tbnh=109&amp;tbnw=143&amp;prev=/images?q=blueprint+image&amp;um=1&amp;hl=en&amp;sa=N&amp;rls=com.microsoft:en-us&amp;tbs=isch:1" TargetMode="External"/><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hyperlink" Target="http://www.google.com/imgres?imgurl=http://ngfl.northumberland.gov.uk/clipart/Food/images/sieve_jpg.jpg&amp;imgrefurl=http://ngfl.northumberland.gov.uk/clipart/Food/pages/sieve_jpg.htm&amp;usg=__Os1lxxndGl936erdmvuIsuCUSSs=&amp;h=317&amp;w=489&amp;sz=36&amp;hl=en&amp;start=2&amp;zoom=1&amp;um=1&amp;itbs=1&amp;tbnid=-UeaCC0ryweEYM:&amp;tbnh=84&amp;tbnw=130&amp;prev=/images?q=sieve&amp;um=1&amp;hl=en&amp;sa=N&amp;rls=com.microsoft:en-us&amp;tbs=isch:1" TargetMode="External"/><Relationship Id="rId4" Type="http://schemas.openxmlformats.org/officeDocument/2006/relationships/image" Target="../media/image5.jpeg"/></Relationships>
</file>

<file path=ppt/slides/_rels/slide70.xml.rels><?xml version="1.0" encoding="UTF-8" standalone="yes"?>
<Relationships xmlns="http://schemas.openxmlformats.org/package/2006/relationships"><Relationship Id="rId3" Type="http://schemas.openxmlformats.org/officeDocument/2006/relationships/hyperlink" Target="http://www.afb.org/info/accessible-courts-and-legal-system/5" TargetMode="External"/><Relationship Id="rId2" Type="http://schemas.openxmlformats.org/officeDocument/2006/relationships/hyperlink" Target="http://www.wsba.org/Legal-Community/Committees-Boards-and-Other-Groups/Access-to-Justice-Board/ATJBLC/~/media/73292065DB15413D865E7AB3426806F4.ashx" TargetMode="External"/><Relationship Id="rId1" Type="http://schemas.openxmlformats.org/officeDocument/2006/relationships/slideLayout" Target="../slideLayouts/slideLayout1.xml"/><Relationship Id="rId4" Type="http://schemas.openxmlformats.org/officeDocument/2006/relationships/hyperlink" Target="http://www.cdcr.ca.gov/boph/docs/attorney_orientation/PP%20-%20Inmates%20with%20Disabilities%20-%206%20slides.pdf" TargetMode="External"/></Relationships>
</file>

<file path=ppt/slides/_rels/slide71.xml.rels><?xml version="1.0" encoding="UTF-8" standalone="yes"?>
<Relationships xmlns="http://schemas.openxmlformats.org/package/2006/relationships"><Relationship Id="rId3" Type="http://schemas.openxmlformats.org/officeDocument/2006/relationships/hyperlink" Target="http://www.npr.org/sections/thetwo-way/2014/02/25/282672593/solitary-confinement-costs-78k-per-inmate-and-should-be-curbed-critics-say" TargetMode="External"/><Relationship Id="rId2" Type="http://schemas.openxmlformats.org/officeDocument/2006/relationships/hyperlink" Target="http://www.pbs.org/wgbh/frontline/article/what-does-solitary-confinement-do-to-your-mind/" TargetMode="External"/><Relationship Id="rId1" Type="http://schemas.openxmlformats.org/officeDocument/2006/relationships/slideLayout" Target="../slideLayouts/slideLayout1.xml"/><Relationship Id="rId5" Type="http://schemas.openxmlformats.org/officeDocument/2006/relationships/hyperlink" Target="http://www.safealternativestosegregation.org/" TargetMode="External"/><Relationship Id="rId4" Type="http://schemas.openxmlformats.org/officeDocument/2006/relationships/hyperlink" Target="http://www.vera.org/project/safe-alternatives-segregation-initiative" TargetMode="External"/></Relationships>
</file>

<file path=ppt/slides/_rels/slide72.xml.rels><?xml version="1.0" encoding="UTF-8" standalone="yes"?>
<Relationships xmlns="http://schemas.openxmlformats.org/package/2006/relationships"><Relationship Id="rId3" Type="http://schemas.openxmlformats.org/officeDocument/2006/relationships/hyperlink" Target="http://www.ndrn.org/about/paacap-network.html" TargetMode="External"/><Relationship Id="rId2" Type="http://schemas.openxmlformats.org/officeDocument/2006/relationships/hyperlink" Target="http://www.thearc.org/NCCJD/resources/by-audience/law-enforcement" TargetMode="External"/><Relationship Id="rId1" Type="http://schemas.openxmlformats.org/officeDocument/2006/relationships/slideLayout" Target="../slideLayouts/slideLayout1.xml"/><Relationship Id="rId5" Type="http://schemas.openxmlformats.org/officeDocument/2006/relationships/hyperlink" Target="https://disabilityrightslegalcenter.org/sites/drlc.huang.radicaldesigns.org/files/KnowYourRightsFactSheetPrisonerAccommodationsFinal.pdf" TargetMode="External"/><Relationship Id="rId4" Type="http://schemas.openxmlformats.org/officeDocument/2006/relationships/hyperlink" Target="https://www.aclu.org/files/images/asset_upload_file735_25737.pdf" TargetMode="External"/></Relationships>
</file>

<file path=ppt/slides/_rels/slide73.xml.rels><?xml version="1.0" encoding="UTF-8" standalone="yes"?>
<Relationships xmlns="http://schemas.openxmlformats.org/package/2006/relationships"><Relationship Id="rId2" Type="http://schemas.openxmlformats.org/officeDocument/2006/relationships/hyperlink" Target="http://youthlaw.org/wp-content/uploads/2016/01/ESSA-Provisions-Summary-1.25.16-revised-1.pdf" TargetMode="Externa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hyperlink" Target="https://www.ted.com/talks" TargetMode="External"/><Relationship Id="rId2" Type="http://schemas.openxmlformats.org/officeDocument/2006/relationships/hyperlink" Target="https://www.khanacademy.org/" TargetMode="External"/><Relationship Id="rId1" Type="http://schemas.openxmlformats.org/officeDocument/2006/relationships/slideLayout" Target="../slideLayouts/slideLayout1.xml"/><Relationship Id="rId5" Type="http://schemas.openxmlformats.org/officeDocument/2006/relationships/hyperlink" Target="https://www.nd.gov/dhs/dvr/wioa/docs/wioa-unified-state-plan.pdf" TargetMode="External"/><Relationship Id="rId4" Type="http://schemas.openxmlformats.org/officeDocument/2006/relationships/hyperlink" Target="http://labor.hawaii.gov/wdc/files/2012/11/Hawaii-WIOA-Unified-State-Plan-April-1-2016-Final-Final.pdf" TargetMode="External"/></Relationships>
</file>

<file path=ppt/slides/_rels/slide75.xml.rels><?xml version="1.0" encoding="UTF-8" standalone="yes"?>
<Relationships xmlns="http://schemas.openxmlformats.org/package/2006/relationships"><Relationship Id="rId3" Type="http://schemas.openxmlformats.org/officeDocument/2006/relationships/hyperlink" Target="http://ceoworks.org/" TargetMode="External"/><Relationship Id="rId2" Type="http://schemas.openxmlformats.org/officeDocument/2006/relationships/hyperlink" Target="http://www.philanthropyroundtable.org/guidebook/clearing_obstacles_to_work" TargetMode="External"/><Relationship Id="rId1" Type="http://schemas.openxmlformats.org/officeDocument/2006/relationships/slideLayout" Target="../slideLayouts/slideLayout1.xml"/><Relationship Id="rId4" Type="http://schemas.openxmlformats.org/officeDocument/2006/relationships/hyperlink" Target="http://www.theridgeproject.com/" TargetMode="External"/></Relationships>
</file>

<file path=ppt/slides/_rels/slide76.xml.rels><?xml version="1.0" encoding="UTF-8" standalone="yes"?>
<Relationships xmlns="http://schemas.openxmlformats.org/package/2006/relationships"><Relationship Id="rId3" Type="http://schemas.openxmlformats.org/officeDocument/2006/relationships/hyperlink" Target="http://www.michigan.gov/documents/mdhhs/5e2bcWIOA_Unified_State_Plan_-_12-22-2015_509269_7.pdf" TargetMode="External"/><Relationship Id="rId2" Type="http://schemas.openxmlformats.org/officeDocument/2006/relationships/hyperlink" Target="http://dhs.sd.gov/EWTF/Employment%20Works%20Task%20Force%20report%20(FINAL).pdf" TargetMode="External"/><Relationship Id="rId1" Type="http://schemas.openxmlformats.org/officeDocument/2006/relationships/slideLayout" Target="../slideLayouts/slideLayout1.xml"/><Relationship Id="rId6" Type="http://schemas.openxmlformats.org/officeDocument/2006/relationships/hyperlink" Target="https://docs.google.com/viewer?a=v&amp;pid=sites&amp;srcid=d3lvLmdvdnx3eW93ZGN8Z3g6N2ZjNzgyYmY3NjY0MDgyMQ" TargetMode="External"/><Relationship Id="rId5" Type="http://schemas.openxmlformats.org/officeDocument/2006/relationships/hyperlink" Target="http://www.oregon.gov/owib/Documents/Oregon%20WIOA%20State%20Plan%20-%2012%2023%2015%20-%20Final%20Draft.pdf" TargetMode="External"/><Relationship Id="rId4" Type="http://schemas.openxmlformats.org/officeDocument/2006/relationships/hyperlink" Target="http://www.cwdb.ca.gov/res/docs/reports/WIOA%20Final%20Draft/Complete%20Final%20Draft%20Unified%20State%20Plan%20(Track%20Changes).pdf" TargetMode="External"/></Relationships>
</file>

<file path=ppt/slides/_rels/slide77.xml.rels><?xml version="1.0" encoding="UTF-8" standalone="yes"?>
<Relationships xmlns="http://schemas.openxmlformats.org/package/2006/relationships"><Relationship Id="rId3" Type="http://schemas.openxmlformats.org/officeDocument/2006/relationships/hyperlink" Target="http://www.pep.org/" TargetMode="External"/><Relationship Id="rId2" Type="http://schemas.openxmlformats.org/officeDocument/2006/relationships/hyperlink" Target="http://www.bonds4jobs.com/" TargetMode="External"/><Relationship Id="rId1" Type="http://schemas.openxmlformats.org/officeDocument/2006/relationships/slideLayout" Target="../slideLayouts/slideLayout1.xml"/><Relationship Id="rId4" Type="http://schemas.openxmlformats.org/officeDocument/2006/relationships/hyperlink" Target="http://www.rencenter.org/" TargetMode="External"/></Relationships>
</file>

<file path=ppt/slides/_rels/slide78.xml.rels><?xml version="1.0" encoding="UTF-8" standalone="yes"?>
<Relationships xmlns="http://schemas.openxmlformats.org/package/2006/relationships"><Relationship Id="rId3" Type="http://schemas.openxmlformats.org/officeDocument/2006/relationships/hyperlink" Target="http://www.payforsuccess.org/sites/default/files/pfsfactsheet_0314.pdf" TargetMode="External"/><Relationship Id="rId2" Type="http://schemas.openxmlformats.org/officeDocument/2006/relationships/hyperlink" Target="http://socialfinance.org/focus-areas/criminal-justice/" TargetMode="External"/><Relationship Id="rId1" Type="http://schemas.openxmlformats.org/officeDocument/2006/relationships/slideLayout" Target="../slideLayouts/slideLayout1.xml"/><Relationship Id="rId6" Type="http://schemas.openxmlformats.org/officeDocument/2006/relationships/hyperlink" Target="http://www.thirdsectorcap.org/portfolio-item/massachusetts-juvenile-justice-pfs-initiative/" TargetMode="External"/><Relationship Id="rId5" Type="http://schemas.openxmlformats.org/officeDocument/2006/relationships/hyperlink" Target="http://www.vera.org/project/impact-evaluation-adolescent-behavioral-learning-experience-program-rikers-island" TargetMode="External"/><Relationship Id="rId4" Type="http://schemas.openxmlformats.org/officeDocument/2006/relationships/hyperlink" Target="https://csgjusticecenter.org/nrrc/second-chance-act-recidivism-reduction-grant-program/" TargetMode="External"/></Relationships>
</file>

<file path=ppt/slides/_rels/slide79.xml.rels><?xml version="1.0" encoding="UTF-8" standalone="yes"?>
<Relationships xmlns="http://schemas.openxmlformats.org/package/2006/relationships"><Relationship Id="rId2" Type="http://schemas.openxmlformats.org/officeDocument/2006/relationships/hyperlink" Target="http://respectabilityusa.com/respecttheability-campaign-celebrates-model-employers-that-demonstrate-inclusive-hiring-on-all-levels/" TargetMode="Externa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hyperlink" Target="http://www.respectabilityusa.org/" TargetMode="External"/><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82.xml.rels><?xml version="1.0" encoding="UTF-8" standalone="yes"?>
<Relationships xmlns="http://schemas.openxmlformats.org/package/2006/relationships"><Relationship Id="rId3" Type="http://schemas.openxmlformats.org/officeDocument/2006/relationships/hyperlink" Target="mailto:PhilipP@RespectAbilityUSA.org" TargetMode="External"/><Relationship Id="rId2" Type="http://schemas.openxmlformats.org/officeDocument/2006/relationships/notesSlide" Target="../notesSlides/notesSlide56.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83.xml.rels><?xml version="1.0" encoding="UTF-8" standalone="yes"?>
<Relationships xmlns="http://schemas.openxmlformats.org/package/2006/relationships"><Relationship Id="rId3" Type="http://schemas.openxmlformats.org/officeDocument/2006/relationships/hyperlink" Target="mailto:lollardfish@gmail.com" TargetMode="External"/><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image" Target="../media/image49.jpg"/><Relationship Id="rId5" Type="http://schemas.openxmlformats.org/officeDocument/2006/relationships/image" Target="../media/image48.png"/><Relationship Id="rId4" Type="http://schemas.openxmlformats.org/officeDocument/2006/relationships/hyperlink" Target="mailto:LaurenA@RespectAbilityUSA.org"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descr="Title Image for Disability and Criminal Justice Reform: Keys to Success arranged with photos illustrating the intersectionality of Incarceration, Disability, and the Law." title="Disability and Criminal Justice Reform: Keys to Success"/>
          <p:cNvGrpSpPr/>
          <p:nvPr/>
        </p:nvGrpSpPr>
        <p:grpSpPr>
          <a:xfrm>
            <a:off x="-76200" y="0"/>
            <a:ext cx="9305676" cy="5867400"/>
            <a:chOff x="0" y="0"/>
            <a:chExt cx="9152562" cy="5770859"/>
          </a:xfrm>
        </p:grpSpPr>
        <p:pic>
          <p:nvPicPr>
            <p:cNvPr id="8" name="Picture 1" descr="Generic Criminal Justice and Disability Images&#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62" y="3405247"/>
              <a:ext cx="9144000" cy="236561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Report Title: Disability and Criminal Justice Reform: Keys to Succes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340524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81262220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750,000+ Inmates with Disabilities</a:t>
            </a:r>
            <a:endParaRPr lang="en-US" dirty="0"/>
          </a:p>
        </p:txBody>
      </p:sp>
      <p:pic>
        <p:nvPicPr>
          <p:cNvPr id="1026" name="Picture 2" descr="Graphic of a prisoners overlayed with the statistics: &quot;32 percent of federal prisoners report having at least one disability, and 40 percent of jail inmates report having at least one disability.&quot;&#10;&#10;Source: Bureau of Justice Statistics" title="32 Percent of Federal Prisoners and 40 Percent of Those in Jail Have a Disabilit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82" y="1219200"/>
            <a:ext cx="9148482"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952934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How Many are Incarcerated?</a:t>
            </a:r>
            <a:endParaRPr lang="en-US" dirty="0"/>
          </a:p>
        </p:txBody>
      </p:sp>
      <p:sp>
        <p:nvSpPr>
          <p:cNvPr id="2" name="Text Placeholder 1"/>
          <p:cNvSpPr>
            <a:spLocks noGrp="1"/>
          </p:cNvSpPr>
          <p:nvPr>
            <p:ph sz="quarter" idx="10"/>
          </p:nvPr>
        </p:nvSpPr>
        <p:spPr>
          <a:xfrm>
            <a:off x="457200" y="1371600"/>
            <a:ext cx="8458200" cy="1447800"/>
          </a:xfrm>
        </p:spPr>
        <p:txBody>
          <a:bodyPr/>
          <a:lstStyle/>
          <a:p>
            <a:r>
              <a:rPr lang="en-US" sz="2400" dirty="0" smtClean="0"/>
              <a:t> There are 2.3 million incarcerated in the U.S. in total; 1.35m in state prison, 646k in jail and 211k in federal prison.</a:t>
            </a:r>
          </a:p>
          <a:p>
            <a:r>
              <a:rPr lang="en-US" sz="2400" dirty="0" smtClean="0"/>
              <a:t> Of those, how many have disabilities?</a:t>
            </a:r>
            <a:endParaRPr lang="en-US" sz="2400" dirty="0"/>
          </a:p>
        </p:txBody>
      </p:sp>
      <p:sp>
        <p:nvSpPr>
          <p:cNvPr id="9" name="Rectangle 1"/>
          <p:cNvSpPr>
            <a:spLocks noChangeArrowheads="1"/>
          </p:cNvSpPr>
          <p:nvPr/>
        </p:nvSpPr>
        <p:spPr bwMode="auto">
          <a:xfrm>
            <a:off x="806823" y="5867399"/>
            <a:ext cx="211788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x-none"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Source: </a:t>
            </a:r>
            <a:r>
              <a:rPr kumimoji="0" lang="en-US" altLang="x-none"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hlinkClick r:id="rId3"/>
              </a:rPr>
              <a:t>Prison Policy Initiative</a:t>
            </a:r>
            <a:endParaRPr lang="en-US" altLang="x-none" sz="1200" dirty="0">
              <a:solidFill>
                <a:schemeClr val="tx1"/>
              </a:solidFill>
              <a:latin typeface="Times New Roman" pitchFamily="18" charset="0"/>
              <a:ea typeface="Calibri"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x-none"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Respect</a:t>
            </a:r>
            <a:r>
              <a:rPr kumimoji="0" lang="en-US" altLang="x-none" sz="1200" b="0" i="0" u="none" strike="noStrike" cap="none" normalizeH="0" dirty="0" smtClean="0">
                <a:ln>
                  <a:noFill/>
                </a:ln>
                <a:solidFill>
                  <a:schemeClr val="tx1"/>
                </a:solidFill>
                <a:effectLst/>
                <a:latin typeface="Times New Roman" pitchFamily="18" charset="0"/>
                <a:ea typeface="Calibri" pitchFamily="34" charset="0"/>
                <a:cs typeface="Times New Roman" pitchFamily="18" charset="0"/>
              </a:rPr>
              <a:t> Ability</a:t>
            </a:r>
            <a:endParaRPr kumimoji="0" lang="en-US" altLang="x-none"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endParaRPr>
          </a:p>
        </p:txBody>
      </p:sp>
      <p:graphicFrame>
        <p:nvGraphicFramePr>
          <p:cNvPr id="5" name="Table 4" descr="Respect Ability's calculations with the prison numbers for 39.9 percent of jail inmates and 31.6 percent of state and federal prisoners indicate at least 750,000 incarcerated persons with disabilities. " title="Chart Showing How Many Peope with Disabilities Incarcerated in Jail and Prison"/>
          <p:cNvGraphicFramePr>
            <a:graphicFrameLocks noGrp="1"/>
          </p:cNvGraphicFramePr>
          <p:nvPr>
            <p:extLst>
              <p:ext uri="{D42A27DB-BD31-4B8C-83A1-F6EECF244321}">
                <p14:modId xmlns:p14="http://schemas.microsoft.com/office/powerpoint/2010/main" val="1345922"/>
              </p:ext>
            </p:extLst>
          </p:nvPr>
        </p:nvGraphicFramePr>
        <p:xfrm>
          <a:off x="762000" y="2895600"/>
          <a:ext cx="7391400" cy="2945356"/>
        </p:xfrm>
        <a:graphic>
          <a:graphicData uri="http://schemas.openxmlformats.org/drawingml/2006/table">
            <a:tbl>
              <a:tblPr firstRow="1" bandRow="1">
                <a:tableStyleId>{5C22544A-7EE6-4342-B048-85BDC9FD1C3A}</a:tableStyleId>
              </a:tblPr>
              <a:tblGrid>
                <a:gridCol w="2346474"/>
                <a:gridCol w="1349226"/>
                <a:gridCol w="1847850"/>
                <a:gridCol w="1847850"/>
              </a:tblGrid>
              <a:tr h="494758">
                <a:tc>
                  <a:txBody>
                    <a:bodyPr/>
                    <a:lstStyle/>
                    <a:p>
                      <a:r>
                        <a:rPr lang="en-US" sz="1200" dirty="0" smtClean="0"/>
                        <a:t>Disability</a:t>
                      </a:r>
                      <a:endParaRPr lang="en-US" sz="1200" dirty="0"/>
                    </a:p>
                  </a:txBody>
                  <a:tcPr/>
                </a:tc>
                <a:tc>
                  <a:txBody>
                    <a:bodyPr/>
                    <a:lstStyle/>
                    <a:p>
                      <a:r>
                        <a:rPr lang="en-US" sz="1200" dirty="0" smtClean="0"/>
                        <a:t>Jail %</a:t>
                      </a:r>
                      <a:endParaRPr lang="en-US" sz="1200" dirty="0"/>
                    </a:p>
                  </a:txBody>
                  <a:tcPr/>
                </a:tc>
                <a:tc>
                  <a:txBody>
                    <a:bodyPr/>
                    <a:lstStyle/>
                    <a:p>
                      <a:r>
                        <a:rPr lang="en-US" sz="1200" dirty="0" smtClean="0"/>
                        <a:t>Prison%</a:t>
                      </a:r>
                      <a:endParaRPr lang="en-US" sz="1200" dirty="0"/>
                    </a:p>
                  </a:txBody>
                  <a:tcPr/>
                </a:tc>
                <a:tc>
                  <a:txBody>
                    <a:bodyPr/>
                    <a:lstStyle/>
                    <a:p>
                      <a:pPr marL="0" marR="0">
                        <a:lnSpc>
                          <a:spcPct val="115000"/>
                        </a:lnSpc>
                        <a:spcBef>
                          <a:spcPts val="0"/>
                        </a:spcBef>
                        <a:spcAft>
                          <a:spcPts val="0"/>
                        </a:spcAft>
                        <a:tabLst>
                          <a:tab pos="1104900" algn="l"/>
                        </a:tabLst>
                      </a:pPr>
                      <a:r>
                        <a:rPr lang="en-US" sz="1200" dirty="0">
                          <a:effectLst/>
                        </a:rPr>
                        <a:t>Estimated Total</a:t>
                      </a:r>
                      <a:endParaRPr lang="en-US" sz="1100" dirty="0">
                        <a:solidFill>
                          <a:srgbClr val="000000"/>
                        </a:solidFill>
                        <a:effectLst/>
                        <a:latin typeface="Calibri"/>
                        <a:ea typeface="Calibri"/>
                        <a:cs typeface="Times New Roman"/>
                      </a:endParaRPr>
                    </a:p>
                  </a:txBody>
                  <a:tcPr marL="68580" marR="68580" marT="0" marB="0"/>
                </a:tc>
              </a:tr>
              <a:tr h="436256">
                <a:tc>
                  <a:txBody>
                    <a:bodyPr/>
                    <a:lstStyle/>
                    <a:p>
                      <a:pPr algn="ctr"/>
                      <a:r>
                        <a:rPr lang="en-US" sz="1600" b="1" dirty="0" smtClean="0"/>
                        <a:t>Any Disability</a:t>
                      </a:r>
                      <a:endParaRPr lang="en-US" sz="1600" b="1" dirty="0"/>
                    </a:p>
                  </a:txBody>
                  <a:tcPr/>
                </a:tc>
                <a:tc>
                  <a:txBody>
                    <a:bodyPr/>
                    <a:lstStyle/>
                    <a:p>
                      <a:r>
                        <a:rPr lang="en-US" sz="1600" b="1" dirty="0" smtClean="0"/>
                        <a:t>39.9%</a:t>
                      </a:r>
                      <a:endParaRPr lang="en-US" sz="1600" b="1" dirty="0"/>
                    </a:p>
                  </a:txBody>
                  <a:tcPr/>
                </a:tc>
                <a:tc>
                  <a:txBody>
                    <a:bodyPr/>
                    <a:lstStyle/>
                    <a:p>
                      <a:r>
                        <a:rPr lang="en-US" sz="1600" b="1" dirty="0" smtClean="0"/>
                        <a:t>31.6%</a:t>
                      </a:r>
                      <a:endParaRPr lang="en-US" sz="1600" b="1" dirty="0"/>
                    </a:p>
                  </a:txBody>
                  <a:tcPr/>
                </a:tc>
                <a:tc>
                  <a:txBody>
                    <a:bodyPr/>
                    <a:lstStyle/>
                    <a:p>
                      <a:pPr marL="0" marR="0" algn="l">
                        <a:lnSpc>
                          <a:spcPct val="115000"/>
                        </a:lnSpc>
                        <a:spcBef>
                          <a:spcPts val="0"/>
                        </a:spcBef>
                        <a:spcAft>
                          <a:spcPts val="0"/>
                        </a:spcAft>
                        <a:tabLst>
                          <a:tab pos="1104900" algn="l"/>
                        </a:tabLst>
                      </a:pPr>
                      <a:r>
                        <a:rPr lang="en-US" sz="1600" b="1" dirty="0" smtClean="0">
                          <a:effectLst/>
                        </a:rPr>
                        <a:t>751,000</a:t>
                      </a:r>
                      <a:endParaRPr lang="en-US" sz="1600" b="1" dirty="0">
                        <a:solidFill>
                          <a:srgbClr val="000000"/>
                        </a:solidFill>
                        <a:effectLst/>
                        <a:latin typeface="Calibri"/>
                        <a:ea typeface="Calibri"/>
                        <a:cs typeface="Times New Roman"/>
                      </a:endParaRPr>
                    </a:p>
                  </a:txBody>
                  <a:tcPr marL="68580" marR="68580" marT="0" marB="0"/>
                </a:tc>
              </a:tr>
              <a:tr h="329767">
                <a:tc>
                  <a:txBody>
                    <a:bodyPr/>
                    <a:lstStyle/>
                    <a:p>
                      <a:r>
                        <a:rPr lang="en-US" sz="1200" b="1" dirty="0" smtClean="0"/>
                        <a:t>Vision</a:t>
                      </a:r>
                    </a:p>
                  </a:txBody>
                  <a:tcPr/>
                </a:tc>
                <a:tc>
                  <a:txBody>
                    <a:bodyPr/>
                    <a:lstStyle/>
                    <a:p>
                      <a:r>
                        <a:rPr lang="en-US" sz="1200" dirty="0" smtClean="0"/>
                        <a:t>7.3</a:t>
                      </a:r>
                      <a:endParaRPr lang="en-US" sz="1200" dirty="0"/>
                    </a:p>
                  </a:txBody>
                  <a:tcPr/>
                </a:tc>
                <a:tc>
                  <a:txBody>
                    <a:bodyPr/>
                    <a:lstStyle/>
                    <a:p>
                      <a:r>
                        <a:rPr lang="en-US" sz="1200" dirty="0" smtClean="0"/>
                        <a:t>6.2</a:t>
                      </a:r>
                      <a:endParaRPr lang="en-US" sz="1200" dirty="0"/>
                    </a:p>
                  </a:txBody>
                  <a:tcPr/>
                </a:tc>
                <a:tc>
                  <a:txBody>
                    <a:bodyPr/>
                    <a:lstStyle/>
                    <a:p>
                      <a:pPr marL="0" marR="0">
                        <a:lnSpc>
                          <a:spcPct val="115000"/>
                        </a:lnSpc>
                        <a:spcBef>
                          <a:spcPts val="0"/>
                        </a:spcBef>
                        <a:spcAft>
                          <a:spcPts val="0"/>
                        </a:spcAft>
                        <a:tabLst>
                          <a:tab pos="1104900" algn="l"/>
                        </a:tabLst>
                      </a:pPr>
                      <a:r>
                        <a:rPr lang="en-US" sz="1200" dirty="0" smtClean="0">
                          <a:effectLst/>
                        </a:rPr>
                        <a:t>146,000</a:t>
                      </a:r>
                      <a:endParaRPr lang="en-US" sz="1100" dirty="0">
                        <a:solidFill>
                          <a:srgbClr val="000000"/>
                        </a:solidFill>
                        <a:effectLst/>
                        <a:latin typeface="Calibri"/>
                        <a:ea typeface="Calibri"/>
                        <a:cs typeface="Times New Roman"/>
                      </a:endParaRPr>
                    </a:p>
                  </a:txBody>
                  <a:tcPr marL="68580" marR="68580" marT="0" marB="0"/>
                </a:tc>
              </a:tr>
              <a:tr h="329767">
                <a:tc>
                  <a:txBody>
                    <a:bodyPr/>
                    <a:lstStyle/>
                    <a:p>
                      <a:pPr marL="0" marR="0">
                        <a:lnSpc>
                          <a:spcPct val="115000"/>
                        </a:lnSpc>
                        <a:spcBef>
                          <a:spcPts val="0"/>
                        </a:spcBef>
                        <a:spcAft>
                          <a:spcPts val="0"/>
                        </a:spcAft>
                        <a:tabLst>
                          <a:tab pos="1104900" algn="l"/>
                        </a:tabLst>
                      </a:pPr>
                      <a:r>
                        <a:rPr lang="en-US" sz="1200" b="1" dirty="0">
                          <a:effectLst/>
                        </a:rPr>
                        <a:t>Hearing</a:t>
                      </a:r>
                      <a:endParaRPr lang="en-US" sz="1200" b="1" dirty="0">
                        <a:solidFill>
                          <a:srgbClr val="000000"/>
                        </a:solidFill>
                        <a:effectLst/>
                        <a:latin typeface="Calibri"/>
                        <a:ea typeface="Calibri"/>
                        <a:cs typeface="Times New Roman"/>
                      </a:endParaRPr>
                    </a:p>
                  </a:txBody>
                  <a:tcPr marL="68580" marR="68580" marT="0" marB="0"/>
                </a:tc>
                <a:tc>
                  <a:txBody>
                    <a:bodyPr/>
                    <a:lstStyle/>
                    <a:p>
                      <a:r>
                        <a:rPr lang="en-US" sz="1200" dirty="0" smtClean="0"/>
                        <a:t>6.5</a:t>
                      </a:r>
                      <a:endParaRPr lang="en-US" sz="1200" dirty="0"/>
                    </a:p>
                  </a:txBody>
                  <a:tcPr/>
                </a:tc>
                <a:tc>
                  <a:txBody>
                    <a:bodyPr/>
                    <a:lstStyle/>
                    <a:p>
                      <a:r>
                        <a:rPr lang="en-US" sz="1200" dirty="0" smtClean="0"/>
                        <a:t>7.1</a:t>
                      </a:r>
                      <a:endParaRPr lang="en-US" sz="1200" dirty="0"/>
                    </a:p>
                  </a:txBody>
                  <a:tcPr/>
                </a:tc>
                <a:tc>
                  <a:txBody>
                    <a:bodyPr/>
                    <a:lstStyle/>
                    <a:p>
                      <a:pPr marL="0" marR="0">
                        <a:lnSpc>
                          <a:spcPct val="115000"/>
                        </a:lnSpc>
                        <a:spcBef>
                          <a:spcPts val="0"/>
                        </a:spcBef>
                        <a:spcAft>
                          <a:spcPts val="0"/>
                        </a:spcAft>
                        <a:tabLst>
                          <a:tab pos="1104900" algn="l"/>
                        </a:tabLst>
                      </a:pPr>
                      <a:r>
                        <a:rPr lang="en-US" sz="1200" dirty="0" smtClean="0">
                          <a:effectLst/>
                        </a:rPr>
                        <a:t>152,000</a:t>
                      </a:r>
                      <a:endParaRPr lang="en-US" sz="1100" dirty="0">
                        <a:solidFill>
                          <a:srgbClr val="000000"/>
                        </a:solidFill>
                        <a:effectLst/>
                        <a:latin typeface="Calibri"/>
                        <a:ea typeface="Calibri"/>
                        <a:cs typeface="Times New Roman"/>
                      </a:endParaRPr>
                    </a:p>
                  </a:txBody>
                  <a:tcPr marL="68580" marR="68580" marT="0" marB="0"/>
                </a:tc>
              </a:tr>
              <a:tr h="373574">
                <a:tc>
                  <a:txBody>
                    <a:bodyPr/>
                    <a:lstStyle/>
                    <a:p>
                      <a:pPr marL="0" marR="0">
                        <a:lnSpc>
                          <a:spcPct val="115000"/>
                        </a:lnSpc>
                        <a:spcBef>
                          <a:spcPts val="0"/>
                        </a:spcBef>
                        <a:spcAft>
                          <a:spcPts val="0"/>
                        </a:spcAft>
                        <a:tabLst>
                          <a:tab pos="1104900" algn="l"/>
                        </a:tabLst>
                      </a:pPr>
                      <a:r>
                        <a:rPr lang="en-US" sz="1200" b="1" dirty="0">
                          <a:effectLst/>
                        </a:rPr>
                        <a:t>Ambulatory</a:t>
                      </a:r>
                      <a:endParaRPr lang="en-US" sz="1200" b="1" dirty="0">
                        <a:solidFill>
                          <a:srgbClr val="000000"/>
                        </a:solidFill>
                        <a:effectLst/>
                        <a:latin typeface="Calibri"/>
                        <a:ea typeface="Calibri"/>
                        <a:cs typeface="Times New Roman"/>
                      </a:endParaRPr>
                    </a:p>
                  </a:txBody>
                  <a:tcPr marL="68580" marR="68580" marT="0" marB="0"/>
                </a:tc>
                <a:tc>
                  <a:txBody>
                    <a:bodyPr/>
                    <a:lstStyle/>
                    <a:p>
                      <a:r>
                        <a:rPr lang="en-US" sz="1200" dirty="0" smtClean="0"/>
                        <a:t>9.5</a:t>
                      </a:r>
                      <a:endParaRPr lang="en-US" sz="1200" dirty="0"/>
                    </a:p>
                  </a:txBody>
                  <a:tcPr/>
                </a:tc>
                <a:tc>
                  <a:txBody>
                    <a:bodyPr/>
                    <a:lstStyle/>
                    <a:p>
                      <a:r>
                        <a:rPr lang="en-US" sz="1200" dirty="0" smtClean="0"/>
                        <a:t>10.1</a:t>
                      </a:r>
                      <a:endParaRPr lang="en-US" sz="1200" dirty="0"/>
                    </a:p>
                  </a:txBody>
                  <a:tcPr/>
                </a:tc>
                <a:tc>
                  <a:txBody>
                    <a:bodyPr/>
                    <a:lstStyle/>
                    <a:p>
                      <a:pPr marL="0" marR="0">
                        <a:lnSpc>
                          <a:spcPct val="115000"/>
                        </a:lnSpc>
                        <a:spcBef>
                          <a:spcPts val="0"/>
                        </a:spcBef>
                        <a:spcAft>
                          <a:spcPts val="0"/>
                        </a:spcAft>
                        <a:tabLst>
                          <a:tab pos="1104900" algn="l"/>
                        </a:tabLst>
                      </a:pPr>
                      <a:r>
                        <a:rPr lang="en-US" sz="1200" dirty="0" smtClean="0">
                          <a:effectLst/>
                        </a:rPr>
                        <a:t>219,000</a:t>
                      </a:r>
                      <a:endParaRPr lang="en-US" sz="1100" dirty="0">
                        <a:solidFill>
                          <a:srgbClr val="000000"/>
                        </a:solidFill>
                        <a:effectLst/>
                        <a:latin typeface="Calibri"/>
                        <a:ea typeface="Calibri"/>
                        <a:cs typeface="Times New Roman"/>
                      </a:endParaRPr>
                    </a:p>
                  </a:txBody>
                  <a:tcPr marL="68580" marR="68580" marT="0" marB="0"/>
                </a:tc>
              </a:tr>
              <a:tr h="329767">
                <a:tc>
                  <a:txBody>
                    <a:bodyPr/>
                    <a:lstStyle/>
                    <a:p>
                      <a:pPr marL="0" marR="0">
                        <a:lnSpc>
                          <a:spcPct val="115000"/>
                        </a:lnSpc>
                        <a:spcBef>
                          <a:spcPts val="0"/>
                        </a:spcBef>
                        <a:spcAft>
                          <a:spcPts val="0"/>
                        </a:spcAft>
                        <a:tabLst>
                          <a:tab pos="1104900" algn="l"/>
                        </a:tabLst>
                      </a:pPr>
                      <a:r>
                        <a:rPr lang="en-US" sz="1200" b="1" dirty="0">
                          <a:effectLst/>
                        </a:rPr>
                        <a:t>Cognitive</a:t>
                      </a:r>
                      <a:endParaRPr lang="en-US" sz="1200" b="1" dirty="0">
                        <a:solidFill>
                          <a:srgbClr val="000000"/>
                        </a:solidFill>
                        <a:effectLst/>
                        <a:latin typeface="Calibri"/>
                        <a:ea typeface="Calibri"/>
                        <a:cs typeface="Times New Roman"/>
                      </a:endParaRPr>
                    </a:p>
                  </a:txBody>
                  <a:tcPr marL="68580" marR="68580" marT="0" marB="0"/>
                </a:tc>
                <a:tc>
                  <a:txBody>
                    <a:bodyPr/>
                    <a:lstStyle/>
                    <a:p>
                      <a:r>
                        <a:rPr lang="en-US" sz="1200" dirty="0" smtClean="0"/>
                        <a:t>30.9</a:t>
                      </a:r>
                      <a:endParaRPr lang="en-US" sz="1200" dirty="0"/>
                    </a:p>
                  </a:txBody>
                  <a:tcPr/>
                </a:tc>
                <a:tc>
                  <a:txBody>
                    <a:bodyPr/>
                    <a:lstStyle/>
                    <a:p>
                      <a:r>
                        <a:rPr lang="en-US" sz="1200" dirty="0" smtClean="0"/>
                        <a:t>19.5</a:t>
                      </a:r>
                      <a:endParaRPr lang="en-US" sz="1200" dirty="0"/>
                    </a:p>
                  </a:txBody>
                  <a:tcPr/>
                </a:tc>
                <a:tc>
                  <a:txBody>
                    <a:bodyPr/>
                    <a:lstStyle/>
                    <a:p>
                      <a:pPr marL="0" marR="0">
                        <a:lnSpc>
                          <a:spcPct val="115000"/>
                        </a:lnSpc>
                        <a:spcBef>
                          <a:spcPts val="0"/>
                        </a:spcBef>
                        <a:spcAft>
                          <a:spcPts val="0"/>
                        </a:spcAft>
                        <a:tabLst>
                          <a:tab pos="1104900" algn="l"/>
                        </a:tabLst>
                      </a:pPr>
                      <a:r>
                        <a:rPr lang="en-US" sz="1200" dirty="0" smtClean="0">
                          <a:effectLst/>
                        </a:rPr>
                        <a:t>504,000</a:t>
                      </a:r>
                      <a:endParaRPr lang="en-US" sz="1100" dirty="0">
                        <a:solidFill>
                          <a:srgbClr val="000000"/>
                        </a:solidFill>
                        <a:effectLst/>
                        <a:latin typeface="Calibri"/>
                        <a:ea typeface="Calibri"/>
                        <a:cs typeface="Times New Roman"/>
                      </a:endParaRPr>
                    </a:p>
                  </a:txBody>
                  <a:tcPr marL="68580" marR="68580" marT="0" marB="0"/>
                </a:tc>
              </a:tr>
              <a:tr h="329767">
                <a:tc>
                  <a:txBody>
                    <a:bodyPr/>
                    <a:lstStyle/>
                    <a:p>
                      <a:pPr marL="0" marR="0">
                        <a:lnSpc>
                          <a:spcPct val="115000"/>
                        </a:lnSpc>
                        <a:spcBef>
                          <a:spcPts val="0"/>
                        </a:spcBef>
                        <a:spcAft>
                          <a:spcPts val="0"/>
                        </a:spcAft>
                        <a:tabLst>
                          <a:tab pos="1104900" algn="l"/>
                        </a:tabLst>
                      </a:pPr>
                      <a:r>
                        <a:rPr lang="en-US" sz="1200" b="1" dirty="0">
                          <a:effectLst/>
                        </a:rPr>
                        <a:t>Self-care</a:t>
                      </a:r>
                      <a:endParaRPr lang="en-US" sz="1200" b="1" dirty="0">
                        <a:solidFill>
                          <a:srgbClr val="000000"/>
                        </a:solidFill>
                        <a:effectLst/>
                        <a:latin typeface="Calibri"/>
                        <a:ea typeface="Calibri"/>
                        <a:cs typeface="Times New Roman"/>
                      </a:endParaRPr>
                    </a:p>
                  </a:txBody>
                  <a:tcPr marL="68580" marR="68580" marT="0" marB="0"/>
                </a:tc>
                <a:tc>
                  <a:txBody>
                    <a:bodyPr/>
                    <a:lstStyle/>
                    <a:p>
                      <a:r>
                        <a:rPr lang="en-US" sz="1200" dirty="0" smtClean="0"/>
                        <a:t>2.8</a:t>
                      </a:r>
                      <a:endParaRPr lang="en-US" sz="1200" dirty="0"/>
                    </a:p>
                  </a:txBody>
                  <a:tcPr/>
                </a:tc>
                <a:tc>
                  <a:txBody>
                    <a:bodyPr/>
                    <a:lstStyle/>
                    <a:p>
                      <a:r>
                        <a:rPr lang="en-US" sz="1200" dirty="0" smtClean="0"/>
                        <a:t>2.1</a:t>
                      </a:r>
                      <a:endParaRPr lang="en-US" sz="1200" dirty="0"/>
                    </a:p>
                  </a:txBody>
                  <a:tcPr/>
                </a:tc>
                <a:tc>
                  <a:txBody>
                    <a:bodyPr/>
                    <a:lstStyle/>
                    <a:p>
                      <a:pPr marL="0" marR="0">
                        <a:lnSpc>
                          <a:spcPct val="115000"/>
                        </a:lnSpc>
                        <a:spcBef>
                          <a:spcPts val="0"/>
                        </a:spcBef>
                        <a:spcAft>
                          <a:spcPts val="0"/>
                        </a:spcAft>
                        <a:tabLst>
                          <a:tab pos="1104900" algn="l"/>
                        </a:tabLst>
                      </a:pPr>
                      <a:r>
                        <a:rPr lang="en-US" sz="1200" dirty="0" smtClean="0">
                          <a:effectLst/>
                        </a:rPr>
                        <a:t>50,000</a:t>
                      </a:r>
                      <a:endParaRPr lang="en-US" sz="1100" dirty="0">
                        <a:solidFill>
                          <a:srgbClr val="000000"/>
                        </a:solidFill>
                        <a:effectLst/>
                        <a:latin typeface="Calibri"/>
                        <a:ea typeface="Calibri"/>
                        <a:cs typeface="Times New Roman"/>
                      </a:endParaRPr>
                    </a:p>
                  </a:txBody>
                  <a:tcPr marL="68580" marR="68580" marT="0" marB="0"/>
                </a:tc>
              </a:tr>
              <a:tr h="321700">
                <a:tc>
                  <a:txBody>
                    <a:bodyPr/>
                    <a:lstStyle/>
                    <a:p>
                      <a:pPr marL="0" marR="0">
                        <a:lnSpc>
                          <a:spcPct val="115000"/>
                        </a:lnSpc>
                        <a:spcBef>
                          <a:spcPts val="0"/>
                        </a:spcBef>
                        <a:spcAft>
                          <a:spcPts val="0"/>
                        </a:spcAft>
                        <a:tabLst>
                          <a:tab pos="1104900" algn="l"/>
                        </a:tabLst>
                      </a:pPr>
                      <a:r>
                        <a:rPr lang="en-US" sz="1200" b="1" dirty="0">
                          <a:effectLst/>
                        </a:rPr>
                        <a:t>Independent living</a:t>
                      </a:r>
                      <a:endParaRPr lang="en-US" sz="1200" b="1" dirty="0">
                        <a:solidFill>
                          <a:srgbClr val="000000"/>
                        </a:solidFill>
                        <a:effectLst/>
                        <a:latin typeface="Calibri"/>
                        <a:ea typeface="Calibri"/>
                        <a:cs typeface="Times New Roman"/>
                      </a:endParaRPr>
                    </a:p>
                  </a:txBody>
                  <a:tcPr marL="68580" marR="68580" marT="0" marB="0"/>
                </a:tc>
                <a:tc>
                  <a:txBody>
                    <a:bodyPr/>
                    <a:lstStyle/>
                    <a:p>
                      <a:r>
                        <a:rPr lang="en-US" sz="1200" dirty="0" smtClean="0"/>
                        <a:t>8.7</a:t>
                      </a:r>
                      <a:endParaRPr lang="en-US" sz="1200" dirty="0"/>
                    </a:p>
                  </a:txBody>
                  <a:tcPr/>
                </a:tc>
                <a:tc>
                  <a:txBody>
                    <a:bodyPr/>
                    <a:lstStyle/>
                    <a:p>
                      <a:r>
                        <a:rPr lang="en-US" sz="1200" dirty="0" smtClean="0"/>
                        <a:t>7.5</a:t>
                      </a:r>
                      <a:endParaRPr lang="en-US" sz="1200" dirty="0"/>
                    </a:p>
                  </a:txBody>
                  <a:tcPr/>
                </a:tc>
                <a:tc>
                  <a:txBody>
                    <a:bodyPr/>
                    <a:lstStyle/>
                    <a:p>
                      <a:pPr marL="0" marR="0">
                        <a:lnSpc>
                          <a:spcPct val="115000"/>
                        </a:lnSpc>
                        <a:spcBef>
                          <a:spcPts val="0"/>
                        </a:spcBef>
                        <a:spcAft>
                          <a:spcPts val="0"/>
                        </a:spcAft>
                        <a:tabLst>
                          <a:tab pos="1104900" algn="l"/>
                        </a:tabLst>
                      </a:pPr>
                      <a:r>
                        <a:rPr lang="en-US" sz="1200" dirty="0" smtClean="0">
                          <a:effectLst/>
                        </a:rPr>
                        <a:t>192,000</a:t>
                      </a:r>
                      <a:endParaRPr lang="en-US" sz="1100" dirty="0">
                        <a:solidFill>
                          <a:srgbClr val="000000"/>
                        </a:solidFill>
                        <a:effectLst/>
                        <a:latin typeface="Calibri"/>
                        <a:ea typeface="Calibri"/>
                        <a:cs typeface="Times New Roman"/>
                      </a:endParaRPr>
                    </a:p>
                  </a:txBody>
                  <a:tcPr marL="68580" marR="68580" marT="0" marB="0"/>
                </a:tc>
              </a:tr>
            </a:tbl>
          </a:graphicData>
        </a:graphic>
      </p:graphicFrame>
    </p:spTree>
    <p:extLst>
      <p:ext uri="{BB962C8B-B14F-4D97-AF65-F5344CB8AC3E}">
        <p14:creationId xmlns:p14="http://schemas.microsoft.com/office/powerpoint/2010/main" val="117654814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a:t>Forget 6 Degrees</a:t>
            </a:r>
          </a:p>
        </p:txBody>
      </p:sp>
      <p:pic>
        <p:nvPicPr>
          <p:cNvPr id="3074" name="Picture 2" descr="Graphic of 2 African American brothers, one has a visible disability, overlayed with the statistics: &quot;51 percent of Americans report having a family member or close friend with a disability. 52 percent of Democrats report that they or a loved one have a disability. 44 percent of Republicans have a disability or a loved one with a disability. Independents have the largest number of voters who say they have a disability or a loved one with a disability: 58 percent.&quot;&#10;Source: Laszlo Strategies" title="Graphic: 51 percent of Americans report having a family member or close friend with a disabilit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412" y="1230406"/>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689662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p:cNvSpPr>
            <a:spLocks noGrp="1"/>
          </p:cNvSpPr>
          <p:nvPr>
            <p:ph type="title"/>
          </p:nvPr>
        </p:nvSpPr>
        <p:spPr/>
        <p:txBody>
          <a:bodyPr/>
          <a:lstStyle/>
          <a:p>
            <a:r>
              <a:rPr lang="en-US" dirty="0" smtClean="0"/>
              <a:t>Who Has a Disability?</a:t>
            </a:r>
            <a:endParaRPr lang="en-US" dirty="0"/>
          </a:p>
        </p:txBody>
      </p:sp>
      <p:pic>
        <p:nvPicPr>
          <p:cNvPr id="2050" name="Picture 2" descr="Graphic with a diverse group of people overlayed with the statistic: &quot;1 in 5 Americans have a disability. 56.7 Americans have a disability, 8.1 million difficulty seeing, 7.6 million difficulty hearing.&quot;&#10;Source: U.S. Census" title="Graphic: 1 in 5 Americans have a disabilit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35728"/>
            <a:ext cx="9144000" cy="51561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470781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p:cNvSpPr>
            <a:spLocks noGrp="1"/>
          </p:cNvSpPr>
          <p:nvPr>
            <p:ph type="title"/>
          </p:nvPr>
        </p:nvSpPr>
        <p:spPr/>
        <p:txBody>
          <a:bodyPr/>
          <a:lstStyle/>
          <a:p>
            <a:r>
              <a:rPr lang="en-US" dirty="0" smtClean="0"/>
              <a:t>Not All Disabilities Can Be Seen</a:t>
            </a:r>
            <a:endParaRPr lang="en-US" dirty="0"/>
          </a:p>
        </p:txBody>
      </p:sp>
      <p:sp>
        <p:nvSpPr>
          <p:cNvPr id="8" name="Text Placeholder 7"/>
          <p:cNvSpPr>
            <a:spLocks noGrp="1"/>
          </p:cNvSpPr>
          <p:nvPr>
            <p:ph type="body" idx="1"/>
          </p:nvPr>
        </p:nvSpPr>
        <p:spPr>
          <a:xfrm>
            <a:off x="0" y="1787042"/>
            <a:ext cx="4580965" cy="1447800"/>
          </a:xfrm>
        </p:spPr>
        <p:txBody>
          <a:bodyPr/>
          <a:lstStyle/>
          <a:p>
            <a:pPr marL="203200" indent="0" algn="ctr">
              <a:buNone/>
            </a:pPr>
            <a:r>
              <a:rPr lang="en-US" sz="3200" dirty="0"/>
              <a:t>Disabilities present and affect people </a:t>
            </a:r>
            <a:r>
              <a:rPr lang="en-US" sz="3200" dirty="0" smtClean="0"/>
              <a:t>differently:</a:t>
            </a:r>
            <a:endParaRPr lang="en-US" sz="3200" dirty="0"/>
          </a:p>
        </p:txBody>
      </p:sp>
      <p:sp>
        <p:nvSpPr>
          <p:cNvPr id="18" name="Text Placeholder 17"/>
          <p:cNvSpPr>
            <a:spLocks noGrp="1"/>
          </p:cNvSpPr>
          <p:nvPr>
            <p:ph type="body" idx="4294967295"/>
          </p:nvPr>
        </p:nvSpPr>
        <p:spPr>
          <a:xfrm>
            <a:off x="4382372" y="2147404"/>
            <a:ext cx="1942228" cy="1129196"/>
          </a:xfrm>
        </p:spPr>
        <p:txBody>
          <a:bodyPr/>
          <a:lstStyle/>
          <a:p>
            <a:pPr marL="203200" indent="0" algn="ctr">
              <a:buNone/>
            </a:pPr>
            <a:r>
              <a:rPr lang="en-US" sz="2400" dirty="0" smtClean="0"/>
              <a:t>Temporary and Permanent</a:t>
            </a:r>
            <a:r>
              <a:rPr lang="en-US" sz="2400" dirty="0"/>
              <a:t>	</a:t>
            </a:r>
          </a:p>
          <a:p>
            <a:endParaRPr lang="en-US" dirty="0"/>
          </a:p>
        </p:txBody>
      </p:sp>
      <p:sp>
        <p:nvSpPr>
          <p:cNvPr id="17" name="Text Placeholder 16"/>
          <p:cNvSpPr>
            <a:spLocks noGrp="1"/>
          </p:cNvSpPr>
          <p:nvPr>
            <p:ph type="body" idx="2"/>
          </p:nvPr>
        </p:nvSpPr>
        <p:spPr>
          <a:xfrm>
            <a:off x="4419600" y="4769204"/>
            <a:ext cx="1905000" cy="1402995"/>
          </a:xfrm>
        </p:spPr>
        <p:txBody>
          <a:bodyPr/>
          <a:lstStyle/>
          <a:p>
            <a:pPr marL="152400" indent="0" algn="ctr">
              <a:buNone/>
            </a:pPr>
            <a:r>
              <a:rPr lang="en-US" sz="2400" dirty="0" smtClean="0"/>
              <a:t>Invisible and Visible </a:t>
            </a:r>
            <a:endParaRPr lang="en-US" sz="2400" dirty="0"/>
          </a:p>
        </p:txBody>
      </p:sp>
      <p:grpSp>
        <p:nvGrpSpPr>
          <p:cNvPr id="4" name="Group 3" descr="Examples of visible and invisible disabilities, those with disabilities standing side by side with others who have no visible disabilities but may still have disabilities; a husband using crutches standing with his family, another man using crutches walking with his doctor, a man with a prosthetic leg posing with his wife." title="Images of visible and invisible disabilities"/>
          <p:cNvGrpSpPr/>
          <p:nvPr/>
        </p:nvGrpSpPr>
        <p:grpSpPr>
          <a:xfrm>
            <a:off x="587188" y="1288083"/>
            <a:ext cx="8175811" cy="5162024"/>
            <a:chOff x="587188" y="1288083"/>
            <a:chExt cx="8175811" cy="5162024"/>
          </a:xfrm>
        </p:grpSpPr>
        <p:pic>
          <p:nvPicPr>
            <p:cNvPr id="9" name="Picture 1" descr="left to right; boy, woman, man with 1 leg amputation using crutches, girl" title="4 stick figure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87188" y="3352800"/>
              <a:ext cx="2743200" cy="197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 descr="photo of man walking in MossRehab hallway using ReWalk exoskeleton and crutches.  nurse in white lab coat walks beside him" title="ReWalk exoskeleton device"/>
            <p:cNvPicPr>
              <a:picLocks noChangeAspect="1"/>
            </p:cNvPicPr>
            <p:nvPr/>
          </p:nvPicPr>
          <p:blipFill>
            <a:blip r:embed="rId3">
              <a:extLst>
                <a:ext uri="{28A0092B-C50C-407E-A947-70E740481C1C}">
                  <a14:useLocalDpi xmlns:a14="http://schemas.microsoft.com/office/drawing/2010/main" val="0"/>
                </a:ext>
              </a:extLst>
            </a:blip>
            <a:srcRect l="24802" t="723" r="20438" b="8725"/>
            <a:stretch>
              <a:fillRect/>
            </a:stretch>
          </p:blipFill>
          <p:spPr bwMode="auto">
            <a:xfrm>
              <a:off x="6520454" y="1288083"/>
              <a:ext cx="2242545" cy="2445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 descr="phot of man and woman hugging.  man is wearing a leg prosthetic and is behind woman" title="hugging.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15973" y="3774104"/>
              <a:ext cx="2247026" cy="2676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45714659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Freddie Gray</a:t>
            </a:r>
            <a:endParaRPr lang="en-US" dirty="0"/>
          </a:p>
        </p:txBody>
      </p:sp>
      <p:sp>
        <p:nvSpPr>
          <p:cNvPr id="6" name="Text Placeholder 5"/>
          <p:cNvSpPr>
            <a:spLocks noGrp="1"/>
          </p:cNvSpPr>
          <p:nvPr>
            <p:ph type="body" idx="1"/>
          </p:nvPr>
        </p:nvSpPr>
        <p:spPr>
          <a:xfrm>
            <a:off x="457200" y="1600200"/>
            <a:ext cx="5181600" cy="4525963"/>
          </a:xfrm>
        </p:spPr>
        <p:txBody>
          <a:bodyPr/>
          <a:lstStyle/>
          <a:p>
            <a:r>
              <a:rPr lang="en-US" sz="2400" dirty="0" smtClean="0"/>
              <a:t> “Before Freddie Gray was injured in police custody…his </a:t>
            </a:r>
            <a:r>
              <a:rPr lang="en-US" sz="2400" dirty="0"/>
              <a:t>life was defined by failures in the classroom, run-ins with the law and an </a:t>
            </a:r>
            <a:r>
              <a:rPr lang="en-US" sz="2400" dirty="0" smtClean="0"/>
              <a:t>inability </a:t>
            </a:r>
            <a:r>
              <a:rPr lang="en-US" sz="2400" dirty="0"/>
              <a:t>to focus on anything for very long</a:t>
            </a:r>
            <a:r>
              <a:rPr lang="en-US" sz="2400" dirty="0" smtClean="0"/>
              <a:t>.”</a:t>
            </a:r>
          </a:p>
          <a:p>
            <a:endParaRPr lang="en-US" sz="2400" dirty="0"/>
          </a:p>
          <a:p>
            <a:r>
              <a:rPr lang="en-US" sz="2400" dirty="0" smtClean="0"/>
              <a:t> Can’t/Won’t and Executive Function Disorder (EFD)</a:t>
            </a:r>
            <a:endParaRPr lang="en-US" sz="2400" dirty="0"/>
          </a:p>
        </p:txBody>
      </p:sp>
      <p:sp>
        <p:nvSpPr>
          <p:cNvPr id="7" name="Text Placeholder 6"/>
          <p:cNvSpPr>
            <a:spLocks noGrp="1"/>
          </p:cNvSpPr>
          <p:nvPr>
            <p:ph type="body" idx="2"/>
          </p:nvPr>
        </p:nvSpPr>
        <p:spPr>
          <a:xfrm>
            <a:off x="6305550" y="5257800"/>
            <a:ext cx="2209799" cy="464951"/>
          </a:xfrm>
        </p:spPr>
        <p:txBody>
          <a:bodyPr/>
          <a:lstStyle/>
          <a:p>
            <a:pPr marL="177800" indent="0">
              <a:buNone/>
            </a:pPr>
            <a:r>
              <a:rPr lang="en-US" sz="1400" dirty="0" smtClean="0"/>
              <a:t>Source: </a:t>
            </a:r>
            <a:r>
              <a:rPr lang="en-US" sz="1400" dirty="0" smtClean="0">
                <a:hlinkClick r:id="rId3"/>
              </a:rPr>
              <a:t>Washington Post</a:t>
            </a:r>
            <a:endParaRPr lang="en-US" sz="1400" dirty="0"/>
          </a:p>
        </p:txBody>
      </p:sp>
      <p:pic>
        <p:nvPicPr>
          <p:cNvPr id="1026" name="Picture 2" descr="Freddie Gray wearing a red t-shirt sitting outside in front of row homes" title="Headshot of Freddie Gra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1828800"/>
            <a:ext cx="2781300" cy="34156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393141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Enabling People with EFD to Succeed</a:t>
            </a:r>
            <a:endParaRPr lang="en-US" dirty="0"/>
          </a:p>
        </p:txBody>
      </p:sp>
      <p:sp>
        <p:nvSpPr>
          <p:cNvPr id="6" name="Text Placeholder 5"/>
          <p:cNvSpPr>
            <a:spLocks noGrp="1"/>
          </p:cNvSpPr>
          <p:nvPr>
            <p:ph type="body" idx="1"/>
          </p:nvPr>
        </p:nvSpPr>
        <p:spPr>
          <a:xfrm>
            <a:off x="457200" y="1371600"/>
            <a:ext cx="3886200" cy="4800600"/>
          </a:xfrm>
        </p:spPr>
        <p:txBody>
          <a:bodyPr/>
          <a:lstStyle/>
          <a:p>
            <a:pPr marL="203200" indent="0">
              <a:buNone/>
            </a:pPr>
            <a:r>
              <a:rPr lang="en-US" sz="2800" b="1" dirty="0" smtClean="0"/>
              <a:t>Executive Function Disorders (EFD) </a:t>
            </a:r>
            <a:r>
              <a:rPr lang="en-US" sz="2800" dirty="0" smtClean="0"/>
              <a:t>involves </a:t>
            </a:r>
            <a:r>
              <a:rPr lang="en-US" sz="2800" dirty="0"/>
              <a:t>a pattern of chronic difficulty executing daily tasks. Some with executive function issues may struggle with analyzing, planning, organizing and completing tasks on time, or at all. </a:t>
            </a:r>
            <a:r>
              <a:rPr lang="en-US" sz="2800" dirty="0" smtClean="0"/>
              <a:t> </a:t>
            </a:r>
            <a:endParaRPr lang="en-US" sz="2800" dirty="0"/>
          </a:p>
        </p:txBody>
      </p:sp>
      <p:pic>
        <p:nvPicPr>
          <p:cNvPr id="1026" name="Picture 2" descr="Image showing six steps on how to wash your hands. People with executive function disorders may have trouble following each step in the way the information is given. " title="Graphic with six steps in how to wash your hand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1371600"/>
            <a:ext cx="4315655" cy="3276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885863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a:t>
            </a:r>
            <a:r>
              <a:rPr lang="en-US" dirty="0" smtClean="0"/>
              <a:t>Terms: Disability</a:t>
            </a:r>
            <a:endParaRPr lang="en-US" dirty="0"/>
          </a:p>
        </p:txBody>
      </p:sp>
      <p:sp>
        <p:nvSpPr>
          <p:cNvPr id="6" name="Text Placeholder 5"/>
          <p:cNvSpPr>
            <a:spLocks noGrp="1"/>
          </p:cNvSpPr>
          <p:nvPr>
            <p:ph type="body" idx="1"/>
          </p:nvPr>
        </p:nvSpPr>
        <p:spPr>
          <a:xfrm>
            <a:off x="152400" y="1447800"/>
            <a:ext cx="4800600" cy="4525963"/>
          </a:xfrm>
        </p:spPr>
        <p:txBody>
          <a:bodyPr/>
          <a:lstStyle/>
          <a:p>
            <a:pPr>
              <a:spcBef>
                <a:spcPts val="0"/>
              </a:spcBef>
            </a:pPr>
            <a:r>
              <a:rPr lang="en-US" sz="2200" b="1" dirty="0" smtClean="0"/>
              <a:t> Disability</a:t>
            </a:r>
            <a:r>
              <a:rPr lang="en-US" sz="2200" dirty="0" smtClean="0"/>
              <a:t> can be physical (i.e. </a:t>
            </a:r>
            <a:r>
              <a:rPr lang="en-US" sz="2200" dirty="0"/>
              <a:t/>
            </a:r>
            <a:br>
              <a:rPr lang="en-US" sz="2200" dirty="0"/>
            </a:br>
            <a:r>
              <a:rPr lang="en-US" sz="2200" dirty="0" smtClean="0"/>
              <a:t>vision, hearing, mobility), cognitive, intellectual, mental, sensory, developmental or some combination of these that substantially limits one or more major life activity. </a:t>
            </a:r>
          </a:p>
          <a:p>
            <a:pPr>
              <a:spcBef>
                <a:spcPts val="0"/>
              </a:spcBef>
            </a:pPr>
            <a:endParaRPr lang="en-US" sz="2200" dirty="0" smtClean="0"/>
          </a:p>
          <a:p>
            <a:pPr>
              <a:spcBef>
                <a:spcPts val="0"/>
              </a:spcBef>
            </a:pPr>
            <a:r>
              <a:rPr lang="en-US" sz="2200" b="1" dirty="0" smtClean="0"/>
              <a:t> The </a:t>
            </a:r>
            <a:r>
              <a:rPr lang="en-US" sz="2200" b="1" dirty="0"/>
              <a:t>Americans with </a:t>
            </a:r>
            <a:r>
              <a:rPr lang="en-US" sz="2200" b="1" dirty="0" smtClean="0"/>
              <a:t>Disabilities</a:t>
            </a:r>
            <a:br>
              <a:rPr lang="en-US" sz="2200" b="1" dirty="0" smtClean="0"/>
            </a:br>
            <a:r>
              <a:rPr lang="en-US" sz="2200" b="1" dirty="0" smtClean="0"/>
              <a:t>Act </a:t>
            </a:r>
            <a:r>
              <a:rPr lang="en-US" sz="2200" b="1" dirty="0"/>
              <a:t>of 1990 (ADA</a:t>
            </a:r>
            <a:r>
              <a:rPr lang="en-US" sz="2200" dirty="0"/>
              <a:t>) prohibits discrimination and ensures equal opportunity for persons with disabilities in employment, </a:t>
            </a:r>
            <a:r>
              <a:rPr lang="en-US" sz="2200" dirty="0" smtClean="0"/>
              <a:t>state </a:t>
            </a:r>
            <a:r>
              <a:rPr lang="en-US" sz="2200" dirty="0"/>
              <a:t>and local government services, public accommodations, commercial </a:t>
            </a:r>
            <a:r>
              <a:rPr lang="en-US" sz="2200" dirty="0" smtClean="0"/>
              <a:t>facilities </a:t>
            </a:r>
            <a:r>
              <a:rPr lang="en-US" sz="2200" dirty="0"/>
              <a:t>and transportation</a:t>
            </a:r>
            <a:r>
              <a:rPr lang="en-US" sz="2200" dirty="0" smtClean="0"/>
              <a:t>.</a:t>
            </a:r>
            <a:endParaRPr lang="en-US" sz="2200" dirty="0"/>
          </a:p>
        </p:txBody>
      </p:sp>
      <p:sp>
        <p:nvSpPr>
          <p:cNvPr id="4" name="Text Placeholder 3"/>
          <p:cNvSpPr>
            <a:spLocks noGrp="1"/>
          </p:cNvSpPr>
          <p:nvPr>
            <p:ph type="body" idx="2"/>
          </p:nvPr>
        </p:nvSpPr>
        <p:spPr>
          <a:xfrm>
            <a:off x="4572000" y="1447800"/>
            <a:ext cx="4419600" cy="4572000"/>
          </a:xfrm>
        </p:spPr>
        <p:txBody>
          <a:bodyPr/>
          <a:lstStyle/>
          <a:p>
            <a:pPr>
              <a:spcBef>
                <a:spcPts val="0"/>
              </a:spcBef>
            </a:pPr>
            <a:r>
              <a:rPr lang="en-US" sz="2200" b="1" dirty="0" smtClean="0"/>
              <a:t> Accommodation</a:t>
            </a:r>
            <a:r>
              <a:rPr lang="en-US" sz="2200" dirty="0" smtClean="0"/>
              <a:t> is any change in the work environment or in the way things are done that enables an individual with a disability to enjoy equal access and treatment.</a:t>
            </a:r>
          </a:p>
          <a:p>
            <a:pPr marL="177800" indent="0">
              <a:spcBef>
                <a:spcPts val="0"/>
              </a:spcBef>
              <a:buNone/>
            </a:pPr>
            <a:endParaRPr lang="en-US" sz="2200" dirty="0" smtClean="0"/>
          </a:p>
          <a:p>
            <a:pPr marL="177800" indent="0">
              <a:spcBef>
                <a:spcPts val="0"/>
              </a:spcBef>
              <a:buNone/>
            </a:pPr>
            <a:endParaRPr lang="en-US" sz="2200" dirty="0"/>
          </a:p>
          <a:p>
            <a:pPr>
              <a:spcBef>
                <a:spcPts val="0"/>
              </a:spcBef>
            </a:pPr>
            <a:r>
              <a:rPr lang="en-US" sz="2200" b="1" dirty="0" smtClean="0"/>
              <a:t> </a:t>
            </a:r>
            <a:r>
              <a:rPr lang="en-US" sz="2200" b="1" dirty="0" err="1" smtClean="0"/>
              <a:t>Ableism</a:t>
            </a:r>
            <a:r>
              <a:rPr lang="en-US" sz="2200" dirty="0" smtClean="0"/>
              <a:t> </a:t>
            </a:r>
            <a:r>
              <a:rPr lang="en-US" sz="2200" dirty="0"/>
              <a:t>is discrimination in favor of able-bodied people; the belief that that people who have disabilities are somehow less human, less valuable, and less capable than others.</a:t>
            </a:r>
          </a:p>
          <a:p>
            <a:pPr>
              <a:spcBef>
                <a:spcPts val="0"/>
              </a:spcBef>
            </a:pPr>
            <a:endParaRPr lang="en-US" sz="2200" dirty="0" smtClean="0"/>
          </a:p>
        </p:txBody>
      </p:sp>
    </p:spTree>
    <p:extLst>
      <p:ext uri="{BB962C8B-B14F-4D97-AF65-F5344CB8AC3E}">
        <p14:creationId xmlns:p14="http://schemas.microsoft.com/office/powerpoint/2010/main" val="193767248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Key Terms: Incarceration</a:t>
            </a:r>
            <a:endParaRPr lang="en-US" dirty="0"/>
          </a:p>
        </p:txBody>
      </p:sp>
      <p:sp>
        <p:nvSpPr>
          <p:cNvPr id="6" name="Text Placeholder 5"/>
          <p:cNvSpPr>
            <a:spLocks noGrp="1"/>
          </p:cNvSpPr>
          <p:nvPr>
            <p:ph type="body" idx="1"/>
          </p:nvPr>
        </p:nvSpPr>
        <p:spPr/>
        <p:txBody>
          <a:bodyPr/>
          <a:lstStyle/>
          <a:p>
            <a:r>
              <a:rPr lang="en-US" sz="2400" b="1" dirty="0"/>
              <a:t>Returning Citizen</a:t>
            </a:r>
            <a:r>
              <a:rPr lang="en-US" sz="2400" dirty="0"/>
              <a:t> is a person who has been found guilty of a crime by a court, and has completed their sentence. </a:t>
            </a:r>
            <a:endParaRPr lang="en-US" sz="2400" dirty="0" smtClean="0"/>
          </a:p>
          <a:p>
            <a:endParaRPr lang="en-US" sz="2400" dirty="0"/>
          </a:p>
          <a:p>
            <a:r>
              <a:rPr lang="en-US" sz="2400" b="1" dirty="0"/>
              <a:t>Recidivism</a:t>
            </a:r>
            <a:r>
              <a:rPr lang="en-US" sz="2400" dirty="0"/>
              <a:t> is the </a:t>
            </a:r>
            <a:r>
              <a:rPr lang="en-US" sz="2400" dirty="0" err="1"/>
              <a:t>rearrest</a:t>
            </a:r>
            <a:r>
              <a:rPr lang="en-US" sz="2400" dirty="0"/>
              <a:t>, </a:t>
            </a:r>
            <a:r>
              <a:rPr lang="en-US" sz="2400" dirty="0" err="1" smtClean="0"/>
              <a:t>reconvictio</a:t>
            </a:r>
            <a:r>
              <a:rPr lang="en-US" sz="2400" dirty="0" smtClean="0"/>
              <a:t>, </a:t>
            </a:r>
            <a:r>
              <a:rPr lang="en-US" sz="2400" dirty="0"/>
              <a:t>or </a:t>
            </a:r>
            <a:r>
              <a:rPr lang="en-US" sz="2400" dirty="0" err="1"/>
              <a:t>reincarceration</a:t>
            </a:r>
            <a:r>
              <a:rPr lang="en-US" sz="2400" dirty="0"/>
              <a:t> of an ex-offender within a given time frame</a:t>
            </a:r>
            <a:r>
              <a:rPr lang="en-US" sz="2400" dirty="0" smtClean="0"/>
              <a:t>.</a:t>
            </a:r>
          </a:p>
          <a:p>
            <a:endParaRPr lang="en-US" sz="2400" dirty="0"/>
          </a:p>
          <a:p>
            <a:r>
              <a:rPr lang="en-US" sz="2400" b="1" dirty="0" err="1"/>
              <a:t>Intersectionality</a:t>
            </a:r>
            <a:r>
              <a:rPr lang="en-US" sz="2400" dirty="0"/>
              <a:t> refers to the interconnected nature of social categorizations such as race, </a:t>
            </a:r>
            <a:r>
              <a:rPr lang="en-US" sz="2400" dirty="0" smtClean="0"/>
              <a:t>class </a:t>
            </a:r>
            <a:r>
              <a:rPr lang="en-US" sz="2400" dirty="0"/>
              <a:t>and gender as they apply to a given individual or group, regarded as creating overlapping and interdependent systems of discrimination or disadvantage.</a:t>
            </a:r>
          </a:p>
          <a:p>
            <a:endParaRPr lang="en-US" sz="2400" dirty="0"/>
          </a:p>
        </p:txBody>
      </p:sp>
    </p:spTree>
    <p:extLst>
      <p:ext uri="{BB962C8B-B14F-4D97-AF65-F5344CB8AC3E}">
        <p14:creationId xmlns:p14="http://schemas.microsoft.com/office/powerpoint/2010/main" val="58829116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Shape 174"/>
          <p:cNvSpPr txBox="1">
            <a:spLocks noGrp="1"/>
          </p:cNvSpPr>
          <p:nvPr>
            <p:ph type="title"/>
          </p:nvPr>
        </p:nvSpPr>
        <p:spPr>
          <a:xfrm>
            <a:off x="0" y="0"/>
            <a:ext cx="9144000" cy="1143000"/>
          </a:xfrm>
          <a:prstGeom prst="rect">
            <a:avLst/>
          </a:prstGeom>
          <a:solidFill>
            <a:srgbClr val="003399"/>
          </a:solid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b="0" i="0" u="none" strike="noStrike" cap="none" dirty="0">
                <a:solidFill>
                  <a:schemeClr val="lt1"/>
                </a:solidFill>
                <a:latin typeface="Calibri"/>
                <a:ea typeface="Calibri"/>
                <a:cs typeface="Calibri"/>
                <a:sym typeface="Calibri"/>
              </a:rPr>
              <a:t>Disability &amp; Criminal Justice Reform:</a:t>
            </a:r>
            <a:br>
              <a:rPr lang="en-US" b="0" i="0" u="none" strike="noStrike" cap="none" dirty="0">
                <a:solidFill>
                  <a:schemeClr val="lt1"/>
                </a:solidFill>
                <a:latin typeface="Calibri"/>
                <a:ea typeface="Calibri"/>
                <a:cs typeface="Calibri"/>
                <a:sym typeface="Calibri"/>
              </a:rPr>
            </a:br>
            <a:r>
              <a:rPr lang="en-US" b="0" i="0" u="none" strike="noStrike" cap="none" dirty="0">
                <a:solidFill>
                  <a:schemeClr val="lt1"/>
                </a:solidFill>
                <a:latin typeface="Calibri"/>
                <a:ea typeface="Calibri"/>
                <a:cs typeface="Calibri"/>
                <a:sym typeface="Calibri"/>
              </a:rPr>
              <a:t>Keys to Success</a:t>
            </a:r>
          </a:p>
        </p:txBody>
      </p:sp>
      <p:sp>
        <p:nvSpPr>
          <p:cNvPr id="175" name="Shape 175"/>
          <p:cNvSpPr txBox="1">
            <a:spLocks noGrp="1"/>
          </p:cNvSpPr>
          <p:nvPr>
            <p:ph type="body" idx="1"/>
          </p:nvPr>
        </p:nvSpPr>
        <p:spPr>
          <a:xfrm>
            <a:off x="1066800" y="1371600"/>
            <a:ext cx="6934200" cy="9600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dk1"/>
              </a:buClr>
              <a:buSzPct val="25000"/>
              <a:buFont typeface="Noto Sans Symbols"/>
              <a:buNone/>
            </a:pPr>
            <a:r>
              <a:rPr lang="en-US" sz="2800" b="1" i="0" u="none" strike="noStrike" cap="none" dirty="0" smtClean="0">
                <a:solidFill>
                  <a:schemeClr val="dk1"/>
                </a:solidFill>
                <a:latin typeface="Calibri"/>
                <a:ea typeface="Calibri"/>
                <a:cs typeface="Calibri"/>
                <a:sym typeface="Calibri"/>
              </a:rPr>
              <a:t>95 percent </a:t>
            </a:r>
            <a:r>
              <a:rPr lang="en-US" sz="2800" b="1" i="0" u="none" strike="noStrike" cap="none" dirty="0">
                <a:solidFill>
                  <a:schemeClr val="dk1"/>
                </a:solidFill>
                <a:latin typeface="Calibri"/>
                <a:ea typeface="Calibri"/>
                <a:cs typeface="Calibri"/>
                <a:sym typeface="Calibri"/>
              </a:rPr>
              <a:t>of people imprisoned in the states will eventually be released and return home.</a:t>
            </a:r>
          </a:p>
        </p:txBody>
      </p:sp>
      <p:sp>
        <p:nvSpPr>
          <p:cNvPr id="176" name="Shape 176"/>
          <p:cNvSpPr txBox="1">
            <a:spLocks noGrp="1"/>
          </p:cNvSpPr>
          <p:nvPr>
            <p:ph type="body" idx="2"/>
          </p:nvPr>
        </p:nvSpPr>
        <p:spPr>
          <a:xfrm>
            <a:off x="5397645" y="3897600"/>
            <a:ext cx="3517755" cy="25794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dk1"/>
              </a:buClr>
              <a:buSzPct val="25000"/>
              <a:buFont typeface="Noto Sans Symbols"/>
              <a:buNone/>
            </a:pPr>
            <a:r>
              <a:rPr lang="en-US" sz="2800" b="1" i="0" u="none" strike="noStrike" cap="none" dirty="0">
                <a:solidFill>
                  <a:schemeClr val="dk1"/>
                </a:solidFill>
                <a:latin typeface="Calibri"/>
                <a:ea typeface="Calibri"/>
                <a:cs typeface="Calibri"/>
                <a:sym typeface="Calibri"/>
              </a:rPr>
              <a:t>Within </a:t>
            </a:r>
            <a:r>
              <a:rPr lang="en-US" sz="2800" b="1" i="0" u="none" strike="noStrike" cap="none" dirty="0" smtClean="0">
                <a:solidFill>
                  <a:schemeClr val="dk1"/>
                </a:solidFill>
                <a:latin typeface="Calibri"/>
                <a:ea typeface="Calibri"/>
                <a:cs typeface="Calibri"/>
                <a:sym typeface="Calibri"/>
              </a:rPr>
              <a:t>five </a:t>
            </a:r>
            <a:r>
              <a:rPr lang="en-US" sz="2800" b="1" i="0" u="none" strike="noStrike" cap="none" dirty="0">
                <a:solidFill>
                  <a:schemeClr val="dk1"/>
                </a:solidFill>
                <a:latin typeface="Calibri"/>
                <a:ea typeface="Calibri"/>
                <a:cs typeface="Calibri"/>
                <a:sym typeface="Calibri"/>
              </a:rPr>
              <a:t>years, three out of four </a:t>
            </a:r>
            <a:r>
              <a:rPr lang="en-US" b="1" dirty="0"/>
              <a:t/>
            </a:r>
            <a:br>
              <a:rPr lang="en-US" b="1" dirty="0"/>
            </a:br>
            <a:r>
              <a:rPr lang="en-US" sz="2800" b="1" i="0" u="none" strike="noStrike" cap="none" dirty="0" smtClean="0">
                <a:solidFill>
                  <a:schemeClr val="dk1"/>
                </a:solidFill>
                <a:latin typeface="Calibri"/>
                <a:ea typeface="Calibri"/>
                <a:cs typeface="Calibri"/>
                <a:sym typeface="Calibri"/>
              </a:rPr>
              <a:t>ex</a:t>
            </a:r>
            <a:r>
              <a:rPr lang="en-US" sz="2800" b="1" i="0" u="none" strike="noStrike" cap="none" dirty="0">
                <a:solidFill>
                  <a:schemeClr val="dk1"/>
                </a:solidFill>
                <a:latin typeface="Calibri"/>
                <a:ea typeface="Calibri"/>
                <a:cs typeface="Calibri"/>
                <a:sym typeface="Calibri"/>
              </a:rPr>
              <a:t>-offenders will be re-arrested and reenter the criminal justice system.</a:t>
            </a:r>
          </a:p>
        </p:txBody>
      </p:sp>
      <p:sp>
        <p:nvSpPr>
          <p:cNvPr id="177" name="Shape 177"/>
          <p:cNvSpPr txBox="1">
            <a:spLocks noGrp="1"/>
          </p:cNvSpPr>
          <p:nvPr>
            <p:ph type="body" idx="1"/>
          </p:nvPr>
        </p:nvSpPr>
        <p:spPr>
          <a:xfrm>
            <a:off x="304800" y="3889350"/>
            <a:ext cx="3471000" cy="220665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dk1"/>
              </a:buClr>
              <a:buSzPct val="25000"/>
              <a:buFont typeface="Noto Sans Symbols"/>
              <a:buNone/>
            </a:pPr>
            <a:r>
              <a:rPr lang="en-US" sz="2800" b="1" i="0" u="none" strike="noStrike" cap="none" dirty="0" smtClean="0">
                <a:solidFill>
                  <a:schemeClr val="dk1"/>
                </a:solidFill>
                <a:latin typeface="Calibri"/>
                <a:ea typeface="Calibri"/>
                <a:cs typeface="Calibri"/>
                <a:sym typeface="Calibri"/>
              </a:rPr>
              <a:t>32 percent </a:t>
            </a:r>
            <a:r>
              <a:rPr lang="en-US" sz="2800" b="1" i="0" u="none" strike="noStrike" cap="none" dirty="0">
                <a:solidFill>
                  <a:schemeClr val="dk1"/>
                </a:solidFill>
                <a:latin typeface="Calibri"/>
                <a:ea typeface="Calibri"/>
                <a:cs typeface="Calibri"/>
                <a:sym typeface="Calibri"/>
              </a:rPr>
              <a:t>of federal prisoners and </a:t>
            </a:r>
            <a:r>
              <a:rPr lang="en-US" sz="2800" b="1" i="0" u="none" strike="noStrike" cap="none" dirty="0" smtClean="0">
                <a:solidFill>
                  <a:schemeClr val="dk1"/>
                </a:solidFill>
                <a:latin typeface="Calibri"/>
                <a:ea typeface="Calibri"/>
                <a:cs typeface="Calibri"/>
                <a:sym typeface="Calibri"/>
              </a:rPr>
              <a:t>40 percent </a:t>
            </a:r>
            <a:r>
              <a:rPr lang="en-US" sz="2800" b="1" i="0" u="none" strike="noStrike" cap="none" dirty="0">
                <a:solidFill>
                  <a:schemeClr val="dk1"/>
                </a:solidFill>
                <a:latin typeface="Calibri"/>
                <a:ea typeface="Calibri"/>
                <a:cs typeface="Calibri"/>
                <a:sym typeface="Calibri"/>
              </a:rPr>
              <a:t>of people in jail self-report that they have at least </a:t>
            </a:r>
            <a:r>
              <a:rPr lang="en-US" sz="2800" b="1" i="0" u="none" strike="noStrike" cap="none" dirty="0" smtClean="0">
                <a:solidFill>
                  <a:schemeClr val="dk1"/>
                </a:solidFill>
                <a:latin typeface="Calibri"/>
                <a:ea typeface="Calibri"/>
                <a:cs typeface="Calibri"/>
                <a:sym typeface="Calibri"/>
              </a:rPr>
              <a:t>one </a:t>
            </a:r>
            <a:r>
              <a:rPr lang="en-US" sz="2800" b="1" i="0" u="none" strike="noStrike" cap="none" dirty="0">
                <a:solidFill>
                  <a:schemeClr val="dk1"/>
                </a:solidFill>
                <a:latin typeface="Calibri"/>
                <a:ea typeface="Calibri"/>
                <a:cs typeface="Calibri"/>
                <a:sym typeface="Calibri"/>
              </a:rPr>
              <a:t>disability.  </a:t>
            </a:r>
          </a:p>
        </p:txBody>
      </p:sp>
      <p:grpSp>
        <p:nvGrpSpPr>
          <p:cNvPr id="5" name="Group 4" descr="Triangle with arrows along each edge indicating the three key facts form a cyclical relationship. The in" title="Triangle relationship"/>
          <p:cNvGrpSpPr/>
          <p:nvPr/>
        </p:nvGrpSpPr>
        <p:grpSpPr>
          <a:xfrm>
            <a:off x="3250177" y="2353224"/>
            <a:ext cx="2450791" cy="2092547"/>
            <a:chOff x="3308427" y="2670849"/>
            <a:chExt cx="2450791" cy="2092547"/>
          </a:xfrm>
        </p:grpSpPr>
        <p:sp>
          <p:nvSpPr>
            <p:cNvPr id="178" name="Shape 178" descr="Red traingle surrounded by arrows" title="Triangle"/>
            <p:cNvSpPr/>
            <p:nvPr/>
          </p:nvSpPr>
          <p:spPr>
            <a:xfrm>
              <a:off x="3581394" y="2705105"/>
              <a:ext cx="1981200" cy="1447799"/>
            </a:xfrm>
            <a:prstGeom prst="triangle">
              <a:avLst>
                <a:gd name="adj" fmla="val 50000"/>
              </a:avLst>
            </a:prstGeom>
            <a:solidFill>
              <a:srgbClr val="FF0000"/>
            </a:solidFill>
            <a:ln w="25400" cap="flat" cmpd="sng">
              <a:solidFill>
                <a:schemeClr val="bg2"/>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0000"/>
                </a:solidFill>
                <a:latin typeface="Arial"/>
                <a:ea typeface="Arial"/>
                <a:cs typeface="Arial"/>
                <a:sym typeface="Arial"/>
              </a:endParaRPr>
            </a:p>
          </p:txBody>
        </p:sp>
        <p:sp>
          <p:nvSpPr>
            <p:cNvPr id="4" name="Right Arrow 3"/>
            <p:cNvSpPr/>
            <p:nvPr/>
          </p:nvSpPr>
          <p:spPr>
            <a:xfrm rot="18452101">
              <a:off x="2735547" y="3243729"/>
              <a:ext cx="1463003" cy="31724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p:cNvSpPr/>
            <p:nvPr/>
          </p:nvSpPr>
          <p:spPr>
            <a:xfrm rot="3280498">
              <a:off x="4869094" y="3270382"/>
              <a:ext cx="1463003" cy="31724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p:cNvSpPr/>
            <p:nvPr/>
          </p:nvSpPr>
          <p:spPr>
            <a:xfrm rot="10800000">
              <a:off x="3840492" y="4446152"/>
              <a:ext cx="1463003" cy="31724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Why Criminal Justice Reform?</a:t>
            </a:r>
          </a:p>
        </p:txBody>
      </p:sp>
      <p:sp>
        <p:nvSpPr>
          <p:cNvPr id="6" name="Text Placeholder 5"/>
          <p:cNvSpPr>
            <a:spLocks noGrp="1"/>
          </p:cNvSpPr>
          <p:nvPr>
            <p:ph type="body" idx="1"/>
          </p:nvPr>
        </p:nvSpPr>
        <p:spPr>
          <a:xfrm>
            <a:off x="76200" y="1295400"/>
            <a:ext cx="8991600" cy="4678363"/>
          </a:xfrm>
        </p:spPr>
        <p:txBody>
          <a:bodyPr/>
          <a:lstStyle/>
          <a:p>
            <a:r>
              <a:rPr lang="en-US" sz="2400" dirty="0"/>
              <a:t> </a:t>
            </a:r>
            <a:r>
              <a:rPr lang="en-US" sz="2400" dirty="0" smtClean="0"/>
              <a:t>The U.S. is home to five percent of the world’s population, but 25 percent of the world’s prison population. 2.2 million people are currently in our nation’s prisons or jails – a 500 percent increase during the past 30 years.</a:t>
            </a:r>
          </a:p>
          <a:p>
            <a:r>
              <a:rPr lang="en-US" sz="2400" dirty="0" smtClean="0"/>
              <a:t> The </a:t>
            </a:r>
            <a:r>
              <a:rPr lang="en-US" sz="2400" dirty="0"/>
              <a:t>federal prison population increased from approximately 25,000 to 219,000 individuals over the last two </a:t>
            </a:r>
            <a:r>
              <a:rPr lang="en-US" sz="2400" dirty="0" smtClean="0"/>
              <a:t>decades:</a:t>
            </a:r>
          </a:p>
          <a:p>
            <a:pPr lvl="1"/>
            <a:r>
              <a:rPr lang="en-US" sz="2000" dirty="0" smtClean="0"/>
              <a:t> 790 </a:t>
            </a:r>
            <a:r>
              <a:rPr lang="en-US" sz="2000" dirty="0"/>
              <a:t>percent </a:t>
            </a:r>
            <a:r>
              <a:rPr lang="en-US" sz="2000" dirty="0" smtClean="0"/>
              <a:t>increase </a:t>
            </a:r>
          </a:p>
          <a:p>
            <a:pPr lvl="1"/>
            <a:r>
              <a:rPr lang="en-US" sz="2000" dirty="0" smtClean="0"/>
              <a:t> 60 </a:t>
            </a:r>
            <a:r>
              <a:rPr lang="en-US" sz="2000" dirty="0"/>
              <a:t>percent of those currently incarcerated in federal prisons are non-violent </a:t>
            </a:r>
            <a:r>
              <a:rPr lang="en-US" sz="2000" dirty="0" smtClean="0"/>
              <a:t>offenders </a:t>
            </a:r>
          </a:p>
          <a:p>
            <a:pPr lvl="1"/>
            <a:r>
              <a:rPr lang="en-US" sz="2000" dirty="0" smtClean="0"/>
              <a:t> Prisons cost </a:t>
            </a:r>
            <a:r>
              <a:rPr lang="en-US" sz="2000" dirty="0"/>
              <a:t>taxpayers $80 billion a </a:t>
            </a:r>
            <a:r>
              <a:rPr lang="en-US" sz="2000" dirty="0" smtClean="0"/>
              <a:t>year</a:t>
            </a:r>
            <a:endParaRPr lang="en-US" sz="2000" dirty="0"/>
          </a:p>
          <a:p>
            <a:r>
              <a:rPr lang="en-US" sz="2400" dirty="0" smtClean="0"/>
              <a:t> More </a:t>
            </a:r>
            <a:r>
              <a:rPr lang="en-US" sz="2400" dirty="0"/>
              <a:t>than 60 percent of the people in prison are now racial and ethnic minorities</a:t>
            </a:r>
            <a:r>
              <a:rPr lang="en-US" sz="2400" dirty="0" smtClean="0"/>
              <a:t>.</a:t>
            </a:r>
            <a:r>
              <a:rPr lang="en-US" sz="2400" dirty="0"/>
              <a:t> </a:t>
            </a:r>
            <a:endParaRPr lang="en-US" sz="2400" dirty="0" smtClean="0"/>
          </a:p>
        </p:txBody>
      </p:sp>
    </p:spTree>
    <p:extLst>
      <p:ext uri="{BB962C8B-B14F-4D97-AF65-F5344CB8AC3E}">
        <p14:creationId xmlns:p14="http://schemas.microsoft.com/office/powerpoint/2010/main" val="8455652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Fact: Sexual Abuse of Children</a:t>
            </a:r>
          </a:p>
        </p:txBody>
      </p:sp>
      <p:pic>
        <p:nvPicPr>
          <p:cNvPr id="6" name="Picture 2" descr="Image of a man with crutches in front of sunset with text: Children with cognitive disabilities are four times more likely than those without disabilities to be sexually abused.&#10;&#10;Source: Disability Justice" title="Children with disabilities are three times more likely to be victims of rape or sexual assault than children without disabiliti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237127"/>
            <a:ext cx="9144001" cy="48710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105270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0"/>
            <a:ext cx="9144000" cy="1143000"/>
          </a:xfrm>
        </p:spPr>
        <p:txBody>
          <a:bodyPr/>
          <a:lstStyle/>
          <a:p>
            <a:r>
              <a:rPr lang="en-US" dirty="0"/>
              <a:t>Key Fact: Abuse leads to crime &amp;…</a:t>
            </a:r>
          </a:p>
        </p:txBody>
      </p:sp>
      <p:pic>
        <p:nvPicPr>
          <p:cNvPr id="8" name="Picture 3" descr="Image of an individual in a wheelchair with the text: Every 9 minutes an adult with a disability is sexually assaulted or raped.&#10;Source: Disability Justice" title="Every 9 minutes an adult with a disability is sexually assaulted or raped.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32647"/>
            <a:ext cx="9144000" cy="48710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600413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Victimization</a:t>
            </a:r>
          </a:p>
        </p:txBody>
      </p:sp>
      <p:pic>
        <p:nvPicPr>
          <p:cNvPr id="10242" name="Picture 2" descr="Graphic of two children with disabilities overlayed with the statistics: people with disabilities are twice as likely to be victims of crime than people without disabilities. People with disabilities between the ages of 12-15 and 35-49 were three times more likely to be victims of violent crimes. Source: Bureau of Justice Statistics" title="Text graphic on people with disabilities being victims of cri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32787"/>
            <a:ext cx="9144000" cy="4957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951647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a:t>Disability and Police Shootings</a:t>
            </a:r>
          </a:p>
        </p:txBody>
      </p:sp>
      <p:pic>
        <p:nvPicPr>
          <p:cNvPr id="2" name="Picture 2" descr="Graphic with an empty wheelchair to show loss, overlayed with the statistic: &quot;A third to a half of all use-of-force incidents involve a disabled civilian.&quot;&#10;Source: Ruderman White Paper" title="Graphic on police violen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28165"/>
            <a:ext cx="9144000" cy="5151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382751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HS Attainment and Prison</a:t>
            </a:r>
          </a:p>
        </p:txBody>
      </p:sp>
      <p:pic>
        <p:nvPicPr>
          <p:cNvPr id="2" name="Picture 2" descr="Image of African American hands behind bars overlayed with statistic: 67 percent of those incarcerated in state prisons failed to complete high school and 69 percent of local jail populations are made up of high school dropouts&#10;&#10;Source: The National Guard Foundation" title="67 percent of those incarcerated in state prisons failed to complete high school and 69 percent of local jail populations are made up of high school dropouts"/>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123571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80241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Who Hasn’t </a:t>
            </a:r>
            <a:r>
              <a:rPr lang="en-US" dirty="0"/>
              <a:t>C</a:t>
            </a:r>
            <a:r>
              <a:rPr lang="en-US" dirty="0" smtClean="0"/>
              <a:t>ompleted HS in Prison?</a:t>
            </a:r>
            <a:endParaRPr lang="en-US" dirty="0"/>
          </a:p>
        </p:txBody>
      </p:sp>
      <p:sp>
        <p:nvSpPr>
          <p:cNvPr id="3" name="Text Placeholder 2"/>
          <p:cNvSpPr>
            <a:spLocks noGrp="1"/>
          </p:cNvSpPr>
          <p:nvPr>
            <p:ph type="body" idx="1"/>
          </p:nvPr>
        </p:nvSpPr>
        <p:spPr/>
        <p:txBody>
          <a:bodyPr/>
          <a:lstStyle/>
          <a:p>
            <a:r>
              <a:rPr lang="en-US" dirty="0" smtClean="0"/>
              <a:t> 68 percent of state prison inmates did not receive a high school diploma.</a:t>
            </a:r>
          </a:p>
          <a:p>
            <a:r>
              <a:rPr lang="en-US" dirty="0" smtClean="0"/>
              <a:t> The groups of prison inmates who had not completed a high school diploma or GED included:  </a:t>
            </a:r>
          </a:p>
          <a:p>
            <a:pPr lvl="1">
              <a:buFont typeface="Wingdings" charset="2"/>
              <a:buChar char="v"/>
            </a:pPr>
            <a:r>
              <a:rPr lang="en-US" dirty="0" smtClean="0"/>
              <a:t> 59% with a speech disability</a:t>
            </a:r>
          </a:p>
          <a:p>
            <a:pPr lvl="1">
              <a:buFont typeface="Wingdings" charset="2"/>
              <a:buChar char="v"/>
            </a:pPr>
            <a:r>
              <a:rPr lang="en-US" dirty="0" smtClean="0"/>
              <a:t> 66% with a learning disability</a:t>
            </a:r>
          </a:p>
          <a:p>
            <a:pPr lvl="1">
              <a:buFont typeface="Wingdings" charset="2"/>
              <a:buChar char="v"/>
            </a:pPr>
            <a:r>
              <a:rPr lang="en-US" dirty="0" smtClean="0"/>
              <a:t> 37% without a reported disability</a:t>
            </a:r>
            <a:endParaRPr lang="en-US" dirty="0"/>
          </a:p>
        </p:txBody>
      </p:sp>
    </p:spTree>
    <p:extLst>
      <p:ext uri="{BB962C8B-B14F-4D97-AF65-F5344CB8AC3E}">
        <p14:creationId xmlns:p14="http://schemas.microsoft.com/office/powerpoint/2010/main" val="404615438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High School Graduation</a:t>
            </a:r>
          </a:p>
        </p:txBody>
      </p:sp>
      <p:sp>
        <p:nvSpPr>
          <p:cNvPr id="11" name="Text Placeholder 10"/>
          <p:cNvSpPr>
            <a:spLocks noGrp="1"/>
          </p:cNvSpPr>
          <p:nvPr>
            <p:ph type="body" idx="1"/>
          </p:nvPr>
        </p:nvSpPr>
        <p:spPr>
          <a:xfrm>
            <a:off x="152400" y="1295401"/>
            <a:ext cx="8763000" cy="761999"/>
          </a:xfrm>
        </p:spPr>
        <p:txBody>
          <a:bodyPr/>
          <a:lstStyle/>
          <a:p>
            <a:pPr marL="203200" indent="0">
              <a:buNone/>
            </a:pPr>
            <a:r>
              <a:rPr lang="en-US" sz="2000" dirty="0"/>
              <a:t>Public high school </a:t>
            </a:r>
            <a:r>
              <a:rPr lang="en-US" sz="2000" dirty="0" smtClean="0"/>
              <a:t>four-</a:t>
            </a:r>
            <a:r>
              <a:rPr lang="en-US" sz="2000" dirty="0"/>
              <a:t>year adjusted cohort graduation rate (ACGR), by race/ethnicity and selected demographics for the United States, the 50 states, the District of Columbia, and other </a:t>
            </a:r>
            <a:r>
              <a:rPr lang="en-US" sz="2000" dirty="0" smtClean="0"/>
              <a:t>jurisdictions, </a:t>
            </a:r>
            <a:r>
              <a:rPr lang="en-US" sz="2000" dirty="0"/>
              <a:t>s</a:t>
            </a:r>
            <a:r>
              <a:rPr lang="en-US" sz="2000" dirty="0" smtClean="0"/>
              <a:t>chool </a:t>
            </a:r>
            <a:r>
              <a:rPr lang="en-US" sz="2000" dirty="0"/>
              <a:t>year </a:t>
            </a:r>
            <a:r>
              <a:rPr lang="en-US" sz="2000" dirty="0" smtClean="0"/>
              <a:t>2011–12</a:t>
            </a:r>
            <a:r>
              <a:rPr lang="en-US" sz="2000" dirty="0"/>
              <a:t/>
            </a:r>
            <a:br>
              <a:rPr lang="en-US" sz="2000" dirty="0"/>
            </a:br>
            <a:r>
              <a:rPr lang="en-US" sz="1600" dirty="0" smtClean="0"/>
              <a:t>Source</a:t>
            </a:r>
            <a:r>
              <a:rPr lang="en-US" sz="1600" dirty="0"/>
              <a:t>: </a:t>
            </a:r>
            <a:r>
              <a:rPr lang="en-US" sz="1600" dirty="0">
                <a:hlinkClick r:id="rId3"/>
              </a:rPr>
              <a:t>National Center for Education </a:t>
            </a:r>
            <a:r>
              <a:rPr lang="en-US" sz="1600" dirty="0" smtClean="0">
                <a:hlinkClick r:id="rId3"/>
              </a:rPr>
              <a:t>Statistics</a:t>
            </a:r>
            <a:endParaRPr lang="en-US" sz="1600" dirty="0"/>
          </a:p>
        </p:txBody>
      </p:sp>
      <p:graphicFrame>
        <p:nvGraphicFramePr>
          <p:cNvPr id="9" name="Chart 8" descr="Chart showing percent of students who graduate high school&#10;&#10;Total U.S.: 80%&#10;Hispanic: 73%&#10;Black: 69%&#10;White: 86%&#10;People with a Disability: 61%" title="Only 61% people with disabilities graduate high school"/>
          <p:cNvGraphicFramePr/>
          <p:nvPr>
            <p:extLst>
              <p:ext uri="{D42A27DB-BD31-4B8C-83A1-F6EECF244321}">
                <p14:modId xmlns:p14="http://schemas.microsoft.com/office/powerpoint/2010/main" val="2255059252"/>
              </p:ext>
            </p:extLst>
          </p:nvPr>
        </p:nvGraphicFramePr>
        <p:xfrm>
          <a:off x="990600" y="2667000"/>
          <a:ext cx="6781800" cy="40640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30456144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Key Fact: Jobs W</a:t>
            </a:r>
            <a:r>
              <a:rPr lang="en-US" dirty="0" smtClean="0"/>
              <a:t>ithout </a:t>
            </a:r>
            <a:r>
              <a:rPr lang="en-US" dirty="0"/>
              <a:t>L</a:t>
            </a:r>
            <a:r>
              <a:rPr lang="en-US" dirty="0" smtClean="0"/>
              <a:t>iteracy</a:t>
            </a:r>
            <a:r>
              <a:rPr lang="en-US" dirty="0"/>
              <a:t>??</a:t>
            </a:r>
          </a:p>
        </p:txBody>
      </p:sp>
      <p:pic>
        <p:nvPicPr>
          <p:cNvPr id="1028" name="Picture 4" descr="Graphic overlayed with the statistics: Only 61% of young people with disabilities achieve a high school diploma, compared to 81% of people without disabilities - a 20 point gap. &#10;Source: Public High School Four-Year-On-Time Graduation Rates and Event Dropout Rates - National Center for Education Statistics" title="Only 61% of young people with disabilities achieve a high school diploma, compared to 81% of people without disabilities - a 20 point gap. "/>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1234439"/>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945110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100" dirty="0" smtClean="0"/>
              <a:t>School Suspensions Lead to Dropping Out</a:t>
            </a:r>
            <a:endParaRPr lang="en-US" sz="4100" dirty="0"/>
          </a:p>
        </p:txBody>
      </p:sp>
      <p:sp>
        <p:nvSpPr>
          <p:cNvPr id="3" name="Text Placeholder 2"/>
          <p:cNvSpPr>
            <a:spLocks noGrp="1"/>
          </p:cNvSpPr>
          <p:nvPr>
            <p:ph type="body" idx="1"/>
          </p:nvPr>
        </p:nvSpPr>
        <p:spPr>
          <a:xfrm>
            <a:off x="457200" y="1447800"/>
            <a:ext cx="8229600" cy="609600"/>
          </a:xfrm>
        </p:spPr>
        <p:txBody>
          <a:bodyPr/>
          <a:lstStyle/>
          <a:p>
            <a:pPr marL="203200" indent="0" algn="ctr">
              <a:buNone/>
            </a:pPr>
            <a:r>
              <a:rPr lang="en-US" sz="1800" dirty="0" smtClean="0"/>
              <a:t>Youth with Disabilities are suspended at much higher rates than the average.</a:t>
            </a:r>
            <a:endParaRPr lang="en-US" sz="1800" dirty="0"/>
          </a:p>
        </p:txBody>
      </p:sp>
      <p:sp>
        <p:nvSpPr>
          <p:cNvPr id="6" name="Text Placeholder 5"/>
          <p:cNvSpPr>
            <a:spLocks noGrp="1"/>
          </p:cNvSpPr>
          <p:nvPr>
            <p:ph type="body" idx="2"/>
          </p:nvPr>
        </p:nvSpPr>
        <p:spPr>
          <a:xfrm>
            <a:off x="0" y="5791200"/>
            <a:ext cx="4038599" cy="457200"/>
          </a:xfrm>
        </p:spPr>
        <p:txBody>
          <a:bodyPr/>
          <a:lstStyle/>
          <a:p>
            <a:pPr marL="177800" indent="0">
              <a:buNone/>
            </a:pPr>
            <a:r>
              <a:rPr lang="en-US" sz="1400" dirty="0" smtClean="0"/>
              <a:t>Source: </a:t>
            </a:r>
            <a:r>
              <a:rPr lang="en-US" sz="1400" dirty="0" smtClean="0">
                <a:hlinkClick r:id="rId3"/>
              </a:rPr>
              <a:t>The Civil Rights Project</a:t>
            </a:r>
            <a:endParaRPr lang="en-US" sz="1400" dirty="0" smtClean="0"/>
          </a:p>
          <a:p>
            <a:endParaRPr lang="en-US" dirty="0"/>
          </a:p>
        </p:txBody>
      </p:sp>
      <p:graphicFrame>
        <p:nvGraphicFramePr>
          <p:cNvPr id="4" name="Chart 3" descr="People with dsiabilities: 18.1% in secondary and 5.4% in primary education" title="Youth with Disabilities are suspended at much higher rates than the average. "/>
          <p:cNvGraphicFramePr/>
          <p:nvPr>
            <p:extLst>
              <p:ext uri="{D42A27DB-BD31-4B8C-83A1-F6EECF244321}">
                <p14:modId xmlns:p14="http://schemas.microsoft.com/office/powerpoint/2010/main" val="2548783870"/>
              </p:ext>
            </p:extLst>
          </p:nvPr>
        </p:nvGraphicFramePr>
        <p:xfrm>
          <a:off x="-152400" y="1981200"/>
          <a:ext cx="9067800" cy="38100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15639804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Race/Disability Intersection</a:t>
            </a:r>
            <a:endParaRPr lang="en-US" dirty="0"/>
          </a:p>
        </p:txBody>
      </p:sp>
      <p:pic>
        <p:nvPicPr>
          <p:cNvPr id="4098" name="Picture 2" descr="A graphic with the quote &quot;Boys of color are diagnosed with conduct and behavioral disorders while white kids get diagnosed with autism&quot; by Eric Jacobson, the Executive Director of the Georgia Developmental Disabilities Council.  " title="&quot;Boys of color are diagnosed with conduct and behavioral disorders while white kids get diagnosed with autism&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3825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30805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354" y="0"/>
            <a:ext cx="9144000" cy="1143000"/>
          </a:xfrm>
        </p:spPr>
        <p:txBody>
          <a:bodyPr/>
          <a:lstStyle/>
          <a:p>
            <a:r>
              <a:rPr lang="en-US" dirty="0"/>
              <a:t>Why Criminal Justice Reform</a:t>
            </a:r>
            <a:r>
              <a:rPr lang="en-US" dirty="0" smtClean="0"/>
              <a:t>?(cont.)</a:t>
            </a:r>
            <a:endParaRPr lang="en-US" dirty="0"/>
          </a:p>
        </p:txBody>
      </p:sp>
      <p:sp>
        <p:nvSpPr>
          <p:cNvPr id="6" name="Text Placeholder 5"/>
          <p:cNvSpPr>
            <a:spLocks noGrp="1"/>
          </p:cNvSpPr>
          <p:nvPr>
            <p:ph type="body" idx="1"/>
          </p:nvPr>
        </p:nvSpPr>
        <p:spPr>
          <a:xfrm>
            <a:off x="76200" y="1295400"/>
            <a:ext cx="8991600" cy="4678363"/>
          </a:xfrm>
        </p:spPr>
        <p:txBody>
          <a:bodyPr/>
          <a:lstStyle/>
          <a:p>
            <a:r>
              <a:rPr lang="en-US" sz="2400" dirty="0" smtClean="0"/>
              <a:t> At </a:t>
            </a:r>
            <a:r>
              <a:rPr lang="en-US" sz="2400" dirty="0"/>
              <a:t>the local level, jails process nearly 12 million people per year, and have a disproportionate impact on communities of color. Nationally, African Americans are jailed at almost four times the rate of white Americans.</a:t>
            </a:r>
          </a:p>
          <a:p>
            <a:r>
              <a:rPr lang="en-US" sz="2400" dirty="0" smtClean="0"/>
              <a:t> Between </a:t>
            </a:r>
            <a:r>
              <a:rPr lang="en-US" sz="2400" dirty="0"/>
              <a:t>70 million and 100 million — or </a:t>
            </a:r>
            <a:r>
              <a:rPr lang="en-US" sz="2400" dirty="0" smtClean="0"/>
              <a:t>1-in-3 </a:t>
            </a:r>
            <a:r>
              <a:rPr lang="en-US" sz="2400" dirty="0"/>
              <a:t>of all American adults — now have a criminal record, which carries lifelong barriers that can block successful re-entry and participation in society because of restrictions on employment, </a:t>
            </a:r>
            <a:r>
              <a:rPr lang="en-US" sz="2400" dirty="0" smtClean="0"/>
              <a:t>housing </a:t>
            </a:r>
            <a:r>
              <a:rPr lang="en-US" sz="2400" dirty="0"/>
              <a:t>and voting. Over-incarceration contributes to a cycle of poverty that traps individuals, </a:t>
            </a:r>
            <a:r>
              <a:rPr lang="en-US" sz="2400" dirty="0" smtClean="0"/>
              <a:t>families </a:t>
            </a:r>
            <a:r>
              <a:rPr lang="en-US" sz="2400" dirty="0"/>
              <a:t>and entire communities for </a:t>
            </a:r>
            <a:r>
              <a:rPr lang="en-US" sz="2400" dirty="0" smtClean="0"/>
              <a:t>generations.</a:t>
            </a:r>
          </a:p>
          <a:p>
            <a:r>
              <a:rPr lang="en-US" sz="2400" dirty="0" smtClean="0"/>
              <a:t> Approximately </a:t>
            </a:r>
            <a:r>
              <a:rPr lang="en-US" sz="2400" dirty="0"/>
              <a:t>10 million children have experienced parental incarceration at some </a:t>
            </a:r>
            <a:r>
              <a:rPr lang="en-US" sz="2400" dirty="0" smtClean="0"/>
              <a:t>point </a:t>
            </a:r>
            <a:r>
              <a:rPr lang="en-US" sz="2400" dirty="0"/>
              <a:t>in their </a:t>
            </a:r>
            <a:r>
              <a:rPr lang="en-US" sz="2400" dirty="0" smtClean="0"/>
              <a:t>lives.</a:t>
            </a:r>
            <a:endParaRPr lang="en-US" sz="2400" dirty="0"/>
          </a:p>
        </p:txBody>
      </p:sp>
    </p:spTree>
    <p:extLst>
      <p:ext uri="{BB962C8B-B14F-4D97-AF65-F5344CB8AC3E}">
        <p14:creationId xmlns:p14="http://schemas.microsoft.com/office/powerpoint/2010/main" val="351214880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Minority Disability Suspension</a:t>
            </a:r>
          </a:p>
        </p:txBody>
      </p:sp>
      <p:sp>
        <p:nvSpPr>
          <p:cNvPr id="7" name="Text Placeholder 6"/>
          <p:cNvSpPr>
            <a:spLocks noGrp="1"/>
          </p:cNvSpPr>
          <p:nvPr>
            <p:ph type="body" idx="1"/>
          </p:nvPr>
        </p:nvSpPr>
        <p:spPr>
          <a:xfrm>
            <a:off x="457200" y="1371600"/>
            <a:ext cx="8153400" cy="381000"/>
          </a:xfrm>
        </p:spPr>
        <p:txBody>
          <a:bodyPr/>
          <a:lstStyle/>
          <a:p>
            <a:pPr marL="203200" indent="0">
              <a:buNone/>
            </a:pPr>
            <a:r>
              <a:rPr lang="en-US" sz="2000" dirty="0" smtClean="0"/>
              <a:t>Minority youth with disabilities are suspended at the highest rates of all.</a:t>
            </a:r>
            <a:endParaRPr lang="en-US" sz="2000" dirty="0"/>
          </a:p>
        </p:txBody>
      </p:sp>
      <p:sp>
        <p:nvSpPr>
          <p:cNvPr id="2" name="Text Placeholder 1"/>
          <p:cNvSpPr>
            <a:spLocks noGrp="1"/>
          </p:cNvSpPr>
          <p:nvPr>
            <p:ph type="body" idx="2"/>
          </p:nvPr>
        </p:nvSpPr>
        <p:spPr>
          <a:xfrm>
            <a:off x="609600" y="5943600"/>
            <a:ext cx="2895600" cy="381000"/>
          </a:xfrm>
        </p:spPr>
        <p:txBody>
          <a:bodyPr/>
          <a:lstStyle/>
          <a:p>
            <a:pPr marL="177800" indent="0">
              <a:buNone/>
            </a:pPr>
            <a:r>
              <a:rPr lang="en-US" sz="1400" dirty="0"/>
              <a:t>Source: </a:t>
            </a:r>
            <a:r>
              <a:rPr lang="en-US" sz="1400" dirty="0">
                <a:hlinkClick r:id="rId3"/>
              </a:rPr>
              <a:t>The Civil Rights </a:t>
            </a:r>
            <a:r>
              <a:rPr lang="en-US" sz="1400" dirty="0" smtClean="0">
                <a:hlinkClick r:id="rId3"/>
              </a:rPr>
              <a:t>Project</a:t>
            </a:r>
            <a:endParaRPr lang="en-US" sz="1400" dirty="0"/>
          </a:p>
        </p:txBody>
      </p:sp>
      <p:graphicFrame>
        <p:nvGraphicFramePr>
          <p:cNvPr id="8" name="Chart 7" descr="Black males are suspended the most during secondary education - 33.8%" title="Suspension Rates of Students with Disabilities at Both Elementary and Secondary Levels, Further Disaggregated by Race/Ethnicity and Gender"/>
          <p:cNvGraphicFramePr/>
          <p:nvPr>
            <p:extLst>
              <p:ext uri="{D42A27DB-BD31-4B8C-83A1-F6EECF244321}">
                <p14:modId xmlns:p14="http://schemas.microsoft.com/office/powerpoint/2010/main" val="129332954"/>
              </p:ext>
            </p:extLst>
          </p:nvPr>
        </p:nvGraphicFramePr>
        <p:xfrm>
          <a:off x="228600" y="1981200"/>
          <a:ext cx="8763000" cy="39624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54917029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r>
              <a:rPr lang="en-US" altLang="en-US" dirty="0" smtClean="0"/>
              <a:t>Ages 6 to 21 IEPs by Category US</a:t>
            </a:r>
            <a:endParaRPr lang="en-US" altLang="en-US" dirty="0"/>
          </a:p>
        </p:txBody>
      </p:sp>
      <p:sp>
        <p:nvSpPr>
          <p:cNvPr id="9" name="Text Placeholder 8"/>
          <p:cNvSpPr>
            <a:spLocks noGrp="1"/>
          </p:cNvSpPr>
          <p:nvPr>
            <p:ph type="body" idx="1"/>
          </p:nvPr>
        </p:nvSpPr>
        <p:spPr>
          <a:xfrm>
            <a:off x="1579562" y="5906769"/>
            <a:ext cx="5562600" cy="712153"/>
          </a:xfrm>
        </p:spPr>
        <p:txBody>
          <a:bodyPr/>
          <a:lstStyle/>
          <a:p>
            <a:pPr marL="203200" indent="0">
              <a:buNone/>
            </a:pPr>
            <a:r>
              <a:rPr lang="en-US" altLang="en-US" sz="2000" dirty="0"/>
              <a:t>Source: </a:t>
            </a:r>
            <a:r>
              <a:rPr lang="en-US" altLang="en-US" sz="2000" dirty="0">
                <a:hlinkClick r:id="rId3"/>
              </a:rPr>
              <a:t>Annual Disability Statistics Compendium</a:t>
            </a:r>
            <a:endParaRPr lang="en-US" sz="2000" dirty="0"/>
          </a:p>
        </p:txBody>
      </p:sp>
      <p:graphicFrame>
        <p:nvGraphicFramePr>
          <p:cNvPr id="6" name="Content Placeholder 3" title="All disabilities: 5,670,680 in 2011; 5,693,441 in 2012"/>
          <p:cNvGraphicFramePr>
            <a:graphicFrameLocks noGrp="1"/>
          </p:cNvGraphicFramePr>
          <p:nvPr>
            <p:extLst>
              <p:ext uri="{D42A27DB-BD31-4B8C-83A1-F6EECF244321}">
                <p14:modId xmlns:p14="http://schemas.microsoft.com/office/powerpoint/2010/main" val="4124811277"/>
              </p:ext>
            </p:extLst>
          </p:nvPr>
        </p:nvGraphicFramePr>
        <p:xfrm>
          <a:off x="533400" y="1524000"/>
          <a:ext cx="8077200" cy="4387036"/>
        </p:xfrm>
        <a:graphic>
          <a:graphicData uri="http://schemas.openxmlformats.org/drawingml/2006/table">
            <a:tbl>
              <a:tblPr firstRow="1"/>
              <a:tblGrid>
                <a:gridCol w="5410200">
                  <a:extLst>
                    <a:ext uri="{9D8B030D-6E8A-4147-A177-3AD203B41FA5}">
                      <a16:colId xmlns:a16="http://schemas.microsoft.com/office/drawing/2014/main" xmlns="" val="20000"/>
                    </a:ext>
                  </a:extLst>
                </a:gridCol>
                <a:gridCol w="1333500">
                  <a:extLst>
                    <a:ext uri="{9D8B030D-6E8A-4147-A177-3AD203B41FA5}">
                      <a16:colId xmlns:a16="http://schemas.microsoft.com/office/drawing/2014/main" xmlns="" val="20001"/>
                    </a:ext>
                  </a:extLst>
                </a:gridCol>
                <a:gridCol w="1333500">
                  <a:extLst>
                    <a:ext uri="{9D8B030D-6E8A-4147-A177-3AD203B41FA5}">
                      <a16:colId xmlns:a16="http://schemas.microsoft.com/office/drawing/2014/main" xmlns="" val="20002"/>
                    </a:ext>
                  </a:extLst>
                </a:gridCol>
              </a:tblGrid>
              <a:tr h="277723">
                <a:tc>
                  <a:txBody>
                    <a:body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en-US" sz="1700" b="1" i="0" u="none" strike="noStrike" cap="none" normalizeH="0" baseline="0" dirty="0" smtClean="0">
                          <a:ln>
                            <a:noFill/>
                          </a:ln>
                          <a:solidFill>
                            <a:srgbClr val="FFFFFF"/>
                          </a:solidFill>
                          <a:effectLst/>
                          <a:latin typeface="Calibri" pitchFamily="34" charset="0"/>
                          <a:ea typeface="Calibri" pitchFamily="34" charset="0"/>
                        </a:rPr>
                        <a:t>Disability Category</a:t>
                      </a:r>
                      <a:endParaRPr kumimoji="0" lang="en-US" sz="1700" b="1" i="0" u="none" strike="noStrike" cap="none" normalizeH="0" baseline="0" dirty="0">
                        <a:ln>
                          <a:noFill/>
                        </a:ln>
                        <a:solidFill>
                          <a:srgbClr val="FFFFFF"/>
                        </a:solidFill>
                        <a:effectLst/>
                        <a:latin typeface="Calibri" pitchFamily="34" charset="0"/>
                        <a:ea typeface="Calibri" pitchFamily="34"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en-US" sz="1700" b="1" i="0" u="none" strike="noStrike" cap="none" normalizeH="0" baseline="0" dirty="0">
                          <a:ln>
                            <a:noFill/>
                          </a:ln>
                          <a:solidFill>
                            <a:schemeClr val="bg1"/>
                          </a:solidFill>
                          <a:effectLst/>
                          <a:latin typeface="Calibri" pitchFamily="34" charset="0"/>
                          <a:ea typeface="Calibri" pitchFamily="34" charset="0"/>
                        </a:rPr>
                        <a:t>2011</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en-US" sz="1700" b="1" i="0" u="none" strike="noStrike" cap="none" normalizeH="0" baseline="0" dirty="0">
                          <a:ln>
                            <a:noFill/>
                          </a:ln>
                          <a:solidFill>
                            <a:srgbClr val="FFFFFF"/>
                          </a:solidFill>
                          <a:effectLst/>
                          <a:latin typeface="Calibri" pitchFamily="34" charset="0"/>
                          <a:ea typeface="Calibri" pitchFamily="34" charset="0"/>
                        </a:rPr>
                        <a:t>2012</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xmlns="" val="10000"/>
                  </a:ext>
                </a:extLst>
              </a:tr>
              <a:tr h="293467">
                <a:tc>
                  <a:txBody>
                    <a:body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en-US" sz="1700" b="1" i="0" u="none" strike="noStrike" cap="none" normalizeH="0" baseline="0" dirty="0">
                          <a:ln>
                            <a:noFill/>
                          </a:ln>
                          <a:solidFill>
                            <a:sysClr val="windowText" lastClr="000000"/>
                          </a:solidFill>
                          <a:effectLst/>
                          <a:latin typeface="Calibri" pitchFamily="34" charset="0"/>
                          <a:ea typeface="ＭＳ Ｐゴシック" pitchFamily="34" charset="-128"/>
                          <a:cs typeface="Calibri" pitchFamily="34" charset="0"/>
                        </a:rPr>
                        <a:t>All Disabilities</a:t>
                      </a:r>
                      <a:endParaRPr kumimoji="0" lang="en-US" sz="1700" b="1" i="0" u="none" strike="noStrike" cap="none" normalizeH="0" baseline="0" dirty="0">
                        <a:ln>
                          <a:noFill/>
                        </a:ln>
                        <a:solidFill>
                          <a:sysClr val="windowText" lastClr="000000"/>
                        </a:solidFill>
                        <a:effectLst/>
                        <a:latin typeface="Calibri" pitchFamily="34" charset="0"/>
                        <a:ea typeface="Calibri" pitchFamily="34" charset="0"/>
                        <a:cs typeface="Calibri" pitchFamily="34"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Calibri" pitchFamily="34" charset="0"/>
                          <a:cs typeface="Calibri" pitchFamily="34" charset="0"/>
                        </a:rPr>
                        <a:t>5,670,680</a:t>
                      </a:r>
                      <a:endParaRPr kumimoji="0" lang="en-US" sz="1700" b="1" i="0" u="none" strike="noStrike" cap="none" normalizeH="0" baseline="0" dirty="0">
                        <a:ln>
                          <a:noFill/>
                        </a:ln>
                        <a:solidFill>
                          <a:srgbClr val="FF0000"/>
                        </a:solidFill>
                        <a:effectLst/>
                        <a:latin typeface="Calibri" pitchFamily="34" charset="0"/>
                        <a:ea typeface="Calibri" pitchFamily="34" charset="0"/>
                        <a:cs typeface="Calibri" pitchFamily="34"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Calibri" pitchFamily="34" charset="0"/>
                          <a:cs typeface="Calibri" pitchFamily="34" charset="0"/>
                        </a:rPr>
                        <a:t>5,693,441</a:t>
                      </a:r>
                      <a:endParaRPr kumimoji="0" lang="en-US" sz="1700" b="1" i="0" u="none" strike="noStrike" cap="none" normalizeH="0" baseline="0" dirty="0">
                        <a:ln>
                          <a:noFill/>
                        </a:ln>
                        <a:solidFill>
                          <a:srgbClr val="FFFFFF"/>
                        </a:solidFill>
                        <a:effectLst/>
                        <a:latin typeface="Calibri" pitchFamily="34" charset="0"/>
                        <a:cs typeface="Calibri" pitchFamily="34"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a16="http://schemas.microsoft.com/office/drawing/2014/main" xmlns="" val="10001"/>
                  </a:ext>
                </a:extLst>
              </a:tr>
              <a:tr h="293467">
                <a:tc>
                  <a:txBody>
                    <a:body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en-US" sz="1700" b="0" i="0" u="none" strike="noStrike" cap="none" normalizeH="0" baseline="0" dirty="0">
                          <a:ln>
                            <a:noFill/>
                          </a:ln>
                          <a:solidFill>
                            <a:sysClr val="windowText" lastClr="000000"/>
                          </a:solidFill>
                          <a:effectLst/>
                          <a:latin typeface="Calibri" pitchFamily="34" charset="0"/>
                          <a:ea typeface="ＭＳ Ｐゴシック" pitchFamily="34" charset="-128"/>
                          <a:cs typeface="Calibri" pitchFamily="34" charset="0"/>
                        </a:rPr>
                        <a:t>Specific Learning Disability</a:t>
                      </a:r>
                      <a:endParaRPr kumimoji="0" lang="en-US" sz="1700" b="0" i="0" u="none" strike="noStrike" cap="none" normalizeH="0" baseline="0" dirty="0">
                        <a:ln>
                          <a:noFill/>
                        </a:ln>
                        <a:solidFill>
                          <a:sysClr val="windowText" lastClr="000000"/>
                        </a:solidFill>
                        <a:effectLst/>
                        <a:latin typeface="Calibri" pitchFamily="34" charset="0"/>
                        <a:ea typeface="Calibri" pitchFamily="34" charset="0"/>
                        <a:cs typeface="Calibri" pitchFamily="34"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Calibri" pitchFamily="34" charset="0"/>
                          <a:cs typeface="Calibri" pitchFamily="34" charset="0"/>
                        </a:rPr>
                        <a:t>2,293,861</a:t>
                      </a:r>
                      <a:endParaRPr kumimoji="0" lang="en-US" sz="1700" b="1" i="0" u="none" strike="noStrike" cap="none" normalizeH="0" baseline="0" dirty="0">
                        <a:ln>
                          <a:noFill/>
                        </a:ln>
                        <a:solidFill>
                          <a:srgbClr val="FF0000"/>
                        </a:solidFill>
                        <a:effectLst/>
                        <a:latin typeface="Calibri" pitchFamily="34" charset="0"/>
                        <a:ea typeface="Calibri" pitchFamily="34" charset="0"/>
                        <a:cs typeface="Calibri" pitchFamily="34"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Calibri" pitchFamily="34" charset="0"/>
                          <a:cs typeface="Calibri" pitchFamily="34" charset="0"/>
                        </a:rPr>
                        <a:t>2,268,098</a:t>
                      </a:r>
                      <a:endParaRPr kumimoji="0" lang="en-US" sz="1700" b="1" i="0" u="none" strike="noStrike" cap="none" normalizeH="0" baseline="0" dirty="0">
                        <a:ln>
                          <a:noFill/>
                        </a:ln>
                        <a:solidFill>
                          <a:srgbClr val="000000"/>
                        </a:solidFill>
                        <a:effectLst/>
                        <a:latin typeface="Calibri" pitchFamily="34" charset="0"/>
                        <a:cs typeface="Calibri" pitchFamily="34"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xmlns="" val="10002"/>
                  </a:ext>
                </a:extLst>
              </a:tr>
              <a:tr h="293467">
                <a:tc>
                  <a:txBody>
                    <a:body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en-US" sz="1700" b="0" i="0" u="none" strike="noStrike" cap="none" normalizeH="0" baseline="0" dirty="0">
                          <a:ln>
                            <a:noFill/>
                          </a:ln>
                          <a:solidFill>
                            <a:sysClr val="windowText" lastClr="000000"/>
                          </a:solidFill>
                          <a:effectLst/>
                          <a:latin typeface="Calibri" pitchFamily="34" charset="0"/>
                          <a:ea typeface="ＭＳ Ｐゴシック" pitchFamily="34" charset="-128"/>
                          <a:cs typeface="Calibri" pitchFamily="34" charset="0"/>
                        </a:rPr>
                        <a:t>Speech or Language Impairment</a:t>
                      </a:r>
                      <a:endParaRPr kumimoji="0" lang="en-US" sz="1700" b="0" i="0" u="none" strike="noStrike" cap="none" normalizeH="0" baseline="0" dirty="0">
                        <a:ln>
                          <a:noFill/>
                        </a:ln>
                        <a:solidFill>
                          <a:sysClr val="windowText" lastClr="000000"/>
                        </a:solidFill>
                        <a:effectLst/>
                        <a:latin typeface="Calibri" pitchFamily="34" charset="0"/>
                        <a:ea typeface="Calibri" pitchFamily="34" charset="0"/>
                        <a:cs typeface="Calibri" pitchFamily="34"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Calibri" pitchFamily="34" charset="0"/>
                          <a:cs typeface="Calibri" pitchFamily="34" charset="0"/>
                        </a:rPr>
                        <a:t>1,043,781</a:t>
                      </a:r>
                      <a:endParaRPr kumimoji="0" lang="en-US" sz="1700" b="1" i="0" u="none" strike="noStrike" cap="none" normalizeH="0" baseline="0" dirty="0">
                        <a:ln>
                          <a:noFill/>
                        </a:ln>
                        <a:solidFill>
                          <a:srgbClr val="FF0000"/>
                        </a:solidFill>
                        <a:effectLst/>
                        <a:latin typeface="Calibri" pitchFamily="34" charset="0"/>
                        <a:ea typeface="Calibri" pitchFamily="34" charset="0"/>
                        <a:cs typeface="Calibri" pitchFamily="34"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Calibri" pitchFamily="34" charset="0"/>
                          <a:cs typeface="Calibri" pitchFamily="34" charset="0"/>
                        </a:rPr>
                        <a:t>1,032,729</a:t>
                      </a:r>
                      <a:endParaRPr kumimoji="0" lang="en-US" sz="1700" b="1" i="0" u="none" strike="noStrike" cap="none" normalizeH="0" baseline="0" dirty="0">
                        <a:ln>
                          <a:noFill/>
                        </a:ln>
                        <a:solidFill>
                          <a:srgbClr val="000000"/>
                        </a:solidFill>
                        <a:effectLst/>
                        <a:latin typeface="Calibri" pitchFamily="34" charset="0"/>
                        <a:ea typeface="Calibri" pitchFamily="34" charset="0"/>
                        <a:cs typeface="Calibri" pitchFamily="34"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xmlns="" val="10003"/>
                  </a:ext>
                </a:extLst>
              </a:tr>
              <a:tr h="293467">
                <a:tc>
                  <a:txBody>
                    <a:body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en-US" sz="1700" b="0" i="0" u="none" strike="noStrike" cap="none" normalizeH="0" baseline="0" dirty="0">
                          <a:ln>
                            <a:noFill/>
                          </a:ln>
                          <a:solidFill>
                            <a:sysClr val="windowText" lastClr="000000"/>
                          </a:solidFill>
                          <a:effectLst/>
                          <a:latin typeface="Calibri" pitchFamily="34" charset="0"/>
                          <a:ea typeface="ＭＳ Ｐゴシック" pitchFamily="34" charset="-128"/>
                          <a:cs typeface="Calibri" pitchFamily="34" charset="0"/>
                        </a:rPr>
                        <a:t>Intellectual Disability</a:t>
                      </a:r>
                      <a:endParaRPr kumimoji="0" lang="en-US" sz="1700" b="0" i="0" u="none" strike="noStrike" cap="none" normalizeH="0" baseline="0" dirty="0">
                        <a:ln>
                          <a:noFill/>
                        </a:ln>
                        <a:solidFill>
                          <a:sysClr val="windowText" lastClr="000000"/>
                        </a:solidFill>
                        <a:effectLst/>
                        <a:latin typeface="Calibri" pitchFamily="34" charset="0"/>
                        <a:ea typeface="Calibri" pitchFamily="34" charset="0"/>
                        <a:cs typeface="Calibri" pitchFamily="34"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Calibri" pitchFamily="34" charset="0"/>
                          <a:cs typeface="Calibri" pitchFamily="34" charset="0"/>
                        </a:rPr>
                        <a:t>422,401</a:t>
                      </a:r>
                      <a:endParaRPr kumimoji="0" lang="en-US" sz="1700" b="1" i="0" u="none" strike="noStrike" cap="none" normalizeH="0" baseline="0" dirty="0">
                        <a:ln>
                          <a:noFill/>
                        </a:ln>
                        <a:solidFill>
                          <a:srgbClr val="FF0000"/>
                        </a:solidFill>
                        <a:effectLst/>
                        <a:latin typeface="Calibri" pitchFamily="34" charset="0"/>
                        <a:ea typeface="Calibri" pitchFamily="34" charset="0"/>
                        <a:cs typeface="Calibri" pitchFamily="34"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Calibri" pitchFamily="34" charset="0"/>
                          <a:cs typeface="Calibri" pitchFamily="34" charset="0"/>
                        </a:rPr>
                        <a:t>415,697</a:t>
                      </a:r>
                      <a:endParaRPr kumimoji="0" lang="en-US" sz="1700" b="1" i="0" u="none" strike="noStrike" cap="none" normalizeH="0" baseline="0" dirty="0">
                        <a:ln>
                          <a:noFill/>
                        </a:ln>
                        <a:solidFill>
                          <a:srgbClr val="000000"/>
                        </a:solidFill>
                        <a:effectLst/>
                        <a:latin typeface="Calibri" pitchFamily="34" charset="0"/>
                        <a:ea typeface="Calibri" pitchFamily="34" charset="0"/>
                        <a:cs typeface="Calibri" pitchFamily="34"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xmlns="" val="10004"/>
                  </a:ext>
                </a:extLst>
              </a:tr>
              <a:tr h="293467">
                <a:tc>
                  <a:txBody>
                    <a:body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en-US" sz="1700" b="0" i="0" u="none" strike="noStrike" cap="none" normalizeH="0" baseline="0" dirty="0">
                          <a:ln>
                            <a:noFill/>
                          </a:ln>
                          <a:solidFill>
                            <a:sysClr val="windowText" lastClr="000000"/>
                          </a:solidFill>
                          <a:effectLst/>
                          <a:latin typeface="Calibri" pitchFamily="34" charset="0"/>
                          <a:ea typeface="ＭＳ Ｐゴシック" pitchFamily="34" charset="-128"/>
                          <a:cs typeface="Calibri" pitchFamily="34" charset="0"/>
                        </a:rPr>
                        <a:t>Emotional Disturbance</a:t>
                      </a:r>
                      <a:endParaRPr kumimoji="0" lang="en-US" sz="1700" b="0" i="0" u="none" strike="noStrike" cap="none" normalizeH="0" baseline="0" dirty="0">
                        <a:ln>
                          <a:noFill/>
                        </a:ln>
                        <a:solidFill>
                          <a:sysClr val="windowText" lastClr="000000"/>
                        </a:solidFill>
                        <a:effectLst/>
                        <a:latin typeface="Calibri" pitchFamily="34" charset="0"/>
                        <a:ea typeface="Calibri" pitchFamily="34" charset="0"/>
                        <a:cs typeface="Calibri" pitchFamily="34"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Calibri" pitchFamily="34" charset="0"/>
                          <a:cs typeface="Calibri" pitchFamily="34" charset="0"/>
                        </a:rPr>
                        <a:t>370,049</a:t>
                      </a:r>
                      <a:endParaRPr kumimoji="0" lang="en-US" sz="1700" b="1" i="0" u="none" strike="noStrike" cap="none" normalizeH="0" baseline="0" dirty="0">
                        <a:ln>
                          <a:noFill/>
                        </a:ln>
                        <a:solidFill>
                          <a:srgbClr val="FF0000"/>
                        </a:solidFill>
                        <a:effectLst/>
                        <a:latin typeface="Calibri" pitchFamily="34" charset="0"/>
                        <a:ea typeface="Calibri" pitchFamily="34" charset="0"/>
                        <a:cs typeface="Calibri" pitchFamily="34"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Calibri" pitchFamily="34" charset="0"/>
                          <a:cs typeface="Calibri" pitchFamily="34" charset="0"/>
                        </a:rPr>
                        <a:t>359,389</a:t>
                      </a:r>
                      <a:endParaRPr kumimoji="0" lang="en-US" sz="1700" b="1" i="0" u="none" strike="noStrike" cap="none" normalizeH="0" baseline="0">
                        <a:ln>
                          <a:noFill/>
                        </a:ln>
                        <a:solidFill>
                          <a:srgbClr val="000000"/>
                        </a:solidFill>
                        <a:effectLst/>
                        <a:latin typeface="Calibri" pitchFamily="34" charset="0"/>
                        <a:ea typeface="Calibri" pitchFamily="34" charset="0"/>
                        <a:cs typeface="Calibri" pitchFamily="34"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xmlns="" val="10005"/>
                  </a:ext>
                </a:extLst>
              </a:tr>
              <a:tr h="293467">
                <a:tc>
                  <a:txBody>
                    <a:body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en-US" sz="1700" b="0" i="0" u="none" strike="noStrike" cap="none" normalizeH="0" baseline="0" dirty="0">
                          <a:ln>
                            <a:noFill/>
                          </a:ln>
                          <a:solidFill>
                            <a:sysClr val="windowText" lastClr="000000"/>
                          </a:solidFill>
                          <a:effectLst/>
                          <a:latin typeface="Calibri" pitchFamily="34" charset="0"/>
                          <a:ea typeface="ＭＳ Ｐゴシック" pitchFamily="34" charset="-128"/>
                          <a:cs typeface="Calibri" pitchFamily="34" charset="0"/>
                        </a:rPr>
                        <a:t>Multiple Disability</a:t>
                      </a:r>
                      <a:endParaRPr kumimoji="0" lang="en-US" sz="1700" b="0" i="0" u="none" strike="noStrike" cap="none" normalizeH="0" baseline="0" dirty="0">
                        <a:ln>
                          <a:noFill/>
                        </a:ln>
                        <a:solidFill>
                          <a:sysClr val="windowText" lastClr="000000"/>
                        </a:solidFill>
                        <a:effectLst/>
                        <a:latin typeface="Calibri" pitchFamily="34" charset="0"/>
                        <a:ea typeface="Calibri" pitchFamily="34" charset="0"/>
                        <a:cs typeface="Calibri" pitchFamily="34"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Calibri" pitchFamily="34" charset="0"/>
                          <a:cs typeface="Calibri" pitchFamily="34" charset="0"/>
                        </a:rPr>
                        <a:t>123,762</a:t>
                      </a:r>
                      <a:endParaRPr kumimoji="0" lang="en-US" sz="1700" b="1" i="0" u="none" strike="noStrike" cap="none" normalizeH="0" baseline="0" dirty="0">
                        <a:ln>
                          <a:noFill/>
                        </a:ln>
                        <a:solidFill>
                          <a:srgbClr val="FF0000"/>
                        </a:solidFill>
                        <a:effectLst/>
                        <a:latin typeface="Calibri" pitchFamily="34" charset="0"/>
                        <a:ea typeface="Calibri" pitchFamily="34" charset="0"/>
                        <a:cs typeface="Calibri" pitchFamily="34"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Calibri" pitchFamily="34" charset="0"/>
                          <a:cs typeface="Calibri" pitchFamily="34" charset="0"/>
                        </a:rPr>
                        <a:t>124,722</a:t>
                      </a:r>
                      <a:endParaRPr kumimoji="0" lang="en-US" sz="1700" b="1" i="0" u="none" strike="noStrike" cap="none" normalizeH="0" baseline="0" dirty="0">
                        <a:ln>
                          <a:noFill/>
                        </a:ln>
                        <a:solidFill>
                          <a:srgbClr val="000000"/>
                        </a:solidFill>
                        <a:effectLst/>
                        <a:latin typeface="Calibri" pitchFamily="34" charset="0"/>
                        <a:ea typeface="Calibri" pitchFamily="34" charset="0"/>
                        <a:cs typeface="Calibri" pitchFamily="34"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xmlns="" val="10006"/>
                  </a:ext>
                </a:extLst>
              </a:tr>
              <a:tr h="293467">
                <a:tc>
                  <a:txBody>
                    <a:body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en-US" sz="1700" b="0" i="0" u="none" strike="noStrike" cap="none" normalizeH="0" baseline="0">
                          <a:ln>
                            <a:noFill/>
                          </a:ln>
                          <a:solidFill>
                            <a:sysClr val="windowText" lastClr="000000"/>
                          </a:solidFill>
                          <a:effectLst/>
                          <a:latin typeface="Calibri" pitchFamily="34" charset="0"/>
                          <a:ea typeface="ＭＳ Ｐゴシック" pitchFamily="34" charset="-128"/>
                          <a:cs typeface="Calibri" pitchFamily="34" charset="0"/>
                        </a:rPr>
                        <a:t>Hearing Impairment</a:t>
                      </a:r>
                      <a:endParaRPr kumimoji="0" lang="en-US" sz="1700" b="0" i="0" u="none" strike="noStrike" cap="none" normalizeH="0" baseline="0">
                        <a:ln>
                          <a:noFill/>
                        </a:ln>
                        <a:solidFill>
                          <a:sysClr val="windowText" lastClr="000000"/>
                        </a:solidFill>
                        <a:effectLst/>
                        <a:latin typeface="Calibri" pitchFamily="34" charset="0"/>
                        <a:ea typeface="Calibri" pitchFamily="34" charset="0"/>
                        <a:cs typeface="Calibri" pitchFamily="34"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Calibri" pitchFamily="34" charset="0"/>
                          <a:cs typeface="Calibri" pitchFamily="34" charset="0"/>
                        </a:rPr>
                        <a:t>68,494</a:t>
                      </a:r>
                      <a:endParaRPr kumimoji="0" lang="en-US" sz="1700" b="1" i="0" u="none" strike="noStrike" cap="none" normalizeH="0" baseline="0" dirty="0">
                        <a:ln>
                          <a:noFill/>
                        </a:ln>
                        <a:solidFill>
                          <a:srgbClr val="FF0000"/>
                        </a:solidFill>
                        <a:effectLst/>
                        <a:latin typeface="Calibri" pitchFamily="34" charset="0"/>
                        <a:ea typeface="Calibri" pitchFamily="34" charset="0"/>
                        <a:cs typeface="Calibri" pitchFamily="34"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Calibri" pitchFamily="34" charset="0"/>
                          <a:cs typeface="Calibri" pitchFamily="34" charset="0"/>
                        </a:rPr>
                        <a:t>68,069</a:t>
                      </a:r>
                      <a:endParaRPr kumimoji="0" lang="en-US" sz="1700" b="1" i="0" u="none" strike="noStrike" cap="none" normalizeH="0" baseline="0">
                        <a:ln>
                          <a:noFill/>
                        </a:ln>
                        <a:solidFill>
                          <a:srgbClr val="000000"/>
                        </a:solidFill>
                        <a:effectLst/>
                        <a:latin typeface="Calibri" pitchFamily="34" charset="0"/>
                        <a:ea typeface="Calibri" pitchFamily="34" charset="0"/>
                        <a:cs typeface="Calibri" pitchFamily="34"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xmlns="" val="10007"/>
                  </a:ext>
                </a:extLst>
              </a:tr>
              <a:tr h="293467">
                <a:tc>
                  <a:txBody>
                    <a:body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en-US" sz="1700" b="0" i="0" u="none" strike="noStrike" cap="none" normalizeH="0" baseline="0" dirty="0">
                          <a:ln>
                            <a:noFill/>
                          </a:ln>
                          <a:solidFill>
                            <a:sysClr val="windowText" lastClr="000000"/>
                          </a:solidFill>
                          <a:effectLst/>
                          <a:latin typeface="Calibri" pitchFamily="34" charset="0"/>
                          <a:ea typeface="ＭＳ Ｐゴシック" pitchFamily="34" charset="-128"/>
                          <a:cs typeface="Calibri" pitchFamily="34" charset="0"/>
                        </a:rPr>
                        <a:t>Orthopedic Impairment</a:t>
                      </a:r>
                      <a:endParaRPr kumimoji="0" lang="en-US" sz="1700" b="0" i="0" u="none" strike="noStrike" cap="none" normalizeH="0" baseline="0" dirty="0">
                        <a:ln>
                          <a:noFill/>
                        </a:ln>
                        <a:solidFill>
                          <a:sysClr val="windowText" lastClr="000000"/>
                        </a:solidFill>
                        <a:effectLst/>
                        <a:latin typeface="Calibri" pitchFamily="34" charset="0"/>
                        <a:ea typeface="Calibri" pitchFamily="34" charset="0"/>
                        <a:cs typeface="Calibri" pitchFamily="34"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Calibri" pitchFamily="34" charset="0"/>
                          <a:cs typeface="Calibri" pitchFamily="34" charset="0"/>
                        </a:rPr>
                        <a:t>53,939</a:t>
                      </a:r>
                      <a:endParaRPr kumimoji="0" lang="en-US" sz="1700" b="1" i="0" u="none" strike="noStrike" cap="none" normalizeH="0" baseline="0" dirty="0">
                        <a:ln>
                          <a:noFill/>
                        </a:ln>
                        <a:solidFill>
                          <a:srgbClr val="FF0000"/>
                        </a:solidFill>
                        <a:effectLst/>
                        <a:latin typeface="Calibri" pitchFamily="34" charset="0"/>
                        <a:ea typeface="Calibri" pitchFamily="34" charset="0"/>
                        <a:cs typeface="Calibri" pitchFamily="34"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Calibri" pitchFamily="34" charset="0"/>
                          <a:cs typeface="Calibri" pitchFamily="34" charset="0"/>
                        </a:rPr>
                        <a:t>52,052</a:t>
                      </a:r>
                      <a:endParaRPr kumimoji="0" lang="en-US" sz="1700" b="1" i="0" u="none" strike="noStrike" cap="none" normalizeH="0" baseline="0">
                        <a:ln>
                          <a:noFill/>
                        </a:ln>
                        <a:solidFill>
                          <a:srgbClr val="000000"/>
                        </a:solidFill>
                        <a:effectLst/>
                        <a:latin typeface="Calibri" pitchFamily="34" charset="0"/>
                        <a:ea typeface="Calibri" pitchFamily="34" charset="0"/>
                        <a:cs typeface="Calibri" pitchFamily="34"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xmlns="" val="10008"/>
                  </a:ext>
                </a:extLst>
              </a:tr>
              <a:tr h="293467">
                <a:tc>
                  <a:txBody>
                    <a:body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en-US" sz="1700" b="0" i="0" u="none" strike="noStrike" cap="none" normalizeH="0" baseline="0" dirty="0">
                          <a:ln>
                            <a:noFill/>
                          </a:ln>
                          <a:solidFill>
                            <a:sysClr val="windowText" lastClr="000000"/>
                          </a:solidFill>
                          <a:effectLst/>
                          <a:latin typeface="Calibri" pitchFamily="34" charset="0"/>
                          <a:ea typeface="ＭＳ Ｐゴシック" pitchFamily="34" charset="-128"/>
                          <a:cs typeface="Calibri" pitchFamily="34" charset="0"/>
                        </a:rPr>
                        <a:t>Other Health Impairment</a:t>
                      </a:r>
                      <a:endParaRPr kumimoji="0" lang="en-US" sz="1700" b="0" i="0" u="none" strike="noStrike" cap="none" normalizeH="0" baseline="0" dirty="0">
                        <a:ln>
                          <a:noFill/>
                        </a:ln>
                        <a:solidFill>
                          <a:sysClr val="windowText" lastClr="000000"/>
                        </a:solidFill>
                        <a:effectLst/>
                        <a:latin typeface="Calibri" pitchFamily="34" charset="0"/>
                        <a:ea typeface="Calibri" pitchFamily="34" charset="0"/>
                        <a:cs typeface="Calibri" pitchFamily="34"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Calibri" pitchFamily="34" charset="0"/>
                          <a:cs typeface="Calibri" pitchFamily="34" charset="0"/>
                        </a:rPr>
                        <a:t>722,993</a:t>
                      </a:r>
                      <a:endParaRPr kumimoji="0" lang="en-US" sz="1700" b="1" i="0" u="none" strike="noStrike" cap="none" normalizeH="0" baseline="0">
                        <a:ln>
                          <a:noFill/>
                        </a:ln>
                        <a:solidFill>
                          <a:srgbClr val="FF0000"/>
                        </a:solidFill>
                        <a:effectLst/>
                        <a:latin typeface="Calibri" pitchFamily="34" charset="0"/>
                        <a:ea typeface="Calibri" pitchFamily="34" charset="0"/>
                        <a:cs typeface="Calibri" pitchFamily="34"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Calibri" pitchFamily="34" charset="0"/>
                          <a:cs typeface="Calibri" pitchFamily="34" charset="0"/>
                        </a:rPr>
                        <a:t>757,904</a:t>
                      </a:r>
                      <a:endParaRPr kumimoji="0" lang="en-US" sz="1700" b="1" i="0" u="none" strike="noStrike" cap="none" normalizeH="0" baseline="0">
                        <a:ln>
                          <a:noFill/>
                        </a:ln>
                        <a:solidFill>
                          <a:srgbClr val="000000"/>
                        </a:solidFill>
                        <a:effectLst/>
                        <a:latin typeface="Calibri" pitchFamily="34" charset="0"/>
                        <a:ea typeface="Calibri" pitchFamily="34" charset="0"/>
                        <a:cs typeface="Calibri" pitchFamily="34"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xmlns="" val="10009"/>
                  </a:ext>
                </a:extLst>
              </a:tr>
              <a:tr h="293467">
                <a:tc>
                  <a:txBody>
                    <a:body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en-US" sz="1700" b="0" i="0" u="none" strike="noStrike" cap="none" normalizeH="0" baseline="0" dirty="0">
                          <a:ln>
                            <a:noFill/>
                          </a:ln>
                          <a:solidFill>
                            <a:sysClr val="windowText" lastClr="000000"/>
                          </a:solidFill>
                          <a:effectLst/>
                          <a:latin typeface="Calibri" pitchFamily="34" charset="0"/>
                          <a:ea typeface="ＭＳ Ｐゴシック" pitchFamily="34" charset="-128"/>
                          <a:cs typeface="Calibri" pitchFamily="34" charset="0"/>
                        </a:rPr>
                        <a:t>Visual Impairment</a:t>
                      </a:r>
                      <a:endParaRPr kumimoji="0" lang="en-US" sz="1700" b="0" i="0" u="none" strike="noStrike" cap="none" normalizeH="0" baseline="0" dirty="0">
                        <a:ln>
                          <a:noFill/>
                        </a:ln>
                        <a:solidFill>
                          <a:sysClr val="windowText" lastClr="000000"/>
                        </a:solidFill>
                        <a:effectLst/>
                        <a:latin typeface="Calibri" pitchFamily="34" charset="0"/>
                        <a:ea typeface="Calibri" pitchFamily="34" charset="0"/>
                        <a:cs typeface="Calibri" pitchFamily="34"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Calibri" pitchFamily="34" charset="0"/>
                          <a:cs typeface="Calibri" pitchFamily="34" charset="0"/>
                        </a:rPr>
                        <a:t>24,811</a:t>
                      </a:r>
                      <a:endParaRPr kumimoji="0" lang="en-US" sz="1700" b="1" i="0" u="none" strike="noStrike" cap="none" normalizeH="0" baseline="0">
                        <a:ln>
                          <a:noFill/>
                        </a:ln>
                        <a:solidFill>
                          <a:srgbClr val="FF0000"/>
                        </a:solidFill>
                        <a:effectLst/>
                        <a:latin typeface="Calibri" pitchFamily="34" charset="0"/>
                        <a:ea typeface="Calibri" pitchFamily="34" charset="0"/>
                        <a:cs typeface="Calibri" pitchFamily="34"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Calibri" pitchFamily="34" charset="0"/>
                          <a:cs typeface="Calibri" pitchFamily="34" charset="0"/>
                        </a:rPr>
                        <a:t>24,987</a:t>
                      </a:r>
                      <a:endParaRPr kumimoji="0" lang="en-US" sz="1700" b="1" i="0" u="none" strike="noStrike" cap="none" normalizeH="0" baseline="0">
                        <a:ln>
                          <a:noFill/>
                        </a:ln>
                        <a:solidFill>
                          <a:srgbClr val="000000"/>
                        </a:solidFill>
                        <a:effectLst/>
                        <a:latin typeface="Calibri" pitchFamily="34" charset="0"/>
                        <a:ea typeface="Calibri" pitchFamily="34" charset="0"/>
                        <a:cs typeface="Calibri" pitchFamily="34"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xmlns="" val="10010"/>
                  </a:ext>
                </a:extLst>
              </a:tr>
              <a:tr h="293467">
                <a:tc>
                  <a:txBody>
                    <a:body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en-US" sz="1700" b="0" i="0" u="none" strike="noStrike" cap="none" normalizeH="0" baseline="0" dirty="0">
                          <a:ln>
                            <a:noFill/>
                          </a:ln>
                          <a:solidFill>
                            <a:sysClr val="windowText" lastClr="000000"/>
                          </a:solidFill>
                          <a:effectLst/>
                          <a:latin typeface="Calibri" pitchFamily="34" charset="0"/>
                          <a:ea typeface="ＭＳ Ｐゴシック" pitchFamily="34" charset="-128"/>
                          <a:cs typeface="Calibri" pitchFamily="34" charset="0"/>
                        </a:rPr>
                        <a:t>Autism</a:t>
                      </a:r>
                      <a:endParaRPr kumimoji="0" lang="en-US" sz="1700" b="0" i="0" u="none" strike="noStrike" cap="none" normalizeH="0" baseline="0" dirty="0">
                        <a:ln>
                          <a:noFill/>
                        </a:ln>
                        <a:solidFill>
                          <a:sysClr val="windowText" lastClr="000000"/>
                        </a:solidFill>
                        <a:effectLst/>
                        <a:latin typeface="Calibri" pitchFamily="34" charset="0"/>
                        <a:ea typeface="Calibri" pitchFamily="34" charset="0"/>
                        <a:cs typeface="Calibri" pitchFamily="34"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Calibri" pitchFamily="34" charset="0"/>
                          <a:cs typeface="Calibri" pitchFamily="34" charset="0"/>
                        </a:rPr>
                        <a:t>404,544</a:t>
                      </a:r>
                      <a:endParaRPr kumimoji="0" lang="en-US" sz="1700" b="1" i="0" u="none" strike="noStrike" cap="none" normalizeH="0" baseline="0">
                        <a:ln>
                          <a:noFill/>
                        </a:ln>
                        <a:solidFill>
                          <a:srgbClr val="FF0000"/>
                        </a:solidFill>
                        <a:effectLst/>
                        <a:latin typeface="Calibri" pitchFamily="34" charset="0"/>
                        <a:ea typeface="Calibri" pitchFamily="34" charset="0"/>
                        <a:cs typeface="Calibri" pitchFamily="34"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Calibri" pitchFamily="34" charset="0"/>
                          <a:cs typeface="Calibri" pitchFamily="34" charset="0"/>
                        </a:rPr>
                        <a:t>440,592</a:t>
                      </a:r>
                      <a:endParaRPr kumimoji="0" lang="en-US" sz="1700" b="1" i="0" u="none" strike="noStrike" cap="none" normalizeH="0" baseline="0">
                        <a:ln>
                          <a:noFill/>
                        </a:ln>
                        <a:solidFill>
                          <a:srgbClr val="000000"/>
                        </a:solidFill>
                        <a:effectLst/>
                        <a:latin typeface="Calibri" pitchFamily="34" charset="0"/>
                        <a:ea typeface="Calibri" pitchFamily="34" charset="0"/>
                        <a:cs typeface="Calibri" pitchFamily="34"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xmlns="" val="10011"/>
                  </a:ext>
                </a:extLst>
              </a:tr>
              <a:tr h="293467">
                <a:tc>
                  <a:txBody>
                    <a:body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en-US" sz="1700" b="0" i="0" u="none" strike="noStrike" cap="none" normalizeH="0" baseline="0" dirty="0">
                          <a:ln>
                            <a:noFill/>
                          </a:ln>
                          <a:solidFill>
                            <a:sysClr val="windowText" lastClr="000000"/>
                          </a:solidFill>
                          <a:effectLst/>
                          <a:latin typeface="Calibri" pitchFamily="34" charset="0"/>
                          <a:ea typeface="ＭＳ Ｐゴシック" pitchFamily="34" charset="-128"/>
                          <a:cs typeface="Calibri" pitchFamily="34" charset="0"/>
                        </a:rPr>
                        <a:t>Deaf Blindness</a:t>
                      </a:r>
                      <a:endParaRPr kumimoji="0" lang="en-US" sz="1700" b="0" i="0" u="none" strike="noStrike" cap="none" normalizeH="0" baseline="0" dirty="0">
                        <a:ln>
                          <a:noFill/>
                        </a:ln>
                        <a:solidFill>
                          <a:sysClr val="windowText" lastClr="000000"/>
                        </a:solidFill>
                        <a:effectLst/>
                        <a:latin typeface="Calibri" pitchFamily="34" charset="0"/>
                        <a:ea typeface="Calibri" pitchFamily="34" charset="0"/>
                        <a:cs typeface="Calibri" pitchFamily="34"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Calibri" pitchFamily="34" charset="0"/>
                          <a:cs typeface="Calibri" pitchFamily="34" charset="0"/>
                        </a:rPr>
                        <a:t>1,294</a:t>
                      </a:r>
                      <a:endParaRPr kumimoji="0" lang="en-US" sz="1700" b="1" i="0" u="none" strike="noStrike" cap="none" normalizeH="0" baseline="0">
                        <a:ln>
                          <a:noFill/>
                        </a:ln>
                        <a:solidFill>
                          <a:srgbClr val="FF0000"/>
                        </a:solidFill>
                        <a:effectLst/>
                        <a:latin typeface="Calibri" pitchFamily="34" charset="0"/>
                        <a:ea typeface="Calibri" pitchFamily="34" charset="0"/>
                        <a:cs typeface="Calibri" pitchFamily="34"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Calibri" pitchFamily="34" charset="0"/>
                          <a:cs typeface="Calibri" pitchFamily="34" charset="0"/>
                        </a:rPr>
                        <a:t>1,281</a:t>
                      </a:r>
                      <a:endParaRPr kumimoji="0" lang="en-US" sz="1700" b="1" i="0" u="none" strike="noStrike" cap="none" normalizeH="0" baseline="0">
                        <a:ln>
                          <a:noFill/>
                        </a:ln>
                        <a:solidFill>
                          <a:srgbClr val="000000"/>
                        </a:solidFill>
                        <a:effectLst/>
                        <a:latin typeface="Calibri" pitchFamily="34" charset="0"/>
                        <a:ea typeface="Calibri" pitchFamily="34" charset="0"/>
                        <a:cs typeface="Calibri" pitchFamily="34"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xmlns="" val="10012"/>
                  </a:ext>
                </a:extLst>
              </a:tr>
              <a:tr h="293467">
                <a:tc>
                  <a:txBody>
                    <a:body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en-US" sz="1700" b="0" i="0" u="none" strike="noStrike" cap="none" normalizeH="0" baseline="0" dirty="0">
                          <a:ln>
                            <a:noFill/>
                          </a:ln>
                          <a:solidFill>
                            <a:sysClr val="windowText" lastClr="000000"/>
                          </a:solidFill>
                          <a:effectLst/>
                          <a:latin typeface="Calibri" pitchFamily="34" charset="0"/>
                          <a:ea typeface="ＭＳ Ｐゴシック" pitchFamily="34" charset="-128"/>
                          <a:cs typeface="Calibri" pitchFamily="34" charset="0"/>
                        </a:rPr>
                        <a:t>Traumatic Brain Injury</a:t>
                      </a:r>
                      <a:endParaRPr kumimoji="0" lang="en-US" sz="1700" b="0" i="0" u="none" strike="noStrike" cap="none" normalizeH="0" baseline="0" dirty="0">
                        <a:ln>
                          <a:noFill/>
                        </a:ln>
                        <a:solidFill>
                          <a:sysClr val="windowText" lastClr="000000"/>
                        </a:solidFill>
                        <a:effectLst/>
                        <a:latin typeface="Calibri" pitchFamily="34" charset="0"/>
                        <a:ea typeface="Calibri" pitchFamily="34" charset="0"/>
                        <a:cs typeface="Calibri" pitchFamily="34"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Calibri" pitchFamily="34" charset="0"/>
                          <a:cs typeface="Calibri" pitchFamily="34" charset="0"/>
                        </a:rPr>
                        <a:t>24,224</a:t>
                      </a:r>
                      <a:endParaRPr kumimoji="0" lang="en-US" sz="1700" b="1" i="0" u="none" strike="noStrike" cap="none" normalizeH="0" baseline="0">
                        <a:ln>
                          <a:noFill/>
                        </a:ln>
                        <a:solidFill>
                          <a:srgbClr val="FF0000"/>
                        </a:solidFill>
                        <a:effectLst/>
                        <a:latin typeface="Calibri" pitchFamily="34" charset="0"/>
                        <a:ea typeface="Calibri" pitchFamily="34" charset="0"/>
                        <a:cs typeface="Calibri" pitchFamily="34"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Calibri" pitchFamily="34" charset="0"/>
                          <a:cs typeface="Calibri" pitchFamily="34" charset="0"/>
                        </a:rPr>
                        <a:t>25,020</a:t>
                      </a:r>
                      <a:endParaRPr kumimoji="0" lang="en-US" sz="1700" b="1" i="0" u="none" strike="noStrike" cap="none" normalizeH="0" baseline="0">
                        <a:ln>
                          <a:noFill/>
                        </a:ln>
                        <a:solidFill>
                          <a:srgbClr val="000000"/>
                        </a:solidFill>
                        <a:effectLst/>
                        <a:latin typeface="Calibri" pitchFamily="34" charset="0"/>
                        <a:ea typeface="Calibri" pitchFamily="34" charset="0"/>
                        <a:cs typeface="Calibri" pitchFamily="34"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xmlns="" val="10013"/>
                  </a:ext>
                </a:extLst>
              </a:tr>
              <a:tr h="293467">
                <a:tc>
                  <a:txBody>
                    <a:body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en-US" sz="1700" b="0" i="0" u="none" strike="noStrike" cap="none" normalizeH="0" baseline="0" dirty="0">
                          <a:ln>
                            <a:noFill/>
                          </a:ln>
                          <a:solidFill>
                            <a:sysClr val="windowText" lastClr="000000"/>
                          </a:solidFill>
                          <a:effectLst/>
                          <a:latin typeface="Calibri" pitchFamily="34" charset="0"/>
                          <a:ea typeface="ＭＳ Ｐゴシック" pitchFamily="34" charset="-128"/>
                          <a:cs typeface="Calibri" pitchFamily="34" charset="0"/>
                        </a:rPr>
                        <a:t>Developmental Delay</a:t>
                      </a:r>
                      <a:endParaRPr kumimoji="0" lang="en-US" sz="1700" b="0" i="0" u="none" strike="noStrike" cap="none" normalizeH="0" baseline="0" dirty="0">
                        <a:ln>
                          <a:noFill/>
                        </a:ln>
                        <a:solidFill>
                          <a:sysClr val="windowText" lastClr="000000"/>
                        </a:solidFill>
                        <a:effectLst/>
                        <a:latin typeface="Calibri" pitchFamily="34" charset="0"/>
                        <a:ea typeface="Calibri" pitchFamily="34" charset="0"/>
                        <a:cs typeface="Calibri" pitchFamily="34"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Calibri" pitchFamily="34" charset="0"/>
                          <a:cs typeface="Calibri" pitchFamily="34" charset="0"/>
                        </a:rPr>
                        <a:t>115,454</a:t>
                      </a:r>
                      <a:endParaRPr kumimoji="0" lang="en-US" sz="1700" b="1" i="0" u="none" strike="noStrike" cap="none" normalizeH="0" baseline="0">
                        <a:ln>
                          <a:noFill/>
                        </a:ln>
                        <a:solidFill>
                          <a:srgbClr val="FF0000"/>
                        </a:solidFill>
                        <a:effectLst/>
                        <a:latin typeface="Calibri" pitchFamily="34" charset="0"/>
                        <a:ea typeface="Calibri" pitchFamily="34" charset="0"/>
                        <a:cs typeface="Calibri" pitchFamily="34"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Calibri" pitchFamily="34" charset="0"/>
                          <a:cs typeface="Calibri" pitchFamily="34" charset="0"/>
                        </a:rPr>
                        <a:t>122,901</a:t>
                      </a:r>
                      <a:endParaRPr kumimoji="0" lang="en-US" sz="1700" b="1" i="0" u="none" strike="noStrike" cap="none" normalizeH="0" baseline="0" dirty="0">
                        <a:ln>
                          <a:noFill/>
                        </a:ln>
                        <a:solidFill>
                          <a:srgbClr val="000000"/>
                        </a:solidFill>
                        <a:effectLst/>
                        <a:latin typeface="Calibri" pitchFamily="34" charset="0"/>
                        <a:ea typeface="Calibri" pitchFamily="34" charset="0"/>
                        <a:cs typeface="Calibri" pitchFamily="34"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xmlns="" val="10014"/>
                  </a:ext>
                </a:extLst>
              </a:tr>
            </a:tbl>
          </a:graphicData>
        </a:graphic>
      </p:graphicFrame>
    </p:spTree>
    <p:extLst>
      <p:ext uri="{BB962C8B-B14F-4D97-AF65-F5344CB8AC3E}">
        <p14:creationId xmlns:p14="http://schemas.microsoft.com/office/powerpoint/2010/main" val="203979359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Affluence and IEPs</a:t>
            </a:r>
            <a:endParaRPr lang="en-US" dirty="0"/>
          </a:p>
        </p:txBody>
      </p:sp>
      <p:pic>
        <p:nvPicPr>
          <p:cNvPr id="5123" name="Picture 3" descr="Graphic with young female wheelchair-user overlayed with the finding &quot;Affluent students are more likely to get help than low income children. Accommodations are free, but the tests to prove you have a learning disorder are not.&quot;&#10;Source: University of Iowa study" title="Affluent students are more likely to get help than low income childr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86" y="1223683"/>
            <a:ext cx="9144001"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766237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pPr eaLnBrk="1" hangingPunct="1"/>
            <a:r>
              <a:rPr lang="en-US" altLang="en-US" sz="3200" dirty="0" smtClean="0"/>
              <a:t>Prevalence of Disability Among Non-Institutionalized People Ages 16 to 20 in U.S. in 2013</a:t>
            </a:r>
            <a:endParaRPr lang="en-US" altLang="en-US" sz="3200" dirty="0"/>
          </a:p>
        </p:txBody>
      </p:sp>
      <p:sp>
        <p:nvSpPr>
          <p:cNvPr id="4" name="Text Placeholder 3"/>
          <p:cNvSpPr>
            <a:spLocks noGrp="1"/>
          </p:cNvSpPr>
          <p:nvPr>
            <p:ph type="body" idx="1"/>
          </p:nvPr>
        </p:nvSpPr>
        <p:spPr>
          <a:xfrm>
            <a:off x="1447800" y="5334000"/>
            <a:ext cx="6400800" cy="533400"/>
          </a:xfrm>
        </p:spPr>
        <p:txBody>
          <a:bodyPr/>
          <a:lstStyle/>
          <a:p>
            <a:pPr marL="203200" indent="0">
              <a:spcBef>
                <a:spcPts val="0"/>
              </a:spcBef>
              <a:buNone/>
            </a:pPr>
            <a:r>
              <a:rPr lang="es-ES" altLang="en-US" sz="1200" dirty="0" smtClean="0"/>
              <a:t>*Total </a:t>
            </a:r>
            <a:r>
              <a:rPr lang="es-ES" altLang="en-US" sz="1200" dirty="0" err="1" smtClean="0"/>
              <a:t>numbers</a:t>
            </a:r>
            <a:r>
              <a:rPr lang="es-ES" altLang="en-US" sz="1200" dirty="0" smtClean="0"/>
              <a:t> </a:t>
            </a:r>
            <a:r>
              <a:rPr lang="es-ES" altLang="en-US" sz="1200" dirty="0" err="1" smtClean="0"/>
              <a:t>reported</a:t>
            </a:r>
            <a:r>
              <a:rPr lang="es-ES" altLang="en-US" sz="1200" dirty="0" smtClean="0"/>
              <a:t> </a:t>
            </a:r>
          </a:p>
          <a:p>
            <a:pPr marL="203200" indent="0">
              <a:spcBef>
                <a:spcPts val="0"/>
              </a:spcBef>
              <a:buNone/>
            </a:pPr>
            <a:r>
              <a:rPr lang="es-ES" altLang="en-US" sz="1200" dirty="0" smtClean="0"/>
              <a:t>**</a:t>
            </a:r>
            <a:r>
              <a:rPr lang="en-US" altLang="en-US" sz="1200" dirty="0"/>
              <a:t>Because of a physical, mental, or emotional condition, does this person have serious</a:t>
            </a:r>
          </a:p>
          <a:p>
            <a:pPr marL="203200" indent="0">
              <a:spcBef>
                <a:spcPts val="0"/>
              </a:spcBef>
              <a:buNone/>
            </a:pPr>
            <a:r>
              <a:rPr lang="en-US" altLang="en-US" sz="1200" dirty="0"/>
              <a:t>difficulty concentrating, remembering, or making decisions?</a:t>
            </a:r>
            <a:endParaRPr lang="es-ES" altLang="en-US" sz="1200" dirty="0" smtClean="0"/>
          </a:p>
          <a:p>
            <a:pPr marL="203200" indent="0">
              <a:spcBef>
                <a:spcPts val="0"/>
              </a:spcBef>
              <a:buNone/>
            </a:pPr>
            <a:r>
              <a:rPr lang="en-US" altLang="en-US" sz="1200" dirty="0" smtClean="0"/>
              <a:t>Source: </a:t>
            </a:r>
            <a:r>
              <a:rPr lang="en-US" altLang="en-US" sz="1200" dirty="0" smtClean="0">
                <a:hlinkClick r:id="rId3"/>
              </a:rPr>
              <a:t>Cornell University</a:t>
            </a:r>
            <a:endParaRPr lang="en-US" sz="1200" dirty="0"/>
          </a:p>
        </p:txBody>
      </p:sp>
      <p:graphicFrame>
        <p:nvGraphicFramePr>
          <p:cNvPr id="2" name="Chart 1" descr="Any disability: 5.6%&#10;Cognitive: 3.9%&#10;Visual: 1%&#10;Hearing: 0.6%&#10;Ambulatory: 0.8%&#10;Self-Care: 0.7%&#10;Independent Living: 2%" title="Prevalence Rates: Aged 16 to 20 Years"/>
          <p:cNvGraphicFramePr/>
          <p:nvPr>
            <p:extLst>
              <p:ext uri="{D42A27DB-BD31-4B8C-83A1-F6EECF244321}">
                <p14:modId xmlns:p14="http://schemas.microsoft.com/office/powerpoint/2010/main" val="1697722085"/>
              </p:ext>
            </p:extLst>
          </p:nvPr>
        </p:nvGraphicFramePr>
        <p:xfrm>
          <a:off x="152400" y="1371600"/>
          <a:ext cx="8686800" cy="42164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68565889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Stigma: Post-College Employment Gap</a:t>
            </a:r>
            <a:endParaRPr lang="en-US" dirty="0"/>
          </a:p>
        </p:txBody>
      </p:sp>
      <p:pic>
        <p:nvPicPr>
          <p:cNvPr id="9218" name="Picture 2" descr="A photo of a group of students of varying races including some with disabilities working together on a project overlayed with the statistic: &quot;For graduates of 4-year colleges, the employment rate, both men and women; has been 89.9 percent. For college graduates with disabilities, the employment rate is 50.6 percent.&quot;&#10;&#10;Source: Center for an Accessible Society" title="or graduates of 4-year colleges, the employment rate, both men and women; has been 89.9 percent. For college graduates with disabilities, the employment rate is 50.6 percent."/>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1237128"/>
            <a:ext cx="9179859" cy="5163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8400024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Successful Transition is Necessary</a:t>
            </a:r>
          </a:p>
        </p:txBody>
      </p:sp>
      <p:pic>
        <p:nvPicPr>
          <p:cNvPr id="6146" name="Picture 2" descr="Graphic with young college graduate wheelchair-user overlayed with the statistic: &quot;300,000 young people with disabilities age into what should be the workforce each year. 1.3 million young Americans ages 16-20 with disabilities.&quot;&#10;&#10;Source: Disability Statistics, by Cornell University" title="300,000 young people with disabilities age into what should be the workforce each yea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48" y="1232643"/>
            <a:ext cx="9157447" cy="51561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557442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Existing Demands on Workforce</a:t>
            </a:r>
            <a:endParaRPr lang="en-US" dirty="0"/>
          </a:p>
        </p:txBody>
      </p:sp>
      <p:pic>
        <p:nvPicPr>
          <p:cNvPr id="3075" name="Picture 3" descr="Graphic with a young professional wheelchair-user overlayed with the statistics: &quot;Only 1 in 3 people  with disabilities has a job. Despite this, 70% of people with disabilities are striving for work.&quot;&#10;&#10;Source: 2015 Kessler Foundation National Employment &amp; Disability Survey" title="Only 1 in 3 people  with disabilities has a job."/>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5176" y="1235091"/>
            <a:ext cx="9159176" cy="51520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753876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PwDs</a:t>
            </a:r>
            <a:r>
              <a:rPr lang="en-US" dirty="0" smtClean="0"/>
              <a:t> are the Poorest of the Poor</a:t>
            </a:r>
            <a:endParaRPr lang="en-US" dirty="0"/>
          </a:p>
        </p:txBody>
      </p:sp>
      <p:graphicFrame>
        <p:nvGraphicFramePr>
          <p:cNvPr id="8" name="Chart 7" descr="White: 10.1%&#10;Women: 15.3%&#10;African Americans: 26.2%&#10;Hispanic Americans: 23.6%&#10;People with Disabilities: 28.5%" title="Poverty rate by race, ethnicity, gender and disability, 2014"/>
          <p:cNvGraphicFramePr/>
          <p:nvPr>
            <p:extLst>
              <p:ext uri="{D42A27DB-BD31-4B8C-83A1-F6EECF244321}">
                <p14:modId xmlns:p14="http://schemas.microsoft.com/office/powerpoint/2010/main" val="3237963914"/>
              </p:ext>
            </p:extLst>
          </p:nvPr>
        </p:nvGraphicFramePr>
        <p:xfrm>
          <a:off x="457200" y="1524000"/>
          <a:ext cx="8229600" cy="45466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25609056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Vast Majority </a:t>
            </a:r>
            <a:r>
              <a:rPr lang="en-US" dirty="0" smtClean="0"/>
              <a:t>Outside </a:t>
            </a:r>
            <a:r>
              <a:rPr lang="en-US" dirty="0"/>
              <a:t>the Workforce</a:t>
            </a:r>
          </a:p>
        </p:txBody>
      </p:sp>
      <p:pic>
        <p:nvPicPr>
          <p:cNvPr id="6147" name="Picture 3" descr="Graphic with wheelchair-user working in an office overlayed with the statistic: &quot;70 percent of the 21 million working-age people with disabilities are outside of the workforce. For people withour disabilities, this is less than 22 percent.&quot;&#10;Source: Bureau of Labor Statistics" title="70 percent of the 21 million working-age people with disabilities are outside of the workfor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237127"/>
            <a:ext cx="9135035" cy="4886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6828187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US" dirty="0" smtClean="0"/>
              <a:t>Labor </a:t>
            </a:r>
            <a:r>
              <a:rPr lang="en-US" dirty="0"/>
              <a:t>Force Participation Rate</a:t>
            </a:r>
          </a:p>
        </p:txBody>
      </p:sp>
      <p:sp>
        <p:nvSpPr>
          <p:cNvPr id="22" name="Text Placeholder 21"/>
          <p:cNvSpPr>
            <a:spLocks noGrp="1"/>
          </p:cNvSpPr>
          <p:nvPr>
            <p:ph type="body" idx="1"/>
          </p:nvPr>
        </p:nvSpPr>
        <p:spPr>
          <a:xfrm>
            <a:off x="0" y="1524000"/>
            <a:ext cx="3657600" cy="5080000"/>
          </a:xfrm>
        </p:spPr>
        <p:txBody>
          <a:bodyPr/>
          <a:lstStyle/>
          <a:p>
            <a:pPr marL="203200" indent="0" algn="ctr">
              <a:buNone/>
            </a:pPr>
            <a:r>
              <a:rPr lang="en-US" sz="2800" dirty="0"/>
              <a:t>In recent years, while things have improved for </a:t>
            </a:r>
            <a:r>
              <a:rPr lang="en-US" sz="2800" dirty="0" smtClean="0"/>
              <a:t>African Americans</a:t>
            </a:r>
            <a:r>
              <a:rPr lang="en-US" sz="2800" dirty="0"/>
              <a:t>, Hispanics and women, sadly </a:t>
            </a:r>
            <a:r>
              <a:rPr lang="en-US" sz="2800" b="1" dirty="0" smtClean="0"/>
              <a:t>the labor </a:t>
            </a:r>
            <a:r>
              <a:rPr lang="en-US" sz="2800" b="1" dirty="0"/>
              <a:t>force participation rate (LFPR) </a:t>
            </a:r>
            <a:r>
              <a:rPr lang="en-US" sz="2800" b="1" dirty="0" smtClean="0"/>
              <a:t>for people with disabilities </a:t>
            </a:r>
            <a:r>
              <a:rPr lang="en-US" sz="2800" b="1" dirty="0"/>
              <a:t>has </a:t>
            </a:r>
            <a:r>
              <a:rPr lang="en-US" sz="2800" b="1" dirty="0" smtClean="0"/>
              <a:t>decreased </a:t>
            </a:r>
            <a:r>
              <a:rPr lang="en-US" sz="2800" b="1" dirty="0"/>
              <a:t>significantly</a:t>
            </a:r>
            <a:r>
              <a:rPr lang="en-US" sz="2800" b="1" dirty="0" smtClean="0"/>
              <a:t>.</a:t>
            </a:r>
          </a:p>
        </p:txBody>
      </p:sp>
      <p:graphicFrame>
        <p:nvGraphicFramePr>
          <p:cNvPr id="5" name="Chart 4" descr="Labor force participation data points graphed, with trendlines illustrating that while there is an upward trend for women, african americans and hispanic americans, the labor force participation rate has gone down for americans with disabilities since the 1980s. " title="The differences nationally in workforce participate rates between people with disabilities and their non-disabled peers"/>
          <p:cNvGraphicFramePr/>
          <p:nvPr>
            <p:extLst>
              <p:ext uri="{D42A27DB-BD31-4B8C-83A1-F6EECF244321}">
                <p14:modId xmlns:p14="http://schemas.microsoft.com/office/powerpoint/2010/main" val="2600741769"/>
              </p:ext>
            </p:extLst>
          </p:nvPr>
        </p:nvGraphicFramePr>
        <p:xfrm>
          <a:off x="3581400" y="1295400"/>
          <a:ext cx="5410200" cy="503872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1927449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Creating  Success</a:t>
            </a:r>
            <a:endParaRPr lang="en-US" dirty="0"/>
          </a:p>
        </p:txBody>
      </p:sp>
      <p:sp>
        <p:nvSpPr>
          <p:cNvPr id="6" name="Text Placeholder 5"/>
          <p:cNvSpPr>
            <a:spLocks noGrp="1"/>
          </p:cNvSpPr>
          <p:nvPr>
            <p:ph type="body" idx="1"/>
          </p:nvPr>
        </p:nvSpPr>
        <p:spPr/>
        <p:txBody>
          <a:bodyPr/>
          <a:lstStyle/>
          <a:p>
            <a:r>
              <a:rPr lang="en-US" sz="2400" dirty="0" smtClean="0"/>
              <a:t> Yet </a:t>
            </a:r>
            <a:r>
              <a:rPr lang="en-US" sz="2400" dirty="0"/>
              <a:t>three-quarters of people who leave incarceration will be re-arrested within </a:t>
            </a:r>
            <a:r>
              <a:rPr lang="en-US" sz="2400" dirty="0" smtClean="0"/>
              <a:t>five </a:t>
            </a:r>
            <a:r>
              <a:rPr lang="en-US" sz="2400" dirty="0"/>
              <a:t>years, and </a:t>
            </a:r>
            <a:r>
              <a:rPr lang="en-US" sz="2400" u="sng" dirty="0"/>
              <a:t>two-thirds will return to incarceration. </a:t>
            </a:r>
          </a:p>
          <a:p>
            <a:r>
              <a:rPr lang="en-US" sz="2400" dirty="0" smtClean="0"/>
              <a:t> The </a:t>
            </a:r>
            <a:r>
              <a:rPr lang="en-US" sz="2400" dirty="0"/>
              <a:t>current system is not working. </a:t>
            </a:r>
          </a:p>
          <a:p>
            <a:pPr marL="203200" indent="0">
              <a:buNone/>
            </a:pPr>
            <a:endParaRPr lang="en-US" sz="2400" dirty="0"/>
          </a:p>
          <a:p>
            <a:pPr marL="203200" indent="0">
              <a:buNone/>
            </a:pPr>
            <a:r>
              <a:rPr lang="en-US" sz="4000" dirty="0"/>
              <a:t>What facts do we need to know, and questions do we need to raise, to get criminal justice reform right?</a:t>
            </a:r>
          </a:p>
        </p:txBody>
      </p:sp>
    </p:spTree>
    <p:extLst>
      <p:ext uri="{BB962C8B-B14F-4D97-AF65-F5344CB8AC3E}">
        <p14:creationId xmlns:p14="http://schemas.microsoft.com/office/powerpoint/2010/main" val="283486104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r>
              <a:rPr lang="en-US" altLang="en-US" sz="3600" dirty="0"/>
              <a:t>National Employment Rates by Disability </a:t>
            </a:r>
          </a:p>
        </p:txBody>
      </p:sp>
      <p:graphicFrame>
        <p:nvGraphicFramePr>
          <p:cNvPr id="2" name="Chart 1" descr="The employment percentage varies greatly depending on the specific type of disability and needs to be addressed as such. &#10;&#10;Hearing: 50.7%&#10;Vision: 40.2%&#10;Cognitive: 24.2%&#10;Ambulatory: 24.2%&#10;Self-Care: 15.4%&#10;Independent Living: 15.9%" title="Employment Percentage by Type of Disability, Ages 18-64, 2014"/>
          <p:cNvGraphicFramePr/>
          <p:nvPr>
            <p:extLst>
              <p:ext uri="{D42A27DB-BD31-4B8C-83A1-F6EECF244321}">
                <p14:modId xmlns:p14="http://schemas.microsoft.com/office/powerpoint/2010/main" val="1312132798"/>
              </p:ext>
            </p:extLst>
          </p:nvPr>
        </p:nvGraphicFramePr>
        <p:xfrm>
          <a:off x="685800" y="1524000"/>
          <a:ext cx="7848600" cy="44958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76427098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p:cNvSpPr>
            <a:spLocks noGrp="1"/>
          </p:cNvSpPr>
          <p:nvPr>
            <p:ph type="title"/>
          </p:nvPr>
        </p:nvSpPr>
        <p:spPr/>
        <p:txBody>
          <a:bodyPr/>
          <a:lstStyle/>
          <a:p>
            <a:r>
              <a:rPr lang="en-US" altLang="en-US" sz="3600" dirty="0"/>
              <a:t>State Disability and Employment Statistics</a:t>
            </a:r>
          </a:p>
        </p:txBody>
      </p:sp>
      <p:sp>
        <p:nvSpPr>
          <p:cNvPr id="77827" name="Content Placeholder 2"/>
          <p:cNvSpPr>
            <a:spLocks noGrp="1"/>
          </p:cNvSpPr>
          <p:nvPr>
            <p:ph idx="1"/>
          </p:nvPr>
        </p:nvSpPr>
        <p:spPr>
          <a:xfrm>
            <a:off x="76200" y="1436914"/>
            <a:ext cx="4343400" cy="4648200"/>
          </a:xfrm>
        </p:spPr>
        <p:txBody>
          <a:bodyPr/>
          <a:lstStyle/>
          <a:p>
            <a:pPr indent="-182563">
              <a:spcBef>
                <a:spcPts val="0"/>
              </a:spcBef>
            </a:pPr>
            <a:r>
              <a:rPr lang="en-US" altLang="en-US" sz="1100" dirty="0" smtClean="0"/>
              <a:t>Alabama: Download the PDF </a:t>
            </a:r>
            <a:r>
              <a:rPr lang="en-US" altLang="en-US" sz="1100" dirty="0" smtClean="0">
                <a:hlinkClick r:id="rId2"/>
              </a:rPr>
              <a:t>here</a:t>
            </a:r>
            <a:r>
              <a:rPr lang="en-US" altLang="en-US" sz="1100" dirty="0" smtClean="0"/>
              <a:t>. Download the PPT </a:t>
            </a:r>
            <a:r>
              <a:rPr lang="en-US" altLang="en-US" sz="1100" dirty="0" smtClean="0">
                <a:hlinkClick r:id="rId3"/>
              </a:rPr>
              <a:t>here</a:t>
            </a:r>
            <a:r>
              <a:rPr lang="en-US" altLang="en-US" sz="1100" dirty="0" smtClean="0"/>
              <a:t>.</a:t>
            </a:r>
          </a:p>
          <a:p>
            <a:pPr indent="-182563">
              <a:spcBef>
                <a:spcPts val="0"/>
              </a:spcBef>
            </a:pPr>
            <a:r>
              <a:rPr lang="en-US" altLang="en-US" sz="1100" dirty="0" smtClean="0"/>
              <a:t>Alaska: Download the PDF </a:t>
            </a:r>
            <a:r>
              <a:rPr lang="en-US" altLang="en-US" sz="1100" dirty="0" smtClean="0">
                <a:hlinkClick r:id="rId4"/>
              </a:rPr>
              <a:t>here</a:t>
            </a:r>
            <a:r>
              <a:rPr lang="en-US" altLang="en-US" sz="1100" dirty="0" smtClean="0"/>
              <a:t>. Download the PPT </a:t>
            </a:r>
            <a:r>
              <a:rPr lang="en-US" altLang="en-US" sz="1100" dirty="0" smtClean="0">
                <a:hlinkClick r:id="rId5"/>
              </a:rPr>
              <a:t>here</a:t>
            </a:r>
            <a:r>
              <a:rPr lang="en-US" altLang="en-US" sz="1100" dirty="0" smtClean="0"/>
              <a:t>.</a:t>
            </a:r>
          </a:p>
          <a:p>
            <a:pPr indent="-182563">
              <a:spcBef>
                <a:spcPts val="0"/>
              </a:spcBef>
            </a:pPr>
            <a:r>
              <a:rPr lang="en-US" altLang="en-US" sz="1100" dirty="0" smtClean="0"/>
              <a:t>Arizona: Download the PDF </a:t>
            </a:r>
            <a:r>
              <a:rPr lang="en-US" altLang="en-US" sz="1100" dirty="0" smtClean="0">
                <a:hlinkClick r:id="rId6"/>
              </a:rPr>
              <a:t>here</a:t>
            </a:r>
            <a:r>
              <a:rPr lang="en-US" altLang="en-US" sz="1100" dirty="0" smtClean="0"/>
              <a:t>. Download the PPT </a:t>
            </a:r>
            <a:r>
              <a:rPr lang="en-US" altLang="en-US" sz="1100" dirty="0" smtClean="0">
                <a:hlinkClick r:id="rId7"/>
              </a:rPr>
              <a:t>here</a:t>
            </a:r>
            <a:r>
              <a:rPr lang="en-US" altLang="en-US" sz="1100" dirty="0" smtClean="0"/>
              <a:t>.</a:t>
            </a:r>
          </a:p>
          <a:p>
            <a:pPr indent="-182563">
              <a:spcBef>
                <a:spcPts val="0"/>
              </a:spcBef>
            </a:pPr>
            <a:r>
              <a:rPr lang="en-US" altLang="en-US" sz="1100" dirty="0" smtClean="0"/>
              <a:t>Arkansas</a:t>
            </a:r>
            <a:r>
              <a:rPr lang="en-US" altLang="en-US" sz="1100" dirty="0"/>
              <a:t>: Download the PDF </a:t>
            </a:r>
            <a:r>
              <a:rPr lang="en-US" altLang="en-US" sz="1100" dirty="0">
                <a:hlinkClick r:id="rId8"/>
              </a:rPr>
              <a:t>here</a:t>
            </a:r>
            <a:r>
              <a:rPr lang="en-US" altLang="en-US" sz="1100" dirty="0"/>
              <a:t>. Download the PPT </a:t>
            </a:r>
            <a:r>
              <a:rPr lang="en-US" altLang="en-US" sz="1100" dirty="0">
                <a:hlinkClick r:id="rId9"/>
              </a:rPr>
              <a:t>here</a:t>
            </a:r>
            <a:r>
              <a:rPr lang="en-US" altLang="en-US" sz="1100" dirty="0"/>
              <a:t>.</a:t>
            </a:r>
          </a:p>
          <a:p>
            <a:pPr indent="-182563">
              <a:spcBef>
                <a:spcPts val="0"/>
              </a:spcBef>
            </a:pPr>
            <a:r>
              <a:rPr lang="en-US" altLang="en-US" sz="1100" dirty="0"/>
              <a:t>California: Download the PDF </a:t>
            </a:r>
            <a:r>
              <a:rPr lang="en-US" altLang="en-US" sz="1100" dirty="0">
                <a:hlinkClick r:id="rId10"/>
              </a:rPr>
              <a:t>here</a:t>
            </a:r>
            <a:r>
              <a:rPr lang="en-US" altLang="en-US" sz="1100" dirty="0"/>
              <a:t>. Download the PPT </a:t>
            </a:r>
            <a:r>
              <a:rPr lang="en-US" altLang="en-US" sz="1100" dirty="0">
                <a:hlinkClick r:id="rId11"/>
              </a:rPr>
              <a:t>here</a:t>
            </a:r>
            <a:r>
              <a:rPr lang="en-US" altLang="en-US" sz="1100" dirty="0"/>
              <a:t>.</a:t>
            </a:r>
          </a:p>
          <a:p>
            <a:pPr indent="-182563">
              <a:spcBef>
                <a:spcPts val="0"/>
              </a:spcBef>
            </a:pPr>
            <a:r>
              <a:rPr lang="en-US" altLang="en-US" sz="1100" dirty="0"/>
              <a:t>Colorado: Download the PDF </a:t>
            </a:r>
            <a:r>
              <a:rPr lang="en-US" altLang="en-US" sz="1100" dirty="0">
                <a:hlinkClick r:id="rId12"/>
              </a:rPr>
              <a:t>here</a:t>
            </a:r>
            <a:r>
              <a:rPr lang="en-US" altLang="en-US" sz="1100" dirty="0"/>
              <a:t>. Download the PPT </a:t>
            </a:r>
            <a:r>
              <a:rPr lang="en-US" altLang="en-US" sz="1100" dirty="0">
                <a:hlinkClick r:id="rId13"/>
              </a:rPr>
              <a:t>here</a:t>
            </a:r>
            <a:r>
              <a:rPr lang="en-US" altLang="en-US" sz="1100" dirty="0"/>
              <a:t>.</a:t>
            </a:r>
          </a:p>
          <a:p>
            <a:pPr indent="-182563">
              <a:spcBef>
                <a:spcPts val="0"/>
              </a:spcBef>
            </a:pPr>
            <a:r>
              <a:rPr lang="en-US" altLang="en-US" sz="1100" dirty="0"/>
              <a:t>Connecticut: Download the PDF </a:t>
            </a:r>
            <a:r>
              <a:rPr lang="en-US" altLang="en-US" sz="1100" dirty="0">
                <a:hlinkClick r:id="rId14"/>
              </a:rPr>
              <a:t>here</a:t>
            </a:r>
            <a:r>
              <a:rPr lang="en-US" altLang="en-US" sz="1100" dirty="0"/>
              <a:t>. Download the PPT </a:t>
            </a:r>
            <a:r>
              <a:rPr lang="en-US" altLang="en-US" sz="1100" dirty="0">
                <a:hlinkClick r:id="rId15"/>
              </a:rPr>
              <a:t>here</a:t>
            </a:r>
            <a:r>
              <a:rPr lang="en-US" altLang="en-US" sz="1100" dirty="0"/>
              <a:t>.</a:t>
            </a:r>
          </a:p>
          <a:p>
            <a:pPr indent="-182563">
              <a:spcBef>
                <a:spcPts val="0"/>
              </a:spcBef>
            </a:pPr>
            <a:r>
              <a:rPr lang="en-US" altLang="en-US" sz="1100" dirty="0"/>
              <a:t>DC: Download the PDF </a:t>
            </a:r>
            <a:r>
              <a:rPr lang="en-US" altLang="en-US" sz="1100" dirty="0">
                <a:hlinkClick r:id="rId16"/>
              </a:rPr>
              <a:t>here</a:t>
            </a:r>
            <a:r>
              <a:rPr lang="en-US" altLang="en-US" sz="1100" dirty="0"/>
              <a:t>. Download the PPT </a:t>
            </a:r>
            <a:r>
              <a:rPr lang="en-US" altLang="en-US" sz="1100" dirty="0">
                <a:hlinkClick r:id="rId17"/>
              </a:rPr>
              <a:t>here</a:t>
            </a:r>
            <a:r>
              <a:rPr lang="en-US" altLang="en-US" sz="1100" dirty="0"/>
              <a:t>.</a:t>
            </a:r>
          </a:p>
          <a:p>
            <a:pPr indent="-182563">
              <a:spcBef>
                <a:spcPts val="0"/>
              </a:spcBef>
            </a:pPr>
            <a:r>
              <a:rPr lang="en-US" altLang="en-US" sz="1100" dirty="0"/>
              <a:t>Delaware: Download the PDF </a:t>
            </a:r>
            <a:r>
              <a:rPr lang="en-US" altLang="en-US" sz="1100" dirty="0">
                <a:hlinkClick r:id="rId18"/>
              </a:rPr>
              <a:t>here</a:t>
            </a:r>
            <a:r>
              <a:rPr lang="en-US" altLang="en-US" sz="1100" dirty="0"/>
              <a:t>. Download the PPT </a:t>
            </a:r>
            <a:r>
              <a:rPr lang="en-US" altLang="en-US" sz="1100" dirty="0">
                <a:hlinkClick r:id="rId19"/>
              </a:rPr>
              <a:t>here</a:t>
            </a:r>
            <a:r>
              <a:rPr lang="en-US" altLang="en-US" sz="1100" dirty="0"/>
              <a:t>.</a:t>
            </a:r>
          </a:p>
          <a:p>
            <a:pPr indent="-182563">
              <a:spcBef>
                <a:spcPts val="0"/>
              </a:spcBef>
            </a:pPr>
            <a:r>
              <a:rPr lang="en-US" altLang="en-US" sz="1100" dirty="0"/>
              <a:t>Florida: Download the PDF </a:t>
            </a:r>
            <a:r>
              <a:rPr lang="en-US" altLang="en-US" sz="1100" dirty="0">
                <a:hlinkClick r:id="rId20"/>
              </a:rPr>
              <a:t>here</a:t>
            </a:r>
            <a:r>
              <a:rPr lang="en-US" altLang="en-US" sz="1100" dirty="0"/>
              <a:t>. Download the PPT </a:t>
            </a:r>
            <a:r>
              <a:rPr lang="en-US" altLang="en-US" sz="1100" dirty="0">
                <a:hlinkClick r:id="rId21"/>
              </a:rPr>
              <a:t>here</a:t>
            </a:r>
            <a:r>
              <a:rPr lang="en-US" altLang="en-US" sz="1100" dirty="0"/>
              <a:t>.</a:t>
            </a:r>
          </a:p>
          <a:p>
            <a:pPr indent="-182563">
              <a:spcBef>
                <a:spcPts val="0"/>
              </a:spcBef>
            </a:pPr>
            <a:r>
              <a:rPr lang="en-US" altLang="en-US" sz="1100" dirty="0"/>
              <a:t>Georgia: Download the PDF </a:t>
            </a:r>
            <a:r>
              <a:rPr lang="en-US" altLang="en-US" sz="1100" dirty="0">
                <a:hlinkClick r:id="rId22"/>
              </a:rPr>
              <a:t>here</a:t>
            </a:r>
            <a:r>
              <a:rPr lang="en-US" altLang="en-US" sz="1100" dirty="0"/>
              <a:t>. Download the PPT </a:t>
            </a:r>
            <a:r>
              <a:rPr lang="en-US" altLang="en-US" sz="1100" dirty="0">
                <a:hlinkClick r:id="rId23"/>
              </a:rPr>
              <a:t>here</a:t>
            </a:r>
            <a:r>
              <a:rPr lang="en-US" altLang="en-US" sz="1100" dirty="0"/>
              <a:t>.</a:t>
            </a:r>
          </a:p>
          <a:p>
            <a:pPr indent="-182563">
              <a:spcBef>
                <a:spcPts val="0"/>
              </a:spcBef>
            </a:pPr>
            <a:r>
              <a:rPr lang="en-US" altLang="en-US" sz="1100" dirty="0"/>
              <a:t>Hawaii: Download the PDF </a:t>
            </a:r>
            <a:r>
              <a:rPr lang="en-US" altLang="en-US" sz="1100" dirty="0">
                <a:hlinkClick r:id="rId24"/>
              </a:rPr>
              <a:t>here</a:t>
            </a:r>
            <a:r>
              <a:rPr lang="en-US" altLang="en-US" sz="1100" dirty="0"/>
              <a:t>. Download the PPT </a:t>
            </a:r>
            <a:r>
              <a:rPr lang="en-US" altLang="en-US" sz="1100" dirty="0">
                <a:hlinkClick r:id="rId25"/>
              </a:rPr>
              <a:t>here</a:t>
            </a:r>
            <a:r>
              <a:rPr lang="en-US" altLang="en-US" sz="1100" dirty="0"/>
              <a:t>.</a:t>
            </a:r>
          </a:p>
          <a:p>
            <a:pPr indent="-182563">
              <a:spcBef>
                <a:spcPts val="0"/>
              </a:spcBef>
            </a:pPr>
            <a:r>
              <a:rPr lang="en-US" altLang="en-US" sz="1100" dirty="0"/>
              <a:t>Idaho: Download the PDF </a:t>
            </a:r>
            <a:r>
              <a:rPr lang="en-US" altLang="en-US" sz="1100" dirty="0">
                <a:hlinkClick r:id="rId26"/>
              </a:rPr>
              <a:t>here</a:t>
            </a:r>
            <a:r>
              <a:rPr lang="en-US" altLang="en-US" sz="1100" dirty="0"/>
              <a:t>. Download the PPT </a:t>
            </a:r>
            <a:r>
              <a:rPr lang="en-US" altLang="en-US" sz="1100" dirty="0">
                <a:hlinkClick r:id="rId27"/>
              </a:rPr>
              <a:t>here</a:t>
            </a:r>
            <a:r>
              <a:rPr lang="en-US" altLang="en-US" sz="1100" dirty="0"/>
              <a:t>.</a:t>
            </a:r>
          </a:p>
          <a:p>
            <a:pPr indent="-182563">
              <a:spcBef>
                <a:spcPts val="0"/>
              </a:spcBef>
            </a:pPr>
            <a:r>
              <a:rPr lang="en-US" altLang="en-US" sz="1100" dirty="0"/>
              <a:t>Illinois: Download the PDF </a:t>
            </a:r>
            <a:r>
              <a:rPr lang="en-US" altLang="en-US" sz="1100" dirty="0">
                <a:hlinkClick r:id="rId28"/>
              </a:rPr>
              <a:t>here</a:t>
            </a:r>
            <a:r>
              <a:rPr lang="en-US" altLang="en-US" sz="1100" dirty="0"/>
              <a:t>. Download the PPT </a:t>
            </a:r>
            <a:r>
              <a:rPr lang="en-US" altLang="en-US" sz="1100" dirty="0">
                <a:hlinkClick r:id="rId29"/>
              </a:rPr>
              <a:t>here</a:t>
            </a:r>
            <a:r>
              <a:rPr lang="en-US" altLang="en-US" sz="1100" dirty="0"/>
              <a:t>.</a:t>
            </a:r>
          </a:p>
          <a:p>
            <a:pPr indent="-182563">
              <a:spcBef>
                <a:spcPts val="0"/>
              </a:spcBef>
            </a:pPr>
            <a:r>
              <a:rPr lang="en-US" altLang="en-US" sz="1100" dirty="0"/>
              <a:t>Indiana: Download the PDF </a:t>
            </a:r>
            <a:r>
              <a:rPr lang="en-US" altLang="en-US" sz="1100" dirty="0">
                <a:hlinkClick r:id="rId30"/>
              </a:rPr>
              <a:t>here</a:t>
            </a:r>
            <a:r>
              <a:rPr lang="en-US" altLang="en-US" sz="1100" dirty="0"/>
              <a:t>. Download the PPT </a:t>
            </a:r>
            <a:r>
              <a:rPr lang="en-US" altLang="en-US" sz="1100" dirty="0">
                <a:hlinkClick r:id="rId31"/>
              </a:rPr>
              <a:t>here</a:t>
            </a:r>
            <a:r>
              <a:rPr lang="en-US" altLang="en-US" sz="1100" dirty="0"/>
              <a:t>.</a:t>
            </a:r>
          </a:p>
          <a:p>
            <a:pPr indent="-182563">
              <a:spcBef>
                <a:spcPts val="0"/>
              </a:spcBef>
            </a:pPr>
            <a:r>
              <a:rPr lang="en-US" altLang="en-US" sz="1100" dirty="0"/>
              <a:t>Iowa: Download the PDF </a:t>
            </a:r>
            <a:r>
              <a:rPr lang="en-US" altLang="en-US" sz="1100" dirty="0">
                <a:hlinkClick r:id="rId32"/>
              </a:rPr>
              <a:t>here</a:t>
            </a:r>
            <a:r>
              <a:rPr lang="en-US" altLang="en-US" sz="1100" dirty="0"/>
              <a:t>. Download the PPT </a:t>
            </a:r>
            <a:r>
              <a:rPr lang="en-US" altLang="en-US" sz="1100" dirty="0">
                <a:hlinkClick r:id="rId33"/>
              </a:rPr>
              <a:t>here</a:t>
            </a:r>
            <a:r>
              <a:rPr lang="en-US" altLang="en-US" sz="1100" dirty="0"/>
              <a:t>.</a:t>
            </a:r>
          </a:p>
          <a:p>
            <a:pPr indent="-182563">
              <a:spcBef>
                <a:spcPts val="0"/>
              </a:spcBef>
            </a:pPr>
            <a:r>
              <a:rPr lang="en-US" altLang="en-US" sz="1100" dirty="0"/>
              <a:t>Kansas: Download the PDF </a:t>
            </a:r>
            <a:r>
              <a:rPr lang="en-US" altLang="en-US" sz="1100" dirty="0">
                <a:hlinkClick r:id="rId34"/>
              </a:rPr>
              <a:t>here</a:t>
            </a:r>
            <a:r>
              <a:rPr lang="en-US" altLang="en-US" sz="1100" dirty="0"/>
              <a:t>. Download the PPT </a:t>
            </a:r>
            <a:r>
              <a:rPr lang="en-US" altLang="en-US" sz="1100" dirty="0">
                <a:hlinkClick r:id="rId35"/>
              </a:rPr>
              <a:t>here</a:t>
            </a:r>
            <a:r>
              <a:rPr lang="en-US" altLang="en-US" sz="1100" dirty="0"/>
              <a:t>.</a:t>
            </a:r>
          </a:p>
          <a:p>
            <a:pPr indent="-182563">
              <a:spcBef>
                <a:spcPts val="0"/>
              </a:spcBef>
            </a:pPr>
            <a:r>
              <a:rPr lang="en-US" altLang="en-US" sz="1100" dirty="0"/>
              <a:t>Kentucky: Download the PDF </a:t>
            </a:r>
            <a:r>
              <a:rPr lang="en-US" altLang="en-US" sz="1100" dirty="0">
                <a:hlinkClick r:id="rId36"/>
              </a:rPr>
              <a:t>here</a:t>
            </a:r>
            <a:r>
              <a:rPr lang="en-US" altLang="en-US" sz="1100" dirty="0"/>
              <a:t>. Download the PPT </a:t>
            </a:r>
            <a:r>
              <a:rPr lang="en-US" altLang="en-US" sz="1100" dirty="0">
                <a:hlinkClick r:id="rId37"/>
              </a:rPr>
              <a:t>here</a:t>
            </a:r>
            <a:r>
              <a:rPr lang="en-US" altLang="en-US" sz="1100" dirty="0"/>
              <a:t>.</a:t>
            </a:r>
          </a:p>
          <a:p>
            <a:pPr indent="-182563">
              <a:spcBef>
                <a:spcPts val="0"/>
              </a:spcBef>
            </a:pPr>
            <a:r>
              <a:rPr lang="en-US" altLang="en-US" sz="1100" dirty="0"/>
              <a:t>Louisiana: Download the PDF </a:t>
            </a:r>
            <a:r>
              <a:rPr lang="en-US" altLang="en-US" sz="1100" dirty="0">
                <a:hlinkClick r:id="rId38"/>
              </a:rPr>
              <a:t>here</a:t>
            </a:r>
            <a:r>
              <a:rPr lang="en-US" altLang="en-US" sz="1100" dirty="0"/>
              <a:t>. Download the PPT </a:t>
            </a:r>
            <a:r>
              <a:rPr lang="en-US" altLang="en-US" sz="1100" dirty="0">
                <a:hlinkClick r:id="rId39"/>
              </a:rPr>
              <a:t>here</a:t>
            </a:r>
            <a:r>
              <a:rPr lang="en-US" altLang="en-US" sz="1100" dirty="0"/>
              <a:t>.</a:t>
            </a:r>
          </a:p>
          <a:p>
            <a:pPr indent="-182563">
              <a:spcBef>
                <a:spcPts val="0"/>
              </a:spcBef>
            </a:pPr>
            <a:r>
              <a:rPr lang="en-US" altLang="en-US" sz="1100" dirty="0"/>
              <a:t>Maine: Download the PDF </a:t>
            </a:r>
            <a:r>
              <a:rPr lang="en-US" altLang="en-US" sz="1100" dirty="0">
                <a:hlinkClick r:id="rId40"/>
              </a:rPr>
              <a:t>here</a:t>
            </a:r>
            <a:r>
              <a:rPr lang="en-US" altLang="en-US" sz="1100" dirty="0"/>
              <a:t>. Download the PPT </a:t>
            </a:r>
            <a:r>
              <a:rPr lang="en-US" altLang="en-US" sz="1100" dirty="0">
                <a:hlinkClick r:id="rId41"/>
              </a:rPr>
              <a:t>here</a:t>
            </a:r>
            <a:r>
              <a:rPr lang="en-US" altLang="en-US" sz="1100" dirty="0"/>
              <a:t>.</a:t>
            </a:r>
          </a:p>
          <a:p>
            <a:pPr indent="-182563">
              <a:spcBef>
                <a:spcPts val="0"/>
              </a:spcBef>
            </a:pPr>
            <a:r>
              <a:rPr lang="en-US" altLang="en-US" sz="1100" dirty="0"/>
              <a:t>Maryland: Download the PDF </a:t>
            </a:r>
            <a:r>
              <a:rPr lang="en-US" altLang="en-US" sz="1100" dirty="0">
                <a:hlinkClick r:id="rId42"/>
              </a:rPr>
              <a:t>here</a:t>
            </a:r>
            <a:r>
              <a:rPr lang="en-US" altLang="en-US" sz="1100" dirty="0"/>
              <a:t>. Download the PPT </a:t>
            </a:r>
            <a:r>
              <a:rPr lang="en-US" altLang="en-US" sz="1100" dirty="0">
                <a:hlinkClick r:id="rId43"/>
              </a:rPr>
              <a:t>here</a:t>
            </a:r>
            <a:r>
              <a:rPr lang="en-US" altLang="en-US" sz="1100" dirty="0"/>
              <a:t>.</a:t>
            </a:r>
          </a:p>
          <a:p>
            <a:pPr indent="-182563">
              <a:spcBef>
                <a:spcPts val="0"/>
              </a:spcBef>
            </a:pPr>
            <a:r>
              <a:rPr lang="en-US" altLang="en-US" sz="1100" dirty="0"/>
              <a:t>Massachusetts: Download the PDF </a:t>
            </a:r>
            <a:r>
              <a:rPr lang="en-US" altLang="en-US" sz="1100" dirty="0">
                <a:hlinkClick r:id="rId44"/>
              </a:rPr>
              <a:t>here</a:t>
            </a:r>
            <a:r>
              <a:rPr lang="en-US" altLang="en-US" sz="1100" dirty="0"/>
              <a:t>. Download the PPT </a:t>
            </a:r>
            <a:r>
              <a:rPr lang="en-US" altLang="en-US" sz="1100" dirty="0">
                <a:hlinkClick r:id="rId45"/>
              </a:rPr>
              <a:t>here</a:t>
            </a:r>
            <a:r>
              <a:rPr lang="en-US" altLang="en-US" sz="1100" dirty="0"/>
              <a:t>.</a:t>
            </a:r>
          </a:p>
          <a:p>
            <a:pPr indent="-182563">
              <a:spcBef>
                <a:spcPts val="0"/>
              </a:spcBef>
            </a:pPr>
            <a:r>
              <a:rPr lang="en-US" altLang="en-US" sz="1100" dirty="0"/>
              <a:t>Michigan: Download the PDF </a:t>
            </a:r>
            <a:r>
              <a:rPr lang="en-US" altLang="en-US" sz="1100" dirty="0">
                <a:hlinkClick r:id="rId46"/>
              </a:rPr>
              <a:t>here</a:t>
            </a:r>
            <a:r>
              <a:rPr lang="en-US" altLang="en-US" sz="1100" dirty="0"/>
              <a:t>. Download the PPT </a:t>
            </a:r>
            <a:r>
              <a:rPr lang="en-US" altLang="en-US" sz="1100" dirty="0">
                <a:hlinkClick r:id="rId47"/>
              </a:rPr>
              <a:t>here</a:t>
            </a:r>
            <a:r>
              <a:rPr lang="en-US" altLang="en-US" sz="1100" dirty="0"/>
              <a:t>.</a:t>
            </a:r>
          </a:p>
          <a:p>
            <a:pPr indent="-182563">
              <a:spcBef>
                <a:spcPts val="0"/>
              </a:spcBef>
            </a:pPr>
            <a:r>
              <a:rPr lang="en-US" altLang="en-US" sz="1100" dirty="0"/>
              <a:t>Minnesota: Download the PDF </a:t>
            </a:r>
            <a:r>
              <a:rPr lang="en-US" altLang="en-US" sz="1100" dirty="0">
                <a:hlinkClick r:id="rId48"/>
              </a:rPr>
              <a:t>here</a:t>
            </a:r>
            <a:r>
              <a:rPr lang="en-US" altLang="en-US" sz="1100" dirty="0"/>
              <a:t>. Download the PPT </a:t>
            </a:r>
            <a:r>
              <a:rPr lang="en-US" altLang="en-US" sz="1100" dirty="0">
                <a:hlinkClick r:id="rId49"/>
              </a:rPr>
              <a:t>here</a:t>
            </a:r>
            <a:r>
              <a:rPr lang="en-US" altLang="en-US" sz="1100" dirty="0" smtClean="0"/>
              <a:t>.</a:t>
            </a:r>
          </a:p>
          <a:p>
            <a:pPr indent="-182563">
              <a:spcBef>
                <a:spcPts val="0"/>
              </a:spcBef>
            </a:pPr>
            <a:r>
              <a:rPr lang="en-US" altLang="en-US" sz="1100" dirty="0"/>
              <a:t>Mississippi: Download the PDF </a:t>
            </a:r>
            <a:r>
              <a:rPr lang="en-US" altLang="en-US" sz="1100" dirty="0">
                <a:hlinkClick r:id="rId50"/>
              </a:rPr>
              <a:t>here</a:t>
            </a:r>
            <a:r>
              <a:rPr lang="en-US" altLang="en-US" sz="1100" dirty="0"/>
              <a:t>. Download the PPT </a:t>
            </a:r>
            <a:r>
              <a:rPr lang="en-US" altLang="en-US" sz="1100" dirty="0">
                <a:hlinkClick r:id="rId51"/>
              </a:rPr>
              <a:t>here</a:t>
            </a:r>
            <a:r>
              <a:rPr lang="en-US" altLang="en-US" sz="1100" dirty="0"/>
              <a:t>.</a:t>
            </a:r>
          </a:p>
          <a:p>
            <a:pPr indent="-182563">
              <a:spcBef>
                <a:spcPts val="0"/>
              </a:spcBef>
            </a:pPr>
            <a:endParaRPr lang="en-US" altLang="en-US" sz="1100" dirty="0"/>
          </a:p>
        </p:txBody>
      </p:sp>
      <p:sp>
        <p:nvSpPr>
          <p:cNvPr id="77828" name="TextBox 3"/>
          <p:cNvSpPr txBox="1">
            <a:spLocks noChangeArrowheads="1"/>
          </p:cNvSpPr>
          <p:nvPr/>
        </p:nvSpPr>
        <p:spPr bwMode="auto">
          <a:xfrm>
            <a:off x="4572000" y="1447800"/>
            <a:ext cx="4419600" cy="4832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spcBef>
                <a:spcPct val="20000"/>
              </a:spcBef>
              <a:buFont typeface="Wingdings" panose="05000000000000000000" pitchFamily="2" charset="2"/>
              <a:buChar char="v"/>
              <a:defRPr sz="3200">
                <a:solidFill>
                  <a:schemeClr val="tx1"/>
                </a:solidFill>
                <a:latin typeface="Calibri" panose="020F0502020204030204" pitchFamily="34" charset="0"/>
                <a:ea typeface="ＭＳ Ｐゴシック" pitchFamily="34" charset="-128"/>
              </a:defRPr>
            </a:lvl1pPr>
            <a:lvl2pPr marL="742950" indent="-285750">
              <a:spcBef>
                <a:spcPct val="20000"/>
              </a:spcBef>
              <a:buFont typeface="Wingdings" panose="05000000000000000000" pitchFamily="2" charset="2"/>
              <a:buChar char="§"/>
              <a:defRPr sz="2800">
                <a:solidFill>
                  <a:schemeClr val="tx1"/>
                </a:solidFill>
                <a:latin typeface="Calibri" panose="020F0502020204030204" pitchFamily="34" charset="0"/>
                <a:ea typeface="ＭＳ Ｐゴシック"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itchFamily="34" charset="-128"/>
              </a:defRPr>
            </a:lvl3pPr>
            <a:lvl4pPr marL="1600200" indent="-228600">
              <a:spcBef>
                <a:spcPct val="20000"/>
              </a:spcBef>
              <a:buFont typeface="Wingdings" panose="05000000000000000000" pitchFamily="2" charset="2"/>
              <a:buChar char="Ø"/>
              <a:defRPr sz="2000">
                <a:solidFill>
                  <a:schemeClr val="tx1"/>
                </a:solidFill>
                <a:latin typeface="Calibri" panose="020F0502020204030204" pitchFamily="34" charset="0"/>
                <a:ea typeface="ＭＳ Ｐゴシック" pitchFamily="34" charset="-128"/>
              </a:defRPr>
            </a:lvl4pPr>
            <a:lvl5pPr marL="2057400" indent="-228600">
              <a:spcBef>
                <a:spcPct val="20000"/>
              </a:spcBef>
              <a:buFont typeface="Courier New" panose="02070309020205020404" pitchFamily="49" charset="0"/>
              <a:buChar char="o"/>
              <a:defRPr sz="2000">
                <a:solidFill>
                  <a:schemeClr val="tx1"/>
                </a:solidFill>
                <a:latin typeface="Calibri" panose="020F0502020204030204" pitchFamily="34" charset="0"/>
                <a:ea typeface="ＭＳ Ｐゴシック" pitchFamily="34" charset="-128"/>
              </a:defRPr>
            </a:lvl5pPr>
            <a:lvl6pPr marL="2514600" indent="-228600" eaLnBrk="0" fontAlgn="base" hangingPunct="0">
              <a:spcBef>
                <a:spcPct val="20000"/>
              </a:spcBef>
              <a:spcAft>
                <a:spcPct val="0"/>
              </a:spcAft>
              <a:buFont typeface="Courier New" panose="02070309020205020404" pitchFamily="49" charset="0"/>
              <a:buChar char="o"/>
              <a:defRPr sz="2000">
                <a:solidFill>
                  <a:schemeClr val="tx1"/>
                </a:solidFill>
                <a:latin typeface="Calibri" panose="020F0502020204030204" pitchFamily="34" charset="0"/>
                <a:ea typeface="ＭＳ Ｐゴシック" pitchFamily="34" charset="-128"/>
              </a:defRPr>
            </a:lvl6pPr>
            <a:lvl7pPr marL="2971800" indent="-228600" eaLnBrk="0" fontAlgn="base" hangingPunct="0">
              <a:spcBef>
                <a:spcPct val="20000"/>
              </a:spcBef>
              <a:spcAft>
                <a:spcPct val="0"/>
              </a:spcAft>
              <a:buFont typeface="Courier New" panose="02070309020205020404" pitchFamily="49" charset="0"/>
              <a:buChar char="o"/>
              <a:defRPr sz="2000">
                <a:solidFill>
                  <a:schemeClr val="tx1"/>
                </a:solidFill>
                <a:latin typeface="Calibri" panose="020F0502020204030204" pitchFamily="34" charset="0"/>
                <a:ea typeface="ＭＳ Ｐゴシック" pitchFamily="34" charset="-128"/>
              </a:defRPr>
            </a:lvl7pPr>
            <a:lvl8pPr marL="3429000" indent="-228600" eaLnBrk="0" fontAlgn="base" hangingPunct="0">
              <a:spcBef>
                <a:spcPct val="20000"/>
              </a:spcBef>
              <a:spcAft>
                <a:spcPct val="0"/>
              </a:spcAft>
              <a:buFont typeface="Courier New" panose="02070309020205020404" pitchFamily="49" charset="0"/>
              <a:buChar char="o"/>
              <a:defRPr sz="2000">
                <a:solidFill>
                  <a:schemeClr val="tx1"/>
                </a:solidFill>
                <a:latin typeface="Calibri" panose="020F0502020204030204" pitchFamily="34" charset="0"/>
                <a:ea typeface="ＭＳ Ｐゴシック" pitchFamily="34" charset="-128"/>
              </a:defRPr>
            </a:lvl8pPr>
            <a:lvl9pPr marL="3886200" indent="-228600" eaLnBrk="0" fontAlgn="base" hangingPunct="0">
              <a:spcBef>
                <a:spcPct val="20000"/>
              </a:spcBef>
              <a:spcAft>
                <a:spcPct val="0"/>
              </a:spcAft>
              <a:buFont typeface="Courier New" panose="02070309020205020404" pitchFamily="49" charset="0"/>
              <a:buChar char="o"/>
              <a:defRPr sz="2000">
                <a:solidFill>
                  <a:schemeClr val="tx1"/>
                </a:solidFill>
                <a:latin typeface="Calibri" panose="020F0502020204030204" pitchFamily="34" charset="0"/>
                <a:ea typeface="ＭＳ Ｐゴシック" pitchFamily="34" charset="-128"/>
              </a:defRPr>
            </a:lvl9pPr>
          </a:lstStyle>
          <a:p>
            <a:pPr eaLnBrk="1" hangingPunct="1">
              <a:spcBef>
                <a:spcPct val="0"/>
              </a:spcBef>
            </a:pPr>
            <a:r>
              <a:rPr lang="en-US" altLang="en-US" sz="1100" dirty="0" smtClean="0"/>
              <a:t>Missouri</a:t>
            </a:r>
            <a:r>
              <a:rPr lang="en-US" altLang="en-US" sz="1100" dirty="0"/>
              <a:t>: Download the PDF </a:t>
            </a:r>
            <a:r>
              <a:rPr lang="en-US" altLang="en-US" sz="1100" dirty="0">
                <a:hlinkClick r:id="rId52"/>
              </a:rPr>
              <a:t>here</a:t>
            </a:r>
            <a:r>
              <a:rPr lang="en-US" altLang="en-US" sz="1100" dirty="0"/>
              <a:t>. Download the PPT </a:t>
            </a:r>
            <a:r>
              <a:rPr lang="en-US" altLang="en-US" sz="1100" dirty="0">
                <a:hlinkClick r:id="rId53"/>
              </a:rPr>
              <a:t>here</a:t>
            </a:r>
            <a:r>
              <a:rPr lang="en-US" altLang="en-US" sz="1100" dirty="0"/>
              <a:t>.</a:t>
            </a:r>
          </a:p>
          <a:p>
            <a:pPr eaLnBrk="1" hangingPunct="1">
              <a:spcBef>
                <a:spcPct val="0"/>
              </a:spcBef>
            </a:pPr>
            <a:r>
              <a:rPr lang="en-US" altLang="en-US" sz="1100" dirty="0"/>
              <a:t>Montana: Download the PDF </a:t>
            </a:r>
            <a:r>
              <a:rPr lang="en-US" altLang="en-US" sz="1100" dirty="0">
                <a:hlinkClick r:id="rId54"/>
              </a:rPr>
              <a:t>here</a:t>
            </a:r>
            <a:r>
              <a:rPr lang="en-US" altLang="en-US" sz="1100" dirty="0"/>
              <a:t>. Download the PPT </a:t>
            </a:r>
            <a:r>
              <a:rPr lang="en-US" altLang="en-US" sz="1100" dirty="0">
                <a:hlinkClick r:id="rId55"/>
              </a:rPr>
              <a:t>here</a:t>
            </a:r>
            <a:r>
              <a:rPr lang="en-US" altLang="en-US" sz="1100" dirty="0"/>
              <a:t>.</a:t>
            </a:r>
          </a:p>
          <a:p>
            <a:pPr eaLnBrk="1" hangingPunct="1">
              <a:spcBef>
                <a:spcPct val="0"/>
              </a:spcBef>
            </a:pPr>
            <a:r>
              <a:rPr lang="en-US" altLang="en-US" sz="1100" dirty="0"/>
              <a:t>Nebraska: Download the PDF </a:t>
            </a:r>
            <a:r>
              <a:rPr lang="en-US" altLang="en-US" sz="1100" dirty="0">
                <a:hlinkClick r:id="rId56"/>
              </a:rPr>
              <a:t>here</a:t>
            </a:r>
            <a:r>
              <a:rPr lang="en-US" altLang="en-US" sz="1100" dirty="0"/>
              <a:t>. Download the PPT </a:t>
            </a:r>
            <a:r>
              <a:rPr lang="en-US" altLang="en-US" sz="1100" dirty="0">
                <a:hlinkClick r:id="rId57"/>
              </a:rPr>
              <a:t>here</a:t>
            </a:r>
            <a:r>
              <a:rPr lang="en-US" altLang="en-US" sz="1100" dirty="0"/>
              <a:t>.</a:t>
            </a:r>
          </a:p>
          <a:p>
            <a:pPr eaLnBrk="1" hangingPunct="1">
              <a:spcBef>
                <a:spcPct val="0"/>
              </a:spcBef>
            </a:pPr>
            <a:r>
              <a:rPr lang="en-US" altLang="en-US" sz="1100" dirty="0"/>
              <a:t>Nevada: Download the PDF </a:t>
            </a:r>
            <a:r>
              <a:rPr lang="en-US" altLang="en-US" sz="1100" dirty="0">
                <a:hlinkClick r:id="rId58"/>
              </a:rPr>
              <a:t>here</a:t>
            </a:r>
            <a:r>
              <a:rPr lang="en-US" altLang="en-US" sz="1100" dirty="0"/>
              <a:t>. Download the PPT </a:t>
            </a:r>
            <a:r>
              <a:rPr lang="en-US" altLang="en-US" sz="1100" dirty="0">
                <a:hlinkClick r:id="rId59"/>
              </a:rPr>
              <a:t>here</a:t>
            </a:r>
            <a:r>
              <a:rPr lang="en-US" altLang="en-US" sz="1100" dirty="0"/>
              <a:t>.</a:t>
            </a:r>
          </a:p>
          <a:p>
            <a:pPr eaLnBrk="1" hangingPunct="1">
              <a:spcBef>
                <a:spcPct val="0"/>
              </a:spcBef>
            </a:pPr>
            <a:r>
              <a:rPr lang="en-US" altLang="en-US" sz="1100" dirty="0"/>
              <a:t>New Hampshire: Download the PDF </a:t>
            </a:r>
            <a:r>
              <a:rPr lang="en-US" altLang="en-US" sz="1100" dirty="0">
                <a:hlinkClick r:id="rId60"/>
              </a:rPr>
              <a:t>here</a:t>
            </a:r>
            <a:r>
              <a:rPr lang="en-US" altLang="en-US" sz="1100" dirty="0"/>
              <a:t>. Download the PPT </a:t>
            </a:r>
            <a:r>
              <a:rPr lang="en-US" altLang="en-US" sz="1100" dirty="0">
                <a:hlinkClick r:id="rId61"/>
              </a:rPr>
              <a:t>here</a:t>
            </a:r>
            <a:r>
              <a:rPr lang="en-US" altLang="en-US" sz="1100" dirty="0"/>
              <a:t>.</a:t>
            </a:r>
          </a:p>
          <a:p>
            <a:pPr eaLnBrk="1" hangingPunct="1">
              <a:spcBef>
                <a:spcPct val="0"/>
              </a:spcBef>
            </a:pPr>
            <a:r>
              <a:rPr lang="en-US" altLang="en-US" sz="1100" dirty="0"/>
              <a:t>New Jersey: Download the PDF </a:t>
            </a:r>
            <a:r>
              <a:rPr lang="en-US" altLang="en-US" sz="1100" dirty="0">
                <a:hlinkClick r:id="rId62"/>
              </a:rPr>
              <a:t>here</a:t>
            </a:r>
            <a:r>
              <a:rPr lang="en-US" altLang="en-US" sz="1100" dirty="0"/>
              <a:t>. Download the PPT </a:t>
            </a:r>
            <a:r>
              <a:rPr lang="en-US" altLang="en-US" sz="1100" dirty="0">
                <a:hlinkClick r:id="rId63"/>
              </a:rPr>
              <a:t>here</a:t>
            </a:r>
            <a:r>
              <a:rPr lang="en-US" altLang="en-US" sz="1100" dirty="0"/>
              <a:t>.</a:t>
            </a:r>
          </a:p>
          <a:p>
            <a:pPr eaLnBrk="1" hangingPunct="1">
              <a:spcBef>
                <a:spcPct val="0"/>
              </a:spcBef>
            </a:pPr>
            <a:r>
              <a:rPr lang="en-US" altLang="en-US" sz="1100" dirty="0"/>
              <a:t>New Mexico: Download the PDF </a:t>
            </a:r>
            <a:r>
              <a:rPr lang="en-US" altLang="en-US" sz="1100" dirty="0">
                <a:hlinkClick r:id="rId64"/>
              </a:rPr>
              <a:t>here</a:t>
            </a:r>
            <a:r>
              <a:rPr lang="en-US" altLang="en-US" sz="1100" dirty="0"/>
              <a:t>. Download the PPT </a:t>
            </a:r>
            <a:r>
              <a:rPr lang="en-US" altLang="en-US" sz="1100" dirty="0">
                <a:hlinkClick r:id="rId65"/>
              </a:rPr>
              <a:t>here</a:t>
            </a:r>
            <a:r>
              <a:rPr lang="en-US" altLang="en-US" sz="1100" dirty="0"/>
              <a:t>.</a:t>
            </a:r>
          </a:p>
          <a:p>
            <a:pPr eaLnBrk="1" hangingPunct="1">
              <a:spcBef>
                <a:spcPct val="0"/>
              </a:spcBef>
            </a:pPr>
            <a:r>
              <a:rPr lang="en-US" altLang="en-US" sz="1100" dirty="0"/>
              <a:t>New York: Download the PDF </a:t>
            </a:r>
            <a:r>
              <a:rPr lang="en-US" altLang="en-US" sz="1100" dirty="0">
                <a:hlinkClick r:id="rId66"/>
              </a:rPr>
              <a:t>here</a:t>
            </a:r>
            <a:r>
              <a:rPr lang="en-US" altLang="en-US" sz="1100" dirty="0"/>
              <a:t>. Download the PPT </a:t>
            </a:r>
            <a:r>
              <a:rPr lang="en-US" altLang="en-US" sz="1100" dirty="0">
                <a:hlinkClick r:id="rId67"/>
              </a:rPr>
              <a:t>here</a:t>
            </a:r>
            <a:r>
              <a:rPr lang="en-US" altLang="en-US" sz="1100" dirty="0"/>
              <a:t>.</a:t>
            </a:r>
          </a:p>
          <a:p>
            <a:pPr eaLnBrk="1" hangingPunct="1">
              <a:spcBef>
                <a:spcPct val="0"/>
              </a:spcBef>
            </a:pPr>
            <a:r>
              <a:rPr lang="en-US" altLang="en-US" sz="1100" dirty="0"/>
              <a:t>North Carolina: Download the PDF </a:t>
            </a:r>
            <a:r>
              <a:rPr lang="en-US" altLang="en-US" sz="1100" dirty="0">
                <a:hlinkClick r:id="rId68"/>
              </a:rPr>
              <a:t>here</a:t>
            </a:r>
            <a:r>
              <a:rPr lang="en-US" altLang="en-US" sz="1100" dirty="0"/>
              <a:t>. Download the PPT </a:t>
            </a:r>
            <a:r>
              <a:rPr lang="en-US" altLang="en-US" sz="1100" dirty="0">
                <a:hlinkClick r:id="rId69"/>
              </a:rPr>
              <a:t>here</a:t>
            </a:r>
            <a:r>
              <a:rPr lang="en-US" altLang="en-US" sz="1100" dirty="0"/>
              <a:t>.</a:t>
            </a:r>
          </a:p>
          <a:p>
            <a:pPr eaLnBrk="1" hangingPunct="1">
              <a:spcBef>
                <a:spcPct val="0"/>
              </a:spcBef>
            </a:pPr>
            <a:r>
              <a:rPr lang="en-US" altLang="en-US" sz="1100" dirty="0"/>
              <a:t>North Dakota: Download the PDF </a:t>
            </a:r>
            <a:r>
              <a:rPr lang="en-US" altLang="en-US" sz="1100" dirty="0">
                <a:hlinkClick r:id="rId70"/>
              </a:rPr>
              <a:t>here</a:t>
            </a:r>
            <a:r>
              <a:rPr lang="en-US" altLang="en-US" sz="1100" dirty="0"/>
              <a:t>. Download the PPT </a:t>
            </a:r>
            <a:r>
              <a:rPr lang="en-US" altLang="en-US" sz="1100" dirty="0">
                <a:hlinkClick r:id="rId71"/>
              </a:rPr>
              <a:t>here</a:t>
            </a:r>
            <a:r>
              <a:rPr lang="en-US" altLang="en-US" sz="1100" dirty="0"/>
              <a:t>.</a:t>
            </a:r>
          </a:p>
          <a:p>
            <a:pPr eaLnBrk="1" hangingPunct="1">
              <a:spcBef>
                <a:spcPct val="0"/>
              </a:spcBef>
            </a:pPr>
            <a:r>
              <a:rPr lang="en-US" altLang="en-US" sz="1100" dirty="0"/>
              <a:t>Ohio: Download the PDF </a:t>
            </a:r>
            <a:r>
              <a:rPr lang="en-US" altLang="en-US" sz="1100" dirty="0">
                <a:hlinkClick r:id="rId72"/>
              </a:rPr>
              <a:t>here</a:t>
            </a:r>
            <a:r>
              <a:rPr lang="en-US" altLang="en-US" sz="1100" dirty="0"/>
              <a:t>. Download the PPT </a:t>
            </a:r>
            <a:r>
              <a:rPr lang="en-US" altLang="en-US" sz="1100" dirty="0">
                <a:hlinkClick r:id="rId73"/>
              </a:rPr>
              <a:t>here</a:t>
            </a:r>
            <a:r>
              <a:rPr lang="en-US" altLang="en-US" sz="1100" dirty="0"/>
              <a:t>.</a:t>
            </a:r>
          </a:p>
          <a:p>
            <a:pPr eaLnBrk="1" hangingPunct="1">
              <a:spcBef>
                <a:spcPct val="0"/>
              </a:spcBef>
            </a:pPr>
            <a:r>
              <a:rPr lang="en-US" altLang="en-US" sz="1100" dirty="0"/>
              <a:t>Oklahoma: Download the PDF </a:t>
            </a:r>
            <a:r>
              <a:rPr lang="en-US" altLang="en-US" sz="1100" dirty="0">
                <a:hlinkClick r:id="rId74"/>
              </a:rPr>
              <a:t>here</a:t>
            </a:r>
            <a:r>
              <a:rPr lang="en-US" altLang="en-US" sz="1100" dirty="0"/>
              <a:t>. Download the PPT </a:t>
            </a:r>
            <a:r>
              <a:rPr lang="en-US" altLang="en-US" sz="1100" dirty="0">
                <a:hlinkClick r:id="rId75"/>
              </a:rPr>
              <a:t>here</a:t>
            </a:r>
            <a:r>
              <a:rPr lang="en-US" altLang="en-US" sz="1100" dirty="0"/>
              <a:t>.</a:t>
            </a:r>
          </a:p>
          <a:p>
            <a:pPr eaLnBrk="1" hangingPunct="1">
              <a:spcBef>
                <a:spcPct val="0"/>
              </a:spcBef>
            </a:pPr>
            <a:r>
              <a:rPr lang="en-US" altLang="en-US" sz="1100" dirty="0"/>
              <a:t>Oregon: Download the PDF </a:t>
            </a:r>
            <a:r>
              <a:rPr lang="en-US" altLang="en-US" sz="1100" dirty="0">
                <a:hlinkClick r:id="rId76"/>
              </a:rPr>
              <a:t>here</a:t>
            </a:r>
            <a:r>
              <a:rPr lang="en-US" altLang="en-US" sz="1100" dirty="0"/>
              <a:t>. Download the PPT </a:t>
            </a:r>
            <a:r>
              <a:rPr lang="en-US" altLang="en-US" sz="1100" dirty="0">
                <a:hlinkClick r:id="rId77"/>
              </a:rPr>
              <a:t>here</a:t>
            </a:r>
            <a:r>
              <a:rPr lang="en-US" altLang="en-US" sz="1100" dirty="0"/>
              <a:t>.</a:t>
            </a:r>
          </a:p>
          <a:p>
            <a:pPr eaLnBrk="1" hangingPunct="1">
              <a:spcBef>
                <a:spcPct val="0"/>
              </a:spcBef>
            </a:pPr>
            <a:r>
              <a:rPr lang="en-US" altLang="en-US" sz="1100" dirty="0"/>
              <a:t>Pennsylvania: Download the PDF </a:t>
            </a:r>
            <a:r>
              <a:rPr lang="en-US" altLang="en-US" sz="1100" dirty="0">
                <a:hlinkClick r:id="rId78"/>
              </a:rPr>
              <a:t>here</a:t>
            </a:r>
            <a:r>
              <a:rPr lang="en-US" altLang="en-US" sz="1100" dirty="0"/>
              <a:t>. Download the PPT </a:t>
            </a:r>
            <a:r>
              <a:rPr lang="en-US" altLang="en-US" sz="1100" dirty="0">
                <a:hlinkClick r:id="rId79"/>
              </a:rPr>
              <a:t>here</a:t>
            </a:r>
            <a:r>
              <a:rPr lang="en-US" altLang="en-US" sz="1100" dirty="0"/>
              <a:t>.</a:t>
            </a:r>
          </a:p>
          <a:p>
            <a:pPr eaLnBrk="1" hangingPunct="1">
              <a:spcBef>
                <a:spcPct val="0"/>
              </a:spcBef>
            </a:pPr>
            <a:r>
              <a:rPr lang="en-US" altLang="en-US" sz="1100" dirty="0"/>
              <a:t>Rhode Island: Download the PDF </a:t>
            </a:r>
            <a:r>
              <a:rPr lang="en-US" altLang="en-US" sz="1100" dirty="0">
                <a:hlinkClick r:id="rId80"/>
              </a:rPr>
              <a:t>here</a:t>
            </a:r>
            <a:r>
              <a:rPr lang="en-US" altLang="en-US" sz="1100" dirty="0"/>
              <a:t>. Download the PPT </a:t>
            </a:r>
            <a:r>
              <a:rPr lang="en-US" altLang="en-US" sz="1100" dirty="0">
                <a:hlinkClick r:id="rId81"/>
              </a:rPr>
              <a:t>here</a:t>
            </a:r>
            <a:r>
              <a:rPr lang="en-US" altLang="en-US" sz="1100" dirty="0"/>
              <a:t>.</a:t>
            </a:r>
          </a:p>
          <a:p>
            <a:pPr eaLnBrk="1" hangingPunct="1">
              <a:spcBef>
                <a:spcPct val="0"/>
              </a:spcBef>
            </a:pPr>
            <a:r>
              <a:rPr lang="en-US" altLang="en-US" sz="1100" dirty="0"/>
              <a:t>South Carolina: Download the PDF </a:t>
            </a:r>
            <a:r>
              <a:rPr lang="en-US" altLang="en-US" sz="1100" dirty="0">
                <a:hlinkClick r:id="rId82"/>
              </a:rPr>
              <a:t>here</a:t>
            </a:r>
            <a:r>
              <a:rPr lang="en-US" altLang="en-US" sz="1100" dirty="0"/>
              <a:t>. Download the PPT </a:t>
            </a:r>
            <a:r>
              <a:rPr lang="en-US" altLang="en-US" sz="1100" dirty="0">
                <a:hlinkClick r:id="rId83"/>
              </a:rPr>
              <a:t>here</a:t>
            </a:r>
            <a:r>
              <a:rPr lang="en-US" altLang="en-US" sz="1100" dirty="0"/>
              <a:t>.</a:t>
            </a:r>
          </a:p>
          <a:p>
            <a:pPr eaLnBrk="1" hangingPunct="1">
              <a:spcBef>
                <a:spcPct val="0"/>
              </a:spcBef>
            </a:pPr>
            <a:r>
              <a:rPr lang="en-US" altLang="en-US" sz="1100" dirty="0"/>
              <a:t>South Dakota: Download the PDF </a:t>
            </a:r>
            <a:r>
              <a:rPr lang="en-US" altLang="en-US" sz="1100" dirty="0">
                <a:hlinkClick r:id="rId84"/>
              </a:rPr>
              <a:t>here</a:t>
            </a:r>
            <a:r>
              <a:rPr lang="en-US" altLang="en-US" sz="1100" dirty="0"/>
              <a:t>. Download the PPT </a:t>
            </a:r>
            <a:r>
              <a:rPr lang="en-US" altLang="en-US" sz="1100" dirty="0">
                <a:hlinkClick r:id="rId85"/>
              </a:rPr>
              <a:t>here</a:t>
            </a:r>
            <a:r>
              <a:rPr lang="en-US" altLang="en-US" sz="1100" dirty="0"/>
              <a:t>.</a:t>
            </a:r>
          </a:p>
          <a:p>
            <a:pPr eaLnBrk="1" hangingPunct="1">
              <a:spcBef>
                <a:spcPct val="0"/>
              </a:spcBef>
            </a:pPr>
            <a:r>
              <a:rPr lang="en-US" altLang="en-US" sz="1100" dirty="0"/>
              <a:t>Tennessee: Download the PDF </a:t>
            </a:r>
            <a:r>
              <a:rPr lang="en-US" altLang="en-US" sz="1100" dirty="0">
                <a:hlinkClick r:id="rId86"/>
              </a:rPr>
              <a:t>here</a:t>
            </a:r>
            <a:r>
              <a:rPr lang="en-US" altLang="en-US" sz="1100" dirty="0"/>
              <a:t>. Download the PPT </a:t>
            </a:r>
            <a:r>
              <a:rPr lang="en-US" altLang="en-US" sz="1100" dirty="0">
                <a:hlinkClick r:id="rId87"/>
              </a:rPr>
              <a:t>here</a:t>
            </a:r>
            <a:r>
              <a:rPr lang="en-US" altLang="en-US" sz="1100" dirty="0"/>
              <a:t>.</a:t>
            </a:r>
          </a:p>
          <a:p>
            <a:pPr eaLnBrk="1" hangingPunct="1">
              <a:spcBef>
                <a:spcPct val="0"/>
              </a:spcBef>
            </a:pPr>
            <a:r>
              <a:rPr lang="en-US" altLang="en-US" sz="1100" dirty="0"/>
              <a:t>Texas: Download the PDF </a:t>
            </a:r>
            <a:r>
              <a:rPr lang="en-US" altLang="en-US" sz="1100" dirty="0">
                <a:hlinkClick r:id="rId88"/>
              </a:rPr>
              <a:t>here</a:t>
            </a:r>
            <a:r>
              <a:rPr lang="en-US" altLang="en-US" sz="1100" dirty="0"/>
              <a:t>. Download the PPT </a:t>
            </a:r>
            <a:r>
              <a:rPr lang="en-US" altLang="en-US" sz="1100" dirty="0">
                <a:hlinkClick r:id="rId89"/>
              </a:rPr>
              <a:t>here</a:t>
            </a:r>
            <a:r>
              <a:rPr lang="en-US" altLang="en-US" sz="1100" dirty="0"/>
              <a:t>.</a:t>
            </a:r>
          </a:p>
          <a:p>
            <a:pPr eaLnBrk="1" hangingPunct="1">
              <a:spcBef>
                <a:spcPct val="0"/>
              </a:spcBef>
            </a:pPr>
            <a:r>
              <a:rPr lang="en-US" altLang="en-US" sz="1100" dirty="0"/>
              <a:t>Utah: Download the PDF </a:t>
            </a:r>
            <a:r>
              <a:rPr lang="en-US" altLang="en-US" sz="1100" dirty="0">
                <a:hlinkClick r:id="rId90"/>
              </a:rPr>
              <a:t>here</a:t>
            </a:r>
            <a:r>
              <a:rPr lang="en-US" altLang="en-US" sz="1100" dirty="0"/>
              <a:t>. Download the PPT </a:t>
            </a:r>
            <a:r>
              <a:rPr lang="en-US" altLang="en-US" sz="1100" dirty="0">
                <a:hlinkClick r:id="rId91"/>
              </a:rPr>
              <a:t>here</a:t>
            </a:r>
            <a:r>
              <a:rPr lang="en-US" altLang="en-US" sz="1100" dirty="0"/>
              <a:t>.</a:t>
            </a:r>
          </a:p>
          <a:p>
            <a:pPr eaLnBrk="1" hangingPunct="1">
              <a:spcBef>
                <a:spcPct val="0"/>
              </a:spcBef>
            </a:pPr>
            <a:r>
              <a:rPr lang="en-US" altLang="en-US" sz="1100" dirty="0"/>
              <a:t>Vermont: Download the PDF </a:t>
            </a:r>
            <a:r>
              <a:rPr lang="en-US" altLang="en-US" sz="1100" dirty="0">
                <a:hlinkClick r:id="rId92"/>
              </a:rPr>
              <a:t>here</a:t>
            </a:r>
            <a:r>
              <a:rPr lang="en-US" altLang="en-US" sz="1100" dirty="0"/>
              <a:t>. Download the PPT </a:t>
            </a:r>
            <a:r>
              <a:rPr lang="en-US" altLang="en-US" sz="1100" dirty="0">
                <a:hlinkClick r:id="rId93"/>
              </a:rPr>
              <a:t>here</a:t>
            </a:r>
            <a:r>
              <a:rPr lang="en-US" altLang="en-US" sz="1100" dirty="0"/>
              <a:t>.</a:t>
            </a:r>
          </a:p>
          <a:p>
            <a:pPr eaLnBrk="1" hangingPunct="1">
              <a:spcBef>
                <a:spcPct val="0"/>
              </a:spcBef>
            </a:pPr>
            <a:r>
              <a:rPr lang="en-US" altLang="en-US" sz="1100" dirty="0"/>
              <a:t>Virginia: Download the PDF </a:t>
            </a:r>
            <a:r>
              <a:rPr lang="en-US" altLang="en-US" sz="1100" dirty="0">
                <a:hlinkClick r:id="rId94"/>
              </a:rPr>
              <a:t>here</a:t>
            </a:r>
            <a:r>
              <a:rPr lang="en-US" altLang="en-US" sz="1100" dirty="0"/>
              <a:t>. Download the PPT </a:t>
            </a:r>
            <a:r>
              <a:rPr lang="en-US" altLang="en-US" sz="1100" dirty="0">
                <a:hlinkClick r:id="rId95"/>
              </a:rPr>
              <a:t>here</a:t>
            </a:r>
            <a:r>
              <a:rPr lang="en-US" altLang="en-US" sz="1100" dirty="0"/>
              <a:t>.</a:t>
            </a:r>
          </a:p>
          <a:p>
            <a:pPr eaLnBrk="1" hangingPunct="1">
              <a:spcBef>
                <a:spcPct val="0"/>
              </a:spcBef>
            </a:pPr>
            <a:r>
              <a:rPr lang="en-US" altLang="en-US" sz="1100" dirty="0"/>
              <a:t>Washington: Download the PDF </a:t>
            </a:r>
            <a:r>
              <a:rPr lang="en-US" altLang="en-US" sz="1100" dirty="0">
                <a:hlinkClick r:id="rId96"/>
              </a:rPr>
              <a:t>here</a:t>
            </a:r>
            <a:r>
              <a:rPr lang="en-US" altLang="en-US" sz="1100" dirty="0"/>
              <a:t>. Download the PPT </a:t>
            </a:r>
            <a:r>
              <a:rPr lang="en-US" altLang="en-US" sz="1100" dirty="0">
                <a:hlinkClick r:id="rId97"/>
              </a:rPr>
              <a:t>here</a:t>
            </a:r>
            <a:r>
              <a:rPr lang="en-US" altLang="en-US" sz="1100" dirty="0"/>
              <a:t>.</a:t>
            </a:r>
          </a:p>
          <a:p>
            <a:pPr eaLnBrk="1" hangingPunct="1">
              <a:spcBef>
                <a:spcPct val="0"/>
              </a:spcBef>
            </a:pPr>
            <a:r>
              <a:rPr lang="en-US" altLang="en-US" sz="1100" dirty="0"/>
              <a:t>West Virginia: Download the PDF </a:t>
            </a:r>
            <a:r>
              <a:rPr lang="en-US" altLang="en-US" sz="1100" dirty="0">
                <a:hlinkClick r:id="rId94"/>
              </a:rPr>
              <a:t>here</a:t>
            </a:r>
            <a:r>
              <a:rPr lang="en-US" altLang="en-US" sz="1100" dirty="0"/>
              <a:t>. Download the PPT </a:t>
            </a:r>
            <a:r>
              <a:rPr lang="en-US" altLang="en-US" sz="1100" dirty="0">
                <a:hlinkClick r:id="rId95"/>
              </a:rPr>
              <a:t>here</a:t>
            </a:r>
            <a:r>
              <a:rPr lang="en-US" altLang="en-US" sz="1100" dirty="0"/>
              <a:t>.</a:t>
            </a:r>
          </a:p>
          <a:p>
            <a:pPr eaLnBrk="1" hangingPunct="1">
              <a:spcBef>
                <a:spcPct val="0"/>
              </a:spcBef>
            </a:pPr>
            <a:r>
              <a:rPr lang="en-US" altLang="en-US" sz="1100" dirty="0"/>
              <a:t>Wisconsin: Download the PDF </a:t>
            </a:r>
            <a:r>
              <a:rPr lang="en-US" altLang="en-US" sz="1100" dirty="0">
                <a:hlinkClick r:id="rId98"/>
              </a:rPr>
              <a:t>here</a:t>
            </a:r>
            <a:r>
              <a:rPr lang="en-US" altLang="en-US" sz="1100" dirty="0"/>
              <a:t>. Download the PPT </a:t>
            </a:r>
            <a:r>
              <a:rPr lang="en-US" altLang="en-US" sz="1100" dirty="0">
                <a:hlinkClick r:id="rId99"/>
              </a:rPr>
              <a:t>here</a:t>
            </a:r>
            <a:r>
              <a:rPr lang="en-US" altLang="en-US" sz="1100" dirty="0"/>
              <a:t>.</a:t>
            </a:r>
          </a:p>
          <a:p>
            <a:pPr eaLnBrk="1" hangingPunct="1">
              <a:spcBef>
                <a:spcPct val="0"/>
              </a:spcBef>
            </a:pPr>
            <a:r>
              <a:rPr lang="en-US" altLang="en-US" sz="1100" dirty="0"/>
              <a:t>Wyoming: Download the PDF </a:t>
            </a:r>
            <a:r>
              <a:rPr lang="en-US" altLang="en-US" sz="1100" dirty="0">
                <a:hlinkClick r:id="rId100"/>
              </a:rPr>
              <a:t>here</a:t>
            </a:r>
            <a:r>
              <a:rPr lang="en-US" altLang="en-US" sz="1100" dirty="0"/>
              <a:t>. Download the PPT </a:t>
            </a:r>
            <a:r>
              <a:rPr lang="en-US" altLang="en-US" sz="1100" dirty="0">
                <a:hlinkClick r:id="rId101"/>
              </a:rPr>
              <a:t>here</a:t>
            </a:r>
            <a:r>
              <a:rPr lang="en-US" altLang="en-US" sz="1100" dirty="0"/>
              <a:t>.</a:t>
            </a:r>
          </a:p>
          <a:p>
            <a:pPr eaLnBrk="1" hangingPunct="1">
              <a:spcBef>
                <a:spcPct val="0"/>
              </a:spcBef>
            </a:pPr>
            <a:endParaRPr lang="en-US" altLang="en-US" sz="1100" dirty="0"/>
          </a:p>
          <a:p>
            <a:pPr eaLnBrk="1" hangingPunct="1">
              <a:spcBef>
                <a:spcPct val="0"/>
              </a:spcBef>
            </a:pPr>
            <a:endParaRPr lang="en-US" altLang="en-US" sz="1100" dirty="0"/>
          </a:p>
        </p:txBody>
      </p:sp>
    </p:spTree>
    <p:extLst>
      <p:ext uri="{BB962C8B-B14F-4D97-AF65-F5344CB8AC3E}">
        <p14:creationId xmlns:p14="http://schemas.microsoft.com/office/powerpoint/2010/main" val="393740577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“Disconnected Youth”</a:t>
            </a:r>
            <a:endParaRPr lang="en-US" dirty="0"/>
          </a:p>
        </p:txBody>
      </p:sp>
      <p:pic>
        <p:nvPicPr>
          <p:cNvPr id="7170" name="Picture 2" descr="Graphic with college students, overlayed with the statistic: &quot;Among young adults with disabilities (ages 18-24), only 42 percent were either employed or in school, compared to 81 percent of young adults without disabilities.&quot;&#10;&#10;Source: National Council on Disability" title="Among young adults with disabilities (ages 18-24), only 42 percent were either employed or in school, compared to 81 percent of young adults without disabiliti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37129"/>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005666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p:txBody>
          <a:bodyPr/>
          <a:lstStyle/>
          <a:p>
            <a:r>
              <a:rPr lang="en-US" altLang="en-US" dirty="0">
                <a:ea typeface="ＭＳ Ｐゴシック" pitchFamily="2" charset="-128"/>
              </a:rPr>
              <a:t>Best and Worst States on Jobs for People with Disabilities</a:t>
            </a:r>
          </a:p>
        </p:txBody>
      </p:sp>
      <p:sp>
        <p:nvSpPr>
          <p:cNvPr id="59395" name="Text Placeholder 3"/>
          <p:cNvSpPr>
            <a:spLocks noGrp="1"/>
          </p:cNvSpPr>
          <p:nvPr>
            <p:ph type="body" idx="4294967295"/>
          </p:nvPr>
        </p:nvSpPr>
        <p:spPr>
          <a:xfrm>
            <a:off x="25400" y="1295400"/>
            <a:ext cx="4040188" cy="727075"/>
          </a:xfrm>
        </p:spPr>
        <p:txBody>
          <a:bodyPr/>
          <a:lstStyle/>
          <a:p>
            <a:pPr marL="203200" indent="0">
              <a:buNone/>
            </a:pPr>
            <a:r>
              <a:rPr lang="en-US" altLang="en-US" sz="2000" dirty="0">
                <a:ea typeface="ＭＳ Ｐゴシック" pitchFamily="2" charset="-128"/>
              </a:rPr>
              <a:t>Top 10 States with the </a:t>
            </a:r>
            <a:r>
              <a:rPr lang="en-US" altLang="en-US" sz="2000" dirty="0" smtClean="0">
                <a:ea typeface="ＭＳ Ｐゴシック" pitchFamily="2" charset="-128"/>
              </a:rPr>
              <a:t>Lowest Employment Rate Gaps </a:t>
            </a:r>
            <a:r>
              <a:rPr lang="en-US" altLang="en-US" sz="2000" dirty="0">
                <a:ea typeface="ＭＳ Ｐゴシック" pitchFamily="2" charset="-128"/>
              </a:rPr>
              <a:t>for PWDs</a:t>
            </a:r>
          </a:p>
        </p:txBody>
      </p:sp>
      <p:graphicFrame>
        <p:nvGraphicFramePr>
          <p:cNvPr id="8" name="Content Placeholder 7" descr="North Dakota - 32.1&#10;Nevada - 33.4&#10;Utah - 33.5&#10;South Dakota - 33.6&#10;Hawaii - 34.2&#10;Alaska - 35.3&#10;Iowa - 35.7&#10;Wyoming - 35.9&#10;Idaho - 37&#10;Montana - 37.3" title="10 states with the lowest employment rate gaps for people with disabilities"/>
          <p:cNvGraphicFramePr>
            <a:graphicFrameLocks noGrp="1"/>
          </p:cNvGraphicFramePr>
          <p:nvPr>
            <p:ph sz="half" idx="4294967295"/>
            <p:extLst>
              <p:ext uri="{D42A27DB-BD31-4B8C-83A1-F6EECF244321}">
                <p14:modId xmlns:p14="http://schemas.microsoft.com/office/powerpoint/2010/main" val="244387526"/>
              </p:ext>
            </p:extLst>
          </p:nvPr>
        </p:nvGraphicFramePr>
        <p:xfrm>
          <a:off x="272584" y="1981200"/>
          <a:ext cx="3308816" cy="3733804"/>
        </p:xfrm>
        <a:graphic>
          <a:graphicData uri="http://schemas.openxmlformats.org/drawingml/2006/table">
            <a:tbl>
              <a:tblPr firstRow="1"/>
              <a:tblGrid>
                <a:gridCol w="637274">
                  <a:extLst>
                    <a:ext uri="{9D8B030D-6E8A-4147-A177-3AD203B41FA5}">
                      <a16:colId xmlns:a16="http://schemas.microsoft.com/office/drawing/2014/main" xmlns="" val="20000"/>
                    </a:ext>
                  </a:extLst>
                </a:gridCol>
                <a:gridCol w="1781028">
                  <a:extLst>
                    <a:ext uri="{9D8B030D-6E8A-4147-A177-3AD203B41FA5}">
                      <a16:colId xmlns:a16="http://schemas.microsoft.com/office/drawing/2014/main" xmlns="" val="20001"/>
                    </a:ext>
                  </a:extLst>
                </a:gridCol>
                <a:gridCol w="890514">
                  <a:extLst>
                    <a:ext uri="{9D8B030D-6E8A-4147-A177-3AD203B41FA5}">
                      <a16:colId xmlns:a16="http://schemas.microsoft.com/office/drawing/2014/main" xmlns="" val="20002"/>
                    </a:ext>
                  </a:extLst>
                </a:gridCol>
              </a:tblGrid>
              <a:tr h="32294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bg1"/>
                          </a:solidFill>
                          <a:effectLst/>
                          <a:latin typeface="Verdana" pitchFamily="34" charset="0"/>
                          <a:ea typeface="ＭＳ Ｐゴシック" pitchFamily="34" charset="-128"/>
                          <a:cs typeface="Arial" pitchFamily="34" charset="0"/>
                        </a:rPr>
                        <a:t>#</a:t>
                      </a:r>
                    </a:p>
                  </a:txBody>
                  <a:tcPr marT="45716" marB="4571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7339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FFFFFF"/>
                          </a:solidFill>
                          <a:effectLst/>
                          <a:latin typeface="Verdana" pitchFamily="34" charset="0"/>
                          <a:ea typeface="ＭＳ Ｐゴシック" pitchFamily="34" charset="-128"/>
                          <a:cs typeface="Arial" pitchFamily="34" charset="0"/>
                        </a:rPr>
                        <a:t>State</a:t>
                      </a:r>
                    </a:p>
                  </a:txBody>
                  <a:tcPr marT="45716" marB="4571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FFFFFF"/>
                          </a:solidFill>
                          <a:effectLst/>
                          <a:latin typeface="Verdana" pitchFamily="34" charset="0"/>
                          <a:ea typeface="ＭＳ Ｐゴシック" pitchFamily="34" charset="-128"/>
                          <a:cs typeface="Arial" pitchFamily="34" charset="0"/>
                        </a:rPr>
                        <a:t>Gap</a:t>
                      </a:r>
                      <a:endParaRPr kumimoji="0" lang="en-US" sz="1400" b="1" i="0" u="none" strike="noStrike" cap="none" normalizeH="0" baseline="0" dirty="0">
                        <a:ln>
                          <a:noFill/>
                        </a:ln>
                        <a:solidFill>
                          <a:srgbClr val="FFFFFF"/>
                        </a:solidFill>
                        <a:effectLst/>
                        <a:latin typeface="Verdana" pitchFamily="34" charset="0"/>
                        <a:ea typeface="ＭＳ Ｐゴシック" pitchFamily="34" charset="-128"/>
                        <a:cs typeface="Arial" pitchFamily="34" charset="0"/>
                      </a:endParaRPr>
                    </a:p>
                  </a:txBody>
                  <a:tcPr marT="45716" marB="4571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xmlns="" val="10000"/>
                  </a:ext>
                </a:extLst>
              </a:tr>
              <a:tr h="340648">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1"/>
                          </a:solidFill>
                          <a:effectLst/>
                          <a:latin typeface="Calibri" pitchFamily="34" charset="0"/>
                          <a:ea typeface="ＭＳ Ｐゴシック" pitchFamily="34" charset="-128"/>
                          <a:cs typeface="Arial" pitchFamily="34" charset="0"/>
                        </a:rPr>
                        <a:t>1</a:t>
                      </a:r>
                    </a:p>
                  </a:txBody>
                  <a:tcPr marT="45716" marB="45716"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73399"/>
                    </a:solidFill>
                  </a:tcPr>
                </a:tc>
                <a:tc>
                  <a:txBody>
                    <a:bodyPr/>
                    <a:lstStyle/>
                    <a:p>
                      <a:pPr algn="r"/>
                      <a:r>
                        <a:rPr lang="en-US" sz="1600" b="1" dirty="0">
                          <a:latin typeface="Calibri" pitchFamily="34" charset="0"/>
                          <a:cs typeface="Calibri" pitchFamily="34" charset="0"/>
                        </a:rPr>
                        <a:t>N. Dakota</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algn="r"/>
                      <a:r>
                        <a:rPr lang="en-US" sz="1600" b="1" dirty="0">
                          <a:latin typeface="Calibri" pitchFamily="34" charset="0"/>
                          <a:cs typeface="Calibri" pitchFamily="34" charset="0"/>
                        </a:rPr>
                        <a:t>32.1</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xmlns="" val="10001"/>
                  </a:ext>
                </a:extLst>
              </a:tr>
              <a:tr h="340648">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1"/>
                          </a:solidFill>
                          <a:effectLst/>
                          <a:latin typeface="Calibri" pitchFamily="34" charset="0"/>
                          <a:ea typeface="ＭＳ Ｐゴシック" pitchFamily="34" charset="-128"/>
                          <a:cs typeface="Arial" pitchFamily="34" charset="0"/>
                        </a:rPr>
                        <a:t>2</a:t>
                      </a:r>
                    </a:p>
                  </a:txBody>
                  <a:tcPr marT="45716" marB="45716"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73399"/>
                    </a:solidFill>
                  </a:tcPr>
                </a:tc>
                <a:tc>
                  <a:txBody>
                    <a:bodyPr/>
                    <a:lstStyle/>
                    <a:p>
                      <a:pPr algn="r"/>
                      <a:r>
                        <a:rPr lang="en-US" sz="1600" b="1" dirty="0">
                          <a:latin typeface="Calibri" pitchFamily="34" charset="0"/>
                          <a:cs typeface="Calibri" pitchFamily="34" charset="0"/>
                        </a:rPr>
                        <a:t>Nevada</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algn="r"/>
                      <a:r>
                        <a:rPr lang="en-US" sz="1600" b="1" dirty="0">
                          <a:latin typeface="Calibri" pitchFamily="34" charset="0"/>
                          <a:cs typeface="Calibri" pitchFamily="34" charset="0"/>
                        </a:rPr>
                        <a:t>33.4</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xmlns="" val="10002"/>
                  </a:ext>
                </a:extLst>
              </a:tr>
              <a:tr h="340648">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1"/>
                          </a:solidFill>
                          <a:effectLst/>
                          <a:latin typeface="Calibri" pitchFamily="34" charset="0"/>
                          <a:ea typeface="ＭＳ Ｐゴシック" pitchFamily="34" charset="-128"/>
                          <a:cs typeface="Arial" pitchFamily="34" charset="0"/>
                        </a:rPr>
                        <a:t>3</a:t>
                      </a:r>
                    </a:p>
                  </a:txBody>
                  <a:tcPr marT="45716" marB="45716"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73399"/>
                    </a:solidFill>
                  </a:tcPr>
                </a:tc>
                <a:tc>
                  <a:txBody>
                    <a:bodyPr/>
                    <a:lstStyle/>
                    <a:p>
                      <a:pPr algn="r"/>
                      <a:r>
                        <a:rPr lang="en-US" sz="1600" b="1" dirty="0">
                          <a:latin typeface="Calibri" pitchFamily="34" charset="0"/>
                          <a:cs typeface="Calibri" pitchFamily="34" charset="0"/>
                        </a:rPr>
                        <a:t>Utah</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algn="r"/>
                      <a:r>
                        <a:rPr lang="en-US" sz="1600" b="1" dirty="0">
                          <a:latin typeface="Calibri" pitchFamily="34" charset="0"/>
                          <a:cs typeface="Calibri" pitchFamily="34" charset="0"/>
                        </a:rPr>
                        <a:t>33.5</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xmlns="" val="10003"/>
                  </a:ext>
                </a:extLst>
              </a:tr>
              <a:tr h="340648">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1"/>
                          </a:solidFill>
                          <a:effectLst/>
                          <a:latin typeface="Calibri" pitchFamily="34" charset="0"/>
                          <a:ea typeface="ＭＳ Ｐゴシック" pitchFamily="34" charset="-128"/>
                          <a:cs typeface="Arial" pitchFamily="34" charset="0"/>
                        </a:rPr>
                        <a:t>4</a:t>
                      </a:r>
                    </a:p>
                  </a:txBody>
                  <a:tcPr marT="45716" marB="45716"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73399"/>
                    </a:solidFill>
                  </a:tcPr>
                </a:tc>
                <a:tc>
                  <a:txBody>
                    <a:bodyPr/>
                    <a:lstStyle/>
                    <a:p>
                      <a:pPr algn="r"/>
                      <a:r>
                        <a:rPr lang="en-US" sz="1600" b="1" dirty="0">
                          <a:latin typeface="Calibri" pitchFamily="34" charset="0"/>
                          <a:cs typeface="Calibri" pitchFamily="34" charset="0"/>
                        </a:rPr>
                        <a:t>S.</a:t>
                      </a:r>
                      <a:r>
                        <a:rPr lang="en-US" sz="1600" b="1" baseline="0" dirty="0">
                          <a:latin typeface="Calibri" pitchFamily="34" charset="0"/>
                          <a:cs typeface="Calibri" pitchFamily="34" charset="0"/>
                        </a:rPr>
                        <a:t> Dakota</a:t>
                      </a:r>
                      <a:endParaRPr lang="en-US" sz="1600" b="1" dirty="0">
                        <a:latin typeface="Calibri" pitchFamily="34" charset="0"/>
                        <a:cs typeface="Calibri"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algn="r"/>
                      <a:r>
                        <a:rPr lang="en-US" sz="1600" b="1" dirty="0">
                          <a:latin typeface="Calibri" pitchFamily="34" charset="0"/>
                          <a:cs typeface="Calibri" pitchFamily="34" charset="0"/>
                        </a:rPr>
                        <a:t>33.6</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xmlns="" val="10004"/>
                  </a:ext>
                </a:extLst>
              </a:tr>
              <a:tr h="340648">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1"/>
                          </a:solidFill>
                          <a:effectLst/>
                          <a:latin typeface="Calibri" pitchFamily="34" charset="0"/>
                          <a:ea typeface="ＭＳ Ｐゴシック" pitchFamily="34" charset="-128"/>
                          <a:cs typeface="Arial" pitchFamily="34" charset="0"/>
                        </a:rPr>
                        <a:t>5</a:t>
                      </a:r>
                    </a:p>
                  </a:txBody>
                  <a:tcPr marT="45716" marB="45716"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73399"/>
                    </a:solidFill>
                  </a:tcPr>
                </a:tc>
                <a:tc>
                  <a:txBody>
                    <a:bodyPr/>
                    <a:lstStyle/>
                    <a:p>
                      <a:pPr algn="r"/>
                      <a:r>
                        <a:rPr lang="en-US" sz="1600" b="1" dirty="0">
                          <a:latin typeface="Calibri" pitchFamily="34" charset="0"/>
                          <a:cs typeface="Calibri" pitchFamily="34" charset="0"/>
                        </a:rPr>
                        <a:t>Hawaii</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algn="r"/>
                      <a:r>
                        <a:rPr lang="en-US" sz="1600" b="1" dirty="0">
                          <a:latin typeface="Calibri" pitchFamily="34" charset="0"/>
                          <a:cs typeface="Calibri" pitchFamily="34" charset="0"/>
                        </a:rPr>
                        <a:t>34.2</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xmlns="" val="10005"/>
                  </a:ext>
                </a:extLst>
              </a:tr>
              <a:tr h="340648">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1"/>
                          </a:solidFill>
                          <a:effectLst/>
                          <a:latin typeface="Calibri" pitchFamily="34" charset="0"/>
                          <a:ea typeface="ＭＳ Ｐゴシック" pitchFamily="34" charset="-128"/>
                          <a:cs typeface="Arial" pitchFamily="34" charset="0"/>
                        </a:rPr>
                        <a:t>6</a:t>
                      </a:r>
                    </a:p>
                  </a:txBody>
                  <a:tcPr marT="45716" marB="45716"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73399"/>
                    </a:solidFill>
                  </a:tcPr>
                </a:tc>
                <a:tc>
                  <a:txBody>
                    <a:bodyPr/>
                    <a:lstStyle/>
                    <a:p>
                      <a:pPr algn="r"/>
                      <a:r>
                        <a:rPr lang="en-US" sz="1600" b="1" dirty="0">
                          <a:latin typeface="Calibri" pitchFamily="34" charset="0"/>
                          <a:cs typeface="Calibri" pitchFamily="34" charset="0"/>
                        </a:rPr>
                        <a:t>Alaska</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algn="r"/>
                      <a:r>
                        <a:rPr lang="en-US" sz="1600" b="1" dirty="0">
                          <a:latin typeface="Calibri" pitchFamily="34" charset="0"/>
                          <a:cs typeface="Calibri" pitchFamily="34" charset="0"/>
                        </a:rPr>
                        <a:t>35.3</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xmlns="" val="10006"/>
                  </a:ext>
                </a:extLst>
              </a:tr>
              <a:tr h="340648">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1"/>
                          </a:solidFill>
                          <a:effectLst/>
                          <a:latin typeface="Calibri" pitchFamily="34" charset="0"/>
                          <a:ea typeface="ＭＳ Ｐゴシック" pitchFamily="34" charset="-128"/>
                          <a:cs typeface="Arial" pitchFamily="34" charset="0"/>
                        </a:rPr>
                        <a:t>7</a:t>
                      </a:r>
                    </a:p>
                  </a:txBody>
                  <a:tcPr marT="45716" marB="45716"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73399"/>
                    </a:solidFill>
                  </a:tcPr>
                </a:tc>
                <a:tc>
                  <a:txBody>
                    <a:bodyPr/>
                    <a:lstStyle/>
                    <a:p>
                      <a:pPr algn="r"/>
                      <a:r>
                        <a:rPr lang="en-US" sz="1600" b="1" dirty="0">
                          <a:latin typeface="Calibri" pitchFamily="34" charset="0"/>
                          <a:cs typeface="Calibri" pitchFamily="34" charset="0"/>
                        </a:rPr>
                        <a:t>Iowa</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algn="r"/>
                      <a:r>
                        <a:rPr lang="en-US" sz="1600" b="1" dirty="0">
                          <a:latin typeface="Calibri" pitchFamily="34" charset="0"/>
                          <a:cs typeface="Calibri" pitchFamily="34" charset="0"/>
                        </a:rPr>
                        <a:t>35.7</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xmlns="" val="10007"/>
                  </a:ext>
                </a:extLst>
              </a:tr>
              <a:tr h="340648">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1"/>
                          </a:solidFill>
                          <a:effectLst/>
                          <a:latin typeface="Calibri" pitchFamily="34" charset="0"/>
                          <a:ea typeface="ＭＳ Ｐゴシック" pitchFamily="34" charset="-128"/>
                          <a:cs typeface="Arial" pitchFamily="34" charset="0"/>
                        </a:rPr>
                        <a:t>8</a:t>
                      </a:r>
                    </a:p>
                  </a:txBody>
                  <a:tcPr marT="45716" marB="45716"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73399"/>
                    </a:solidFill>
                  </a:tcPr>
                </a:tc>
                <a:tc>
                  <a:txBody>
                    <a:bodyPr/>
                    <a:lstStyle/>
                    <a:p>
                      <a:pPr algn="r"/>
                      <a:r>
                        <a:rPr lang="en-US" sz="1600" b="1" dirty="0">
                          <a:latin typeface="Calibri" pitchFamily="34" charset="0"/>
                          <a:cs typeface="Calibri" pitchFamily="34" charset="0"/>
                        </a:rPr>
                        <a:t>Wyoming</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algn="r"/>
                      <a:r>
                        <a:rPr lang="en-US" sz="1600" b="1" dirty="0">
                          <a:latin typeface="Calibri" pitchFamily="34" charset="0"/>
                          <a:cs typeface="Calibri" pitchFamily="34" charset="0"/>
                        </a:rPr>
                        <a:t>35.9</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xmlns="" val="10008"/>
                  </a:ext>
                </a:extLst>
              </a:tr>
              <a:tr h="340648">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1"/>
                          </a:solidFill>
                          <a:effectLst/>
                          <a:latin typeface="Calibri" pitchFamily="34" charset="0"/>
                          <a:ea typeface="ＭＳ Ｐゴシック" pitchFamily="34" charset="-128"/>
                          <a:cs typeface="Arial" pitchFamily="34" charset="0"/>
                        </a:rPr>
                        <a:t>9</a:t>
                      </a:r>
                    </a:p>
                  </a:txBody>
                  <a:tcPr marT="45716" marB="45716"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73399"/>
                    </a:solidFill>
                  </a:tcPr>
                </a:tc>
                <a:tc>
                  <a:txBody>
                    <a:bodyPr/>
                    <a:lstStyle/>
                    <a:p>
                      <a:pPr algn="r"/>
                      <a:r>
                        <a:rPr lang="en-US" sz="1600" b="1" dirty="0">
                          <a:latin typeface="Calibri" pitchFamily="34" charset="0"/>
                          <a:cs typeface="Calibri" pitchFamily="34" charset="0"/>
                        </a:rPr>
                        <a:t>Idaho</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algn="r"/>
                      <a:r>
                        <a:rPr lang="en-US" sz="1600" b="1" dirty="0">
                          <a:latin typeface="Calibri" pitchFamily="34" charset="0"/>
                          <a:cs typeface="Calibri" pitchFamily="34" charset="0"/>
                        </a:rPr>
                        <a:t>37</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xmlns="" val="10009"/>
                  </a:ext>
                </a:extLst>
              </a:tr>
              <a:tr h="345027">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1"/>
                          </a:solidFill>
                          <a:effectLst/>
                          <a:latin typeface="Calibri" pitchFamily="34" charset="0"/>
                          <a:ea typeface="ＭＳ Ｐゴシック" pitchFamily="34" charset="-128"/>
                          <a:cs typeface="Arial" pitchFamily="34" charset="0"/>
                        </a:rPr>
                        <a:t>10</a:t>
                      </a:r>
                    </a:p>
                  </a:txBody>
                  <a:tcPr marT="45716" marB="45716"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73399"/>
                    </a:solidFill>
                  </a:tcPr>
                </a:tc>
                <a:tc>
                  <a:txBody>
                    <a:bodyPr/>
                    <a:lstStyle/>
                    <a:p>
                      <a:pPr algn="r"/>
                      <a:r>
                        <a:rPr lang="en-US" sz="1600" b="1" dirty="0">
                          <a:latin typeface="Calibri" pitchFamily="34" charset="0"/>
                          <a:cs typeface="Calibri" pitchFamily="34" charset="0"/>
                        </a:rPr>
                        <a:t>Montana</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algn="r"/>
                      <a:r>
                        <a:rPr lang="en-US" sz="1600" b="1" dirty="0">
                          <a:latin typeface="Calibri" pitchFamily="34" charset="0"/>
                          <a:cs typeface="Calibri" pitchFamily="34" charset="0"/>
                        </a:rPr>
                        <a:t>37.3</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xmlns="" val="10010"/>
                  </a:ext>
                </a:extLst>
              </a:tr>
            </a:tbl>
          </a:graphicData>
        </a:graphic>
      </p:graphicFrame>
      <p:sp>
        <p:nvSpPr>
          <p:cNvPr id="59446" name="Text Placeholder 5"/>
          <p:cNvSpPr>
            <a:spLocks noGrp="1"/>
          </p:cNvSpPr>
          <p:nvPr>
            <p:ph type="body" sz="quarter" idx="4294967295"/>
          </p:nvPr>
        </p:nvSpPr>
        <p:spPr>
          <a:xfrm>
            <a:off x="4541838" y="1295400"/>
            <a:ext cx="4041775" cy="727075"/>
          </a:xfrm>
        </p:spPr>
        <p:txBody>
          <a:bodyPr/>
          <a:lstStyle/>
          <a:p>
            <a:pPr marL="203200" indent="0">
              <a:buNone/>
            </a:pPr>
            <a:r>
              <a:rPr lang="en-US" altLang="en-US" sz="2000" dirty="0">
                <a:ea typeface="ＭＳ Ｐゴシック" pitchFamily="2" charset="-128"/>
              </a:rPr>
              <a:t>10 States with the </a:t>
            </a:r>
            <a:r>
              <a:rPr lang="en-US" altLang="en-US" sz="2000" dirty="0" smtClean="0">
                <a:ea typeface="ＭＳ Ｐゴシック" pitchFamily="2" charset="-128"/>
              </a:rPr>
              <a:t>Highest </a:t>
            </a:r>
            <a:r>
              <a:rPr lang="en-US" altLang="en-US" sz="2000" dirty="0">
                <a:ea typeface="ＭＳ Ｐゴシック" pitchFamily="2" charset="-128"/>
              </a:rPr>
              <a:t>Employment </a:t>
            </a:r>
            <a:r>
              <a:rPr lang="en-US" altLang="en-US" sz="2000" dirty="0" smtClean="0">
                <a:ea typeface="ＭＳ Ｐゴシック" pitchFamily="2" charset="-128"/>
              </a:rPr>
              <a:t>Rate Gap </a:t>
            </a:r>
            <a:r>
              <a:rPr lang="en-US" altLang="en-US" sz="2000" dirty="0">
                <a:ea typeface="ＭＳ Ｐゴシック" pitchFamily="2" charset="-128"/>
              </a:rPr>
              <a:t>for PWDs</a:t>
            </a:r>
          </a:p>
        </p:txBody>
      </p:sp>
      <p:graphicFrame>
        <p:nvGraphicFramePr>
          <p:cNvPr id="9" name="Content Placeholder 7" descr="Maine - 47.4&#10;Kentucky - 47.1&#10;South Carolina - 45&#10;Michigan - 45&#10;West Virginia - 44.9&#10;Arkansas - 44.6&#10;Tennessee - 44.5&#10;Missouri - 44.4&#10;Vermont - 44.2&#10;Alabama - 44.1&#10;" title="10 states with highest employment rate gaps for people with disabilities"/>
          <p:cNvGraphicFramePr>
            <a:graphicFrameLocks/>
          </p:cNvGraphicFramePr>
          <p:nvPr>
            <p:extLst>
              <p:ext uri="{D42A27DB-BD31-4B8C-83A1-F6EECF244321}">
                <p14:modId xmlns:p14="http://schemas.microsoft.com/office/powerpoint/2010/main" val="1078056407"/>
              </p:ext>
            </p:extLst>
          </p:nvPr>
        </p:nvGraphicFramePr>
        <p:xfrm>
          <a:off x="4727575" y="1981200"/>
          <a:ext cx="3502025" cy="3697899"/>
        </p:xfrm>
        <a:graphic>
          <a:graphicData uri="http://schemas.openxmlformats.org/drawingml/2006/table">
            <a:tbl>
              <a:tblPr firstRow="1"/>
              <a:tblGrid>
                <a:gridCol w="674486">
                  <a:extLst>
                    <a:ext uri="{9D8B030D-6E8A-4147-A177-3AD203B41FA5}">
                      <a16:colId xmlns:a16="http://schemas.microsoft.com/office/drawing/2014/main" xmlns="" val="20000"/>
                    </a:ext>
                  </a:extLst>
                </a:gridCol>
                <a:gridCol w="1885026">
                  <a:extLst>
                    <a:ext uri="{9D8B030D-6E8A-4147-A177-3AD203B41FA5}">
                      <a16:colId xmlns:a16="http://schemas.microsoft.com/office/drawing/2014/main" xmlns="" val="20001"/>
                    </a:ext>
                  </a:extLst>
                </a:gridCol>
                <a:gridCol w="942513">
                  <a:extLst>
                    <a:ext uri="{9D8B030D-6E8A-4147-A177-3AD203B41FA5}">
                      <a16:colId xmlns:a16="http://schemas.microsoft.com/office/drawing/2014/main" xmlns="" val="20002"/>
                    </a:ext>
                  </a:extLst>
                </a:gridCol>
              </a:tblGrid>
              <a:tr h="32894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bg1"/>
                          </a:solidFill>
                          <a:effectLst/>
                          <a:latin typeface="Verdana" pitchFamily="34" charset="0"/>
                          <a:ea typeface="ＭＳ Ｐゴシック" pitchFamily="34" charset="-128"/>
                          <a:cs typeface="Arial" pitchFamily="34" charset="0"/>
                        </a:rPr>
                        <a:t>#</a:t>
                      </a:r>
                    </a:p>
                  </a:txBody>
                  <a:tcPr marT="45716" marB="4571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7339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FFFFFF"/>
                          </a:solidFill>
                          <a:effectLst/>
                          <a:latin typeface="Verdana" pitchFamily="34" charset="0"/>
                          <a:ea typeface="ＭＳ Ｐゴシック" pitchFamily="34" charset="-128"/>
                          <a:cs typeface="Arial" pitchFamily="34" charset="0"/>
                        </a:rPr>
                        <a:t>State</a:t>
                      </a:r>
                    </a:p>
                  </a:txBody>
                  <a:tcPr marT="45716" marB="4571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FFFFFF"/>
                          </a:solidFill>
                          <a:effectLst/>
                          <a:latin typeface="Verdana" pitchFamily="34" charset="0"/>
                          <a:ea typeface="ＭＳ Ｐゴシック" pitchFamily="34" charset="-128"/>
                          <a:cs typeface="Arial" pitchFamily="34" charset="0"/>
                        </a:rPr>
                        <a:t>Gap</a:t>
                      </a:r>
                      <a:endParaRPr kumimoji="0" lang="en-US" sz="1400" b="1" i="0" u="none" strike="noStrike" cap="none" normalizeH="0" baseline="0" dirty="0">
                        <a:ln>
                          <a:noFill/>
                        </a:ln>
                        <a:solidFill>
                          <a:srgbClr val="FFFFFF"/>
                        </a:solidFill>
                        <a:effectLst/>
                        <a:latin typeface="Verdana" pitchFamily="34" charset="0"/>
                        <a:ea typeface="ＭＳ Ｐゴシック" pitchFamily="34" charset="-128"/>
                        <a:cs typeface="Arial" pitchFamily="34" charset="0"/>
                      </a:endParaRPr>
                    </a:p>
                  </a:txBody>
                  <a:tcPr marT="45716" marB="4571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xmlns="" val="10000"/>
                  </a:ext>
                </a:extLst>
              </a:tr>
              <a:tr h="330802">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1"/>
                          </a:solidFill>
                          <a:effectLst/>
                          <a:latin typeface="Calibri" pitchFamily="34" charset="0"/>
                          <a:ea typeface="ＭＳ Ｐゴシック" pitchFamily="34" charset="-128"/>
                          <a:cs typeface="Arial" pitchFamily="34" charset="0"/>
                        </a:rPr>
                        <a:t>41</a:t>
                      </a:r>
                    </a:p>
                  </a:txBody>
                  <a:tcPr marT="45716" marB="45716"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73399"/>
                    </a:solidFill>
                  </a:tcPr>
                </a:tc>
                <a:tc>
                  <a:txBody>
                    <a:bodyPr/>
                    <a:lstStyle/>
                    <a:p>
                      <a:pPr algn="r"/>
                      <a:r>
                        <a:rPr lang="en-US" sz="1600" b="1" dirty="0">
                          <a:latin typeface="Calibri" pitchFamily="34" charset="0"/>
                          <a:cs typeface="Calibri" pitchFamily="34" charset="0"/>
                        </a:rPr>
                        <a:t>Alabama</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algn="r"/>
                      <a:r>
                        <a:rPr lang="en-US" sz="1600" b="1" dirty="0">
                          <a:latin typeface="Calibri" pitchFamily="34" charset="0"/>
                          <a:cs typeface="Calibri" pitchFamily="34" charset="0"/>
                        </a:rPr>
                        <a:t>44.1</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xmlns="" val="10001"/>
                  </a:ext>
                </a:extLst>
              </a:tr>
              <a:tr h="330802">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1"/>
                          </a:solidFill>
                          <a:effectLst/>
                          <a:latin typeface="Calibri" pitchFamily="34" charset="0"/>
                          <a:ea typeface="ＭＳ Ｐゴシック" pitchFamily="34" charset="-128"/>
                          <a:cs typeface="Arial" pitchFamily="34" charset="0"/>
                        </a:rPr>
                        <a:t>42</a:t>
                      </a:r>
                    </a:p>
                  </a:txBody>
                  <a:tcPr marT="45716" marB="45716"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73399"/>
                    </a:solidFill>
                  </a:tcPr>
                </a:tc>
                <a:tc>
                  <a:txBody>
                    <a:bodyPr/>
                    <a:lstStyle/>
                    <a:p>
                      <a:pPr algn="r"/>
                      <a:r>
                        <a:rPr lang="en-US" sz="1600" b="1" dirty="0">
                          <a:latin typeface="Calibri" pitchFamily="34" charset="0"/>
                          <a:cs typeface="Calibri" pitchFamily="34" charset="0"/>
                        </a:rPr>
                        <a:t>Vermont</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algn="r"/>
                      <a:r>
                        <a:rPr lang="en-US" sz="1600" b="1" dirty="0">
                          <a:latin typeface="Calibri" pitchFamily="34" charset="0"/>
                          <a:cs typeface="Calibri" pitchFamily="34" charset="0"/>
                        </a:rPr>
                        <a:t>44.2</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xmlns="" val="10002"/>
                  </a:ext>
                </a:extLst>
              </a:tr>
              <a:tr h="330802">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1"/>
                          </a:solidFill>
                          <a:effectLst/>
                          <a:latin typeface="Calibri" pitchFamily="34" charset="0"/>
                          <a:ea typeface="ＭＳ Ｐゴシック" pitchFamily="34" charset="-128"/>
                          <a:cs typeface="Arial" pitchFamily="34" charset="0"/>
                        </a:rPr>
                        <a:t>43</a:t>
                      </a:r>
                    </a:p>
                  </a:txBody>
                  <a:tcPr marT="45716" marB="45716"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73399"/>
                    </a:solidFill>
                  </a:tcPr>
                </a:tc>
                <a:tc>
                  <a:txBody>
                    <a:bodyPr/>
                    <a:lstStyle/>
                    <a:p>
                      <a:pPr algn="r"/>
                      <a:r>
                        <a:rPr lang="en-US" sz="1600" b="1" dirty="0">
                          <a:latin typeface="Calibri" pitchFamily="34" charset="0"/>
                          <a:cs typeface="Calibri" pitchFamily="34" charset="0"/>
                        </a:rPr>
                        <a:t>Missouri</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algn="r"/>
                      <a:r>
                        <a:rPr lang="en-US" sz="1600" b="1" dirty="0">
                          <a:latin typeface="Calibri" pitchFamily="34" charset="0"/>
                          <a:cs typeface="Calibri" pitchFamily="34" charset="0"/>
                        </a:rPr>
                        <a:t>44.4</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xmlns="" val="10003"/>
                  </a:ext>
                </a:extLst>
              </a:tr>
              <a:tr h="330802">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1"/>
                          </a:solidFill>
                          <a:effectLst/>
                          <a:latin typeface="Calibri" pitchFamily="34" charset="0"/>
                          <a:ea typeface="ＭＳ Ｐゴシック" pitchFamily="34" charset="-128"/>
                          <a:cs typeface="Arial" pitchFamily="34" charset="0"/>
                        </a:rPr>
                        <a:t>44</a:t>
                      </a:r>
                    </a:p>
                  </a:txBody>
                  <a:tcPr marT="45716" marB="45716"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73399"/>
                    </a:solidFill>
                  </a:tcPr>
                </a:tc>
                <a:tc>
                  <a:txBody>
                    <a:bodyPr/>
                    <a:lstStyle/>
                    <a:p>
                      <a:pPr algn="r"/>
                      <a:r>
                        <a:rPr lang="en-US" sz="1600" b="1" dirty="0">
                          <a:latin typeface="Calibri" pitchFamily="34" charset="0"/>
                          <a:cs typeface="Calibri" pitchFamily="34" charset="0"/>
                        </a:rPr>
                        <a:t>Tennessee</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algn="r"/>
                      <a:r>
                        <a:rPr lang="en-US" sz="1600" b="1" dirty="0">
                          <a:latin typeface="Calibri" pitchFamily="34" charset="0"/>
                          <a:cs typeface="Calibri" pitchFamily="34" charset="0"/>
                        </a:rPr>
                        <a:t>44.5</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xmlns="" val="10004"/>
                  </a:ext>
                </a:extLst>
              </a:tr>
              <a:tr h="330802">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1"/>
                          </a:solidFill>
                          <a:effectLst/>
                          <a:latin typeface="Calibri" pitchFamily="34" charset="0"/>
                          <a:ea typeface="ＭＳ Ｐゴシック" pitchFamily="34" charset="-128"/>
                          <a:cs typeface="Arial" pitchFamily="34" charset="0"/>
                        </a:rPr>
                        <a:t>45</a:t>
                      </a:r>
                    </a:p>
                  </a:txBody>
                  <a:tcPr marT="45716" marB="45716"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73399"/>
                    </a:solidFill>
                  </a:tcPr>
                </a:tc>
                <a:tc>
                  <a:txBody>
                    <a:bodyPr/>
                    <a:lstStyle/>
                    <a:p>
                      <a:pPr algn="r"/>
                      <a:r>
                        <a:rPr lang="en-US" sz="1600" b="1" dirty="0">
                          <a:latin typeface="Calibri" pitchFamily="34" charset="0"/>
                          <a:cs typeface="Calibri" pitchFamily="34" charset="0"/>
                        </a:rPr>
                        <a:t>Arkansas</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algn="r"/>
                      <a:r>
                        <a:rPr lang="en-US" sz="1600" b="1" dirty="0">
                          <a:latin typeface="Calibri" pitchFamily="34" charset="0"/>
                          <a:cs typeface="Calibri" pitchFamily="34" charset="0"/>
                        </a:rPr>
                        <a:t>44.6</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xmlns="" val="10005"/>
                  </a:ext>
                </a:extLst>
              </a:tr>
              <a:tr h="330802">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1"/>
                          </a:solidFill>
                          <a:effectLst/>
                          <a:latin typeface="Calibri" pitchFamily="34" charset="0"/>
                          <a:ea typeface="ＭＳ Ｐゴシック" pitchFamily="34" charset="-128"/>
                          <a:cs typeface="Arial" pitchFamily="34" charset="0"/>
                        </a:rPr>
                        <a:t>46</a:t>
                      </a:r>
                    </a:p>
                  </a:txBody>
                  <a:tcPr marT="45716" marB="45716"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73399"/>
                    </a:solidFill>
                  </a:tcPr>
                </a:tc>
                <a:tc>
                  <a:txBody>
                    <a:bodyPr/>
                    <a:lstStyle/>
                    <a:p>
                      <a:pPr algn="r"/>
                      <a:r>
                        <a:rPr lang="en-US" sz="1600" b="1" dirty="0">
                          <a:latin typeface="Calibri" pitchFamily="34" charset="0"/>
                          <a:cs typeface="Calibri" pitchFamily="34" charset="0"/>
                        </a:rPr>
                        <a:t>West Virginia</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algn="r"/>
                      <a:r>
                        <a:rPr lang="en-US" sz="1600" b="1" dirty="0">
                          <a:latin typeface="Calibri" pitchFamily="34" charset="0"/>
                          <a:cs typeface="Calibri" pitchFamily="34" charset="0"/>
                        </a:rPr>
                        <a:t>44.9</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xmlns="" val="10006"/>
                  </a:ext>
                </a:extLst>
              </a:tr>
              <a:tr h="330802">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1"/>
                          </a:solidFill>
                          <a:effectLst/>
                          <a:latin typeface="Calibri" pitchFamily="34" charset="0"/>
                          <a:ea typeface="ＭＳ Ｐゴシック" pitchFamily="34" charset="-128"/>
                          <a:cs typeface="Arial" pitchFamily="34" charset="0"/>
                        </a:rPr>
                        <a:t>47</a:t>
                      </a:r>
                    </a:p>
                  </a:txBody>
                  <a:tcPr marT="45716" marB="45716"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73399"/>
                    </a:solidFill>
                  </a:tcPr>
                </a:tc>
                <a:tc>
                  <a:txBody>
                    <a:bodyPr/>
                    <a:lstStyle/>
                    <a:p>
                      <a:pPr algn="r"/>
                      <a:r>
                        <a:rPr lang="en-US" sz="1600" b="1" dirty="0">
                          <a:latin typeface="Calibri" pitchFamily="34" charset="0"/>
                          <a:cs typeface="Calibri" pitchFamily="34" charset="0"/>
                        </a:rPr>
                        <a:t>Michigan</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algn="r"/>
                      <a:r>
                        <a:rPr lang="en-US" sz="1600" b="1" dirty="0">
                          <a:latin typeface="Calibri" pitchFamily="34" charset="0"/>
                          <a:cs typeface="Calibri" pitchFamily="34" charset="0"/>
                        </a:rPr>
                        <a:t>45</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xmlns="" val="10007"/>
                  </a:ext>
                </a:extLst>
              </a:tr>
              <a:tr h="330802">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1"/>
                          </a:solidFill>
                          <a:effectLst/>
                          <a:latin typeface="Calibri" pitchFamily="34" charset="0"/>
                          <a:ea typeface="ＭＳ Ｐゴシック" pitchFamily="34" charset="-128"/>
                          <a:cs typeface="Arial" pitchFamily="34" charset="0"/>
                        </a:rPr>
                        <a:t>48</a:t>
                      </a:r>
                    </a:p>
                  </a:txBody>
                  <a:tcPr marT="45716" marB="45716"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73399"/>
                    </a:solidFill>
                  </a:tcPr>
                </a:tc>
                <a:tc>
                  <a:txBody>
                    <a:bodyPr/>
                    <a:lstStyle/>
                    <a:p>
                      <a:pPr algn="r"/>
                      <a:r>
                        <a:rPr lang="en-US" sz="1600" b="1" dirty="0">
                          <a:latin typeface="Calibri" pitchFamily="34" charset="0"/>
                          <a:cs typeface="Calibri" pitchFamily="34" charset="0"/>
                        </a:rPr>
                        <a:t>South Carolina</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algn="r"/>
                      <a:r>
                        <a:rPr lang="en-US" sz="1600" b="1" dirty="0">
                          <a:latin typeface="Calibri" pitchFamily="34" charset="0"/>
                          <a:cs typeface="Calibri" pitchFamily="34" charset="0"/>
                        </a:rPr>
                        <a:t>45</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xmlns="" val="10008"/>
                  </a:ext>
                </a:extLst>
              </a:tr>
              <a:tr h="330802">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1"/>
                          </a:solidFill>
                          <a:effectLst/>
                          <a:latin typeface="Calibri" pitchFamily="34" charset="0"/>
                          <a:ea typeface="ＭＳ Ｐゴシック" pitchFamily="34" charset="-128"/>
                          <a:cs typeface="Arial" pitchFamily="34" charset="0"/>
                        </a:rPr>
                        <a:t>49</a:t>
                      </a:r>
                    </a:p>
                  </a:txBody>
                  <a:tcPr marT="45716" marB="45716"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73399"/>
                    </a:solidFill>
                  </a:tcPr>
                </a:tc>
                <a:tc>
                  <a:txBody>
                    <a:bodyPr/>
                    <a:lstStyle/>
                    <a:p>
                      <a:pPr algn="r"/>
                      <a:r>
                        <a:rPr lang="en-US" sz="1600" b="1" dirty="0">
                          <a:latin typeface="Calibri" pitchFamily="34" charset="0"/>
                          <a:cs typeface="Calibri" pitchFamily="34" charset="0"/>
                        </a:rPr>
                        <a:t>Kentucky</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algn="r"/>
                      <a:r>
                        <a:rPr lang="en-US" sz="1600" b="1" dirty="0">
                          <a:latin typeface="Calibri" pitchFamily="34" charset="0"/>
                          <a:cs typeface="Calibri" pitchFamily="34" charset="0"/>
                        </a:rPr>
                        <a:t>47.1</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xmlns="" val="10009"/>
                  </a:ext>
                </a:extLst>
              </a:tr>
              <a:tr h="351436">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1"/>
                          </a:solidFill>
                          <a:effectLst/>
                          <a:latin typeface="Calibri" pitchFamily="34" charset="0"/>
                          <a:ea typeface="ＭＳ Ｐゴシック" pitchFamily="34" charset="-128"/>
                          <a:cs typeface="Arial" pitchFamily="34" charset="0"/>
                        </a:rPr>
                        <a:t>50</a:t>
                      </a:r>
                    </a:p>
                  </a:txBody>
                  <a:tcPr marT="45716" marB="45716"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73399"/>
                    </a:solidFill>
                  </a:tcPr>
                </a:tc>
                <a:tc>
                  <a:txBody>
                    <a:bodyPr/>
                    <a:lstStyle/>
                    <a:p>
                      <a:pPr algn="r"/>
                      <a:r>
                        <a:rPr lang="en-US" sz="1600" b="1" dirty="0">
                          <a:latin typeface="Calibri" pitchFamily="34" charset="0"/>
                          <a:cs typeface="Calibri" pitchFamily="34" charset="0"/>
                        </a:rPr>
                        <a:t>Maine</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algn="r"/>
                      <a:r>
                        <a:rPr lang="en-US" sz="1600" b="1" dirty="0">
                          <a:latin typeface="Calibri" pitchFamily="34" charset="0"/>
                          <a:cs typeface="Calibri" pitchFamily="34" charset="0"/>
                        </a:rPr>
                        <a:t>47.4</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xmlns="" val="10010"/>
                  </a:ext>
                </a:extLst>
              </a:tr>
            </a:tbl>
          </a:graphicData>
        </a:graphic>
      </p:graphicFrame>
      <p:sp>
        <p:nvSpPr>
          <p:cNvPr id="59498" name="Text Placeholder 3"/>
          <p:cNvSpPr txBox="1">
            <a:spLocks/>
          </p:cNvSpPr>
          <p:nvPr/>
        </p:nvSpPr>
        <p:spPr bwMode="auto">
          <a:xfrm>
            <a:off x="290513" y="5791200"/>
            <a:ext cx="8229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3200">
                <a:solidFill>
                  <a:schemeClr val="tx1"/>
                </a:solidFill>
                <a:latin typeface="Calibri" pitchFamily="34" charset="0"/>
                <a:ea typeface="ＭＳ Ｐゴシック" pitchFamily="2" charset="-128"/>
              </a:defRPr>
            </a:lvl1pPr>
            <a:lvl2pPr>
              <a:defRPr sz="2800">
                <a:solidFill>
                  <a:schemeClr val="tx1"/>
                </a:solidFill>
                <a:latin typeface="Calibri" pitchFamily="34" charset="0"/>
                <a:ea typeface="ＭＳ Ｐゴシック" pitchFamily="2" charset="-128"/>
              </a:defRPr>
            </a:lvl2pPr>
            <a:lvl3pPr>
              <a:defRPr sz="2400">
                <a:solidFill>
                  <a:schemeClr val="tx1"/>
                </a:solidFill>
                <a:latin typeface="Calibri" pitchFamily="34" charset="0"/>
                <a:ea typeface="ＭＳ Ｐゴシック" pitchFamily="2" charset="-128"/>
              </a:defRPr>
            </a:lvl3pPr>
            <a:lvl4pPr>
              <a:defRPr sz="2000">
                <a:solidFill>
                  <a:schemeClr val="tx1"/>
                </a:solidFill>
                <a:latin typeface="Calibri" pitchFamily="34" charset="0"/>
                <a:ea typeface="ＭＳ Ｐゴシック" pitchFamily="2" charset="-128"/>
              </a:defRPr>
            </a:lvl4pPr>
            <a:lvl5pPr>
              <a:defRPr sz="2000">
                <a:solidFill>
                  <a:schemeClr val="tx1"/>
                </a:solidFill>
                <a:latin typeface="Calibri" pitchFamily="34" charset="0"/>
                <a:ea typeface="ＭＳ Ｐゴシック" pitchFamily="2" charset="-128"/>
              </a:defRPr>
            </a:lvl5pPr>
            <a:lvl6pPr eaLnBrk="0" fontAlgn="base" hangingPunct="0">
              <a:spcAft>
                <a:spcPct val="0"/>
              </a:spcAft>
              <a:buFont typeface="Courier New" pitchFamily="49" charset="0"/>
              <a:buChar char="o"/>
              <a:defRPr sz="2000">
                <a:solidFill>
                  <a:schemeClr val="tx1"/>
                </a:solidFill>
                <a:latin typeface="Calibri" pitchFamily="34" charset="0"/>
                <a:ea typeface="ＭＳ Ｐゴシック" pitchFamily="2" charset="-128"/>
              </a:defRPr>
            </a:lvl6pPr>
            <a:lvl7pPr eaLnBrk="0" fontAlgn="base" hangingPunct="0">
              <a:spcAft>
                <a:spcPct val="0"/>
              </a:spcAft>
              <a:buFont typeface="Courier New" pitchFamily="49" charset="0"/>
              <a:buChar char="o"/>
              <a:defRPr sz="2000">
                <a:solidFill>
                  <a:schemeClr val="tx1"/>
                </a:solidFill>
                <a:latin typeface="Calibri" pitchFamily="34" charset="0"/>
                <a:ea typeface="ＭＳ Ｐゴシック" pitchFamily="2" charset="-128"/>
              </a:defRPr>
            </a:lvl7pPr>
            <a:lvl8pPr eaLnBrk="0" fontAlgn="base" hangingPunct="0">
              <a:spcAft>
                <a:spcPct val="0"/>
              </a:spcAft>
              <a:buFont typeface="Courier New" pitchFamily="49" charset="0"/>
              <a:buChar char="o"/>
              <a:defRPr sz="2000">
                <a:solidFill>
                  <a:schemeClr val="tx1"/>
                </a:solidFill>
                <a:latin typeface="Calibri" pitchFamily="34" charset="0"/>
                <a:ea typeface="ＭＳ Ｐゴシック" pitchFamily="2" charset="-128"/>
              </a:defRPr>
            </a:lvl8pPr>
            <a:lvl9pPr eaLnBrk="0" fontAlgn="base" hangingPunct="0">
              <a:spcAft>
                <a:spcPct val="0"/>
              </a:spcAft>
              <a:buFont typeface="Courier New" pitchFamily="49" charset="0"/>
              <a:buChar char="o"/>
              <a:defRPr sz="2000">
                <a:solidFill>
                  <a:schemeClr val="tx1"/>
                </a:solidFill>
                <a:latin typeface="Calibri" pitchFamily="34" charset="0"/>
                <a:ea typeface="ＭＳ Ｐゴシック" pitchFamily="2" charset="-128"/>
              </a:defRPr>
            </a:lvl9pPr>
          </a:lstStyle>
          <a:p>
            <a:pPr>
              <a:spcBef>
                <a:spcPct val="20000"/>
              </a:spcBef>
            </a:pPr>
            <a:r>
              <a:rPr lang="en-US" altLang="en-US" sz="1600" dirty="0"/>
              <a:t>Read our full report here: </a:t>
            </a:r>
            <a:r>
              <a:rPr lang="en-US" altLang="en-US" sz="1600" dirty="0">
                <a:hlinkClick r:id="rId3"/>
              </a:rPr>
              <a:t>The </a:t>
            </a:r>
            <a:r>
              <a:rPr lang="en-US" altLang="en-US" sz="1600" dirty="0" smtClean="0">
                <a:hlinkClick r:id="rId3"/>
              </a:rPr>
              <a:t>Best-and Worst-States </a:t>
            </a:r>
            <a:r>
              <a:rPr lang="en-US" altLang="en-US" sz="1600" dirty="0">
                <a:hlinkClick r:id="rId3"/>
              </a:rPr>
              <a:t>for Workers with Disabilities </a:t>
            </a:r>
          </a:p>
          <a:p>
            <a:pPr>
              <a:spcBef>
                <a:spcPct val="20000"/>
              </a:spcBef>
            </a:pPr>
            <a:r>
              <a:rPr lang="en-US" altLang="en-US" sz="1200" dirty="0" smtClean="0"/>
              <a:t>Employment rate percentage point gap given by (Non-Disability Employment Rate – Disability Employment rate)</a:t>
            </a:r>
            <a:endParaRPr lang="en-US" altLang="en-US" sz="1200" dirty="0"/>
          </a:p>
        </p:txBody>
      </p:sp>
    </p:spTree>
    <p:extLst>
      <p:ext uri="{BB962C8B-B14F-4D97-AF65-F5344CB8AC3E}">
        <p14:creationId xmlns:p14="http://schemas.microsoft.com/office/powerpoint/2010/main" val="106849653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Transition Programs Work</a:t>
            </a:r>
          </a:p>
        </p:txBody>
      </p:sp>
      <p:pic>
        <p:nvPicPr>
          <p:cNvPr id="6" name="Picture 2" descr="Graphic of a food service worker that may or may not have a disabilty overlayed with the statistic: &quot;70% of youth with disabilities who go through school to work transition programs like Bridges from School to Work and Project Search find employment.&quot;&#10;&#10;Source: Disabled World" title="70% of youth with disabilities who go through school to work transition programs like Bridges from School to Work and Project Search find employment. "/>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1232644"/>
            <a:ext cx="9144000" cy="5143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621871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450" name="Shape 450"/>
          <p:cNvSpPr txBox="1">
            <a:spLocks noGrp="1"/>
          </p:cNvSpPr>
          <p:nvPr>
            <p:ph type="title"/>
          </p:nvPr>
        </p:nvSpPr>
        <p:spPr>
          <a:xfrm>
            <a:off x="0" y="0"/>
            <a:ext cx="9144000" cy="1143000"/>
          </a:xfrm>
          <a:prstGeom prst="rect">
            <a:avLst/>
          </a:prstGeom>
          <a:solidFill>
            <a:srgbClr val="003399"/>
          </a:solid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4400" b="0" i="0" u="none" strike="noStrike" cap="none" dirty="0">
                <a:solidFill>
                  <a:schemeClr val="lt1"/>
                </a:solidFill>
                <a:latin typeface="Calibri"/>
                <a:ea typeface="Calibri"/>
                <a:cs typeface="Calibri"/>
                <a:sym typeface="Calibri"/>
              </a:rPr>
              <a:t>Prison Population Breakdown</a:t>
            </a:r>
          </a:p>
        </p:txBody>
      </p:sp>
      <p:pic>
        <p:nvPicPr>
          <p:cNvPr id="451" name="Shape 451" descr="2.3 Million in corrections&#10;&#10;State  Prisons – 1,351,000&#10; Violent – 718,000&#10; Property – 261,000&#10; Drug – 212,000&#10; Public Order – 149,000&#10; Other – 10,000&#10;&#10;Local Jails – 646,000&#10; Convicted – 195,000&#10; Not Convicted – 195,000&#10;&#10;Federal Prisons – 211,000&#10; Public Order – 76,000&#10; Violent – 15,000&#10; Property – 13,000&#10; Drug – 105,000&#10; Other – 1,000&#10;&#10;Youth – 34,00&#10;&#10;Territorial Prisons – 14,000&#10;&#10;Immigration Detention – 33,000&#10;&#10;Civil Commitment – 5,500&#10;&#10;Indian Country – 2,400&#10;&#10;Military – 1,400&#10;" title="How many people are locked up in the United States?"/>
          <p:cNvPicPr preferRelativeResize="0">
            <a:picLocks noGrp="1"/>
          </p:cNvPicPr>
          <p:nvPr>
            <p:ph type="body" idx="1"/>
          </p:nvPr>
        </p:nvPicPr>
        <p:blipFill rotWithShape="1">
          <a:blip r:embed="rId3">
            <a:alphaModFix/>
          </a:blip>
          <a:srcRect/>
          <a:stretch/>
        </p:blipFill>
        <p:spPr>
          <a:xfrm>
            <a:off x="0" y="1219200"/>
            <a:ext cx="9144000" cy="5029200"/>
          </a:xfrm>
          <a:prstGeom prst="rect">
            <a:avLst/>
          </a:prstGeom>
          <a:noFill/>
          <a:ln>
            <a:noFill/>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Shape 443"/>
          <p:cNvSpPr txBox="1">
            <a:spLocks noGrp="1"/>
          </p:cNvSpPr>
          <p:nvPr>
            <p:ph type="title"/>
          </p:nvPr>
        </p:nvSpPr>
        <p:spPr>
          <a:prstGeom prst="rect">
            <a:avLst/>
          </a:prstGeom>
          <a:solidFill>
            <a:srgbClr val="003399"/>
          </a:solid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4400" b="0" i="0" u="none" strike="noStrike" cap="none" dirty="0">
                <a:solidFill>
                  <a:schemeClr val="lt1"/>
                </a:solidFill>
                <a:latin typeface="Calibri"/>
                <a:ea typeface="Calibri"/>
                <a:cs typeface="Calibri"/>
                <a:sym typeface="Calibri"/>
              </a:rPr>
              <a:t>Demographics of Incarcerated </a:t>
            </a:r>
            <a:r>
              <a:rPr lang="en-US" sz="4400" b="0" i="0" u="none" strike="noStrike" cap="none" dirty="0" smtClean="0">
                <a:solidFill>
                  <a:schemeClr val="lt1"/>
                </a:solidFill>
                <a:latin typeface="Calibri"/>
                <a:ea typeface="Calibri"/>
                <a:cs typeface="Calibri"/>
                <a:sym typeface="Calibri"/>
              </a:rPr>
              <a:t>Population</a:t>
            </a:r>
            <a:endParaRPr lang="en-US" sz="4400" b="0" i="0" u="none" strike="noStrike" cap="none" dirty="0">
              <a:solidFill>
                <a:schemeClr val="lt1"/>
              </a:solidFill>
              <a:latin typeface="Calibri"/>
              <a:ea typeface="Calibri"/>
              <a:cs typeface="Calibri"/>
              <a:sym typeface="Calibri"/>
            </a:endParaRPr>
          </a:p>
        </p:txBody>
      </p:sp>
      <p:graphicFrame>
        <p:nvGraphicFramePr>
          <p:cNvPr id="9" name="Chart Placeholder 8" descr="Data table depicting the number of disabilities reported by state and federal prisoners and the number of disabilities reported by state and federal jail inmates, between 2011 and 2012. Disability types included in this data: hearing, vision, cognitive, ambulatory, self-care, and independent living. 68.4% of state and federal prisoners, and 60.1% of jail inmates, report having no disabilities. 18.8% of state and federal prisoners, and 23.9% of jail inmates, report having 1 disability. 7.9% of state and federal prisoners, and 10.2% of jail inmates, report having 2 disabilities. 2.5% of state and federal prisoners, and 3.0% of jail inmates, report having 3 disabilities. 2.4% of state and federal prisoners, and 2.8% of jail inmates, report having 4 or more disabilities.&#10;" title="Demographics of incarcerated population"/>
          <p:cNvGraphicFramePr>
            <a:graphicFrameLocks noGrp="1"/>
          </p:cNvGraphicFramePr>
          <p:nvPr>
            <p:ph type="chart" sz="quarter" idx="4294967295"/>
            <p:extLst>
              <p:ext uri="{D42A27DB-BD31-4B8C-83A1-F6EECF244321}">
                <p14:modId xmlns:p14="http://schemas.microsoft.com/office/powerpoint/2010/main" val="2030421337"/>
              </p:ext>
            </p:extLst>
          </p:nvPr>
        </p:nvGraphicFramePr>
        <p:xfrm>
          <a:off x="304800" y="1371600"/>
          <a:ext cx="8458200" cy="480060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Title 1"/>
          <p:cNvSpPr txBox="1">
            <a:spLocks noGrp="1"/>
          </p:cNvSpPr>
          <p:nvPr>
            <p:ph type="title"/>
          </p:nvPr>
        </p:nvSpPr>
        <p:spPr/>
        <p:txBody>
          <a:bodyPr/>
          <a:lstStyle/>
          <a:p>
            <a:pPr lvl="0"/>
            <a:r>
              <a:rPr lang="en-US" dirty="0" smtClean="0">
                <a:sym typeface="Calibri"/>
              </a:rPr>
              <a:t>Prevalence of Disability: Prisons</a:t>
            </a:r>
            <a:endParaRPr lang="en-US" dirty="0">
              <a:sym typeface="Calibri"/>
            </a:endParaRPr>
          </a:p>
        </p:txBody>
      </p:sp>
      <p:sp>
        <p:nvSpPr>
          <p:cNvPr id="13" name="Text Placeholder 12"/>
          <p:cNvSpPr>
            <a:spLocks noGrp="1"/>
          </p:cNvSpPr>
          <p:nvPr>
            <p:ph type="body" idx="1"/>
          </p:nvPr>
        </p:nvSpPr>
        <p:spPr>
          <a:xfrm>
            <a:off x="457200" y="1371600"/>
            <a:ext cx="4038599" cy="4525963"/>
          </a:xfrm>
        </p:spPr>
        <p:txBody>
          <a:bodyPr/>
          <a:lstStyle/>
          <a:p>
            <a:pPr marL="177800" indent="0" algn="ctr">
              <a:buNone/>
            </a:pPr>
            <a:r>
              <a:rPr lang="en-US" u="sng" dirty="0" smtClean="0"/>
              <a:t>State and Federal Prisoners</a:t>
            </a:r>
          </a:p>
          <a:p>
            <a:pPr marL="177800" indent="0">
              <a:buNone/>
            </a:pPr>
            <a:r>
              <a:rPr lang="en-US" dirty="0" smtClean="0"/>
              <a:t>Any Disability – 31.6%</a:t>
            </a:r>
          </a:p>
          <a:p>
            <a:pPr marL="177800" indent="0">
              <a:buNone/>
            </a:pPr>
            <a:r>
              <a:rPr lang="en-US" dirty="0" smtClean="0"/>
              <a:t>Vision – 7.1</a:t>
            </a:r>
          </a:p>
          <a:p>
            <a:pPr marL="177800" indent="0">
              <a:buNone/>
            </a:pPr>
            <a:r>
              <a:rPr lang="en-US" dirty="0" smtClean="0"/>
              <a:t>Hearing – 6.2</a:t>
            </a:r>
          </a:p>
          <a:p>
            <a:pPr marL="177800" indent="0">
              <a:buNone/>
            </a:pPr>
            <a:r>
              <a:rPr lang="en-US" dirty="0" smtClean="0"/>
              <a:t>Ambulatory – 10.1</a:t>
            </a:r>
          </a:p>
          <a:p>
            <a:pPr marL="177800" indent="0">
              <a:buNone/>
            </a:pPr>
            <a:r>
              <a:rPr lang="en-US" dirty="0" smtClean="0"/>
              <a:t>Cognitive – 19.5</a:t>
            </a:r>
          </a:p>
          <a:p>
            <a:pPr marL="177800" indent="0">
              <a:buNone/>
            </a:pPr>
            <a:r>
              <a:rPr lang="en-US" dirty="0" smtClean="0"/>
              <a:t>Self-care – 2.1</a:t>
            </a:r>
          </a:p>
          <a:p>
            <a:pPr marL="177800" indent="0">
              <a:buNone/>
            </a:pPr>
            <a:r>
              <a:rPr lang="en-US" dirty="0" smtClean="0"/>
              <a:t>Independent living – 7.5</a:t>
            </a:r>
          </a:p>
          <a:p>
            <a:endParaRPr lang="en-US" sz="3200" dirty="0"/>
          </a:p>
        </p:txBody>
      </p:sp>
      <p:sp>
        <p:nvSpPr>
          <p:cNvPr id="12" name="Text Placeholder 11"/>
          <p:cNvSpPr>
            <a:spLocks noGrp="1"/>
          </p:cNvSpPr>
          <p:nvPr>
            <p:ph type="body" idx="2"/>
          </p:nvPr>
        </p:nvSpPr>
        <p:spPr>
          <a:xfrm>
            <a:off x="4648200" y="1371600"/>
            <a:ext cx="4038599" cy="4525963"/>
          </a:xfrm>
        </p:spPr>
        <p:txBody>
          <a:bodyPr/>
          <a:lstStyle/>
          <a:p>
            <a:pPr marL="177800" indent="0" algn="ctr">
              <a:buNone/>
            </a:pPr>
            <a:r>
              <a:rPr lang="en-US" u="sng" dirty="0" smtClean="0"/>
              <a:t>General Population</a:t>
            </a:r>
          </a:p>
          <a:p>
            <a:pPr marL="177800" indent="0" algn="ctr">
              <a:spcBef>
                <a:spcPts val="0"/>
              </a:spcBef>
              <a:buNone/>
            </a:pPr>
            <a:endParaRPr lang="en-US" u="sng" dirty="0" smtClean="0"/>
          </a:p>
          <a:p>
            <a:pPr marL="177800" indent="0">
              <a:buNone/>
            </a:pPr>
            <a:r>
              <a:rPr lang="en-US" dirty="0" smtClean="0"/>
              <a:t>Any disability – 10.9%</a:t>
            </a:r>
          </a:p>
          <a:p>
            <a:pPr marL="177800" indent="0">
              <a:buNone/>
            </a:pPr>
            <a:r>
              <a:rPr lang="en-US" dirty="0" smtClean="0"/>
              <a:t>Vision – 2.1</a:t>
            </a:r>
          </a:p>
          <a:p>
            <a:pPr marL="177800" indent="0">
              <a:buNone/>
            </a:pPr>
            <a:r>
              <a:rPr lang="en-US" dirty="0" smtClean="0"/>
              <a:t>Hearing – 2.6</a:t>
            </a:r>
          </a:p>
          <a:p>
            <a:pPr marL="177800" indent="0">
              <a:buNone/>
            </a:pPr>
            <a:r>
              <a:rPr lang="en-US" dirty="0" smtClean="0"/>
              <a:t>Ambulatory – 5.1</a:t>
            </a:r>
          </a:p>
          <a:p>
            <a:pPr marL="177800" indent="0">
              <a:buNone/>
            </a:pPr>
            <a:r>
              <a:rPr lang="en-US" dirty="0" smtClean="0"/>
              <a:t>Cognitive – 4.8</a:t>
            </a:r>
          </a:p>
          <a:p>
            <a:pPr marL="177800" indent="0">
              <a:buNone/>
            </a:pPr>
            <a:r>
              <a:rPr lang="en-US" dirty="0" smtClean="0"/>
              <a:t>Self-care – 2.1</a:t>
            </a:r>
          </a:p>
          <a:p>
            <a:pPr marL="177800" indent="0">
              <a:buNone/>
            </a:pPr>
            <a:r>
              <a:rPr lang="en-US" dirty="0" smtClean="0"/>
              <a:t>Independent living – 4.0</a:t>
            </a:r>
          </a:p>
          <a:p>
            <a:endParaRPr lang="en-US" sz="3200" dirty="0" smtClean="0"/>
          </a:p>
        </p:txBody>
      </p:sp>
      <p:sp>
        <p:nvSpPr>
          <p:cNvPr id="18" name="Content Placeholder 17"/>
          <p:cNvSpPr>
            <a:spLocks noGrp="1"/>
          </p:cNvSpPr>
          <p:nvPr>
            <p:ph sz="quarter" idx="4294967295"/>
          </p:nvPr>
        </p:nvSpPr>
        <p:spPr>
          <a:xfrm>
            <a:off x="2895600" y="5791200"/>
            <a:ext cx="3352800" cy="457200"/>
          </a:xfrm>
        </p:spPr>
        <p:txBody>
          <a:bodyPr/>
          <a:lstStyle/>
          <a:p>
            <a:pPr marL="203200" indent="0">
              <a:buNone/>
            </a:pPr>
            <a:r>
              <a:rPr lang="en-US" sz="1400" dirty="0"/>
              <a:t>Source: </a:t>
            </a:r>
            <a:r>
              <a:rPr lang="en-US" sz="1400" dirty="0">
                <a:hlinkClick r:id="rId3"/>
              </a:rPr>
              <a:t>Bureau of Justice Statistics</a:t>
            </a:r>
            <a:endParaRPr lang="en-US" sz="1400" dirty="0"/>
          </a:p>
        </p:txBody>
      </p:sp>
    </p:spTree>
    <p:extLst>
      <p:ext uri="{BB962C8B-B14F-4D97-AF65-F5344CB8AC3E}">
        <p14:creationId xmlns:p14="http://schemas.microsoft.com/office/powerpoint/2010/main" val="426555588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Shape 394"/>
          <p:cNvSpPr txBox="1">
            <a:spLocks noGrp="1"/>
          </p:cNvSpPr>
          <p:nvPr>
            <p:ph type="title"/>
          </p:nvPr>
        </p:nvSpPr>
        <p:spPr>
          <a:xfrm>
            <a:off x="0" y="0"/>
            <a:ext cx="9144000" cy="1143000"/>
          </a:xfrm>
          <a:prstGeom prst="rect">
            <a:avLst/>
          </a:prstGeom>
          <a:solidFill>
            <a:srgbClr val="003399"/>
          </a:solid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4400" b="0" i="0" u="none" strike="noStrike" cap="none" dirty="0">
                <a:solidFill>
                  <a:schemeClr val="lt1"/>
                </a:solidFill>
                <a:latin typeface="Calibri"/>
                <a:ea typeface="Calibri"/>
                <a:cs typeface="Calibri"/>
                <a:sym typeface="Calibri"/>
              </a:rPr>
              <a:t>Specific Types of Disabilities: Prison</a:t>
            </a:r>
          </a:p>
        </p:txBody>
      </p:sp>
      <p:pic>
        <p:nvPicPr>
          <p:cNvPr id="395" name="Shape 395" descr="Data table depicting the prevalence of disabilities among state and federal prisoners between 2011 and 2012, organized by demographic characteristics. 31.6% of all prisoners have a disability. In terms of sex, disabilities are most prevalent among female prisoners. 39.5% of female prisoners have a disability, while 31.0% of male prisoners have a disability. In terms of age, disabilities are most prevalent among prisoners who are 50 or older. 44.2% of prisoners age 50 or older have a disability. The next most prevalent is in the 35-49 age group, where 32.8% of prisoners have a disability. In terms of race, disabilities are most prevalent among prisoners who are of “two or more races.” 42.3% of the prisoners who identify as “two or more races” have a disability.&#10;" title="Prevalence of disabilities among state and federal prisoners by demographic characteristics, 2011-12"/>
          <p:cNvPicPr preferRelativeResize="0">
            <a:picLocks noGrp="1"/>
          </p:cNvPicPr>
          <p:nvPr>
            <p:ph type="body" idx="1"/>
          </p:nvPr>
        </p:nvPicPr>
        <p:blipFill rotWithShape="1">
          <a:blip r:embed="rId3">
            <a:alphaModFix/>
          </a:blip>
          <a:srcRect t="6734"/>
          <a:stretch/>
        </p:blipFill>
        <p:spPr>
          <a:xfrm>
            <a:off x="304800" y="1470819"/>
            <a:ext cx="8443111" cy="4777581"/>
          </a:xfrm>
          <a:prstGeom prst="rect">
            <a:avLst/>
          </a:prstGeom>
          <a:noFill/>
          <a:ln>
            <a:noFill/>
          </a:ln>
        </p:spPr>
      </p:pic>
    </p:spTree>
    <p:extLst>
      <p:ext uri="{BB962C8B-B14F-4D97-AF65-F5344CB8AC3E}">
        <p14:creationId xmlns:p14="http://schemas.microsoft.com/office/powerpoint/2010/main" val="136860112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Shape 380"/>
          <p:cNvSpPr txBox="1">
            <a:spLocks noGrp="1"/>
          </p:cNvSpPr>
          <p:nvPr>
            <p:ph type="title"/>
          </p:nvPr>
        </p:nvSpPr>
        <p:spPr>
          <a:prstGeom prst="rect">
            <a:avLst/>
          </a:prstGeom>
          <a:solidFill>
            <a:srgbClr val="003399"/>
          </a:solid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4400" b="0" i="0" u="none" strike="noStrike" cap="none" dirty="0">
                <a:solidFill>
                  <a:schemeClr val="lt1"/>
                </a:solidFill>
                <a:latin typeface="Calibri"/>
                <a:ea typeface="Calibri"/>
                <a:cs typeface="Calibri"/>
                <a:sym typeface="Calibri"/>
              </a:rPr>
              <a:t>Prevalence of Disability: Jails</a:t>
            </a:r>
          </a:p>
        </p:txBody>
      </p:sp>
      <p:sp>
        <p:nvSpPr>
          <p:cNvPr id="4" name="Text Placeholder 3"/>
          <p:cNvSpPr>
            <a:spLocks noGrp="1"/>
          </p:cNvSpPr>
          <p:nvPr>
            <p:ph type="body" idx="1"/>
          </p:nvPr>
        </p:nvSpPr>
        <p:spPr>
          <a:xfrm>
            <a:off x="457200" y="1371600"/>
            <a:ext cx="4038599" cy="3657599"/>
          </a:xfrm>
        </p:spPr>
        <p:txBody>
          <a:bodyPr/>
          <a:lstStyle/>
          <a:p>
            <a:pPr marL="203200" indent="0" algn="ctr">
              <a:buNone/>
            </a:pPr>
            <a:r>
              <a:rPr lang="en-US" u="sng" dirty="0" smtClean="0"/>
              <a:t>Jail Inmates</a:t>
            </a:r>
          </a:p>
          <a:p>
            <a:pPr marL="203200" indent="0">
              <a:buNone/>
            </a:pPr>
            <a:r>
              <a:rPr lang="en-US" dirty="0" smtClean="0"/>
              <a:t>Any Disability – 39.9%</a:t>
            </a:r>
          </a:p>
          <a:p>
            <a:pPr marL="203200" indent="0">
              <a:buNone/>
            </a:pPr>
            <a:r>
              <a:rPr lang="en-US" dirty="0" smtClean="0"/>
              <a:t>Vision – 7.3</a:t>
            </a:r>
          </a:p>
          <a:p>
            <a:pPr marL="203200" indent="0">
              <a:buNone/>
            </a:pPr>
            <a:r>
              <a:rPr lang="en-US" dirty="0" smtClean="0"/>
              <a:t>Hearing – 6.5</a:t>
            </a:r>
          </a:p>
          <a:p>
            <a:pPr marL="203200" indent="0">
              <a:buNone/>
            </a:pPr>
            <a:r>
              <a:rPr lang="en-US" dirty="0" smtClean="0"/>
              <a:t>Ambulatory – 9.5</a:t>
            </a:r>
          </a:p>
          <a:p>
            <a:pPr marL="203200" indent="0">
              <a:buNone/>
            </a:pPr>
            <a:r>
              <a:rPr lang="en-US" dirty="0" smtClean="0"/>
              <a:t>Cognitive – 30.9</a:t>
            </a:r>
          </a:p>
          <a:p>
            <a:pPr marL="203200" indent="0">
              <a:buNone/>
            </a:pPr>
            <a:r>
              <a:rPr lang="en-US" dirty="0" smtClean="0"/>
              <a:t>Self-care – 2.8</a:t>
            </a:r>
          </a:p>
          <a:p>
            <a:pPr marL="203200" indent="0">
              <a:buNone/>
            </a:pPr>
            <a:r>
              <a:rPr lang="en-US" dirty="0" smtClean="0"/>
              <a:t>Independent Living – 8.7</a:t>
            </a:r>
          </a:p>
        </p:txBody>
      </p:sp>
      <p:sp>
        <p:nvSpPr>
          <p:cNvPr id="5" name="Text Placeholder 4"/>
          <p:cNvSpPr>
            <a:spLocks noGrp="1"/>
          </p:cNvSpPr>
          <p:nvPr>
            <p:ph type="body" idx="2"/>
          </p:nvPr>
        </p:nvSpPr>
        <p:spPr>
          <a:xfrm>
            <a:off x="4648200" y="1371600"/>
            <a:ext cx="4038599" cy="3657600"/>
          </a:xfrm>
        </p:spPr>
        <p:txBody>
          <a:bodyPr/>
          <a:lstStyle/>
          <a:p>
            <a:pPr marL="177800" indent="0" algn="ctr">
              <a:buNone/>
            </a:pPr>
            <a:r>
              <a:rPr lang="en-US" u="sng" dirty="0" smtClean="0"/>
              <a:t>General Population</a:t>
            </a:r>
          </a:p>
          <a:p>
            <a:pPr marL="177800" indent="0">
              <a:buNone/>
            </a:pPr>
            <a:r>
              <a:rPr lang="en-US" dirty="0" smtClean="0"/>
              <a:t>Any Disability – 9.3%</a:t>
            </a:r>
          </a:p>
          <a:p>
            <a:pPr marL="177800" indent="0">
              <a:buNone/>
            </a:pPr>
            <a:r>
              <a:rPr lang="en-US" dirty="0" smtClean="0"/>
              <a:t>Vision – 1.7</a:t>
            </a:r>
          </a:p>
          <a:p>
            <a:pPr marL="177800" indent="0">
              <a:buNone/>
            </a:pPr>
            <a:r>
              <a:rPr lang="en-US" dirty="0" smtClean="0"/>
              <a:t>Hearing – 1.9</a:t>
            </a:r>
          </a:p>
          <a:p>
            <a:pPr marL="177800" indent="0">
              <a:buNone/>
            </a:pPr>
            <a:r>
              <a:rPr lang="en-US" dirty="0" smtClean="0"/>
              <a:t>Ambulatory – 3.7</a:t>
            </a:r>
          </a:p>
          <a:p>
            <a:pPr marL="177800" indent="0">
              <a:buNone/>
            </a:pPr>
            <a:r>
              <a:rPr lang="en-US" dirty="0" smtClean="0"/>
              <a:t>Cognitive – 4.7</a:t>
            </a:r>
          </a:p>
          <a:p>
            <a:pPr marL="177800" indent="0">
              <a:buNone/>
            </a:pPr>
            <a:r>
              <a:rPr lang="en-US" dirty="0" smtClean="0"/>
              <a:t>Self-care – 1.7</a:t>
            </a:r>
          </a:p>
          <a:p>
            <a:pPr marL="177800" indent="0">
              <a:buNone/>
            </a:pPr>
            <a:r>
              <a:rPr lang="en-US" dirty="0" smtClean="0"/>
              <a:t>Independent living – 3.4</a:t>
            </a:r>
            <a:endParaRPr lang="en-US" dirty="0"/>
          </a:p>
        </p:txBody>
      </p:sp>
      <p:sp>
        <p:nvSpPr>
          <p:cNvPr id="6" name="Content Placeholder 5"/>
          <p:cNvSpPr>
            <a:spLocks noGrp="1"/>
          </p:cNvSpPr>
          <p:nvPr>
            <p:ph sz="quarter" idx="4294967295"/>
          </p:nvPr>
        </p:nvSpPr>
        <p:spPr>
          <a:xfrm>
            <a:off x="3048000" y="5410200"/>
            <a:ext cx="3048000" cy="457200"/>
          </a:xfrm>
        </p:spPr>
        <p:txBody>
          <a:bodyPr/>
          <a:lstStyle/>
          <a:p>
            <a:pPr marL="203200" indent="0">
              <a:buNone/>
            </a:pPr>
            <a:r>
              <a:rPr lang="en-US" sz="1400" dirty="0" smtClean="0"/>
              <a:t>Source: </a:t>
            </a:r>
            <a:r>
              <a:rPr lang="en-US" sz="1400" dirty="0" smtClean="0">
                <a:hlinkClick r:id="rId3"/>
              </a:rPr>
              <a:t>Bureau of Justice Statistics</a:t>
            </a:r>
            <a:endParaRPr lang="en-US" sz="1400" dirty="0"/>
          </a:p>
        </p:txBody>
      </p:sp>
    </p:spTree>
    <p:extLst>
      <p:ext uri="{BB962C8B-B14F-4D97-AF65-F5344CB8AC3E}">
        <p14:creationId xmlns:p14="http://schemas.microsoft.com/office/powerpoint/2010/main" val="382678404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Hiding in Plain Sight!</a:t>
            </a:r>
            <a:endParaRPr lang="en-US" dirty="0"/>
          </a:p>
        </p:txBody>
      </p:sp>
      <p:sp>
        <p:nvSpPr>
          <p:cNvPr id="6" name="Text Placeholder 5"/>
          <p:cNvSpPr>
            <a:spLocks noGrp="1"/>
          </p:cNvSpPr>
          <p:nvPr>
            <p:ph type="body" idx="1"/>
          </p:nvPr>
        </p:nvSpPr>
        <p:spPr>
          <a:xfrm>
            <a:off x="457200" y="1219200"/>
            <a:ext cx="8229600" cy="4754563"/>
          </a:xfrm>
        </p:spPr>
        <p:txBody>
          <a:bodyPr/>
          <a:lstStyle/>
          <a:p>
            <a:pPr marL="203200" indent="0" algn="ctr">
              <a:buNone/>
            </a:pPr>
            <a:endParaRPr lang="en-US" sz="4000" b="1" dirty="0"/>
          </a:p>
          <a:p>
            <a:pPr marL="203200" indent="0" algn="ctr">
              <a:buNone/>
            </a:pPr>
            <a:r>
              <a:rPr lang="en-US" sz="4000" b="1" dirty="0" smtClean="0"/>
              <a:t>“</a:t>
            </a:r>
            <a:r>
              <a:rPr lang="en-US" sz="4000" b="1" dirty="0"/>
              <a:t>It </a:t>
            </a:r>
            <a:r>
              <a:rPr lang="en-US" sz="4000" b="1" dirty="0" err="1"/>
              <a:t>ain't</a:t>
            </a:r>
            <a:r>
              <a:rPr lang="en-US" sz="4000" b="1" dirty="0"/>
              <a:t> what you don't know that gets you into trouble. It's what you know for sure that just </a:t>
            </a:r>
            <a:r>
              <a:rPr lang="en-US" sz="4000" b="1" dirty="0" err="1"/>
              <a:t>ain't</a:t>
            </a:r>
            <a:r>
              <a:rPr lang="en-US" sz="4000" b="1" dirty="0"/>
              <a:t> </a:t>
            </a:r>
            <a:r>
              <a:rPr lang="en-US" sz="4000" b="1" dirty="0" smtClean="0"/>
              <a:t>so.” </a:t>
            </a:r>
          </a:p>
          <a:p>
            <a:pPr algn="ctr">
              <a:buFontTx/>
              <a:buChar char="-"/>
            </a:pPr>
            <a:r>
              <a:rPr lang="en-US" sz="2400" b="1" dirty="0" smtClean="0"/>
              <a:t>Mark Twain (as paraphrased in The Big Short)</a:t>
            </a:r>
          </a:p>
          <a:p>
            <a:pPr algn="ctr">
              <a:buFontTx/>
              <a:buChar char="-"/>
            </a:pPr>
            <a:endParaRPr lang="en-US" sz="2400" b="1" dirty="0"/>
          </a:p>
          <a:p>
            <a:pPr marL="203200" indent="0" algn="ctr">
              <a:buNone/>
            </a:pPr>
            <a:r>
              <a:rPr lang="en-US" sz="2400" b="1" dirty="0" smtClean="0"/>
              <a:t>Like in the housing crisis, there are some people who can see through the data, including our co-author Philip Pauli. See: </a:t>
            </a:r>
            <a:r>
              <a:rPr lang="en-US" sz="2400" dirty="0"/>
              <a:t> </a:t>
            </a:r>
            <a:r>
              <a:rPr lang="en-US" sz="2400" dirty="0">
                <a:hlinkClick r:id="rId3"/>
              </a:rPr>
              <a:t>http://unsolvedmysteries.wikia.com/wiki/</a:t>
            </a:r>
            <a:r>
              <a:rPr lang="en-US" sz="2400" dirty="0" smtClean="0">
                <a:hlinkClick r:id="rId3"/>
              </a:rPr>
              <a:t>Philip_Pauli</a:t>
            </a:r>
            <a:r>
              <a:rPr lang="en-US" sz="2400" dirty="0" smtClean="0"/>
              <a:t>.</a:t>
            </a:r>
            <a:endParaRPr lang="en-US" sz="2400" b="1" dirty="0"/>
          </a:p>
        </p:txBody>
      </p:sp>
    </p:spTree>
    <p:extLst>
      <p:ext uri="{BB962C8B-B14F-4D97-AF65-F5344CB8AC3E}">
        <p14:creationId xmlns:p14="http://schemas.microsoft.com/office/powerpoint/2010/main" val="244817703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Shape 401"/>
          <p:cNvSpPr txBox="1">
            <a:spLocks noGrp="1"/>
          </p:cNvSpPr>
          <p:nvPr>
            <p:ph type="title"/>
          </p:nvPr>
        </p:nvSpPr>
        <p:spPr>
          <a:xfrm>
            <a:off x="0" y="0"/>
            <a:ext cx="9144000" cy="1143000"/>
          </a:xfrm>
          <a:prstGeom prst="rect">
            <a:avLst/>
          </a:prstGeom>
          <a:solidFill>
            <a:srgbClr val="003399"/>
          </a:solid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4400" b="0" i="0" u="none" strike="noStrike" cap="none" dirty="0">
                <a:solidFill>
                  <a:schemeClr val="lt1"/>
                </a:solidFill>
                <a:latin typeface="Calibri"/>
                <a:ea typeface="Calibri"/>
                <a:cs typeface="Calibri"/>
                <a:sym typeface="Calibri"/>
              </a:rPr>
              <a:t>Specific Types of Disabilities: Jails</a:t>
            </a:r>
          </a:p>
        </p:txBody>
      </p:sp>
      <p:pic>
        <p:nvPicPr>
          <p:cNvPr id="402" name="Shape 402" descr="Data table depicting the prevalence of disabilities among jail inmates between 2011 and 2012, organized by demographic characteristics. 39.9% of all jail inmates have a disability. In terms of sex, disabilities are most prevalent among female jail inmates. 49.5% of female jail inmates have a disability, while 38.5% of male jail inmates have a disability. In terms of age, disabilities are most prevalent among jail inmates who are 50 or older. 59.7% of jail inmates age 50 or older have a disability. The next most prevalent is in the 35-49 age group, where 43.1% of jail inmates have a disability. In terms of race, disabilities are most prevalent among jail inmates who are of “two or more races.” 55.3% of the jail inmates who have a disability are of “two or more races.”&#10;&#10;" title="Prevalence of disabilities among jail inmates by demographic characteristics, 2011-12"/>
          <p:cNvPicPr preferRelativeResize="0">
            <a:picLocks noGrp="1"/>
          </p:cNvPicPr>
          <p:nvPr>
            <p:ph type="body" idx="1"/>
          </p:nvPr>
        </p:nvPicPr>
        <p:blipFill rotWithShape="1">
          <a:blip r:embed="rId3">
            <a:alphaModFix/>
          </a:blip>
          <a:srcRect t="7883"/>
          <a:stretch/>
        </p:blipFill>
        <p:spPr>
          <a:xfrm>
            <a:off x="421795" y="1469651"/>
            <a:ext cx="8341205" cy="4626349"/>
          </a:xfrm>
          <a:prstGeom prst="rect">
            <a:avLst/>
          </a:prstGeom>
          <a:noFill/>
          <a:ln>
            <a:noFill/>
          </a:ln>
        </p:spPr>
      </p:pic>
    </p:spTree>
    <p:extLst>
      <p:ext uri="{BB962C8B-B14F-4D97-AF65-F5344CB8AC3E}">
        <p14:creationId xmlns:p14="http://schemas.microsoft.com/office/powerpoint/2010/main" val="103475963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Shape 359"/>
          <p:cNvSpPr txBox="1">
            <a:spLocks noGrp="1"/>
          </p:cNvSpPr>
          <p:nvPr>
            <p:ph type="title"/>
          </p:nvPr>
        </p:nvSpPr>
        <p:spPr>
          <a:xfrm>
            <a:off x="0" y="0"/>
            <a:ext cx="9144000" cy="1143000"/>
          </a:xfrm>
          <a:prstGeom prst="rect">
            <a:avLst/>
          </a:prstGeom>
          <a:solidFill>
            <a:srgbClr val="003399"/>
          </a:solid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4400" b="0" i="0" u="none" strike="noStrike" cap="none" dirty="0">
                <a:solidFill>
                  <a:schemeClr val="lt1"/>
                </a:solidFill>
                <a:latin typeface="Calibri"/>
                <a:ea typeface="Calibri"/>
                <a:cs typeface="Calibri"/>
                <a:sym typeface="Calibri"/>
              </a:rPr>
              <a:t>Disability Prevalence, by </a:t>
            </a:r>
            <a:r>
              <a:rPr lang="en-US" dirty="0"/>
              <a:t>S</a:t>
            </a:r>
            <a:r>
              <a:rPr lang="en-US" sz="4400" b="0" i="0" u="none" strike="noStrike" cap="none" dirty="0" smtClean="0">
                <a:solidFill>
                  <a:schemeClr val="lt1"/>
                </a:solidFill>
                <a:latin typeface="Calibri"/>
                <a:ea typeface="Calibri"/>
                <a:cs typeface="Calibri"/>
                <a:sym typeface="Calibri"/>
              </a:rPr>
              <a:t>ex</a:t>
            </a:r>
            <a:endParaRPr lang="en-US" sz="4400" b="0" i="0" u="none" strike="noStrike" cap="none" dirty="0">
              <a:solidFill>
                <a:schemeClr val="lt1"/>
              </a:solidFill>
              <a:latin typeface="Calibri"/>
              <a:ea typeface="Calibri"/>
              <a:cs typeface="Calibri"/>
              <a:sym typeface="Calibri"/>
            </a:endParaRPr>
          </a:p>
        </p:txBody>
      </p:sp>
      <p:pic>
        <p:nvPicPr>
          <p:cNvPr id="360" name="Shape 360" descr="Bar graph depicting the prevalence of disabilities among state and federal prisoners and jail inmates, by sex, between 2011 and 2012. For the purpose of this graph, the disability types represented are hearing, vision, cognitive, ambulatory, self-care, and independent living. Just over 30% of all prisoners report having a disability. Just under 40% of all jail inmates report having a disability.&#10;" title="prevalence of disabilities among state and federal prisoners and jail inmates, by sex, between 2011 and 2012."/>
          <p:cNvPicPr preferRelativeResize="0">
            <a:picLocks noGrp="1"/>
          </p:cNvPicPr>
          <p:nvPr>
            <p:ph type="body" idx="1"/>
          </p:nvPr>
        </p:nvPicPr>
        <p:blipFill rotWithShape="1">
          <a:blip r:embed="rId3">
            <a:alphaModFix/>
          </a:blip>
          <a:srcRect t="7797"/>
          <a:stretch/>
        </p:blipFill>
        <p:spPr>
          <a:xfrm>
            <a:off x="1905000" y="1371600"/>
            <a:ext cx="5302469" cy="4876800"/>
          </a:xfrm>
          <a:prstGeom prst="rect">
            <a:avLst/>
          </a:prstGeom>
          <a:noFill/>
          <a:ln>
            <a:noFill/>
          </a:ln>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Shape 387"/>
          <p:cNvSpPr txBox="1">
            <a:spLocks noGrp="1"/>
          </p:cNvSpPr>
          <p:nvPr>
            <p:ph type="title"/>
          </p:nvPr>
        </p:nvSpPr>
        <p:spPr>
          <a:prstGeom prst="rect">
            <a:avLst/>
          </a:prstGeom>
          <a:solidFill>
            <a:srgbClr val="003399"/>
          </a:solid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dirty="0" smtClean="0"/>
              <a:t>Number</a:t>
            </a:r>
            <a:r>
              <a:rPr lang="en-US" sz="4400" b="0" i="0" u="none" strike="noStrike" cap="none" dirty="0" smtClean="0">
                <a:solidFill>
                  <a:schemeClr val="lt1"/>
                </a:solidFill>
                <a:latin typeface="Calibri"/>
                <a:ea typeface="Calibri"/>
                <a:cs typeface="Calibri"/>
                <a:sym typeface="Calibri"/>
              </a:rPr>
              <a:t> </a:t>
            </a:r>
            <a:r>
              <a:rPr lang="en-US" sz="4400" b="0" i="0" u="none" strike="noStrike" cap="none" dirty="0">
                <a:solidFill>
                  <a:schemeClr val="lt1"/>
                </a:solidFill>
                <a:latin typeface="Calibri"/>
                <a:ea typeface="Calibri"/>
                <a:cs typeface="Calibri"/>
                <a:sym typeface="Calibri"/>
              </a:rPr>
              <a:t>of Disabilities Reported</a:t>
            </a:r>
          </a:p>
        </p:txBody>
      </p:sp>
      <p:pic>
        <p:nvPicPr>
          <p:cNvPr id="2050" name="Picture 2" descr="Data table depicting the number of disabilities reported by state and federal prisoners and the number of disabilities reported by state and federal jail inmates, between 2011 and 2012. Disability types included in this data: hearing, vision, cognitive, ambulatory, self-care, and independent living. 68.4% of state and federal prisoners, and 60.1% of jail inmates, report having no disabilities. 18.8% of state and federal prisoners, and 23.9% of jail inmates, report having 1 disability. 7.9% of state and federal prisoners, and 10.2% of jail inmates, report having 2 disabilities. 2.5% of state and federal prisoners, and 3.0% of jail inmates, report having 3 disabilities. 2.4% of state and federal prisoners, and 2.8% of jail inmates, report having 4 or more disabilities.&#10;" title="number of disabilities reported by state and federal prisoners and the number of disabilities reported by state and federal jail inmates, between 2011 and 20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9725" y="1400175"/>
            <a:ext cx="5924550" cy="43910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Human Rights Violated in Prison</a:t>
            </a:r>
          </a:p>
        </p:txBody>
      </p:sp>
      <p:pic>
        <p:nvPicPr>
          <p:cNvPr id="6" name="Picture 2" descr="Photo of a wheelchair user overlayed with the headline &quot;People with disabilities in the corrections system routinely have their rights violated,&quot; along with news headlines demonstrating such.&#10;&#10;Report: Blind, Deaf, Disable Inmates abused in Prison, Source: Texas Tribune&#10;&#10;The Invisible Punishment of Prisoners with Disabilities. Source: The Nation&#10;&#10;Cruel Confinement: Abuse, Discrimination and Death within Alabama's Prisons. Source: Southern Poverty Law Center&#10;&#10;Execution of Warren Hill &quot;shakes the foundation of our legal system for people with intellectual disabilities.&quot; Source: The Arc&#10;&#10;U.S. Jury orders D.C. Corrections to pay $70,000 to deaf inmate in ADA claim. Source: Washington Post&#10;&#10;Wrongfully Imprisoned D.C. Man Settles suit for 1.74 Million. Source: Prison Legal News" title="Rights Violations in Prison Graphi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32647"/>
            <a:ext cx="9144000" cy="4785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102054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Joseph Heard</a:t>
            </a:r>
            <a:endParaRPr lang="en-US" dirty="0"/>
          </a:p>
        </p:txBody>
      </p:sp>
      <p:sp>
        <p:nvSpPr>
          <p:cNvPr id="6" name="Text Placeholder 5"/>
          <p:cNvSpPr>
            <a:spLocks noGrp="1"/>
          </p:cNvSpPr>
          <p:nvPr>
            <p:ph type="body" idx="1"/>
          </p:nvPr>
        </p:nvSpPr>
        <p:spPr>
          <a:xfrm>
            <a:off x="457200" y="1600201"/>
            <a:ext cx="4038599" cy="3657600"/>
          </a:xfrm>
        </p:spPr>
        <p:txBody>
          <a:bodyPr/>
          <a:lstStyle/>
          <a:p>
            <a:pPr marL="203200" indent="0">
              <a:buNone/>
            </a:pPr>
            <a:r>
              <a:rPr lang="en-US" dirty="0" smtClean="0"/>
              <a:t>“He wrote notes to nurses and doctors in the jail’s mental health unit where he stayed in a solitary cell. He said they ignored him and would throw his letters away.” </a:t>
            </a:r>
            <a:endParaRPr lang="en-US" dirty="0"/>
          </a:p>
        </p:txBody>
      </p:sp>
      <p:sp>
        <p:nvSpPr>
          <p:cNvPr id="3" name="Text Placeholder 2"/>
          <p:cNvSpPr>
            <a:spLocks noGrp="1"/>
          </p:cNvSpPr>
          <p:nvPr>
            <p:ph type="body" idx="2"/>
          </p:nvPr>
        </p:nvSpPr>
        <p:spPr>
          <a:xfrm>
            <a:off x="609600" y="5181600"/>
            <a:ext cx="3505200" cy="533400"/>
          </a:xfrm>
        </p:spPr>
        <p:txBody>
          <a:bodyPr/>
          <a:lstStyle/>
          <a:p>
            <a:pPr marL="177800" indent="0">
              <a:buNone/>
            </a:pPr>
            <a:r>
              <a:rPr lang="en-US" sz="1600" dirty="0" smtClean="0">
                <a:hlinkClick r:id="rId3"/>
              </a:rPr>
              <a:t>Source: Herald-Journal – Sep. 1, 2001</a:t>
            </a:r>
            <a:endParaRPr lang="en-US" sz="1600" dirty="0"/>
          </a:p>
        </p:txBody>
      </p:sp>
      <p:pic>
        <p:nvPicPr>
          <p:cNvPr id="1025" name="Picture 1" descr="Joseph Heard smiling to camera, signing I Love You, seated in a car wearing a Redskins ad" title="Image of Joseph Hear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8800" y="1600200"/>
            <a:ext cx="2819400" cy="27330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033907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Lives of </a:t>
            </a:r>
            <a:r>
              <a:rPr lang="en-US" dirty="0" err="1" smtClean="0"/>
              <a:t>PwDs</a:t>
            </a:r>
            <a:r>
              <a:rPr lang="en-US" dirty="0" smtClean="0"/>
              <a:t> Lost in Prison</a:t>
            </a:r>
            <a:endParaRPr lang="en-US" dirty="0"/>
          </a:p>
        </p:txBody>
      </p:sp>
      <p:sp>
        <p:nvSpPr>
          <p:cNvPr id="7" name="Content Placeholder 6"/>
          <p:cNvSpPr>
            <a:spLocks noGrp="1"/>
          </p:cNvSpPr>
          <p:nvPr>
            <p:ph sz="quarter" idx="4294967295"/>
          </p:nvPr>
        </p:nvSpPr>
        <p:spPr>
          <a:xfrm>
            <a:off x="5105400" y="1524000"/>
            <a:ext cx="3810000" cy="1752600"/>
          </a:xfrm>
        </p:spPr>
        <p:txBody>
          <a:bodyPr/>
          <a:lstStyle/>
          <a:p>
            <a:pPr marL="203200" indent="0">
              <a:buNone/>
            </a:pPr>
            <a:r>
              <a:rPr lang="en-US" sz="2000" dirty="0" smtClean="0">
                <a:hlinkClick r:id="rId3"/>
              </a:rPr>
              <a:t>Arthur Johnson </a:t>
            </a:r>
          </a:p>
          <a:p>
            <a:pPr marL="203200" indent="0">
              <a:buNone/>
            </a:pPr>
            <a:r>
              <a:rPr lang="en-US" sz="2000" dirty="0" smtClean="0">
                <a:hlinkClick r:id="rId3"/>
              </a:rPr>
              <a:t>Intellectual disabilities</a:t>
            </a:r>
            <a:endParaRPr lang="en-US" sz="2000" dirty="0" smtClean="0"/>
          </a:p>
          <a:p>
            <a:pPr marL="203200" indent="0">
              <a:buNone/>
            </a:pPr>
            <a:r>
              <a:rPr lang="en-US" sz="2000" dirty="0" smtClean="0"/>
              <a:t>At appeal, claimed to have been beaten into confessing.</a:t>
            </a:r>
          </a:p>
          <a:p>
            <a:pPr marL="203200" indent="0">
              <a:buNone/>
            </a:pPr>
            <a:r>
              <a:rPr lang="en-US" sz="2000" dirty="0" smtClean="0"/>
              <a:t>Locked in solitary since 1979.</a:t>
            </a:r>
          </a:p>
        </p:txBody>
      </p:sp>
      <p:sp>
        <p:nvSpPr>
          <p:cNvPr id="6" name="Content Placeholder 5"/>
          <p:cNvSpPr>
            <a:spLocks noGrp="1"/>
          </p:cNvSpPr>
          <p:nvPr>
            <p:ph sz="quarter" idx="4294967295"/>
          </p:nvPr>
        </p:nvSpPr>
        <p:spPr>
          <a:xfrm>
            <a:off x="228600" y="5257800"/>
            <a:ext cx="4419600" cy="1600200"/>
          </a:xfrm>
        </p:spPr>
        <p:txBody>
          <a:bodyPr/>
          <a:lstStyle/>
          <a:p>
            <a:pPr marL="203200" indent="0">
              <a:buNone/>
            </a:pPr>
            <a:endParaRPr lang="en-US" sz="2000" dirty="0" smtClean="0"/>
          </a:p>
          <a:p>
            <a:pPr marL="203200" indent="0">
              <a:buNone/>
            </a:pPr>
            <a:r>
              <a:rPr lang="en-US" sz="2000" dirty="0" smtClean="0">
                <a:hlinkClick r:id="rId4"/>
              </a:rPr>
              <a:t>Paul Schlosser -Bipolar Disorder</a:t>
            </a:r>
            <a:endParaRPr lang="en-US" sz="2000" dirty="0" smtClean="0"/>
          </a:p>
          <a:p>
            <a:pPr marL="203200" indent="0">
              <a:buNone/>
            </a:pPr>
            <a:r>
              <a:rPr lang="en-US" sz="2000" dirty="0" smtClean="0"/>
              <a:t>Denied medical treatment and was pepper sprayed while restrained.</a:t>
            </a:r>
          </a:p>
        </p:txBody>
      </p:sp>
      <p:sp>
        <p:nvSpPr>
          <p:cNvPr id="5" name="Content Placeholder 4"/>
          <p:cNvSpPr>
            <a:spLocks noGrp="1"/>
          </p:cNvSpPr>
          <p:nvPr>
            <p:ph type="body" idx="1"/>
          </p:nvPr>
        </p:nvSpPr>
        <p:spPr>
          <a:xfrm>
            <a:off x="5222501" y="5631151"/>
            <a:ext cx="3549650" cy="1096481"/>
          </a:xfrm>
        </p:spPr>
        <p:txBody>
          <a:bodyPr/>
          <a:lstStyle/>
          <a:p>
            <a:pPr marL="203200" indent="0">
              <a:buNone/>
            </a:pPr>
            <a:r>
              <a:rPr lang="en-US" sz="2000" dirty="0" smtClean="0">
                <a:hlinkClick r:id="rId5"/>
              </a:rPr>
              <a:t>Christopher Lopez  Schizoaffective disorder</a:t>
            </a:r>
            <a:endParaRPr lang="en-US" sz="2000" dirty="0" smtClean="0"/>
          </a:p>
          <a:p>
            <a:pPr marL="203200" indent="0">
              <a:buNone/>
            </a:pPr>
            <a:r>
              <a:rPr lang="en-US" sz="2000" dirty="0" smtClean="0"/>
              <a:t>Died in police custody in 2013 </a:t>
            </a:r>
          </a:p>
          <a:p>
            <a:pPr marL="203200" indent="0">
              <a:buNone/>
            </a:pPr>
            <a:endParaRPr lang="en-US" sz="2000" dirty="0"/>
          </a:p>
        </p:txBody>
      </p:sp>
      <p:grpSp>
        <p:nvGrpSpPr>
          <p:cNvPr id="9" name="Group 8" descr="Prison photos of inmates with disabilities, demonstrating the range of atrocities they face in treatment. " title="Headshots of people"/>
          <p:cNvGrpSpPr/>
          <p:nvPr/>
        </p:nvGrpSpPr>
        <p:grpSpPr>
          <a:xfrm>
            <a:off x="389964" y="1395399"/>
            <a:ext cx="8163112" cy="4271612"/>
            <a:chOff x="389964" y="1395399"/>
            <a:chExt cx="8163112" cy="4271612"/>
          </a:xfrm>
        </p:grpSpPr>
        <p:pic>
          <p:nvPicPr>
            <p:cNvPr id="2052" name="Picture 4" descr="Aurthur looking at camera wearing orange shirt" title="Headshot of Arthur Johns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52800" y="1395399"/>
              <a:ext cx="1752600" cy="2338401"/>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This image shows Paul being denied medical treatment while being restrained." title="Image of Paul Schlosser behind bars with police around him"/>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9964" y="3733800"/>
              <a:ext cx="3437981" cy="193321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hristoper is tied to a chair in visual distress" title="Image of Christoper Lopez"/>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41576" y="3733799"/>
              <a:ext cx="3111500" cy="193321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76818235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err="1" smtClean="0"/>
              <a:t>Ameer</a:t>
            </a:r>
            <a:r>
              <a:rPr lang="en-US" dirty="0" smtClean="0"/>
              <a:t> Baraka</a:t>
            </a:r>
            <a:endParaRPr lang="en-US" dirty="0"/>
          </a:p>
        </p:txBody>
      </p:sp>
      <p:pic>
        <p:nvPicPr>
          <p:cNvPr id="13" name="Content Placeholder 12" descr="Ameer facing the camera, talking in front of two flags, wearing a suit" title="Headshot of Ameer Baraka"/>
          <p:cNvPicPr>
            <a:picLocks noGrp="1" noChangeAspect="1"/>
          </p:cNvPicPr>
          <p:nvPr>
            <p:ph sz="quarter" idx="12"/>
          </p:nvPr>
        </p:nvPicPr>
        <p:blipFill>
          <a:blip r:embed="rId2">
            <a:extLst>
              <a:ext uri="{28A0092B-C50C-407E-A947-70E740481C1C}">
                <a14:useLocalDpi xmlns:a14="http://schemas.microsoft.com/office/drawing/2010/main" val="0"/>
              </a:ext>
            </a:extLst>
          </a:blip>
          <a:stretch>
            <a:fillRect/>
          </a:stretch>
        </p:blipFill>
        <p:spPr>
          <a:xfrm>
            <a:off x="457200" y="1603956"/>
            <a:ext cx="3962400" cy="2895600"/>
          </a:xfrm>
        </p:spPr>
      </p:pic>
      <p:sp>
        <p:nvSpPr>
          <p:cNvPr id="12" name="Content Placeholder 11"/>
          <p:cNvSpPr>
            <a:spLocks noGrp="1"/>
          </p:cNvSpPr>
          <p:nvPr>
            <p:ph sz="quarter" idx="13"/>
          </p:nvPr>
        </p:nvSpPr>
        <p:spPr>
          <a:xfrm>
            <a:off x="4419600" y="1295400"/>
            <a:ext cx="4495800" cy="4876800"/>
          </a:xfrm>
        </p:spPr>
        <p:txBody>
          <a:bodyPr/>
          <a:lstStyle/>
          <a:p>
            <a:r>
              <a:rPr lang="en-US" sz="2000" dirty="0" smtClean="0"/>
              <a:t> “For </a:t>
            </a:r>
            <a:r>
              <a:rPr lang="en-US" sz="2000" dirty="0"/>
              <a:t>many years, I allowed Dyslexia to control my life and rob me of my God given potential</a:t>
            </a:r>
            <a:r>
              <a:rPr lang="en-US" sz="2000" dirty="0" smtClean="0"/>
              <a:t>.”</a:t>
            </a:r>
          </a:p>
          <a:p>
            <a:r>
              <a:rPr lang="en-US" sz="2000" dirty="0" smtClean="0"/>
              <a:t> “At </a:t>
            </a:r>
            <a:r>
              <a:rPr lang="en-US" sz="2000" dirty="0"/>
              <a:t>age 23, I entered into a prison correctional facility reading at a </a:t>
            </a:r>
            <a:r>
              <a:rPr lang="en-US" sz="2000" dirty="0" smtClean="0"/>
              <a:t>3</a:t>
            </a:r>
            <a:r>
              <a:rPr lang="en-US" sz="2000" baseline="30000" dirty="0" smtClean="0"/>
              <a:t>rd</a:t>
            </a:r>
            <a:r>
              <a:rPr lang="en-US" sz="2000" dirty="0" smtClean="0"/>
              <a:t> grade </a:t>
            </a:r>
            <a:r>
              <a:rPr lang="en-US" sz="2000" dirty="0"/>
              <a:t>level. I didn't feel so bad because many of the men there were just like me. We all read poorly</a:t>
            </a:r>
            <a:r>
              <a:rPr lang="en-US" sz="2000" dirty="0" smtClean="0"/>
              <a:t>.”</a:t>
            </a:r>
          </a:p>
          <a:p>
            <a:r>
              <a:rPr lang="en-US" sz="2000" dirty="0" smtClean="0"/>
              <a:t> “A </a:t>
            </a:r>
            <a:r>
              <a:rPr lang="en-US" sz="2000" dirty="0"/>
              <a:t>GED teacher noticed that I struggled with phonics and had me tested. After testing me, he said I had a reading disability and it could be corrected if I was willing to work </a:t>
            </a:r>
            <a:r>
              <a:rPr lang="en-US" sz="2000" dirty="0" smtClean="0"/>
              <a:t>hard.”</a:t>
            </a:r>
          </a:p>
          <a:p>
            <a:r>
              <a:rPr lang="en-US" sz="2000" dirty="0" smtClean="0">
                <a:hlinkClick r:id="rId3"/>
              </a:rPr>
              <a:t> Ameer is now a successful actor and is a series regular on American Horror Story</a:t>
            </a:r>
            <a:r>
              <a:rPr lang="en-US" sz="2000" dirty="0" smtClean="0"/>
              <a:t>. </a:t>
            </a:r>
          </a:p>
        </p:txBody>
      </p:sp>
      <p:sp>
        <p:nvSpPr>
          <p:cNvPr id="14" name="Content Placeholder 2"/>
          <p:cNvSpPr>
            <a:spLocks noGrp="1"/>
          </p:cNvSpPr>
          <p:nvPr>
            <p:ph sz="quarter" idx="10"/>
          </p:nvPr>
        </p:nvSpPr>
        <p:spPr>
          <a:xfrm>
            <a:off x="609600" y="5029200"/>
            <a:ext cx="4114800" cy="990600"/>
          </a:xfrm>
        </p:spPr>
        <p:txBody>
          <a:bodyPr/>
          <a:lstStyle/>
          <a:p>
            <a:r>
              <a:rPr lang="en-US" sz="2000" dirty="0" smtClean="0"/>
              <a:t> Read </a:t>
            </a:r>
            <a:r>
              <a:rPr lang="en-US" sz="2000" dirty="0"/>
              <a:t>his Testimony to the Senate HELP Committee here: </a:t>
            </a:r>
            <a:r>
              <a:rPr lang="en-US" sz="2000" dirty="0">
                <a:hlinkClick r:id="rId4"/>
              </a:rPr>
              <a:t>http://www.help.senate.gov/imo/media/doc/Baraka1.pdf</a:t>
            </a:r>
            <a:r>
              <a:rPr lang="en-US" sz="2000" dirty="0"/>
              <a:t> </a:t>
            </a:r>
          </a:p>
          <a:p>
            <a:endParaRPr lang="en-US" sz="2000" dirty="0"/>
          </a:p>
        </p:txBody>
      </p:sp>
    </p:spTree>
    <p:extLst>
      <p:ext uri="{BB962C8B-B14F-4D97-AF65-F5344CB8AC3E}">
        <p14:creationId xmlns:p14="http://schemas.microsoft.com/office/powerpoint/2010/main" val="315280492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Shape 366"/>
          <p:cNvSpPr txBox="1">
            <a:spLocks noGrp="1"/>
          </p:cNvSpPr>
          <p:nvPr>
            <p:ph type="title"/>
          </p:nvPr>
        </p:nvSpPr>
        <p:spPr>
          <a:prstGeom prst="rect">
            <a:avLst/>
          </a:prstGeom>
          <a:solidFill>
            <a:srgbClr val="003399"/>
          </a:solid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4400" b="0" i="0" u="none" strike="noStrike" cap="none" dirty="0">
                <a:solidFill>
                  <a:schemeClr val="lt1"/>
                </a:solidFill>
                <a:latin typeface="Calibri"/>
                <a:ea typeface="Calibri"/>
                <a:cs typeface="Calibri"/>
                <a:sym typeface="Calibri"/>
              </a:rPr>
              <a:t>Psychological Distress and Disability</a:t>
            </a:r>
          </a:p>
        </p:txBody>
      </p:sp>
      <p:pic>
        <p:nvPicPr>
          <p:cNvPr id="1026" name="Picture 2" descr="Bar graph depicting the prevalence of past-30-day serious psychological distress among state and federal prisoners and jail inmates, by type of disability, between 2011 and 2012. The three categories in the graph are “with a cognitive disability”, “with a disability other than a cognitive disability”, and “without a disability.” Past-30-day serious psychological distress is significantly more prevalent among prisoners and jail inmates with a cognitive disability than those with a non-cognitive disability and those without a disability. About 32% and 47% of prisoners and jail inmates, respectively, with a cognitive disability report serious psychological distress in the past 30 days. In contrast, only about 6% and 15% of prisoners and jail inmates without a disability, respectively, report serious psychological distress in the past 30 days. The rate for prisoners and jail inmates with a disability other than a cognitive disability is slightly higher, but significantly less than the rate for those with a cognitive disability.&#10;" title="Prevalence of past-30-day serious psychological distress among state and federal prisoners and jail inmates, by type of disability, between 2011 and 20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47900" y="1400059"/>
            <a:ext cx="4648200" cy="469594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Fact: 95% Are Coming Home</a:t>
            </a:r>
          </a:p>
        </p:txBody>
      </p:sp>
      <p:pic>
        <p:nvPicPr>
          <p:cNvPr id="8194" name="Picture 2" descr="Graphic of a prisoner overlayed with the statistics: &quot;95 pecent of the prison population witll be released and each year 600,000 people leave incarceration. Within five years, three quarters of people who leave incarceration will be re-arrested and two-thirds will ultimately return to incarceration.&#10;&#10;Source: Offender Reentry - Congressional Research Service 7-5700" title="95 pecent of the prison population witll be released and each year 600,000 people leave incarcer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37129"/>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562883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Shape 352"/>
          <p:cNvSpPr txBox="1">
            <a:spLocks noGrp="1"/>
          </p:cNvSpPr>
          <p:nvPr>
            <p:ph type="title"/>
          </p:nvPr>
        </p:nvSpPr>
        <p:spPr>
          <a:xfrm>
            <a:off x="0" y="0"/>
            <a:ext cx="9144000" cy="1143000"/>
          </a:xfrm>
          <a:prstGeom prst="rect">
            <a:avLst/>
          </a:prstGeom>
          <a:solidFill>
            <a:srgbClr val="003399"/>
          </a:solid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4400" b="0" i="0" u="none" strike="noStrike" cap="none" dirty="0">
                <a:solidFill>
                  <a:schemeClr val="lt1"/>
                </a:solidFill>
                <a:latin typeface="Calibri"/>
                <a:ea typeface="Calibri"/>
                <a:cs typeface="Calibri"/>
                <a:sym typeface="Calibri"/>
              </a:rPr>
              <a:t>Bottom Line</a:t>
            </a:r>
          </a:p>
        </p:txBody>
      </p:sp>
      <p:sp>
        <p:nvSpPr>
          <p:cNvPr id="353" name="Shape 353"/>
          <p:cNvSpPr txBox="1">
            <a:spLocks noGrp="1"/>
          </p:cNvSpPr>
          <p:nvPr>
            <p:ph type="body" idx="1"/>
          </p:nvPr>
        </p:nvSpPr>
        <p:spPr>
          <a:xfrm>
            <a:off x="457200" y="1600200"/>
            <a:ext cx="8229600" cy="4525963"/>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dk1"/>
              </a:buClr>
              <a:buSzPct val="100000"/>
              <a:buNone/>
            </a:pPr>
            <a:r>
              <a:rPr lang="en-US" sz="2400" b="1" dirty="0"/>
              <a:t>Criminal Justice </a:t>
            </a:r>
            <a:r>
              <a:rPr lang="en-US" sz="2400" b="1" dirty="0" smtClean="0"/>
              <a:t>Reform </a:t>
            </a:r>
            <a:r>
              <a:rPr lang="en-US" sz="2400" b="1" dirty="0"/>
              <a:t>will not succeed unless and until disability is addressed in all three stages:</a:t>
            </a:r>
          </a:p>
          <a:p>
            <a:pPr marL="857250" lvl="1" indent="-457200">
              <a:spcBef>
                <a:spcPts val="0"/>
              </a:spcBef>
              <a:buFont typeface="+mj-lt"/>
              <a:buAutoNum type="arabicPeriod"/>
            </a:pPr>
            <a:r>
              <a:rPr lang="en-US" sz="2000" b="1" i="0" u="none" strike="noStrike" cap="none" dirty="0">
                <a:solidFill>
                  <a:schemeClr val="dk1"/>
                </a:solidFill>
                <a:sym typeface="Calibri"/>
              </a:rPr>
              <a:t>Early Intervention</a:t>
            </a:r>
            <a:r>
              <a:rPr lang="en-US" sz="2000" i="0" u="none" strike="noStrike" cap="none" dirty="0">
                <a:solidFill>
                  <a:schemeClr val="dk1"/>
                </a:solidFill>
                <a:sym typeface="Calibri"/>
              </a:rPr>
              <a:t> to keep people with disabilities from entering the school to prison pipeline in the first place.</a:t>
            </a:r>
          </a:p>
          <a:p>
            <a:pPr marL="857250" lvl="1" indent="-457200">
              <a:spcBef>
                <a:spcPts val="0"/>
              </a:spcBef>
              <a:buFont typeface="+mj-lt"/>
              <a:buAutoNum type="arabicPeriod"/>
            </a:pPr>
            <a:r>
              <a:rPr lang="en-US" sz="2000" b="1" dirty="0"/>
              <a:t>Adequate accommodations </a:t>
            </a:r>
            <a:r>
              <a:rPr lang="en-US" sz="2000" dirty="0"/>
              <a:t>throughout the criminal justice system, which includes proper training and accountability for police, judicial officials, corrections officers and educators or others working to educate, train and appropriately serve people who are incarcerated. </a:t>
            </a:r>
          </a:p>
          <a:p>
            <a:pPr marL="857250" lvl="1" indent="-457200">
              <a:spcBef>
                <a:spcPts val="0"/>
              </a:spcBef>
              <a:buFont typeface="+mj-lt"/>
              <a:buAutoNum type="arabicPeriod"/>
            </a:pPr>
            <a:r>
              <a:rPr lang="en-US" sz="2000" b="1" i="0" u="none" strike="noStrike" cap="none" dirty="0">
                <a:solidFill>
                  <a:schemeClr val="dk1"/>
                </a:solidFill>
                <a:sym typeface="Calibri"/>
              </a:rPr>
              <a:t>Re-entry process that understands</a:t>
            </a:r>
            <a:r>
              <a:rPr lang="en-US" sz="2000" i="0" u="none" strike="noStrike" cap="none" dirty="0">
                <a:solidFill>
                  <a:schemeClr val="dk1"/>
                </a:solidFill>
                <a:sym typeface="Calibri"/>
              </a:rPr>
              <a:t> the unique dimensions of what it means to be a person with varying kinds of disabilities.  </a:t>
            </a:r>
          </a:p>
          <a:p>
            <a:pPr marL="857250" lvl="1" indent="-457200">
              <a:spcBef>
                <a:spcPts val="0"/>
              </a:spcBef>
              <a:buFont typeface="+mj-lt"/>
              <a:buAutoNum type="arabicPeriod"/>
            </a:pPr>
            <a:endParaRPr lang="en-US" sz="2000" i="0" u="none" strike="noStrike" cap="none" dirty="0">
              <a:solidFill>
                <a:schemeClr val="dk1"/>
              </a:solidFill>
              <a:sym typeface="Calibri"/>
            </a:endParaRPr>
          </a:p>
          <a:p>
            <a:pPr marL="0" indent="0" algn="ctr">
              <a:spcBef>
                <a:spcPts val="0"/>
              </a:spcBef>
              <a:buNone/>
            </a:pPr>
            <a:r>
              <a:rPr lang="en-US" sz="2400" b="1" dirty="0"/>
              <a:t>Only when the system not only identifies but also addresses disability through proper diagnosis, </a:t>
            </a:r>
            <a:r>
              <a:rPr lang="en-US" sz="2400" b="1" dirty="0" smtClean="0"/>
              <a:t>accommodations </a:t>
            </a:r>
            <a:r>
              <a:rPr lang="en-US" sz="2400" b="1" dirty="0"/>
              <a:t>and supports will criminal justice reform succeed</a:t>
            </a:r>
            <a:r>
              <a:rPr lang="en-US" sz="2400" b="1" i="0" u="none" strike="noStrike" cap="none" dirty="0">
                <a:solidFill>
                  <a:schemeClr val="dk1"/>
                </a:solidFill>
                <a:sym typeface="Calibri"/>
              </a:rPr>
              <a:t>.</a:t>
            </a:r>
            <a:endParaRPr lang="en-US" b="1" i="0" u="none" strike="noStrike" cap="none" dirty="0">
              <a:solidFill>
                <a:schemeClr val="dk1"/>
              </a:solidFill>
              <a:sym typeface="Calibri"/>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r>
              <a:rPr lang="en-US" dirty="0">
                <a:solidFill>
                  <a:schemeClr val="bg1"/>
                </a:solidFill>
              </a:rPr>
              <a:t>Necessary vs. Sufficient </a:t>
            </a:r>
            <a:endParaRPr lang="en-US" dirty="0"/>
          </a:p>
        </p:txBody>
      </p:sp>
      <p:sp>
        <p:nvSpPr>
          <p:cNvPr id="3" name="Text Placeholder 2"/>
          <p:cNvSpPr>
            <a:spLocks noGrp="1"/>
          </p:cNvSpPr>
          <p:nvPr>
            <p:ph type="body" idx="1"/>
          </p:nvPr>
        </p:nvSpPr>
        <p:spPr>
          <a:xfrm>
            <a:off x="458372" y="1371600"/>
            <a:ext cx="8229600" cy="4800600"/>
          </a:xfrm>
        </p:spPr>
        <p:txBody>
          <a:bodyPr/>
          <a:lstStyle/>
          <a:p>
            <a:pPr marL="0" indent="0" algn="ctr">
              <a:buNone/>
            </a:pPr>
            <a:r>
              <a:rPr lang="en-US" sz="4800" b="1" dirty="0" smtClean="0"/>
              <a:t>A </a:t>
            </a:r>
            <a:r>
              <a:rPr lang="en-US" sz="4800" b="1" dirty="0"/>
              <a:t>+ B + C = </a:t>
            </a:r>
            <a:r>
              <a:rPr lang="en-US" sz="4800" b="1" dirty="0" smtClean="0"/>
              <a:t>D</a:t>
            </a:r>
            <a:endParaRPr lang="en-US" sz="1600" b="1" dirty="0"/>
          </a:p>
          <a:p>
            <a:pPr marL="0" indent="0" algn="ctr">
              <a:buNone/>
            </a:pPr>
            <a:r>
              <a:rPr lang="en-US" sz="4800" b="1" dirty="0"/>
              <a:t>Steam </a:t>
            </a:r>
            <a:r>
              <a:rPr lang="en-US" sz="4800" b="1" dirty="0" smtClean="0"/>
              <a:t>Engine</a:t>
            </a:r>
          </a:p>
          <a:p>
            <a:pPr marL="0" indent="0" algn="ctr">
              <a:buNone/>
            </a:pPr>
            <a:r>
              <a:rPr lang="en-US" sz="2400" b="1" dirty="0" smtClean="0"/>
              <a:t>Water of any other temp. </a:t>
            </a:r>
            <a:r>
              <a:rPr lang="en-US" sz="4800" b="1" dirty="0" smtClean="0"/>
              <a:t>VS. </a:t>
            </a:r>
            <a:r>
              <a:rPr lang="en-US" sz="2400" b="1" dirty="0" smtClean="0"/>
              <a:t>Water at 212F</a:t>
            </a:r>
            <a:endParaRPr lang="en-US" sz="2400" b="1" dirty="0"/>
          </a:p>
          <a:p>
            <a:endParaRPr lang="en-US" dirty="0"/>
          </a:p>
        </p:txBody>
      </p:sp>
      <p:grpSp>
        <p:nvGrpSpPr>
          <p:cNvPr id="8" name="Group 7" descr="Highlight of the difference between states of water.  The water can be of any temperature, but as long as it is not past the 212 F mark, it is still water. " title="Two images: one of a glass of water with ice, one of a steam engine"/>
          <p:cNvGrpSpPr/>
          <p:nvPr/>
        </p:nvGrpSpPr>
        <p:grpSpPr>
          <a:xfrm>
            <a:off x="609600" y="3810925"/>
            <a:ext cx="7924800" cy="2361275"/>
            <a:chOff x="609600" y="3141338"/>
            <a:chExt cx="7924800" cy="2361275"/>
          </a:xfrm>
        </p:grpSpPr>
        <p:pic>
          <p:nvPicPr>
            <p:cNvPr id="1026" name="Picture 2" descr="A locomotive powered by a steam engine, showing the difference of crossing over the threshold from water. " title="Steam Locomotiv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3153457"/>
              <a:ext cx="3429000" cy="2337039"/>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Highlight of the difference between states of water.  The water can be of any temperature, but as long as it is not past the 212 F mark, it is still water. " title="Image of a glass of water with ic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3141338"/>
              <a:ext cx="3316941" cy="236127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65766012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Eddie Ellis</a:t>
            </a:r>
            <a:endParaRPr lang="en-US" dirty="0"/>
          </a:p>
        </p:txBody>
      </p:sp>
      <p:sp>
        <p:nvSpPr>
          <p:cNvPr id="4" name="Content Placeholder 3"/>
          <p:cNvSpPr>
            <a:spLocks noGrp="1"/>
          </p:cNvSpPr>
          <p:nvPr>
            <p:ph type="body" idx="1"/>
          </p:nvPr>
        </p:nvSpPr>
        <p:spPr>
          <a:xfrm>
            <a:off x="457200" y="1600200"/>
            <a:ext cx="5181600" cy="4525963"/>
          </a:xfrm>
        </p:spPr>
        <p:txBody>
          <a:bodyPr/>
          <a:lstStyle/>
          <a:p>
            <a:pPr marL="203200" indent="0">
              <a:buNone/>
            </a:pPr>
            <a:r>
              <a:rPr lang="en-US" dirty="0" smtClean="0"/>
              <a:t>“I </a:t>
            </a:r>
            <a:r>
              <a:rPr lang="en-US" dirty="0"/>
              <a:t>remember having my first seizure in Youngstown Ohio in 1997 after being jumped on by some correctional </a:t>
            </a:r>
            <a:r>
              <a:rPr lang="en-US" dirty="0" smtClean="0"/>
              <a:t>officers, </a:t>
            </a:r>
            <a:r>
              <a:rPr lang="en-US" dirty="0"/>
              <a:t>and from that time until I was </a:t>
            </a:r>
            <a:r>
              <a:rPr lang="en-US" dirty="0" smtClean="0"/>
              <a:t>released, </a:t>
            </a:r>
            <a:r>
              <a:rPr lang="en-US" dirty="0"/>
              <a:t>I was never given any medication or </a:t>
            </a:r>
            <a:r>
              <a:rPr lang="en-US" dirty="0" smtClean="0"/>
              <a:t>tested </a:t>
            </a:r>
            <a:r>
              <a:rPr lang="en-US" dirty="0"/>
              <a:t>to see what was </a:t>
            </a:r>
            <a:r>
              <a:rPr lang="en-US" dirty="0" smtClean="0"/>
              <a:t>happening to </a:t>
            </a:r>
            <a:r>
              <a:rPr lang="en-US" dirty="0"/>
              <a:t>me</a:t>
            </a:r>
            <a:r>
              <a:rPr lang="en-US" dirty="0" smtClean="0"/>
              <a:t>.”</a:t>
            </a:r>
            <a:endParaRPr lang="en-US" dirty="0"/>
          </a:p>
        </p:txBody>
      </p:sp>
      <p:pic>
        <p:nvPicPr>
          <p:cNvPr id="3074" name="Picture 2" descr="Eddie Ellis seated, smiling at camera, sitting inside near a window" title="Headshot of Eddie Elli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7400" y="1676398"/>
            <a:ext cx="2590800" cy="25651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211090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Combat Stigma</a:t>
            </a:r>
            <a:endParaRPr lang="en-US" dirty="0"/>
          </a:p>
        </p:txBody>
      </p:sp>
      <p:sp>
        <p:nvSpPr>
          <p:cNvPr id="2" name="Text Placeholder 1"/>
          <p:cNvSpPr>
            <a:spLocks noGrp="1"/>
          </p:cNvSpPr>
          <p:nvPr>
            <p:ph type="body" idx="1"/>
          </p:nvPr>
        </p:nvSpPr>
        <p:spPr>
          <a:xfrm>
            <a:off x="228600" y="1371600"/>
            <a:ext cx="8686800" cy="5105400"/>
          </a:xfrm>
        </p:spPr>
        <p:txBody>
          <a:bodyPr/>
          <a:lstStyle/>
          <a:p>
            <a:pPr>
              <a:buFont typeface="Wingdings" pitchFamily="2" charset="2"/>
              <a:buChar char="v"/>
            </a:pPr>
            <a:r>
              <a:rPr lang="en-US" sz="2400" b="1" dirty="0" smtClean="0"/>
              <a:t> Combat </a:t>
            </a:r>
            <a:r>
              <a:rPr lang="en-US" sz="2400" b="1" dirty="0"/>
              <a:t>stigmas around disability </a:t>
            </a:r>
            <a:r>
              <a:rPr lang="en-US" sz="2400" dirty="0"/>
              <a:t>through focused, culturally competent communications campaigns that will empower parents in vulnerable communities to enable their children with disabilities to </a:t>
            </a:r>
            <a:r>
              <a:rPr lang="en-US" sz="2400" dirty="0" smtClean="0"/>
              <a:t>succeed</a:t>
            </a:r>
            <a:r>
              <a:rPr lang="en-US" sz="2400" dirty="0"/>
              <a:t>:</a:t>
            </a:r>
            <a:r>
              <a:rPr lang="en-US" sz="2400" dirty="0" smtClean="0"/>
              <a:t> </a:t>
            </a:r>
          </a:p>
          <a:p>
            <a:pPr lvl="1">
              <a:buSzPct val="75000"/>
              <a:buFont typeface="Courier New"/>
              <a:buChar char="o"/>
            </a:pPr>
            <a:r>
              <a:rPr lang="en-US" sz="2000" dirty="0" smtClean="0">
                <a:hlinkClick r:id="rId2"/>
              </a:rPr>
              <a:t> National </a:t>
            </a:r>
            <a:r>
              <a:rPr lang="en-US" sz="2000" dirty="0">
                <a:hlinkClick r:id="rId2"/>
              </a:rPr>
              <a:t>Disability Employment Awareness </a:t>
            </a:r>
            <a:r>
              <a:rPr lang="en-US" sz="2000" dirty="0" smtClean="0">
                <a:hlinkClick r:id="rId2"/>
              </a:rPr>
              <a:t>Month</a:t>
            </a:r>
            <a:r>
              <a:rPr lang="en-US" sz="2000" dirty="0" smtClean="0"/>
              <a:t> raises </a:t>
            </a:r>
            <a:r>
              <a:rPr lang="en-US" sz="2000" dirty="0"/>
              <a:t>awareness about disability employment issues and celebrates the contributions of America's workers with disabilities, past and present. </a:t>
            </a:r>
            <a:endParaRPr lang="en-US" sz="2000" dirty="0" smtClean="0"/>
          </a:p>
          <a:p>
            <a:pPr lvl="1">
              <a:buSzPct val="75000"/>
              <a:buFont typeface="Courier New"/>
              <a:buChar char="o"/>
            </a:pPr>
            <a:r>
              <a:rPr lang="en-US" sz="2000" dirty="0" smtClean="0"/>
              <a:t> The </a:t>
            </a:r>
            <a:r>
              <a:rPr lang="en-US" sz="2000" dirty="0" smtClean="0">
                <a:hlinkClick r:id="rId3"/>
              </a:rPr>
              <a:t>Campaign for Disability Employment</a:t>
            </a:r>
            <a:r>
              <a:rPr lang="en-US" sz="2000" dirty="0"/>
              <a:t> </a:t>
            </a:r>
            <a:r>
              <a:rPr lang="en-US" sz="2000" dirty="0" smtClean="0"/>
              <a:t>promotes </a:t>
            </a:r>
            <a:r>
              <a:rPr lang="en-US" sz="2000" dirty="0"/>
              <a:t>positive employment outcomes for people with </a:t>
            </a:r>
            <a:r>
              <a:rPr lang="en-US" sz="2000" dirty="0" smtClean="0"/>
              <a:t>disabilities by encouraging employers </a:t>
            </a:r>
            <a:r>
              <a:rPr lang="en-US" sz="2000" dirty="0"/>
              <a:t>and others to recognize the value and talent </a:t>
            </a:r>
            <a:r>
              <a:rPr lang="en-US" sz="2000" dirty="0" smtClean="0"/>
              <a:t>they bring </a:t>
            </a:r>
            <a:r>
              <a:rPr lang="en-US" sz="2000" dirty="0"/>
              <a:t>to the workplace</a:t>
            </a:r>
            <a:r>
              <a:rPr lang="en-US" sz="2000" dirty="0" smtClean="0"/>
              <a:t>.</a:t>
            </a:r>
          </a:p>
          <a:p>
            <a:pPr lvl="1">
              <a:buSzPct val="75000"/>
              <a:buFont typeface="Courier New"/>
              <a:buChar char="o"/>
            </a:pPr>
            <a:r>
              <a:rPr lang="en-US" sz="2000" dirty="0" smtClean="0"/>
              <a:t> The National Mental Health Consumers’ Self-Help Clearinghouse’s report </a:t>
            </a:r>
            <a:r>
              <a:rPr lang="en-US" sz="2000" dirty="0" smtClean="0">
                <a:hlinkClick r:id="rId4"/>
              </a:rPr>
              <a:t>“How to Use the Media to Fight Stigma and Discrimination.”</a:t>
            </a:r>
            <a:endParaRPr lang="en-US" sz="2000" dirty="0"/>
          </a:p>
        </p:txBody>
      </p:sp>
    </p:spTree>
    <p:extLst>
      <p:ext uri="{BB962C8B-B14F-4D97-AF65-F5344CB8AC3E}">
        <p14:creationId xmlns:p14="http://schemas.microsoft.com/office/powerpoint/2010/main" val="6872565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Empower Parents</a:t>
            </a:r>
            <a:endParaRPr lang="en-US" dirty="0"/>
          </a:p>
        </p:txBody>
      </p:sp>
      <p:sp>
        <p:nvSpPr>
          <p:cNvPr id="2" name="Text Placeholder 1"/>
          <p:cNvSpPr>
            <a:spLocks noGrp="1"/>
          </p:cNvSpPr>
          <p:nvPr>
            <p:ph type="body" idx="1"/>
          </p:nvPr>
        </p:nvSpPr>
        <p:spPr>
          <a:xfrm>
            <a:off x="228600" y="1219200"/>
            <a:ext cx="8458200" cy="5105400"/>
          </a:xfrm>
        </p:spPr>
        <p:txBody>
          <a:bodyPr/>
          <a:lstStyle/>
          <a:p>
            <a:pPr lvl="0">
              <a:buFont typeface="Wingdings" pitchFamily="2" charset="2"/>
              <a:buChar char="v"/>
            </a:pPr>
            <a:r>
              <a:rPr lang="en-US" sz="2400" b="1" dirty="0" smtClean="0"/>
              <a:t> Empower parents, families and other social supports with resources which will combat stigma and safeguard youth with disabilities from falling through the cracks. </a:t>
            </a:r>
            <a:r>
              <a:rPr lang="en-US" sz="2400" dirty="0" smtClean="0"/>
              <a:t>Parenting a child with a disability can be deeply rewarding. It also can be challenging regardless of economic means but the obstacles only grow more complex for low-income families or single-parent households:</a:t>
            </a:r>
          </a:p>
          <a:p>
            <a:pPr lvl="1">
              <a:buSzPct val="75000"/>
              <a:buFont typeface="Courier New"/>
              <a:buChar char="o"/>
            </a:pPr>
            <a:r>
              <a:rPr lang="en-US" sz="2000" dirty="0" smtClean="0"/>
              <a:t> Free resources on learning disabilities from </a:t>
            </a:r>
            <a:r>
              <a:rPr lang="en-US" sz="2000" u="sng" dirty="0" smtClean="0">
                <a:hlinkClick r:id="rId3"/>
              </a:rPr>
              <a:t>understood.org</a:t>
            </a:r>
            <a:endParaRPr lang="en-US" sz="2000" u="sng" dirty="0" smtClean="0"/>
          </a:p>
          <a:p>
            <a:pPr lvl="1">
              <a:buSzPct val="75000"/>
              <a:buFont typeface="Courier New"/>
              <a:buChar char="o"/>
            </a:pPr>
            <a:r>
              <a:rPr lang="en-US" sz="2000" dirty="0" smtClean="0"/>
              <a:t> Free parenting toolkit from the </a:t>
            </a:r>
            <a:r>
              <a:rPr lang="en-US" sz="2000" u="sng" dirty="0" smtClean="0">
                <a:hlinkClick r:id="rId4"/>
              </a:rPr>
              <a:t>Autism </a:t>
            </a:r>
            <a:r>
              <a:rPr lang="en-US" sz="2000" u="sng" dirty="0">
                <a:hlinkClick r:id="rId4"/>
              </a:rPr>
              <a:t>Society</a:t>
            </a:r>
            <a:r>
              <a:rPr lang="en-US" sz="2000" dirty="0"/>
              <a:t> </a:t>
            </a:r>
            <a:r>
              <a:rPr lang="en-US" sz="2000" dirty="0" smtClean="0"/>
              <a:t> </a:t>
            </a:r>
            <a:endParaRPr lang="en-US" sz="2000" u="sng" dirty="0" smtClean="0">
              <a:hlinkClick r:id="rId5"/>
            </a:endParaRPr>
          </a:p>
          <a:p>
            <a:pPr lvl="1">
              <a:buSzPct val="75000"/>
              <a:buFont typeface="Courier New"/>
              <a:buChar char="o"/>
            </a:pPr>
            <a:r>
              <a:rPr lang="en-US" sz="2000" u="sng" dirty="0" smtClean="0">
                <a:hlinkClick r:id="rId5"/>
              </a:rPr>
              <a:t> The </a:t>
            </a:r>
            <a:r>
              <a:rPr lang="en-US" sz="2000" u="sng" dirty="0">
                <a:hlinkClick r:id="rId5"/>
              </a:rPr>
              <a:t>Office of Disability Employment Policy (ODEP)</a:t>
            </a:r>
            <a:r>
              <a:rPr lang="en-US" sz="2000" dirty="0"/>
              <a:t> has </a:t>
            </a:r>
            <a:r>
              <a:rPr lang="en-US" sz="2000" dirty="0" smtClean="0"/>
              <a:t>free and practical </a:t>
            </a:r>
            <a:r>
              <a:rPr lang="en-US" sz="2000" dirty="0"/>
              <a:t>information that can help any parent of a child with a </a:t>
            </a:r>
            <a:r>
              <a:rPr lang="en-US" sz="2000" dirty="0" smtClean="0"/>
              <a:t>disability.</a:t>
            </a:r>
          </a:p>
          <a:p>
            <a:pPr lvl="1">
              <a:buSzPct val="75000"/>
              <a:buFont typeface="Courier New"/>
              <a:buChar char="o"/>
            </a:pPr>
            <a:r>
              <a:rPr lang="en-US" sz="2000" dirty="0" smtClean="0"/>
              <a:t> </a:t>
            </a:r>
            <a:r>
              <a:rPr lang="en-US" sz="2000" u="sng" dirty="0" smtClean="0">
                <a:hlinkClick r:id="rId6"/>
              </a:rPr>
              <a:t>The </a:t>
            </a:r>
            <a:r>
              <a:rPr lang="en-US" sz="2000" u="sng" dirty="0">
                <a:hlinkClick r:id="rId6"/>
              </a:rPr>
              <a:t>Georgia Appleseed Center for Law and Justice</a:t>
            </a:r>
            <a:r>
              <a:rPr lang="en-US" sz="2000" dirty="0"/>
              <a:t> has a toolkit aimed at </a:t>
            </a:r>
            <a:r>
              <a:rPr lang="en-US" sz="2000" dirty="0" smtClean="0"/>
              <a:t>  building </a:t>
            </a:r>
            <a:r>
              <a:rPr lang="en-US" sz="2000" dirty="0"/>
              <a:t>a “school to </a:t>
            </a:r>
            <a:r>
              <a:rPr lang="en-US" sz="2000" dirty="0" smtClean="0"/>
              <a:t>opportunity” </a:t>
            </a:r>
            <a:r>
              <a:rPr lang="en-US" sz="2000" dirty="0"/>
              <a:t>pipeline. </a:t>
            </a:r>
            <a:endParaRPr lang="en-US" sz="2000" dirty="0" smtClean="0"/>
          </a:p>
          <a:p>
            <a:pPr lvl="1">
              <a:buSzPct val="75000"/>
              <a:buFont typeface="Courier New"/>
              <a:buChar char="o"/>
            </a:pPr>
            <a:r>
              <a:rPr lang="en-US" sz="2000" dirty="0" smtClean="0"/>
              <a:t> Parents </a:t>
            </a:r>
            <a:r>
              <a:rPr lang="en-US" sz="2000" dirty="0"/>
              <a:t>of children with disabilities </a:t>
            </a:r>
            <a:r>
              <a:rPr lang="en-US" sz="2000" u="sng" dirty="0">
                <a:hlinkClick r:id="rId7"/>
              </a:rPr>
              <a:t>need culturally competent training</a:t>
            </a:r>
            <a:r>
              <a:rPr lang="en-US" sz="2000" dirty="0"/>
              <a:t> that will empower them to support their </a:t>
            </a:r>
            <a:r>
              <a:rPr lang="en-US" sz="2000" dirty="0" smtClean="0"/>
              <a:t>children.</a:t>
            </a:r>
            <a:endParaRPr lang="en-US" sz="2000" dirty="0"/>
          </a:p>
        </p:txBody>
      </p:sp>
    </p:spTree>
    <p:extLst>
      <p:ext uri="{BB962C8B-B14F-4D97-AF65-F5344CB8AC3E}">
        <p14:creationId xmlns:p14="http://schemas.microsoft.com/office/powerpoint/2010/main" val="372016179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Reduce Sexual Assault and Abuse</a:t>
            </a:r>
            <a:endParaRPr lang="en-US" dirty="0"/>
          </a:p>
        </p:txBody>
      </p:sp>
      <p:sp>
        <p:nvSpPr>
          <p:cNvPr id="6" name="Text Placeholder 5"/>
          <p:cNvSpPr>
            <a:spLocks noGrp="1"/>
          </p:cNvSpPr>
          <p:nvPr>
            <p:ph type="body" idx="1"/>
          </p:nvPr>
        </p:nvSpPr>
        <p:spPr>
          <a:xfrm>
            <a:off x="228600" y="1600200"/>
            <a:ext cx="8458200" cy="4525963"/>
          </a:xfrm>
        </p:spPr>
        <p:txBody>
          <a:bodyPr/>
          <a:lstStyle/>
          <a:p>
            <a:pPr lvl="0"/>
            <a:r>
              <a:rPr lang="en-US" sz="2400" b="1" dirty="0" smtClean="0"/>
              <a:t> Take </a:t>
            </a:r>
            <a:r>
              <a:rPr lang="en-US" sz="2400" b="1" dirty="0"/>
              <a:t>steps to address sexual assaults and sexual abuse of people with disabilities by ensuring that youth with disabilities, their parents, and special educators understand the risks, their rights, and have access to the right resources</a:t>
            </a:r>
            <a:r>
              <a:rPr lang="en-US" sz="2400" b="1" dirty="0" smtClean="0"/>
              <a:t>.</a:t>
            </a:r>
            <a:r>
              <a:rPr lang="en-US" sz="2400" dirty="0" smtClean="0"/>
              <a:t> </a:t>
            </a:r>
          </a:p>
          <a:p>
            <a:pPr lvl="1">
              <a:buSzPct val="75000"/>
              <a:buFont typeface="Courier New"/>
              <a:buChar char="o"/>
            </a:pPr>
            <a:r>
              <a:rPr lang="en-US" sz="2000" dirty="0" smtClean="0"/>
              <a:t> Estimates </a:t>
            </a:r>
            <a:r>
              <a:rPr lang="en-US" sz="2000" dirty="0"/>
              <a:t>show that around 59,000 adults with disabilities will be raped or sexually assaulted each year</a:t>
            </a:r>
            <a:r>
              <a:rPr lang="en-US" sz="2000" dirty="0" smtClean="0"/>
              <a:t>.</a:t>
            </a:r>
          </a:p>
          <a:p>
            <a:pPr lvl="1">
              <a:buSzPct val="75000"/>
              <a:buFont typeface="Courier New"/>
              <a:buChar char="o"/>
            </a:pPr>
            <a:r>
              <a:rPr lang="en-US" sz="2000" dirty="0" smtClean="0"/>
              <a:t> Partnerships </a:t>
            </a:r>
            <a:r>
              <a:rPr lang="en-US" sz="2000" dirty="0"/>
              <a:t>should be developed with organizations that have specialized expertise and resources such as </a:t>
            </a:r>
            <a:r>
              <a:rPr lang="en-US" sz="2000" dirty="0">
                <a:hlinkClick r:id="rId2"/>
              </a:rPr>
              <a:t>RAINN (Rape, Abuse &amp; Incest National Network). </a:t>
            </a:r>
            <a:endParaRPr lang="en-US" sz="2000" dirty="0" smtClean="0"/>
          </a:p>
          <a:p>
            <a:pPr lvl="1">
              <a:buSzPct val="75000"/>
              <a:buFont typeface="Courier New"/>
              <a:buChar char="o"/>
            </a:pPr>
            <a:r>
              <a:rPr lang="en-US" sz="2000" dirty="0" smtClean="0"/>
              <a:t> Their </a:t>
            </a:r>
            <a:r>
              <a:rPr lang="en-US" sz="2000" dirty="0"/>
              <a:t>website, which is screen reader accessible, provides </a:t>
            </a:r>
            <a:r>
              <a:rPr lang="en-US" sz="2000" u="sng" dirty="0">
                <a:hlinkClick r:id="rId3"/>
              </a:rPr>
              <a:t>background information on state law</a:t>
            </a:r>
            <a:r>
              <a:rPr lang="en-US" sz="2000" dirty="0"/>
              <a:t>, information on ways to access help including if a victim is deaf, </a:t>
            </a:r>
            <a:r>
              <a:rPr lang="en-US" sz="2000" u="sng" dirty="0">
                <a:hlinkClick r:id="rId4"/>
              </a:rPr>
              <a:t>referrals to local sources of support</a:t>
            </a:r>
            <a:r>
              <a:rPr lang="en-US" sz="2000" dirty="0"/>
              <a:t> and </a:t>
            </a:r>
            <a:r>
              <a:rPr lang="en-US" sz="2000" u="sng" dirty="0">
                <a:hlinkClick r:id="rId5"/>
              </a:rPr>
              <a:t>anonymous online avenues</a:t>
            </a:r>
            <a:r>
              <a:rPr lang="en-US" sz="2000" dirty="0"/>
              <a:t> for connecting victims to </a:t>
            </a:r>
            <a:r>
              <a:rPr lang="en-US" sz="2000" dirty="0" smtClean="0"/>
              <a:t>specialists.</a:t>
            </a:r>
          </a:p>
          <a:p>
            <a:endParaRPr lang="en-US" dirty="0"/>
          </a:p>
        </p:txBody>
      </p:sp>
    </p:spTree>
    <p:extLst>
      <p:ext uri="{BB962C8B-B14F-4D97-AF65-F5344CB8AC3E}">
        <p14:creationId xmlns:p14="http://schemas.microsoft.com/office/powerpoint/2010/main" val="193015635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Reform Broken Educational Policy</a:t>
            </a:r>
            <a:endParaRPr lang="en-US" dirty="0"/>
          </a:p>
        </p:txBody>
      </p:sp>
      <p:sp>
        <p:nvSpPr>
          <p:cNvPr id="2" name="Text Placeholder 1"/>
          <p:cNvSpPr>
            <a:spLocks noGrp="1"/>
          </p:cNvSpPr>
          <p:nvPr>
            <p:ph type="body" idx="1"/>
          </p:nvPr>
        </p:nvSpPr>
        <p:spPr>
          <a:xfrm>
            <a:off x="228600" y="1371600"/>
            <a:ext cx="8458200" cy="4525963"/>
          </a:xfrm>
        </p:spPr>
        <p:txBody>
          <a:bodyPr/>
          <a:lstStyle/>
          <a:p>
            <a:pPr lvl="0">
              <a:buFont typeface="Wingdings" pitchFamily="2" charset="2"/>
              <a:buChar char="v"/>
            </a:pPr>
            <a:r>
              <a:rPr lang="en-US" sz="2400" b="1" dirty="0" smtClean="0"/>
              <a:t> Reform </a:t>
            </a:r>
            <a:r>
              <a:rPr lang="en-US" sz="2400" b="1" dirty="0"/>
              <a:t>educational policies, such as physical restraint and school suspensions, which have disparate, negative impacts on students of color and students with disabilities. </a:t>
            </a:r>
            <a:r>
              <a:rPr lang="en-US" sz="2400" dirty="0" smtClean="0"/>
              <a:t>This </a:t>
            </a:r>
            <a:r>
              <a:rPr lang="en-US" sz="2400" dirty="0"/>
              <a:t>can be accomplished by ending zero-tolerance policies, ensuring school staff understand the difference between visible/invisible disabilities, helping students overcome bullying and decreasing calls to School Resource Officers (SROs</a:t>
            </a:r>
            <a:r>
              <a:rPr lang="en-US" sz="2400" dirty="0" smtClean="0"/>
              <a:t>):</a:t>
            </a:r>
          </a:p>
          <a:p>
            <a:pPr lvl="1">
              <a:buSzPct val="75000"/>
              <a:buFont typeface="Courier New"/>
              <a:buChar char="o"/>
            </a:pPr>
            <a:r>
              <a:rPr lang="en-US" sz="2000" dirty="0" smtClean="0"/>
              <a:t> SRO </a:t>
            </a:r>
            <a:r>
              <a:rPr lang="en-US" sz="2000" dirty="0"/>
              <a:t>programs should be scaled back, and federal funds re-directed to programs such as </a:t>
            </a:r>
            <a:r>
              <a:rPr lang="en-US" sz="2000" dirty="0">
                <a:hlinkClick r:id="rId2"/>
              </a:rPr>
              <a:t>Restorative Justice</a:t>
            </a:r>
            <a:r>
              <a:rPr lang="en-US" sz="2000" dirty="0"/>
              <a:t> and </a:t>
            </a:r>
            <a:r>
              <a:rPr lang="en-US" sz="2000" dirty="0">
                <a:hlinkClick r:id="rId3"/>
              </a:rPr>
              <a:t>Communities in </a:t>
            </a:r>
            <a:r>
              <a:rPr lang="en-US" sz="2000" dirty="0" smtClean="0">
                <a:hlinkClick r:id="rId3"/>
              </a:rPr>
              <a:t>Schools</a:t>
            </a:r>
            <a:r>
              <a:rPr lang="en-US" sz="2000" dirty="0" smtClean="0"/>
              <a:t>. </a:t>
            </a:r>
          </a:p>
          <a:p>
            <a:pPr lvl="1">
              <a:buSzPct val="75000"/>
              <a:buFont typeface="Courier New"/>
              <a:buChar char="o"/>
            </a:pPr>
            <a:r>
              <a:rPr lang="en-US" sz="2000" dirty="0" smtClean="0"/>
              <a:t> The </a:t>
            </a:r>
            <a:r>
              <a:rPr lang="en-US" sz="2000" u="sng" dirty="0">
                <a:hlinkClick r:id="rId4"/>
              </a:rPr>
              <a:t>Responsive Classroom approach</a:t>
            </a:r>
            <a:r>
              <a:rPr lang="en-US" sz="2000" dirty="0"/>
              <a:t> </a:t>
            </a:r>
          </a:p>
          <a:p>
            <a:pPr lvl="1">
              <a:buSzPct val="75000"/>
              <a:buFont typeface="Courier New"/>
              <a:buChar char="o"/>
            </a:pPr>
            <a:r>
              <a:rPr lang="en-US" sz="2000" u="sng" dirty="0" smtClean="0">
                <a:hlinkClick r:id="rId5"/>
              </a:rPr>
              <a:t> South Carolina’s school </a:t>
            </a:r>
            <a:r>
              <a:rPr lang="en-US" sz="2000" u="sng" dirty="0">
                <a:hlinkClick r:id="rId5"/>
              </a:rPr>
              <a:t>policy</a:t>
            </a:r>
            <a:r>
              <a:rPr lang="en-US" sz="2000" dirty="0"/>
              <a:t> forbidding the use of SROs to discipline students for behavioral issues, limiting their involvement to suspected criminal activity. </a:t>
            </a:r>
          </a:p>
          <a:p>
            <a:pPr marL="203200" indent="0">
              <a:buNone/>
            </a:pPr>
            <a:endParaRPr lang="en-US" sz="2000" dirty="0"/>
          </a:p>
        </p:txBody>
      </p:sp>
    </p:spTree>
    <p:extLst>
      <p:ext uri="{BB962C8B-B14F-4D97-AF65-F5344CB8AC3E}">
        <p14:creationId xmlns:p14="http://schemas.microsoft.com/office/powerpoint/2010/main" val="428200764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Improve Effective Youth Programs</a:t>
            </a:r>
            <a:endParaRPr lang="en-US" dirty="0"/>
          </a:p>
        </p:txBody>
      </p:sp>
      <p:sp>
        <p:nvSpPr>
          <p:cNvPr id="2" name="Text Placeholder 1"/>
          <p:cNvSpPr>
            <a:spLocks noGrp="1"/>
          </p:cNvSpPr>
          <p:nvPr>
            <p:ph type="body" idx="1"/>
          </p:nvPr>
        </p:nvSpPr>
        <p:spPr>
          <a:xfrm>
            <a:off x="228600" y="1371600"/>
            <a:ext cx="8458200" cy="4525963"/>
          </a:xfrm>
        </p:spPr>
        <p:txBody>
          <a:bodyPr/>
          <a:lstStyle/>
          <a:p>
            <a:pPr lvl="0">
              <a:buFont typeface="Wingdings" pitchFamily="2" charset="2"/>
              <a:buChar char="v"/>
            </a:pPr>
            <a:r>
              <a:rPr lang="en-US" sz="2400" b="1" dirty="0" smtClean="0"/>
              <a:t> Improve </a:t>
            </a:r>
            <a:r>
              <a:rPr lang="en-US" sz="2400" b="1" dirty="0"/>
              <a:t>mentorship programs and </a:t>
            </a:r>
            <a:r>
              <a:rPr lang="en-US" sz="2400" b="1" dirty="0" smtClean="0"/>
              <a:t>expand </a:t>
            </a:r>
            <a:r>
              <a:rPr lang="en-US" sz="2400" b="1" dirty="0"/>
              <a:t>early work experiences </a:t>
            </a:r>
            <a:r>
              <a:rPr lang="en-US" sz="2400" b="1" dirty="0" smtClean="0"/>
              <a:t>to empower </a:t>
            </a:r>
            <a:r>
              <a:rPr lang="en-US" sz="2400" b="1" dirty="0"/>
              <a:t>youth with disabilities. </a:t>
            </a:r>
            <a:r>
              <a:rPr lang="en-US" sz="2400" dirty="0"/>
              <a:t>Increasing the number of youth who successfully transition from school to work will require solutions beyond government such as mentorship and internship </a:t>
            </a:r>
            <a:r>
              <a:rPr lang="en-US" sz="2400" dirty="0" smtClean="0"/>
              <a:t>programs, </a:t>
            </a:r>
            <a:r>
              <a:rPr lang="en-US" sz="2400" dirty="0"/>
              <a:t>as well as summer jobs and apprenticeships that can help students gain skills, develop contacts and have high expectations for </a:t>
            </a:r>
            <a:r>
              <a:rPr lang="en-US" sz="2400" dirty="0" smtClean="0"/>
              <a:t>success:</a:t>
            </a:r>
          </a:p>
          <a:p>
            <a:pPr lvl="1">
              <a:buSzPct val="75000"/>
              <a:buFont typeface="Courier New"/>
              <a:buChar char="o"/>
            </a:pPr>
            <a:r>
              <a:rPr lang="en-US" sz="2000" dirty="0" smtClean="0"/>
              <a:t> The </a:t>
            </a:r>
            <a:r>
              <a:rPr lang="en-US" sz="2000" dirty="0"/>
              <a:t>National Mentoring </a:t>
            </a:r>
            <a:r>
              <a:rPr lang="en-US" sz="2000" dirty="0" smtClean="0"/>
              <a:t>Partnership’s Detailed Report: </a:t>
            </a:r>
            <a:r>
              <a:rPr lang="en-US" sz="2000" u="sng" dirty="0" smtClean="0">
                <a:hlinkClick r:id="rId2"/>
              </a:rPr>
              <a:t>Referring </a:t>
            </a:r>
            <a:r>
              <a:rPr lang="en-US" sz="2000" u="sng" dirty="0">
                <a:hlinkClick r:id="rId2"/>
              </a:rPr>
              <a:t>Youth in Juvenile Justice Settings to Mentoring </a:t>
            </a:r>
            <a:r>
              <a:rPr lang="en-US" sz="2000" u="sng" dirty="0" smtClean="0">
                <a:hlinkClick r:id="rId2"/>
              </a:rPr>
              <a:t>Programs</a:t>
            </a:r>
            <a:r>
              <a:rPr lang="en-US" sz="2000" u="sng" dirty="0" smtClean="0"/>
              <a:t>”</a:t>
            </a:r>
            <a:r>
              <a:rPr lang="en-US" sz="2000" dirty="0" smtClean="0"/>
              <a:t> </a:t>
            </a:r>
            <a:endParaRPr lang="en-US" sz="2000" dirty="0"/>
          </a:p>
          <a:p>
            <a:pPr lvl="1">
              <a:buSzPct val="75000"/>
              <a:buFont typeface="Courier New"/>
              <a:buChar char="o"/>
            </a:pPr>
            <a:r>
              <a:rPr lang="en-US" sz="2000" u="sng" dirty="0" smtClean="0">
                <a:hlinkClick r:id="rId3"/>
              </a:rPr>
              <a:t> The </a:t>
            </a:r>
            <a:r>
              <a:rPr lang="en-US" sz="2000" u="sng" dirty="0">
                <a:hlinkClick r:id="rId3"/>
              </a:rPr>
              <a:t>Division of Youth Services in </a:t>
            </a:r>
            <a:r>
              <a:rPr lang="en-US" sz="2000" dirty="0" smtClean="0">
                <a:hlinkClick r:id="rId3"/>
              </a:rPr>
              <a:t>Indiana</a:t>
            </a:r>
            <a:r>
              <a:rPr lang="en-US" sz="2000" dirty="0" smtClean="0"/>
              <a:t>, which has </a:t>
            </a:r>
            <a:r>
              <a:rPr lang="en-US" sz="2000" dirty="0"/>
              <a:t>a multi-tiered approach to serving </a:t>
            </a:r>
            <a:r>
              <a:rPr lang="en-US" sz="2000" dirty="0" smtClean="0"/>
              <a:t>youth</a:t>
            </a:r>
          </a:p>
          <a:p>
            <a:pPr lvl="1">
              <a:buSzPct val="75000"/>
              <a:buFont typeface="Courier New"/>
              <a:buChar char="o"/>
            </a:pPr>
            <a:r>
              <a:rPr lang="en-US" sz="2000" dirty="0" smtClean="0"/>
              <a:t> The </a:t>
            </a:r>
            <a:r>
              <a:rPr lang="en-US" sz="2000" u="sng" dirty="0">
                <a:hlinkClick r:id="rId4"/>
              </a:rPr>
              <a:t>National Youth Leadership Network</a:t>
            </a:r>
            <a:r>
              <a:rPr lang="en-US" sz="2000" dirty="0"/>
              <a:t> and </a:t>
            </a:r>
            <a:r>
              <a:rPr lang="en-US" sz="2000" dirty="0" smtClean="0"/>
              <a:t>the</a:t>
            </a:r>
            <a:r>
              <a:rPr lang="en-US" sz="2000" u="sng" dirty="0" smtClean="0">
                <a:hlinkClick r:id="rId5"/>
              </a:rPr>
              <a:t>National </a:t>
            </a:r>
            <a:r>
              <a:rPr lang="en-US" sz="2000" u="sng" dirty="0">
                <a:hlinkClick r:id="rId5"/>
              </a:rPr>
              <a:t>Consortium on Leadership and Disability for </a:t>
            </a:r>
            <a:r>
              <a:rPr lang="en-US" sz="2000" u="sng" dirty="0" smtClean="0">
                <a:hlinkClick r:id="rId5"/>
              </a:rPr>
              <a:t>Youth</a:t>
            </a:r>
            <a:endParaRPr lang="en-US" sz="2000" dirty="0"/>
          </a:p>
          <a:p>
            <a:pPr marL="203200" indent="0">
              <a:buSzPct val="75000"/>
              <a:buNone/>
            </a:pPr>
            <a:endParaRPr lang="en-US" sz="2000" dirty="0"/>
          </a:p>
          <a:p>
            <a:pPr lvl="0">
              <a:buSzPct val="75000"/>
              <a:buFont typeface="Courier New"/>
              <a:buChar char="o"/>
            </a:pPr>
            <a:endParaRPr lang="en-US" sz="2000" dirty="0" smtClean="0"/>
          </a:p>
          <a:p>
            <a:pPr marL="203200" lvl="0" indent="0">
              <a:buNone/>
            </a:pPr>
            <a:r>
              <a:rPr lang="en-US" sz="2000" dirty="0" smtClean="0"/>
              <a:t> </a:t>
            </a:r>
            <a:endParaRPr lang="en-US" sz="2000" dirty="0"/>
          </a:p>
          <a:p>
            <a:pPr marL="203200" indent="0">
              <a:buNone/>
            </a:pPr>
            <a:endParaRPr lang="en-US" sz="2000" dirty="0"/>
          </a:p>
        </p:txBody>
      </p:sp>
    </p:spTree>
    <p:extLst>
      <p:ext uri="{BB962C8B-B14F-4D97-AF65-F5344CB8AC3E}">
        <p14:creationId xmlns:p14="http://schemas.microsoft.com/office/powerpoint/2010/main" val="113000442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End Criminalization of Homelessness</a:t>
            </a:r>
            <a:endParaRPr lang="en-US" dirty="0"/>
          </a:p>
        </p:txBody>
      </p:sp>
      <p:sp>
        <p:nvSpPr>
          <p:cNvPr id="2" name="Text Placeholder 1"/>
          <p:cNvSpPr>
            <a:spLocks noGrp="1"/>
          </p:cNvSpPr>
          <p:nvPr>
            <p:ph type="body" idx="1"/>
          </p:nvPr>
        </p:nvSpPr>
        <p:spPr>
          <a:xfrm>
            <a:off x="228600" y="1371600"/>
            <a:ext cx="8458200" cy="5105400"/>
          </a:xfrm>
        </p:spPr>
        <p:txBody>
          <a:bodyPr/>
          <a:lstStyle/>
          <a:p>
            <a:r>
              <a:rPr lang="en-US" sz="2400" b="1" dirty="0" smtClean="0"/>
              <a:t> Instead </a:t>
            </a:r>
            <a:r>
              <a:rPr lang="en-US" sz="2400" b="1" dirty="0"/>
              <a:t>of criminalizing homelessness, community resources and supportive settings are better alternatives to incarceration. </a:t>
            </a:r>
            <a:r>
              <a:rPr lang="en-US" sz="2400" dirty="0"/>
              <a:t>Too many people with mental health disabilities and addiction issues end up on the street or are arrested by police instead of having access to community supports and other </a:t>
            </a:r>
            <a:r>
              <a:rPr lang="en-US" sz="2400" dirty="0" smtClean="0"/>
              <a:t>resources:</a:t>
            </a:r>
          </a:p>
          <a:p>
            <a:pPr lvl="1">
              <a:buSzPct val="75000"/>
              <a:buFont typeface="Courier New"/>
              <a:buChar char="o"/>
            </a:pPr>
            <a:r>
              <a:rPr lang="en-US" sz="2000" i="1" u="sng" dirty="0" smtClean="0">
                <a:hlinkClick r:id="rId2"/>
              </a:rPr>
              <a:t> Stepping </a:t>
            </a:r>
            <a:r>
              <a:rPr lang="en-US" sz="2000" i="1" u="sng" dirty="0">
                <a:hlinkClick r:id="rId2"/>
              </a:rPr>
              <a:t>Up </a:t>
            </a:r>
            <a:r>
              <a:rPr lang="en-US" sz="2000" u="sng" dirty="0">
                <a:hlinkClick r:id="rId2"/>
              </a:rPr>
              <a:t>initiative</a:t>
            </a:r>
            <a:r>
              <a:rPr lang="en-US" sz="2000" dirty="0"/>
              <a:t> launched by the National Association of Counties, the Council of State Governments and the American Psychiatric Association </a:t>
            </a:r>
            <a:r>
              <a:rPr lang="en-US" sz="2000" dirty="0" smtClean="0"/>
              <a:t>Foundation</a:t>
            </a:r>
          </a:p>
          <a:p>
            <a:pPr lvl="1">
              <a:buSzPct val="75000"/>
              <a:buFont typeface="Courier New"/>
              <a:buChar char="o"/>
            </a:pPr>
            <a:r>
              <a:rPr lang="en-US" sz="2000" dirty="0" smtClean="0"/>
              <a:t> </a:t>
            </a:r>
            <a:r>
              <a:rPr lang="en-US" sz="2000" u="sng" dirty="0" smtClean="0"/>
              <a:t>I</a:t>
            </a:r>
            <a:r>
              <a:rPr lang="en-US" sz="2000" u="sng" dirty="0" smtClean="0">
                <a:hlinkClick r:id="rId3"/>
              </a:rPr>
              <a:t>n </a:t>
            </a:r>
            <a:r>
              <a:rPr lang="en-US" sz="2000" u="sng" dirty="0">
                <a:hlinkClick r:id="rId3"/>
              </a:rPr>
              <a:t>San Antonio</a:t>
            </a:r>
            <a:r>
              <a:rPr lang="en-US" sz="2000" dirty="0"/>
              <a:t>, a series of linked programs is saving around 10 million dollars a year by offering comprehensive services to the homeless, </a:t>
            </a:r>
            <a:r>
              <a:rPr lang="en-US" sz="2000" dirty="0" smtClean="0"/>
              <a:t>free </a:t>
            </a:r>
            <a:r>
              <a:rPr lang="en-US" sz="2000" dirty="0"/>
              <a:t>mental health care, </a:t>
            </a:r>
            <a:r>
              <a:rPr lang="en-US" sz="2000" dirty="0" smtClean="0"/>
              <a:t>training </a:t>
            </a:r>
            <a:r>
              <a:rPr lang="en-US" sz="2000" dirty="0"/>
              <a:t>to local law enforcement and more. </a:t>
            </a:r>
          </a:p>
          <a:p>
            <a:pPr lvl="0">
              <a:buSzPct val="75000"/>
              <a:buFont typeface="Courier New"/>
              <a:buChar char="o"/>
            </a:pPr>
            <a:endParaRPr lang="en-US" sz="2000" dirty="0" smtClean="0"/>
          </a:p>
          <a:p>
            <a:pPr lvl="0">
              <a:buFont typeface="Arial"/>
              <a:buChar char="•"/>
            </a:pPr>
            <a:endParaRPr lang="en-US" sz="2000" dirty="0"/>
          </a:p>
          <a:p>
            <a:pPr marL="203200" indent="0">
              <a:buNone/>
            </a:pPr>
            <a:endParaRPr lang="en-US" sz="2000" dirty="0"/>
          </a:p>
        </p:txBody>
      </p:sp>
    </p:spTree>
    <p:extLst>
      <p:ext uri="{BB962C8B-B14F-4D97-AF65-F5344CB8AC3E}">
        <p14:creationId xmlns:p14="http://schemas.microsoft.com/office/powerpoint/2010/main" val="329082515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Reform Policing</a:t>
            </a:r>
            <a:endParaRPr lang="en-US" dirty="0"/>
          </a:p>
        </p:txBody>
      </p:sp>
      <p:sp>
        <p:nvSpPr>
          <p:cNvPr id="2" name="Text Placeholder 1"/>
          <p:cNvSpPr>
            <a:spLocks noGrp="1"/>
          </p:cNvSpPr>
          <p:nvPr>
            <p:ph type="body" idx="1"/>
          </p:nvPr>
        </p:nvSpPr>
        <p:spPr>
          <a:xfrm>
            <a:off x="228600" y="1371600"/>
            <a:ext cx="8382000" cy="5029200"/>
          </a:xfrm>
        </p:spPr>
        <p:txBody>
          <a:bodyPr/>
          <a:lstStyle/>
          <a:p>
            <a:r>
              <a:rPr lang="en-US" sz="2400" b="1" dirty="0" smtClean="0"/>
              <a:t> Reform </a:t>
            </a:r>
            <a:r>
              <a:rPr lang="en-US" sz="2400" b="1" dirty="0"/>
              <a:t>policing practices and use-of-force policies that have disparate impacts on people with disabilities</a:t>
            </a:r>
            <a:r>
              <a:rPr lang="en-US" sz="2400" b="1" dirty="0" smtClean="0"/>
              <a:t>. </a:t>
            </a:r>
            <a:r>
              <a:rPr lang="en-US" sz="2400" dirty="0"/>
              <a:t>In 2015, more than a third of the people killed by police were people with disabilities. This means that there is a clear need for police to be trained in non-lethal interventions and to understand how to interact with people who have non-apparent </a:t>
            </a:r>
            <a:r>
              <a:rPr lang="en-US" sz="2400" dirty="0" smtClean="0"/>
              <a:t>disabilities:</a:t>
            </a:r>
          </a:p>
          <a:p>
            <a:pPr lvl="1">
              <a:buSzPct val="75000"/>
              <a:buFont typeface="Courier New"/>
              <a:buChar char="o"/>
            </a:pPr>
            <a:r>
              <a:rPr lang="en-US" sz="2000" dirty="0" smtClean="0"/>
              <a:t> Programs </a:t>
            </a:r>
            <a:r>
              <a:rPr lang="en-US" sz="2000" dirty="0"/>
              <a:t>such as </a:t>
            </a:r>
            <a:r>
              <a:rPr lang="en-US" sz="2000" u="sng" dirty="0">
                <a:hlinkClick r:id="rId2"/>
              </a:rPr>
              <a:t>the Crisis Intervention Team (CIT) model</a:t>
            </a:r>
            <a:r>
              <a:rPr lang="en-US" sz="2000" dirty="0"/>
              <a:t> </a:t>
            </a:r>
            <a:endParaRPr lang="en-US" sz="2000" dirty="0" smtClean="0"/>
          </a:p>
          <a:p>
            <a:pPr lvl="1">
              <a:buSzPct val="75000"/>
              <a:buFont typeface="Courier New"/>
              <a:buChar char="o"/>
            </a:pPr>
            <a:r>
              <a:rPr lang="en-US" sz="2000" u="sng" dirty="0" smtClean="0">
                <a:hlinkClick r:id="rId3"/>
              </a:rPr>
              <a:t> Maryland’s </a:t>
            </a:r>
            <a:r>
              <a:rPr lang="en-US" sz="2000" u="sng" dirty="0">
                <a:hlinkClick r:id="rId3"/>
              </a:rPr>
              <a:t>Commission</a:t>
            </a:r>
            <a:r>
              <a:rPr lang="en-US" sz="2000" dirty="0"/>
              <a:t> for Effective Community Inclusion of Individuals with Intellectual and Developmental Disabilities </a:t>
            </a:r>
          </a:p>
          <a:p>
            <a:pPr lvl="1">
              <a:buSzPct val="75000"/>
              <a:buFont typeface="Courier New"/>
              <a:buChar char="o"/>
            </a:pPr>
            <a:endParaRPr lang="en-US" sz="1600" dirty="0"/>
          </a:p>
          <a:p>
            <a:pPr lvl="0">
              <a:buSzPct val="75000"/>
              <a:buFont typeface="Courier New"/>
              <a:buChar char="o"/>
            </a:pPr>
            <a:endParaRPr lang="en-US" sz="2000" dirty="0" smtClean="0"/>
          </a:p>
          <a:p>
            <a:pPr lvl="0">
              <a:buFont typeface="Arial"/>
              <a:buChar char="•"/>
            </a:pPr>
            <a:endParaRPr lang="en-US" sz="2400" dirty="0"/>
          </a:p>
          <a:p>
            <a:pPr marL="203200" indent="0">
              <a:buNone/>
            </a:pPr>
            <a:endParaRPr lang="en-US" sz="2000" dirty="0"/>
          </a:p>
        </p:txBody>
      </p:sp>
    </p:spTree>
    <p:extLst>
      <p:ext uri="{BB962C8B-B14F-4D97-AF65-F5344CB8AC3E}">
        <p14:creationId xmlns:p14="http://schemas.microsoft.com/office/powerpoint/2010/main" val="99797373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Let Juvenile Justice Lead Somewhere</a:t>
            </a:r>
            <a:endParaRPr lang="en-US" dirty="0"/>
          </a:p>
        </p:txBody>
      </p:sp>
      <p:sp>
        <p:nvSpPr>
          <p:cNvPr id="2" name="Text Placeholder 1"/>
          <p:cNvSpPr>
            <a:spLocks noGrp="1"/>
          </p:cNvSpPr>
          <p:nvPr>
            <p:ph type="body" idx="1"/>
          </p:nvPr>
        </p:nvSpPr>
        <p:spPr>
          <a:xfrm>
            <a:off x="228600" y="1371600"/>
            <a:ext cx="8382000" cy="5029200"/>
          </a:xfrm>
        </p:spPr>
        <p:txBody>
          <a:bodyPr/>
          <a:lstStyle/>
          <a:p>
            <a:pPr indent="-342900"/>
            <a:r>
              <a:rPr lang="en-US" sz="2400" b="1" dirty="0"/>
              <a:t>Provide better resources to the juvenile justice system so that justice-involved youth are not trapped in the school-to-prison pipeline. </a:t>
            </a:r>
            <a:r>
              <a:rPr lang="en-US" sz="2400" dirty="0" smtClean="0"/>
              <a:t>Youth with disabilities who are on probation, particularly those with cognitive disorders, might not understand all of the requirements, and therefore be at a higher risk of violating them:</a:t>
            </a:r>
          </a:p>
          <a:p>
            <a:pPr lvl="1">
              <a:buSzPct val="75000"/>
              <a:buFont typeface="Courier New"/>
              <a:buChar char="o"/>
            </a:pPr>
            <a:r>
              <a:rPr lang="en-US" sz="2000" u="sng" dirty="0" smtClean="0">
                <a:hlinkClick r:id="rId2"/>
              </a:rPr>
              <a:t> The Tools for Success Curriculum</a:t>
            </a:r>
            <a:r>
              <a:rPr lang="en-US" sz="2000" dirty="0" smtClean="0"/>
              <a:t> developed by the Substance Abuse and Mental Health Services Administration (SAMSHA), focused exclusively on helping juvenile justice professionals address fetal-alcohol syndrome issues. </a:t>
            </a:r>
          </a:p>
          <a:p>
            <a:pPr marL="635000" lvl="1" indent="0">
              <a:buSzPct val="75000"/>
              <a:buNone/>
            </a:pPr>
            <a:endParaRPr lang="en-US" sz="1600" dirty="0" smtClean="0"/>
          </a:p>
          <a:p>
            <a:pPr lvl="0">
              <a:buSzPct val="75000"/>
              <a:buFont typeface="Courier New"/>
              <a:buChar char="o"/>
            </a:pPr>
            <a:endParaRPr lang="en-US" sz="2000" dirty="0" smtClean="0"/>
          </a:p>
          <a:p>
            <a:pPr lvl="0">
              <a:buFont typeface="Arial"/>
              <a:buChar char="•"/>
            </a:pPr>
            <a:endParaRPr lang="en-US" sz="2400" dirty="0" smtClean="0"/>
          </a:p>
          <a:p>
            <a:pPr marL="203200" indent="0">
              <a:buNone/>
            </a:pPr>
            <a:endParaRPr lang="en-US" sz="2000" dirty="0"/>
          </a:p>
        </p:txBody>
      </p:sp>
    </p:spTree>
    <p:extLst>
      <p:ext uri="{BB962C8B-B14F-4D97-AF65-F5344CB8AC3E}">
        <p14:creationId xmlns:p14="http://schemas.microsoft.com/office/powerpoint/2010/main" val="300442039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Expand Alternative Sentencing</a:t>
            </a:r>
            <a:endParaRPr lang="en-US" dirty="0"/>
          </a:p>
        </p:txBody>
      </p:sp>
      <p:sp>
        <p:nvSpPr>
          <p:cNvPr id="2" name="Text Placeholder 1"/>
          <p:cNvSpPr>
            <a:spLocks noGrp="1"/>
          </p:cNvSpPr>
          <p:nvPr>
            <p:ph type="body" idx="1"/>
          </p:nvPr>
        </p:nvSpPr>
        <p:spPr>
          <a:xfrm>
            <a:off x="228600" y="1371600"/>
            <a:ext cx="8382000" cy="5029200"/>
          </a:xfrm>
        </p:spPr>
        <p:txBody>
          <a:bodyPr/>
          <a:lstStyle/>
          <a:p>
            <a:pPr indent="-342900"/>
            <a:r>
              <a:rPr lang="en-US" sz="2400" b="1" dirty="0"/>
              <a:t>Expanding alternative sentencing programs are critical to decreasing juvenile incarceration and ensuring youth with disabilities are no longer trapped by a pipeline into the justice system.</a:t>
            </a:r>
            <a:r>
              <a:rPr lang="en-US" sz="2400" dirty="0"/>
              <a:t> </a:t>
            </a:r>
            <a:r>
              <a:rPr lang="en-US" sz="2400" dirty="0" smtClean="0"/>
              <a:t>Innovative </a:t>
            </a:r>
            <a:r>
              <a:rPr lang="en-US" sz="2400" dirty="0"/>
              <a:t>models that prioritize getting youth with disabilities supports rather than jail time need to be closely studied and widely </a:t>
            </a:r>
            <a:r>
              <a:rPr lang="en-US" sz="2400" dirty="0" smtClean="0"/>
              <a:t>expanded: </a:t>
            </a:r>
            <a:endParaRPr lang="en-US" sz="2400" dirty="0"/>
          </a:p>
          <a:p>
            <a:pPr lvl="1">
              <a:buSzPct val="75000"/>
              <a:buFont typeface="Courier New"/>
              <a:buChar char="o"/>
            </a:pPr>
            <a:r>
              <a:rPr lang="en-US" sz="2000" dirty="0" smtClean="0">
                <a:hlinkClick r:id="rId2"/>
              </a:rPr>
              <a:t> Project </a:t>
            </a:r>
            <a:r>
              <a:rPr lang="en-US" sz="2000" dirty="0">
                <a:hlinkClick r:id="rId2"/>
              </a:rPr>
              <a:t>SEARCH</a:t>
            </a:r>
            <a:r>
              <a:rPr lang="en-US" sz="2000" dirty="0"/>
              <a:t> </a:t>
            </a:r>
            <a:r>
              <a:rPr lang="en-US" sz="2000" dirty="0" smtClean="0"/>
              <a:t>provides </a:t>
            </a:r>
            <a:r>
              <a:rPr lang="en-US" sz="2000" dirty="0"/>
              <a:t>skill training and work experiences for youth with disabilities before the end of high school. </a:t>
            </a:r>
            <a:endParaRPr lang="en-US" sz="2000" dirty="0" smtClean="0"/>
          </a:p>
          <a:p>
            <a:pPr lvl="1">
              <a:buSzPct val="75000"/>
              <a:buFont typeface="Courier New"/>
              <a:buChar char="o"/>
            </a:pPr>
            <a:r>
              <a:rPr lang="en-US" sz="2000" dirty="0" smtClean="0"/>
              <a:t> Annie </a:t>
            </a:r>
            <a:r>
              <a:rPr lang="en-US" sz="2000" dirty="0"/>
              <a:t>E. </a:t>
            </a:r>
            <a:r>
              <a:rPr lang="en-US" sz="2000" dirty="0" smtClean="0"/>
              <a:t>Casey Foundation’s </a:t>
            </a:r>
            <a:r>
              <a:rPr lang="en-US" sz="2000" dirty="0" smtClean="0">
                <a:hlinkClick r:id="rId3"/>
              </a:rPr>
              <a:t>Juvenile </a:t>
            </a:r>
            <a:r>
              <a:rPr lang="en-US" sz="2000" dirty="0">
                <a:hlinkClick r:id="rId3"/>
              </a:rPr>
              <a:t>Detention Alternatives </a:t>
            </a:r>
            <a:r>
              <a:rPr lang="en-US" sz="2000" dirty="0" smtClean="0">
                <a:hlinkClick r:id="rId3"/>
              </a:rPr>
              <a:t>Initiative</a:t>
            </a:r>
            <a:endParaRPr lang="en-US" sz="2000" dirty="0" smtClean="0"/>
          </a:p>
          <a:p>
            <a:pPr lvl="1">
              <a:buSzPct val="75000"/>
              <a:buFont typeface="Courier New"/>
              <a:buChar char="o"/>
            </a:pPr>
            <a:r>
              <a:rPr lang="en-US" sz="2000" dirty="0" smtClean="0">
                <a:hlinkClick r:id="rId4"/>
              </a:rPr>
              <a:t> Court </a:t>
            </a:r>
            <a:r>
              <a:rPr lang="en-US" sz="2000" dirty="0">
                <a:hlinkClick r:id="rId4"/>
              </a:rPr>
              <a:t>Employment Project (CEP) from the Vera Institute of Justice</a:t>
            </a:r>
            <a:r>
              <a:rPr lang="en-US" sz="2000" dirty="0"/>
              <a:t> </a:t>
            </a:r>
            <a:endParaRPr lang="en-US" sz="2000" dirty="0" smtClean="0"/>
          </a:p>
          <a:p>
            <a:pPr lvl="1">
              <a:buSzPct val="75000"/>
              <a:buFont typeface="Courier New"/>
              <a:buChar char="o"/>
            </a:pPr>
            <a:r>
              <a:rPr lang="en-US" sz="2000" dirty="0" smtClean="0"/>
              <a:t> “</a:t>
            </a:r>
            <a:r>
              <a:rPr lang="en-US" sz="2000" u="sng" dirty="0">
                <a:hlinkClick r:id="rId5"/>
              </a:rPr>
              <a:t>Civil Citation</a:t>
            </a:r>
            <a:r>
              <a:rPr lang="en-US" sz="2000" dirty="0"/>
              <a:t>” program being instituted by the Miami-Dade Juvenile Services Department </a:t>
            </a:r>
          </a:p>
          <a:p>
            <a:pPr marL="635000" lvl="1" indent="0">
              <a:buSzPct val="75000"/>
              <a:buNone/>
            </a:pPr>
            <a:endParaRPr lang="en-US" sz="1600" dirty="0"/>
          </a:p>
          <a:p>
            <a:pPr lvl="0">
              <a:buSzPct val="75000"/>
              <a:buFont typeface="Courier New"/>
              <a:buChar char="o"/>
            </a:pPr>
            <a:endParaRPr lang="en-US" sz="2000" dirty="0" smtClean="0"/>
          </a:p>
          <a:p>
            <a:pPr lvl="0">
              <a:buFont typeface="Arial"/>
              <a:buChar char="•"/>
            </a:pPr>
            <a:endParaRPr lang="en-US" sz="2400" dirty="0"/>
          </a:p>
          <a:p>
            <a:pPr marL="203200" indent="0">
              <a:buNone/>
            </a:pPr>
            <a:endParaRPr lang="en-US" sz="2000" dirty="0"/>
          </a:p>
        </p:txBody>
      </p:sp>
    </p:spTree>
    <p:extLst>
      <p:ext uri="{BB962C8B-B14F-4D97-AF65-F5344CB8AC3E}">
        <p14:creationId xmlns:p14="http://schemas.microsoft.com/office/powerpoint/2010/main" val="292975186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bg1"/>
                </a:solidFill>
                <a:latin typeface="+mn-lt"/>
              </a:rPr>
              <a:t> </a:t>
            </a:r>
            <a:r>
              <a:rPr lang="en-US" dirty="0">
                <a:solidFill>
                  <a:schemeClr val="bg1"/>
                </a:solidFill>
                <a:latin typeface="Calibri" pitchFamily="34" charset="0"/>
                <a:cs typeface="Calibri" pitchFamily="34" charset="0"/>
              </a:rPr>
              <a:t>Why a Theory of Change?</a:t>
            </a:r>
            <a:endParaRPr lang="en-US" dirty="0">
              <a:latin typeface="Calibri" pitchFamily="34" charset="0"/>
              <a:cs typeface="Calibri" pitchFamily="34" charset="0"/>
            </a:endParaRPr>
          </a:p>
        </p:txBody>
      </p:sp>
      <p:sp>
        <p:nvSpPr>
          <p:cNvPr id="3" name="Text Placeholder 2"/>
          <p:cNvSpPr>
            <a:spLocks noGrp="1"/>
          </p:cNvSpPr>
          <p:nvPr>
            <p:ph type="body" idx="1"/>
          </p:nvPr>
        </p:nvSpPr>
        <p:spPr>
          <a:xfrm>
            <a:off x="2971800" y="1371600"/>
            <a:ext cx="5715000" cy="4526101"/>
          </a:xfrm>
        </p:spPr>
        <p:txBody>
          <a:bodyPr/>
          <a:lstStyle/>
          <a:p>
            <a:pPr>
              <a:buFont typeface="Wingdings" charset="2"/>
              <a:buChar char="v"/>
            </a:pPr>
            <a:r>
              <a:rPr lang="en-US" sz="2400" dirty="0" smtClean="0"/>
              <a:t> Blueprint </a:t>
            </a:r>
            <a:r>
              <a:rPr lang="en-US" sz="2400" dirty="0"/>
              <a:t>describing how an </a:t>
            </a:r>
            <a:r>
              <a:rPr lang="en-US" sz="2400" dirty="0" smtClean="0"/>
              <a:t>organization/policy </a:t>
            </a:r>
            <a:r>
              <a:rPr lang="en-US" sz="2400" dirty="0"/>
              <a:t>changes some domain of the world for the </a:t>
            </a:r>
            <a:r>
              <a:rPr lang="en-US" sz="2400" dirty="0" smtClean="0"/>
              <a:t>better</a:t>
            </a:r>
            <a:endParaRPr lang="en-US" sz="2400" dirty="0"/>
          </a:p>
          <a:p>
            <a:pPr>
              <a:buFont typeface="Wingdings" charset="2"/>
              <a:buChar char="v"/>
            </a:pPr>
            <a:r>
              <a:rPr lang="en-US" sz="2400" dirty="0" smtClean="0"/>
              <a:t> Articulates </a:t>
            </a:r>
            <a:r>
              <a:rPr lang="en-US" sz="2400" dirty="0"/>
              <a:t>a TESTABLE hypothesis of how change will </a:t>
            </a:r>
            <a:r>
              <a:rPr lang="en-US" sz="2400" dirty="0" smtClean="0"/>
              <a:t>occur</a:t>
            </a:r>
            <a:endParaRPr lang="en-US" sz="2400" dirty="0"/>
          </a:p>
          <a:p>
            <a:pPr>
              <a:buFont typeface="Wingdings" charset="2"/>
              <a:buChar char="v"/>
            </a:pPr>
            <a:r>
              <a:rPr lang="en-US" sz="2400" dirty="0" smtClean="0"/>
              <a:t> Sieve </a:t>
            </a:r>
            <a:r>
              <a:rPr lang="en-US" sz="2400" dirty="0"/>
              <a:t>through which to make decisions and </a:t>
            </a:r>
            <a:r>
              <a:rPr lang="en-US" sz="2400" dirty="0" smtClean="0"/>
              <a:t>trade-offs</a:t>
            </a:r>
          </a:p>
          <a:p>
            <a:pPr>
              <a:buFont typeface="Wingdings" charset="2"/>
              <a:buChar char="v"/>
            </a:pPr>
            <a:r>
              <a:rPr lang="en-US" sz="2400" dirty="0" smtClean="0"/>
              <a:t> MUST HAVE DATA</a:t>
            </a:r>
            <a:endParaRPr lang="en-US" sz="2400" dirty="0"/>
          </a:p>
          <a:p>
            <a:pPr indent="0">
              <a:buNone/>
            </a:pPr>
            <a:endParaRPr lang="en-US" sz="2400" dirty="0"/>
          </a:p>
        </p:txBody>
      </p:sp>
      <p:grpSp>
        <p:nvGrpSpPr>
          <p:cNvPr id="7" name="Group 6" descr="Illustrations of ways a theory of change can guide your thinking about a problem. " title="Two Images: Blueprint and Sieve"/>
          <p:cNvGrpSpPr/>
          <p:nvPr/>
        </p:nvGrpSpPr>
        <p:grpSpPr>
          <a:xfrm>
            <a:off x="609600" y="1600200"/>
            <a:ext cx="2057400" cy="3723774"/>
            <a:chOff x="609600" y="1600200"/>
            <a:chExt cx="2057400" cy="3723774"/>
          </a:xfrm>
        </p:grpSpPr>
        <p:pic>
          <p:nvPicPr>
            <p:cNvPr id="4" name="Picture 2" descr="A blueprint representing" title="Blueprint">
              <a:hlinkClick r:id="rId3"/>
            </p:cNvPr>
            <p:cNvPicPr>
              <a:picLocks noChangeAspect="1" noChangeArrowheads="1"/>
            </p:cNvPicPr>
            <p:nvPr/>
          </p:nvPicPr>
          <p:blipFill>
            <a:blip r:embed="rId4" cstate="print"/>
            <a:srcRect/>
            <a:stretch>
              <a:fillRect/>
            </a:stretch>
          </p:blipFill>
          <p:spPr bwMode="auto">
            <a:xfrm>
              <a:off x="609600" y="1600200"/>
              <a:ext cx="2057400" cy="1828800"/>
            </a:xfrm>
            <a:prstGeom prst="rect">
              <a:avLst/>
            </a:prstGeom>
            <a:noFill/>
          </p:spPr>
        </p:pic>
        <p:pic>
          <p:nvPicPr>
            <p:cNvPr id="5" name="Picture 4" descr="Sieve representing filtering out of bad elements." title="Sieve">
              <a:hlinkClick r:id="rId5"/>
            </p:cNvPr>
            <p:cNvPicPr>
              <a:picLocks noChangeAspect="1" noChangeArrowheads="1"/>
            </p:cNvPicPr>
            <p:nvPr/>
          </p:nvPicPr>
          <p:blipFill>
            <a:blip r:embed="rId6" cstate="print"/>
            <a:srcRect/>
            <a:stretch>
              <a:fillRect/>
            </a:stretch>
          </p:blipFill>
          <p:spPr bwMode="auto">
            <a:xfrm>
              <a:off x="1143000" y="4142874"/>
              <a:ext cx="1238250" cy="1181100"/>
            </a:xfrm>
            <a:prstGeom prst="rect">
              <a:avLst/>
            </a:prstGeom>
            <a:noFill/>
          </p:spPr>
        </p:pic>
      </p:grpSp>
    </p:spTree>
    <p:extLst>
      <p:ext uri="{BB962C8B-B14F-4D97-AF65-F5344CB8AC3E}">
        <p14:creationId xmlns:p14="http://schemas.microsoft.com/office/powerpoint/2010/main" val="223622162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Reform the Courts</a:t>
            </a:r>
            <a:endParaRPr lang="en-US" dirty="0"/>
          </a:p>
        </p:txBody>
      </p:sp>
      <p:sp>
        <p:nvSpPr>
          <p:cNvPr id="2" name="Text Placeholder 1"/>
          <p:cNvSpPr>
            <a:spLocks noGrp="1"/>
          </p:cNvSpPr>
          <p:nvPr>
            <p:ph type="body" idx="1"/>
          </p:nvPr>
        </p:nvSpPr>
        <p:spPr>
          <a:xfrm>
            <a:off x="228600" y="1371600"/>
            <a:ext cx="8382000" cy="5029200"/>
          </a:xfrm>
        </p:spPr>
        <p:txBody>
          <a:bodyPr/>
          <a:lstStyle/>
          <a:p>
            <a:pPr indent="-342900"/>
            <a:r>
              <a:rPr lang="en-US" sz="2400" b="1" dirty="0" smtClean="0"/>
              <a:t>Reforming the court system requires looking at the ways that wrongful convictions, false confessions and the death penalty disproportionately impact people with a range of disabilities.</a:t>
            </a:r>
            <a:r>
              <a:rPr lang="en-US" sz="2400" dirty="0" smtClean="0"/>
              <a:t> People </a:t>
            </a:r>
            <a:r>
              <a:rPr lang="en-US" sz="2400" dirty="0"/>
              <a:t>with disabilities interact with the entire justice system from being victims, witnesses and as alleged perpetrators. Accommodations are needed at each step of the </a:t>
            </a:r>
            <a:r>
              <a:rPr lang="en-US" sz="2400" dirty="0" smtClean="0"/>
              <a:t>way: </a:t>
            </a:r>
            <a:endParaRPr lang="en-US" sz="2400" dirty="0"/>
          </a:p>
          <a:p>
            <a:pPr lvl="1">
              <a:buSzPct val="75000"/>
              <a:buFont typeface="Courier New"/>
              <a:buChar char="o"/>
            </a:pPr>
            <a:r>
              <a:rPr lang="en-US" sz="2000" dirty="0" smtClean="0"/>
              <a:t> Washington State Access to Justice Board’s guide  </a:t>
            </a:r>
            <a:r>
              <a:rPr lang="en-US" sz="2000" dirty="0" smtClean="0">
                <a:hlinkClick r:id="rId2"/>
              </a:rPr>
              <a:t>Ensuring </a:t>
            </a:r>
            <a:r>
              <a:rPr lang="en-US" sz="2000" dirty="0">
                <a:hlinkClick r:id="rId2"/>
              </a:rPr>
              <a:t>Equal Access for People with </a:t>
            </a:r>
            <a:r>
              <a:rPr lang="en-US" sz="2000" dirty="0" smtClean="0">
                <a:hlinkClick r:id="rId2"/>
              </a:rPr>
              <a:t>Disabilities</a:t>
            </a:r>
            <a:endParaRPr lang="en-US" sz="2000" dirty="0" smtClean="0"/>
          </a:p>
          <a:p>
            <a:pPr lvl="1">
              <a:buSzPct val="75000"/>
              <a:buFont typeface="Courier New"/>
              <a:buChar char="o"/>
            </a:pPr>
            <a:r>
              <a:rPr lang="en-US" sz="2000" dirty="0" smtClean="0"/>
              <a:t> The Center </a:t>
            </a:r>
            <a:r>
              <a:rPr lang="en-US" sz="2000" dirty="0"/>
              <a:t>for Legal and Court </a:t>
            </a:r>
            <a:r>
              <a:rPr lang="en-US" sz="2000" dirty="0" smtClean="0"/>
              <a:t>Technology’s and </a:t>
            </a:r>
            <a:r>
              <a:rPr lang="en-US" sz="2000" dirty="0"/>
              <a:t>the American Foundation for the </a:t>
            </a:r>
            <a:r>
              <a:rPr lang="en-US" sz="2000" dirty="0" smtClean="0"/>
              <a:t>Blind’s </a:t>
            </a:r>
            <a:r>
              <a:rPr lang="en-US" sz="2000" dirty="0">
                <a:hlinkClick r:id="rId3"/>
              </a:rPr>
              <a:t>Accessible Courts Initiative launched in </a:t>
            </a:r>
            <a:r>
              <a:rPr lang="en-US" sz="2000" dirty="0" smtClean="0">
                <a:hlinkClick r:id="rId3"/>
              </a:rPr>
              <a:t>2007</a:t>
            </a:r>
            <a:endParaRPr lang="en-US" sz="2000" dirty="0" smtClean="0"/>
          </a:p>
          <a:p>
            <a:pPr lvl="1">
              <a:buSzPct val="75000"/>
              <a:buFont typeface="Courier New"/>
              <a:buChar char="o"/>
            </a:pPr>
            <a:r>
              <a:rPr lang="en-US" sz="2000" dirty="0" smtClean="0"/>
              <a:t> California </a:t>
            </a:r>
            <a:r>
              <a:rPr lang="en-US" sz="2000" dirty="0"/>
              <a:t>Department of Corrections and </a:t>
            </a:r>
            <a:r>
              <a:rPr lang="en-US" sz="2000" dirty="0" smtClean="0"/>
              <a:t>Rehabilitation’s </a:t>
            </a:r>
            <a:r>
              <a:rPr lang="en-US" sz="2000" dirty="0" smtClean="0">
                <a:hlinkClick r:id="rId4"/>
              </a:rPr>
              <a:t>Developmental </a:t>
            </a:r>
            <a:r>
              <a:rPr lang="en-US" sz="2000" dirty="0">
                <a:hlinkClick r:id="rId4"/>
              </a:rPr>
              <a:t>Disabilities </a:t>
            </a:r>
            <a:r>
              <a:rPr lang="en-US" sz="2000" dirty="0" smtClean="0">
                <a:hlinkClick r:id="rId4"/>
              </a:rPr>
              <a:t>Program</a:t>
            </a:r>
            <a:r>
              <a:rPr lang="en-US" sz="2000" dirty="0" smtClean="0"/>
              <a:t> regarding access to informed and supportive counsel</a:t>
            </a:r>
            <a:endParaRPr lang="en-US" sz="1600" dirty="0"/>
          </a:p>
          <a:p>
            <a:pPr lvl="0">
              <a:buSzPct val="75000"/>
              <a:buFont typeface="Courier New"/>
              <a:buChar char="o"/>
            </a:pPr>
            <a:endParaRPr lang="en-US" sz="2000" dirty="0" smtClean="0"/>
          </a:p>
          <a:p>
            <a:pPr lvl="0">
              <a:buFont typeface="Arial"/>
              <a:buChar char="•"/>
            </a:pPr>
            <a:endParaRPr lang="en-US" sz="2400" dirty="0"/>
          </a:p>
          <a:p>
            <a:pPr marL="203200" indent="0">
              <a:buNone/>
            </a:pPr>
            <a:endParaRPr lang="en-US" sz="2000" dirty="0"/>
          </a:p>
        </p:txBody>
      </p:sp>
    </p:spTree>
    <p:extLst>
      <p:ext uri="{BB962C8B-B14F-4D97-AF65-F5344CB8AC3E}">
        <p14:creationId xmlns:p14="http://schemas.microsoft.com/office/powerpoint/2010/main" val="415732514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Reduce Solitary and Chemical Restraint</a:t>
            </a:r>
            <a:endParaRPr lang="en-US" dirty="0"/>
          </a:p>
        </p:txBody>
      </p:sp>
      <p:sp>
        <p:nvSpPr>
          <p:cNvPr id="2" name="Text Placeholder 1"/>
          <p:cNvSpPr>
            <a:spLocks noGrp="1"/>
          </p:cNvSpPr>
          <p:nvPr>
            <p:ph type="body" idx="1"/>
          </p:nvPr>
        </p:nvSpPr>
        <p:spPr>
          <a:xfrm>
            <a:off x="228600" y="1371600"/>
            <a:ext cx="8382000" cy="5029200"/>
          </a:xfrm>
        </p:spPr>
        <p:txBody>
          <a:bodyPr/>
          <a:lstStyle/>
          <a:p>
            <a:pPr indent="-342900"/>
            <a:r>
              <a:rPr lang="en-US" sz="2400" b="1" dirty="0"/>
              <a:t>The use of solitary confinement and chemical restraint needs to be dramatically reduced so that people are not traumatized unnecessarily and new disabilities are not created. </a:t>
            </a:r>
            <a:r>
              <a:rPr lang="en-US" sz="2400" dirty="0"/>
              <a:t>Solitary can be particularly traumatic for prisoners with disabilities </a:t>
            </a:r>
            <a:r>
              <a:rPr lang="en-US" sz="2400" dirty="0" smtClean="0"/>
              <a:t>and can exacerbate </a:t>
            </a:r>
            <a:r>
              <a:rPr lang="en-US" sz="2400" dirty="0"/>
              <a:t>physiological </a:t>
            </a:r>
            <a:r>
              <a:rPr lang="en-US" sz="2400" dirty="0" smtClean="0"/>
              <a:t>disorders</a:t>
            </a:r>
            <a:r>
              <a:rPr lang="en-US" sz="2400" dirty="0"/>
              <a:t>:</a:t>
            </a:r>
            <a:r>
              <a:rPr lang="en-US" sz="2400" dirty="0" smtClean="0"/>
              <a:t> </a:t>
            </a:r>
            <a:endParaRPr lang="en-US" sz="2400" dirty="0"/>
          </a:p>
          <a:p>
            <a:pPr lvl="1">
              <a:buSzPct val="75000"/>
              <a:buFont typeface="Courier New"/>
              <a:buChar char="o"/>
            </a:pPr>
            <a:r>
              <a:rPr lang="en-US" sz="2000" dirty="0" smtClean="0"/>
              <a:t> Solitary </a:t>
            </a:r>
            <a:r>
              <a:rPr lang="en-US" sz="2000" dirty="0"/>
              <a:t>confinement can cause </a:t>
            </a:r>
            <a:r>
              <a:rPr lang="en-US" sz="2000" u="sng" dirty="0">
                <a:hlinkClick r:id="rId2"/>
              </a:rPr>
              <a:t>mental health deterioration</a:t>
            </a:r>
            <a:r>
              <a:rPr lang="en-US" sz="2000" dirty="0"/>
              <a:t> for those with a previous condition, or can cause an </a:t>
            </a:r>
            <a:r>
              <a:rPr lang="en-US" sz="2000" u="sng" dirty="0">
                <a:hlinkClick r:id="rId3"/>
              </a:rPr>
              <a:t>onset of new disorders</a:t>
            </a:r>
            <a:r>
              <a:rPr lang="en-US" sz="2000" dirty="0"/>
              <a:t> (such as psychosis and depression</a:t>
            </a:r>
            <a:r>
              <a:rPr lang="en-US" sz="2000" dirty="0" smtClean="0"/>
              <a:t>). </a:t>
            </a:r>
          </a:p>
          <a:p>
            <a:pPr lvl="1">
              <a:buSzPct val="75000"/>
              <a:buFont typeface="Courier New"/>
              <a:buChar char="o"/>
            </a:pPr>
            <a:r>
              <a:rPr lang="en-US" sz="2000" dirty="0" smtClean="0"/>
              <a:t> Organizations </a:t>
            </a:r>
            <a:r>
              <a:rPr lang="en-US" sz="2000" dirty="0"/>
              <a:t>such as the </a:t>
            </a:r>
            <a:r>
              <a:rPr lang="en-US" sz="2000" u="sng" dirty="0">
                <a:hlinkClick r:id="rId4"/>
              </a:rPr>
              <a:t>VERA Institute of Justice</a:t>
            </a:r>
            <a:r>
              <a:rPr lang="en-US" sz="2000" dirty="0"/>
              <a:t> through their </a:t>
            </a:r>
            <a:r>
              <a:rPr lang="en-US" sz="2000" u="sng" dirty="0">
                <a:hlinkClick r:id="rId5"/>
              </a:rPr>
              <a:t>Safe Alternatives to Segregation Resource Center (SASRC)</a:t>
            </a:r>
            <a:r>
              <a:rPr lang="en-US" sz="2000" dirty="0"/>
              <a:t> are working to identify practical alternatives to solitary confinement in the prison system. </a:t>
            </a:r>
            <a:endParaRPr lang="en-US" sz="2000" dirty="0" smtClean="0"/>
          </a:p>
          <a:p>
            <a:pPr marL="203200" lvl="0" indent="0">
              <a:buNone/>
            </a:pPr>
            <a:endParaRPr lang="en-US" sz="2400" dirty="0"/>
          </a:p>
          <a:p>
            <a:pPr marL="203200" indent="0">
              <a:buNone/>
            </a:pPr>
            <a:endParaRPr lang="en-US" sz="2000" dirty="0"/>
          </a:p>
        </p:txBody>
      </p:sp>
    </p:spTree>
    <p:extLst>
      <p:ext uri="{BB962C8B-B14F-4D97-AF65-F5344CB8AC3E}">
        <p14:creationId xmlns:p14="http://schemas.microsoft.com/office/powerpoint/2010/main" val="64076261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Need for Accommodations</a:t>
            </a:r>
            <a:endParaRPr lang="en-US" dirty="0"/>
          </a:p>
        </p:txBody>
      </p:sp>
      <p:sp>
        <p:nvSpPr>
          <p:cNvPr id="2" name="Text Placeholder 1"/>
          <p:cNvSpPr>
            <a:spLocks noGrp="1"/>
          </p:cNvSpPr>
          <p:nvPr>
            <p:ph type="body" idx="1"/>
          </p:nvPr>
        </p:nvSpPr>
        <p:spPr>
          <a:xfrm>
            <a:off x="228600" y="1371600"/>
            <a:ext cx="8382000" cy="5029200"/>
          </a:xfrm>
        </p:spPr>
        <p:txBody>
          <a:bodyPr/>
          <a:lstStyle/>
          <a:p>
            <a:pPr indent="-342900"/>
            <a:r>
              <a:rPr lang="en-US" sz="2400" b="1" dirty="0"/>
              <a:t>The corrections system needs structures in place that will diagnose and accommodate people with a range of disabilities upon entering incarceration. </a:t>
            </a:r>
            <a:r>
              <a:rPr lang="en-US" sz="2400" dirty="0"/>
              <a:t>Up to one-third of all inmates have some level of deafness; they must be able to communicate and corrections officers need disability </a:t>
            </a:r>
            <a:r>
              <a:rPr lang="en-US" sz="2400" dirty="0" smtClean="0"/>
              <a:t>training: </a:t>
            </a:r>
            <a:endParaRPr lang="en-US" sz="2400" dirty="0"/>
          </a:p>
          <a:p>
            <a:pPr lvl="1">
              <a:buSzPct val="75000"/>
              <a:buFont typeface="Courier New"/>
              <a:buChar char="o"/>
            </a:pPr>
            <a:r>
              <a:rPr lang="en-US" sz="2000" u="sng" dirty="0" smtClean="0">
                <a:hlinkClick r:id="rId2"/>
              </a:rPr>
              <a:t> National </a:t>
            </a:r>
            <a:r>
              <a:rPr lang="en-US" sz="2000" u="sng" dirty="0">
                <a:hlinkClick r:id="rId2"/>
              </a:rPr>
              <a:t>Center on Criminal Justice and Disability</a:t>
            </a:r>
            <a:r>
              <a:rPr lang="en-US" sz="2000" dirty="0"/>
              <a:t> has compiled training resources </a:t>
            </a:r>
            <a:r>
              <a:rPr lang="en-US" sz="2000" dirty="0" smtClean="0"/>
              <a:t>for </a:t>
            </a:r>
            <a:r>
              <a:rPr lang="en-US" sz="2000" dirty="0"/>
              <a:t>law enforcement </a:t>
            </a:r>
            <a:r>
              <a:rPr lang="en-US" sz="2000" dirty="0" smtClean="0"/>
              <a:t>and corrections officers.</a:t>
            </a:r>
          </a:p>
          <a:p>
            <a:pPr lvl="1">
              <a:buSzPct val="75000"/>
              <a:buFont typeface="Courier New"/>
              <a:buChar char="o"/>
            </a:pPr>
            <a:r>
              <a:rPr lang="en-US" sz="2000" dirty="0" smtClean="0"/>
              <a:t> The </a:t>
            </a:r>
            <a:r>
              <a:rPr lang="en-US" sz="2000" u="sng" dirty="0">
                <a:hlinkClick r:id="rId3"/>
              </a:rPr>
              <a:t>protection and advocacy system</a:t>
            </a:r>
            <a:r>
              <a:rPr lang="en-US" sz="2000" dirty="0"/>
              <a:t> has a profound role </a:t>
            </a:r>
            <a:r>
              <a:rPr lang="en-US" sz="2000" dirty="0" smtClean="0"/>
              <a:t>in helping </a:t>
            </a:r>
            <a:r>
              <a:rPr lang="en-US" sz="2000" dirty="0"/>
              <a:t>the system fully respect the </a:t>
            </a:r>
            <a:r>
              <a:rPr lang="en-US" sz="2000" dirty="0" smtClean="0"/>
              <a:t>rights </a:t>
            </a:r>
            <a:r>
              <a:rPr lang="en-US" sz="2000" dirty="0"/>
              <a:t>and meet the needs of inmates with disabilities. </a:t>
            </a:r>
            <a:endParaRPr lang="en-US" sz="2000" dirty="0" smtClean="0"/>
          </a:p>
          <a:p>
            <a:pPr lvl="1">
              <a:buSzPct val="75000"/>
              <a:buFont typeface="Courier New"/>
              <a:buChar char="o"/>
            </a:pPr>
            <a:r>
              <a:rPr lang="en-US" sz="2000" dirty="0" smtClean="0"/>
              <a:t> Prisoners </a:t>
            </a:r>
            <a:r>
              <a:rPr lang="en-US" sz="2000" dirty="0"/>
              <a:t>themselves need to </a:t>
            </a:r>
            <a:r>
              <a:rPr lang="en-US" sz="2000" u="sng" dirty="0">
                <a:hlinkClick r:id="rId4"/>
              </a:rPr>
              <a:t>understand their rights</a:t>
            </a:r>
            <a:r>
              <a:rPr lang="en-US" sz="2000" dirty="0"/>
              <a:t> under Title II of the ADA and </a:t>
            </a:r>
            <a:r>
              <a:rPr lang="en-US" sz="2000" u="sng" dirty="0">
                <a:hlinkClick r:id="rId5"/>
              </a:rPr>
              <a:t>be able to self-advocate as needed</a:t>
            </a:r>
            <a:r>
              <a:rPr lang="en-US" sz="2000" dirty="0"/>
              <a:t>. </a:t>
            </a:r>
          </a:p>
          <a:p>
            <a:pPr lvl="1">
              <a:buSzPct val="75000"/>
              <a:buFont typeface="Courier New"/>
              <a:buChar char="o"/>
            </a:pPr>
            <a:endParaRPr lang="en-US" sz="2000" dirty="0" smtClean="0"/>
          </a:p>
          <a:p>
            <a:pPr lvl="1">
              <a:buSzPct val="75000"/>
              <a:buFont typeface="Courier New"/>
              <a:buChar char="o"/>
            </a:pPr>
            <a:endParaRPr lang="en-US" sz="2000" dirty="0" smtClean="0"/>
          </a:p>
          <a:p>
            <a:pPr lvl="1">
              <a:buSzPct val="75000"/>
              <a:buFont typeface="Courier New"/>
              <a:buChar char="o"/>
            </a:pPr>
            <a:endParaRPr lang="en-US" sz="2400" dirty="0"/>
          </a:p>
          <a:p>
            <a:pPr marL="203200" indent="0">
              <a:buNone/>
            </a:pPr>
            <a:endParaRPr lang="en-US" sz="2000" dirty="0"/>
          </a:p>
        </p:txBody>
      </p:sp>
    </p:spTree>
    <p:extLst>
      <p:ext uri="{BB962C8B-B14F-4D97-AF65-F5344CB8AC3E}">
        <p14:creationId xmlns:p14="http://schemas.microsoft.com/office/powerpoint/2010/main" val="2451489562"/>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Release Begins on Day One</a:t>
            </a:r>
            <a:endParaRPr lang="en-US" dirty="0"/>
          </a:p>
        </p:txBody>
      </p:sp>
      <p:sp>
        <p:nvSpPr>
          <p:cNvPr id="2" name="Text Placeholder 1"/>
          <p:cNvSpPr>
            <a:spLocks noGrp="1"/>
          </p:cNvSpPr>
          <p:nvPr>
            <p:ph type="body" idx="1"/>
          </p:nvPr>
        </p:nvSpPr>
        <p:spPr>
          <a:xfrm>
            <a:off x="228600" y="1371600"/>
            <a:ext cx="8534400" cy="5029200"/>
          </a:xfrm>
        </p:spPr>
        <p:txBody>
          <a:bodyPr/>
          <a:lstStyle/>
          <a:p>
            <a:pPr indent="-342900"/>
            <a:r>
              <a:rPr lang="en-US" sz="2400" b="1" dirty="0"/>
              <a:t>People </a:t>
            </a:r>
            <a:r>
              <a:rPr lang="en-US" sz="2400" b="1" dirty="0" smtClean="0"/>
              <a:t>who are incarcerated need </a:t>
            </a:r>
            <a:r>
              <a:rPr lang="en-US" sz="2400" b="1" dirty="0"/>
              <a:t>to receive assessments, begin appropriate education in correctional facilities and start job training on day one in the system. </a:t>
            </a:r>
            <a:r>
              <a:rPr lang="en-US" sz="2400" dirty="0" smtClean="0"/>
              <a:t>The </a:t>
            </a:r>
            <a:r>
              <a:rPr lang="en-US" sz="2400" dirty="0"/>
              <a:t>first step in building a justice system that respects the rights of prisoners with disabilities is having a better data system, replicating best practices and combating </a:t>
            </a:r>
            <a:r>
              <a:rPr lang="en-US" sz="2400" dirty="0" smtClean="0"/>
              <a:t>stigma:</a:t>
            </a:r>
            <a:endParaRPr lang="en-US" sz="2400" dirty="0"/>
          </a:p>
          <a:p>
            <a:pPr lvl="1">
              <a:buSzPct val="75000"/>
              <a:buFont typeface="Courier New"/>
              <a:buChar char="o"/>
            </a:pPr>
            <a:r>
              <a:rPr lang="en-US" sz="2000" dirty="0" smtClean="0"/>
              <a:t> Every </a:t>
            </a:r>
            <a:r>
              <a:rPr lang="en-US" sz="2000" dirty="0"/>
              <a:t>Student Succeeds Act (</a:t>
            </a:r>
            <a:r>
              <a:rPr lang="en-US" sz="2000" dirty="0" smtClean="0"/>
              <a:t>ESSA): </a:t>
            </a:r>
            <a:r>
              <a:rPr lang="en-US" sz="2000" u="sng" dirty="0" smtClean="0">
                <a:hlinkClick r:id="rId2"/>
              </a:rPr>
              <a:t>Among </a:t>
            </a:r>
            <a:r>
              <a:rPr lang="en-US" sz="2000" u="sng" dirty="0">
                <a:hlinkClick r:id="rId2"/>
              </a:rPr>
              <a:t>the most important elements</a:t>
            </a:r>
            <a:r>
              <a:rPr lang="en-US" sz="2000" dirty="0"/>
              <a:t> are new requirements related to transition services for youth in correctional facilities. S</a:t>
            </a:r>
            <a:r>
              <a:rPr lang="en-US" sz="2000" dirty="0" smtClean="0"/>
              <a:t>tate </a:t>
            </a:r>
            <a:r>
              <a:rPr lang="en-US" sz="2000" dirty="0"/>
              <a:t>agencies must now collaborate with correctional facilities to assess justice-involved youth both for educational needs and disability status. </a:t>
            </a:r>
            <a:r>
              <a:rPr lang="en-US" sz="2000" dirty="0" smtClean="0"/>
              <a:t>However</a:t>
            </a:r>
            <a:r>
              <a:rPr lang="en-US" sz="2000" dirty="0"/>
              <a:t>, there are no such requirements around collaboration and transition on the adult side of the justice system. </a:t>
            </a:r>
            <a:endParaRPr lang="en-US" sz="2000" dirty="0" smtClean="0"/>
          </a:p>
          <a:p>
            <a:pPr lvl="1">
              <a:buSzPct val="75000"/>
              <a:buFont typeface="Courier New"/>
              <a:buChar char="o"/>
            </a:pPr>
            <a:endParaRPr lang="en-US" sz="2400" dirty="0"/>
          </a:p>
          <a:p>
            <a:pPr marL="203200" indent="0">
              <a:buNone/>
            </a:pPr>
            <a:endParaRPr lang="en-US" sz="2000" dirty="0"/>
          </a:p>
        </p:txBody>
      </p:sp>
    </p:spTree>
    <p:extLst>
      <p:ext uri="{BB962C8B-B14F-4D97-AF65-F5344CB8AC3E}">
        <p14:creationId xmlns:p14="http://schemas.microsoft.com/office/powerpoint/2010/main" val="410528121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Utilize Existing Educational Supports</a:t>
            </a:r>
            <a:endParaRPr lang="en-US" dirty="0"/>
          </a:p>
        </p:txBody>
      </p:sp>
      <p:sp>
        <p:nvSpPr>
          <p:cNvPr id="2" name="Text Placeholder 1"/>
          <p:cNvSpPr>
            <a:spLocks noGrp="1"/>
          </p:cNvSpPr>
          <p:nvPr>
            <p:ph type="body" idx="1"/>
          </p:nvPr>
        </p:nvSpPr>
        <p:spPr>
          <a:xfrm>
            <a:off x="228600" y="1371600"/>
            <a:ext cx="8382000" cy="5029200"/>
          </a:xfrm>
        </p:spPr>
        <p:txBody>
          <a:bodyPr/>
          <a:lstStyle/>
          <a:p>
            <a:pPr indent="-342900"/>
            <a:r>
              <a:rPr lang="en-US" sz="2400" b="1" dirty="0"/>
              <a:t>Corrections education programs funded under Title II of the Workforce Innovation and Opportunity Act (WIOA) need to better serve prisoners with disabilities. </a:t>
            </a:r>
            <a:r>
              <a:rPr lang="en-US" sz="2400" dirty="0"/>
              <a:t>From the beginning of incarceration, people behind bars need training in skills to successful reintegrate into society. Time served should become time for </a:t>
            </a:r>
            <a:r>
              <a:rPr lang="en-US" sz="2400" dirty="0" smtClean="0"/>
              <a:t>preparation:</a:t>
            </a:r>
            <a:endParaRPr lang="en-US" sz="2400" dirty="0"/>
          </a:p>
          <a:p>
            <a:pPr lvl="1">
              <a:buSzPct val="75000"/>
              <a:buFont typeface="Courier New"/>
              <a:buChar char="o"/>
            </a:pPr>
            <a:r>
              <a:rPr lang="en-US" sz="2000" dirty="0" smtClean="0">
                <a:hlinkClick r:id="rId2"/>
              </a:rPr>
              <a:t> Khan </a:t>
            </a:r>
            <a:r>
              <a:rPr lang="en-US" sz="2000" dirty="0">
                <a:hlinkClick r:id="rId2"/>
              </a:rPr>
              <a:t>Academy</a:t>
            </a:r>
            <a:r>
              <a:rPr lang="en-US" sz="2000" dirty="0"/>
              <a:t>, Massive Open Online Courses (MOOCs), </a:t>
            </a:r>
            <a:r>
              <a:rPr lang="en-US" sz="2000" dirty="0" smtClean="0">
                <a:hlinkClick r:id="rId3"/>
              </a:rPr>
              <a:t>TEDtalks</a:t>
            </a:r>
            <a:r>
              <a:rPr lang="en-US" sz="2000" dirty="0" smtClean="0"/>
              <a:t> </a:t>
            </a:r>
            <a:r>
              <a:rPr lang="en-US" sz="2000" dirty="0"/>
              <a:t>and other learning options </a:t>
            </a:r>
            <a:r>
              <a:rPr lang="en-US" sz="2000" dirty="0" smtClean="0"/>
              <a:t>are </a:t>
            </a:r>
            <a:r>
              <a:rPr lang="en-US" sz="2000" dirty="0"/>
              <a:t>particularly well suited to diverse learning needs, but are kept off-limits. </a:t>
            </a:r>
            <a:endParaRPr lang="en-US" sz="2000" dirty="0" smtClean="0"/>
          </a:p>
          <a:p>
            <a:pPr lvl="1">
              <a:buSzPct val="75000"/>
              <a:buFont typeface="Courier New"/>
              <a:buChar char="o"/>
            </a:pPr>
            <a:r>
              <a:rPr lang="en-US" sz="2000" u="sng" dirty="0" smtClean="0">
                <a:hlinkClick r:id="rId4"/>
              </a:rPr>
              <a:t> Hawaii</a:t>
            </a:r>
            <a:r>
              <a:rPr lang="en-US" sz="2000" dirty="0" smtClean="0"/>
              <a:t> coordinates </a:t>
            </a:r>
            <a:r>
              <a:rPr lang="en-US" sz="2000" dirty="0"/>
              <a:t>efforts between its corrections department and the Department of </a:t>
            </a:r>
            <a:r>
              <a:rPr lang="en-US" sz="2000" dirty="0" smtClean="0"/>
              <a:t>Education to provide </a:t>
            </a:r>
            <a:r>
              <a:rPr lang="en-US" sz="2000" dirty="0"/>
              <a:t>highly qualified teachers and counselors </a:t>
            </a:r>
            <a:r>
              <a:rPr lang="en-US" sz="2000" dirty="0" smtClean="0"/>
              <a:t>so </a:t>
            </a:r>
            <a:r>
              <a:rPr lang="en-US" sz="2000" dirty="0"/>
              <a:t>that returning citizens can be prepared </a:t>
            </a:r>
            <a:r>
              <a:rPr lang="en-US" sz="2000" dirty="0" smtClean="0"/>
              <a:t>to succeed.</a:t>
            </a:r>
          </a:p>
          <a:p>
            <a:pPr lvl="1">
              <a:buSzPct val="75000"/>
              <a:buFont typeface="Courier New"/>
              <a:buChar char="o"/>
            </a:pPr>
            <a:r>
              <a:rPr lang="en-US" sz="2000" dirty="0" smtClean="0">
                <a:hlinkClick r:id="rId5"/>
              </a:rPr>
              <a:t> The </a:t>
            </a:r>
            <a:r>
              <a:rPr lang="en-US" sz="2000" dirty="0">
                <a:hlinkClick r:id="rId5"/>
              </a:rPr>
              <a:t>North Dakota Department of Corrections and Rehabilitation </a:t>
            </a:r>
            <a:r>
              <a:rPr lang="en-US" sz="2000" dirty="0"/>
              <a:t>includes </a:t>
            </a:r>
            <a:r>
              <a:rPr lang="en-US" sz="2000" dirty="0" smtClean="0"/>
              <a:t>teachers </a:t>
            </a:r>
            <a:r>
              <a:rPr lang="en-US" sz="2000" dirty="0"/>
              <a:t>with professional development and/or special education experience in </a:t>
            </a:r>
            <a:r>
              <a:rPr lang="en-US" sz="2000" dirty="0" smtClean="0"/>
              <a:t>their </a:t>
            </a:r>
            <a:r>
              <a:rPr lang="en-US" sz="2000" dirty="0"/>
              <a:t>adult and juvenile corrections personnel. </a:t>
            </a:r>
            <a:endParaRPr lang="en-US" sz="2000" dirty="0" smtClean="0"/>
          </a:p>
          <a:p>
            <a:pPr lvl="1">
              <a:buSzPct val="75000"/>
              <a:buFont typeface="Courier New"/>
              <a:buChar char="o"/>
            </a:pPr>
            <a:endParaRPr lang="en-US" sz="2000" dirty="0" smtClean="0"/>
          </a:p>
          <a:p>
            <a:pPr lvl="1">
              <a:buSzPct val="75000"/>
              <a:buFont typeface="Courier New"/>
              <a:buChar char="o"/>
            </a:pPr>
            <a:endParaRPr lang="en-US" sz="2000" dirty="0"/>
          </a:p>
        </p:txBody>
      </p:sp>
    </p:spTree>
    <p:extLst>
      <p:ext uri="{BB962C8B-B14F-4D97-AF65-F5344CB8AC3E}">
        <p14:creationId xmlns:p14="http://schemas.microsoft.com/office/powerpoint/2010/main" val="3965346680"/>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228600" y="1371600"/>
            <a:ext cx="8382000" cy="5029200"/>
          </a:xfrm>
        </p:spPr>
        <p:txBody>
          <a:bodyPr/>
          <a:lstStyle/>
          <a:p>
            <a:pPr indent="-342900"/>
            <a:r>
              <a:rPr lang="en-US" sz="2400" b="1" dirty="0"/>
              <a:t>Extend and expand capacity through non-governmental supports focused on providing reentry solutions for returning citizens</a:t>
            </a:r>
            <a:r>
              <a:rPr lang="en-US" sz="2400" b="1" dirty="0" smtClean="0"/>
              <a:t>. </a:t>
            </a:r>
            <a:r>
              <a:rPr lang="en-US" sz="2400" dirty="0"/>
              <a:t>Volunteers, nonprofits, philanthropists and faith-based organizations must play a meaningful role in helping returning citizens with disabilities find and keep jobs or start a </a:t>
            </a:r>
            <a:r>
              <a:rPr lang="en-US" sz="2400" dirty="0" smtClean="0"/>
              <a:t>business:</a:t>
            </a:r>
            <a:endParaRPr lang="en-US" sz="2400" dirty="0"/>
          </a:p>
          <a:p>
            <a:pPr lvl="1">
              <a:buSzPct val="75000"/>
              <a:buFont typeface="Courier New"/>
              <a:buChar char="o"/>
            </a:pPr>
            <a:r>
              <a:rPr lang="en-US" sz="2000" dirty="0" smtClean="0"/>
              <a:t> The </a:t>
            </a:r>
            <a:r>
              <a:rPr lang="en-US" sz="2000" dirty="0"/>
              <a:t>Philanthropy </a:t>
            </a:r>
            <a:r>
              <a:rPr lang="en-US" sz="2000" dirty="0" smtClean="0"/>
              <a:t>Roundtable’s </a:t>
            </a:r>
            <a:r>
              <a:rPr lang="en-US" sz="2000" dirty="0" smtClean="0">
                <a:hlinkClick r:id="rId2"/>
              </a:rPr>
              <a:t>Clearing </a:t>
            </a:r>
            <a:r>
              <a:rPr lang="en-US" sz="2000" dirty="0">
                <a:hlinkClick r:id="rId2"/>
              </a:rPr>
              <a:t>Obstacles to </a:t>
            </a:r>
            <a:r>
              <a:rPr lang="en-US" sz="2000" dirty="0" smtClean="0">
                <a:hlinkClick r:id="rId2"/>
              </a:rPr>
              <a:t>Work</a:t>
            </a:r>
            <a:r>
              <a:rPr lang="en-US" sz="2000" dirty="0"/>
              <a:t> </a:t>
            </a:r>
            <a:r>
              <a:rPr lang="en-US" sz="2000" dirty="0" smtClean="0"/>
              <a:t>compiles proven </a:t>
            </a:r>
            <a:r>
              <a:rPr lang="en-US" sz="2000" dirty="0"/>
              <a:t>programs for </a:t>
            </a:r>
            <a:r>
              <a:rPr lang="en-US" sz="2000" dirty="0" smtClean="0"/>
              <a:t>successful reentry for returning </a:t>
            </a:r>
            <a:r>
              <a:rPr lang="en-US" sz="2000" dirty="0"/>
              <a:t>citizens. </a:t>
            </a:r>
            <a:endParaRPr lang="en-US" sz="2000" dirty="0" smtClean="0"/>
          </a:p>
          <a:p>
            <a:pPr lvl="1">
              <a:buSzPct val="75000"/>
              <a:buFont typeface="Courier New"/>
              <a:buChar char="o"/>
            </a:pPr>
            <a:r>
              <a:rPr lang="en-US" sz="2000" dirty="0" smtClean="0"/>
              <a:t> The </a:t>
            </a:r>
            <a:r>
              <a:rPr lang="en-US" sz="2000" u="sng" dirty="0">
                <a:hlinkClick r:id="rId3"/>
              </a:rPr>
              <a:t>Center for Employment </a:t>
            </a:r>
            <a:r>
              <a:rPr lang="en-US" sz="2000" u="sng" dirty="0" smtClean="0">
                <a:hlinkClick r:id="rId3"/>
              </a:rPr>
              <a:t>Opportunities</a:t>
            </a:r>
            <a:r>
              <a:rPr lang="en-US" sz="2000" dirty="0"/>
              <a:t> works with parole and probation officers </a:t>
            </a:r>
            <a:r>
              <a:rPr lang="en-US" sz="2000" dirty="0" smtClean="0"/>
              <a:t>to support </a:t>
            </a:r>
            <a:r>
              <a:rPr lang="en-US" sz="2000" dirty="0"/>
              <a:t>reentry </a:t>
            </a:r>
            <a:r>
              <a:rPr lang="en-US" sz="2000" dirty="0" smtClean="0"/>
              <a:t>for </a:t>
            </a:r>
            <a:r>
              <a:rPr lang="en-US" sz="2000" dirty="0"/>
              <a:t>people who have been released and are seeking </a:t>
            </a:r>
            <a:r>
              <a:rPr lang="en-US" sz="2000" dirty="0" smtClean="0"/>
              <a:t>employment. </a:t>
            </a:r>
          </a:p>
          <a:p>
            <a:pPr lvl="1">
              <a:buSzPct val="75000"/>
              <a:buFont typeface="Courier New"/>
              <a:buChar char="o"/>
            </a:pPr>
            <a:r>
              <a:rPr lang="en-US" sz="2000" dirty="0" smtClean="0">
                <a:hlinkClick r:id="rId4"/>
              </a:rPr>
              <a:t> The </a:t>
            </a:r>
            <a:r>
              <a:rPr lang="en-US" sz="2000" dirty="0">
                <a:hlinkClick r:id="rId4"/>
              </a:rPr>
              <a:t>Ridge Project</a:t>
            </a:r>
            <a:r>
              <a:rPr lang="en-US" sz="2000" dirty="0"/>
              <a:t> </a:t>
            </a:r>
            <a:r>
              <a:rPr lang="en-US" sz="2000" dirty="0" smtClean="0"/>
              <a:t>offers </a:t>
            </a:r>
            <a:r>
              <a:rPr lang="en-US" sz="2000" dirty="0"/>
              <a:t>training classes to inmates </a:t>
            </a:r>
            <a:r>
              <a:rPr lang="en-US" sz="2000" dirty="0" smtClean="0"/>
              <a:t>before </a:t>
            </a:r>
            <a:r>
              <a:rPr lang="en-US" sz="2000" dirty="0"/>
              <a:t>and after </a:t>
            </a:r>
            <a:r>
              <a:rPr lang="en-US" sz="2000" dirty="0" smtClean="0"/>
              <a:t>release, </a:t>
            </a:r>
            <a:r>
              <a:rPr lang="en-US" sz="2000" dirty="0"/>
              <a:t>working on </a:t>
            </a:r>
            <a:r>
              <a:rPr lang="en-US" sz="2000" dirty="0" smtClean="0"/>
              <a:t>social and employment skills at </a:t>
            </a:r>
            <a:r>
              <a:rPr lang="en-US" sz="2000" dirty="0"/>
              <a:t>the same time. These efforts </a:t>
            </a:r>
            <a:r>
              <a:rPr lang="en-US" sz="2000" dirty="0" smtClean="0"/>
              <a:t>build </a:t>
            </a:r>
            <a:r>
              <a:rPr lang="en-US" sz="2000" dirty="0"/>
              <a:t>greater capacity to successfully reintegrate inmates into society. </a:t>
            </a:r>
          </a:p>
        </p:txBody>
      </p:sp>
      <p:sp>
        <p:nvSpPr>
          <p:cNvPr id="6" name="Title 4"/>
          <p:cNvSpPr>
            <a:spLocks noGrp="1"/>
          </p:cNvSpPr>
          <p:nvPr>
            <p:ph type="title"/>
          </p:nvPr>
        </p:nvSpPr>
        <p:spPr/>
        <p:txBody>
          <a:bodyPr/>
          <a:lstStyle/>
          <a:p>
            <a:r>
              <a:rPr lang="en-US" dirty="0" smtClean="0"/>
              <a:t>Capacity Building: Our Part to Play</a:t>
            </a:r>
            <a:endParaRPr lang="en-US" dirty="0"/>
          </a:p>
        </p:txBody>
      </p:sp>
    </p:spTree>
    <p:extLst>
      <p:ext uri="{BB962C8B-B14F-4D97-AF65-F5344CB8AC3E}">
        <p14:creationId xmlns:p14="http://schemas.microsoft.com/office/powerpoint/2010/main" val="317362005"/>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228600" y="1371600"/>
            <a:ext cx="8382000" cy="5029200"/>
          </a:xfrm>
        </p:spPr>
        <p:txBody>
          <a:bodyPr/>
          <a:lstStyle/>
          <a:p>
            <a:pPr indent="-342900"/>
            <a:r>
              <a:rPr lang="en-US" sz="2400" b="1" dirty="0"/>
              <a:t>Use better performance metrics to ensure the success of people with disabilities and returning citizens.</a:t>
            </a:r>
            <a:r>
              <a:rPr lang="en-US" sz="2400" b="1" dirty="0" smtClean="0"/>
              <a:t> </a:t>
            </a:r>
            <a:r>
              <a:rPr lang="en-US" sz="2400" dirty="0"/>
              <a:t>Use Labor Force Participation Rates instead of unemployment data to understand the challenges facing people with barriers to </a:t>
            </a:r>
            <a:r>
              <a:rPr lang="en-US" sz="2400" dirty="0" smtClean="0"/>
              <a:t>work:</a:t>
            </a:r>
            <a:endParaRPr lang="en-US" sz="2400" dirty="0"/>
          </a:p>
          <a:p>
            <a:pPr lvl="1">
              <a:buSzPct val="75000"/>
              <a:buFont typeface="Courier New"/>
              <a:buChar char="o"/>
            </a:pPr>
            <a:r>
              <a:rPr lang="en-US" sz="2000" dirty="0" smtClean="0">
                <a:hlinkClick r:id="rId2"/>
              </a:rPr>
              <a:t>South </a:t>
            </a:r>
            <a:r>
              <a:rPr lang="en-US" sz="2000" dirty="0">
                <a:hlinkClick r:id="rId2"/>
              </a:rPr>
              <a:t>Dakota has </a:t>
            </a:r>
            <a:r>
              <a:rPr lang="en-US" sz="2000" dirty="0" smtClean="0">
                <a:hlinkClick r:id="rId2"/>
              </a:rPr>
              <a:t>high employment outcomes </a:t>
            </a:r>
            <a:r>
              <a:rPr lang="en-US" sz="2000" dirty="0" smtClean="0"/>
              <a:t>for people with disabilities partly due to heavy investment in training, mentorship, and support services and an emphasis on performance metrics.</a:t>
            </a:r>
          </a:p>
          <a:p>
            <a:pPr lvl="1">
              <a:buSzPct val="75000"/>
              <a:buFont typeface="Courier New"/>
              <a:buChar char="o"/>
            </a:pPr>
            <a:r>
              <a:rPr lang="en-US" sz="2000" dirty="0" smtClean="0">
                <a:hlinkClick r:id="rId3"/>
              </a:rPr>
              <a:t>Michigan</a:t>
            </a:r>
            <a:r>
              <a:rPr lang="en-US" sz="2000" dirty="0" smtClean="0"/>
              <a:t>, </a:t>
            </a:r>
            <a:r>
              <a:rPr lang="en-US" sz="2000" dirty="0" smtClean="0">
                <a:hlinkClick r:id="rId4"/>
              </a:rPr>
              <a:t>California</a:t>
            </a:r>
            <a:r>
              <a:rPr lang="en-US" sz="2000" dirty="0" smtClean="0"/>
              <a:t>, </a:t>
            </a:r>
            <a:r>
              <a:rPr lang="en-US" sz="2000" dirty="0" smtClean="0">
                <a:hlinkClick r:id="rId5"/>
              </a:rPr>
              <a:t>Oregon</a:t>
            </a:r>
            <a:r>
              <a:rPr lang="en-US" sz="2000" dirty="0" smtClean="0"/>
              <a:t>, </a:t>
            </a:r>
            <a:r>
              <a:rPr lang="en-US" sz="2000" dirty="0" smtClean="0">
                <a:hlinkClick r:id="rId6"/>
              </a:rPr>
              <a:t>Wyoming</a:t>
            </a:r>
            <a:r>
              <a:rPr lang="en-US" sz="2000" dirty="0" smtClean="0"/>
              <a:t>, and other states are using their Labor Force Participation Rate as a performance metric for people with disabilities.</a:t>
            </a:r>
          </a:p>
          <a:p>
            <a:pPr marL="635000" lvl="1" indent="0">
              <a:buSzPct val="75000"/>
              <a:buNone/>
            </a:pPr>
            <a:endParaRPr lang="en-US" sz="2000" dirty="0" smtClean="0"/>
          </a:p>
        </p:txBody>
      </p:sp>
      <p:sp>
        <p:nvSpPr>
          <p:cNvPr id="7" name="Title 4"/>
          <p:cNvSpPr>
            <a:spLocks noGrp="1"/>
          </p:cNvSpPr>
          <p:nvPr>
            <p:ph type="title"/>
          </p:nvPr>
        </p:nvSpPr>
        <p:spPr/>
        <p:txBody>
          <a:bodyPr/>
          <a:lstStyle/>
          <a:p>
            <a:r>
              <a:rPr lang="en-US" dirty="0" smtClean="0"/>
              <a:t>Collect and Use Better Data</a:t>
            </a:r>
            <a:endParaRPr lang="en-US" dirty="0"/>
          </a:p>
        </p:txBody>
      </p:sp>
    </p:spTree>
    <p:extLst>
      <p:ext uri="{BB962C8B-B14F-4D97-AF65-F5344CB8AC3E}">
        <p14:creationId xmlns:p14="http://schemas.microsoft.com/office/powerpoint/2010/main" val="1239356894"/>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228600" y="1371600"/>
            <a:ext cx="8382000" cy="5029200"/>
          </a:xfrm>
        </p:spPr>
        <p:txBody>
          <a:bodyPr/>
          <a:lstStyle/>
          <a:p>
            <a:pPr indent="-342900"/>
            <a:r>
              <a:rPr lang="en-US" sz="2400" b="1" dirty="0"/>
              <a:t>Recruit employers that will hire returning citizens with disabilities for business reasons, not charity</a:t>
            </a:r>
            <a:r>
              <a:rPr lang="en-US" sz="2400" b="1" dirty="0" smtClean="0"/>
              <a:t>. </a:t>
            </a:r>
            <a:r>
              <a:rPr lang="en-US" sz="2400" dirty="0"/>
              <a:t>Employment opportunities with willing employers are critical to successful reintegration for returning citizens as are Section 503 requirements for federal contractors to hire people with disabilities. Banning the Box is necessary but only part of the re-entry </a:t>
            </a:r>
            <a:r>
              <a:rPr lang="en-US" sz="2400" dirty="0" smtClean="0"/>
              <a:t>process:</a:t>
            </a:r>
            <a:endParaRPr lang="en-US" sz="2400" dirty="0"/>
          </a:p>
          <a:p>
            <a:pPr lvl="1">
              <a:buSzPct val="75000"/>
              <a:buFont typeface="Courier New"/>
              <a:buChar char="o"/>
            </a:pPr>
            <a:r>
              <a:rPr lang="en-US" sz="2000" dirty="0" smtClean="0"/>
              <a:t> Criminal </a:t>
            </a:r>
            <a:r>
              <a:rPr lang="en-US" sz="2000" dirty="0"/>
              <a:t>records should be disclosed to employers later in the hiring process so that </a:t>
            </a:r>
            <a:r>
              <a:rPr lang="en-US" sz="2000" dirty="0" smtClean="0"/>
              <a:t>returning citizens will be considered for employment and can </a:t>
            </a:r>
            <a:r>
              <a:rPr lang="en-US" sz="2000" dirty="0"/>
              <a:t>take advantage of policies </a:t>
            </a:r>
            <a:r>
              <a:rPr lang="en-US" sz="2000" u="sng" dirty="0">
                <a:hlinkClick r:id="rId2"/>
              </a:rPr>
              <a:t>like the Federal Bonding </a:t>
            </a:r>
            <a:r>
              <a:rPr lang="en-US" sz="2000" u="sng" dirty="0" smtClean="0">
                <a:hlinkClick r:id="rId2"/>
              </a:rPr>
              <a:t>Program</a:t>
            </a:r>
            <a:r>
              <a:rPr lang="en-US" sz="2000" u="sng" dirty="0" smtClean="0"/>
              <a:t>.</a:t>
            </a:r>
            <a:endParaRPr lang="en-US" sz="2000" dirty="0"/>
          </a:p>
          <a:p>
            <a:pPr lvl="1">
              <a:buSzPct val="75000"/>
              <a:buFont typeface="Courier New"/>
              <a:buChar char="o"/>
            </a:pPr>
            <a:r>
              <a:rPr lang="en-US" sz="2000" dirty="0" smtClean="0"/>
              <a:t> An </a:t>
            </a:r>
            <a:r>
              <a:rPr lang="en-US" sz="2000" dirty="0"/>
              <a:t>example of the type of innovative reentry program we would like to see widely replicated </a:t>
            </a:r>
            <a:r>
              <a:rPr lang="en-US" sz="2000" u="sng" dirty="0">
                <a:hlinkClick r:id="rId3"/>
              </a:rPr>
              <a:t>is the Prisoner Entrepreneurship Program (PEP</a:t>
            </a:r>
            <a:r>
              <a:rPr lang="en-US" sz="2000" u="sng" dirty="0" smtClean="0">
                <a:hlinkClick r:id="rId3"/>
              </a:rPr>
              <a:t>)</a:t>
            </a:r>
            <a:r>
              <a:rPr lang="en-US" sz="2000" u="sng" dirty="0" smtClean="0"/>
              <a:t>.</a:t>
            </a:r>
            <a:endParaRPr lang="en-US" sz="2000" u="sng" dirty="0"/>
          </a:p>
          <a:p>
            <a:pPr lvl="1">
              <a:buSzPct val="75000"/>
              <a:buFont typeface="Courier New"/>
              <a:buChar char="o"/>
            </a:pPr>
            <a:r>
              <a:rPr lang="en-US" sz="2000" dirty="0" smtClean="0"/>
              <a:t> Another </a:t>
            </a:r>
            <a:r>
              <a:rPr lang="en-US" sz="2000" dirty="0"/>
              <a:t>example is the </a:t>
            </a:r>
            <a:r>
              <a:rPr lang="en-US" sz="2000" u="sng" dirty="0">
                <a:hlinkClick r:id="rId4"/>
              </a:rPr>
              <a:t>Renaissance Center</a:t>
            </a:r>
            <a:r>
              <a:rPr lang="en-US" sz="2000" dirty="0"/>
              <a:t> in California’s Bay </a:t>
            </a:r>
            <a:r>
              <a:rPr lang="en-US" sz="2000" dirty="0" smtClean="0"/>
              <a:t>Area. </a:t>
            </a:r>
          </a:p>
        </p:txBody>
      </p:sp>
      <p:sp>
        <p:nvSpPr>
          <p:cNvPr id="6" name="Title 4"/>
          <p:cNvSpPr>
            <a:spLocks noGrp="1"/>
          </p:cNvSpPr>
          <p:nvPr>
            <p:ph type="title"/>
          </p:nvPr>
        </p:nvSpPr>
        <p:spPr/>
        <p:txBody>
          <a:bodyPr/>
          <a:lstStyle/>
          <a:p>
            <a:r>
              <a:rPr lang="en-US" dirty="0" smtClean="0"/>
              <a:t>Engage Employers</a:t>
            </a:r>
            <a:endParaRPr lang="en-US" dirty="0"/>
          </a:p>
        </p:txBody>
      </p:sp>
    </p:spTree>
    <p:extLst>
      <p:ext uri="{BB962C8B-B14F-4D97-AF65-F5344CB8AC3E}">
        <p14:creationId xmlns:p14="http://schemas.microsoft.com/office/powerpoint/2010/main" val="51512927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228600" y="1371600"/>
            <a:ext cx="8382000" cy="5029200"/>
          </a:xfrm>
        </p:spPr>
        <p:txBody>
          <a:bodyPr/>
          <a:lstStyle/>
          <a:p>
            <a:pPr indent="-342900"/>
            <a:r>
              <a:rPr lang="en-US" sz="2400" b="1" dirty="0"/>
              <a:t>Expand the use of innovative funding sources such as Pay-For-Performance Contracting or Social Impact Bonds to reduce recidivism rates. </a:t>
            </a:r>
            <a:r>
              <a:rPr lang="en-US" sz="2400" dirty="0"/>
              <a:t>Leverage WIOA funding to address recidivism, channel the power of social entrepreneurship programs and build on the promising practice of social impact </a:t>
            </a:r>
            <a:r>
              <a:rPr lang="en-US" sz="2400" dirty="0" smtClean="0"/>
              <a:t>bonds: </a:t>
            </a:r>
            <a:endParaRPr lang="en-US" sz="2400" dirty="0"/>
          </a:p>
          <a:p>
            <a:pPr lvl="1">
              <a:buSzPct val="75000"/>
              <a:buFont typeface="Courier New"/>
              <a:buChar char="o"/>
            </a:pPr>
            <a:r>
              <a:rPr lang="en-US" sz="2000" dirty="0" smtClean="0"/>
              <a:t> Utilize </a:t>
            </a:r>
            <a:r>
              <a:rPr lang="en-US" sz="2000" dirty="0"/>
              <a:t>innovative “Pay for Performance” (</a:t>
            </a:r>
            <a:r>
              <a:rPr lang="en-US" sz="2000" dirty="0" err="1"/>
              <a:t>PfP</a:t>
            </a:r>
            <a:r>
              <a:rPr lang="en-US" sz="2000" dirty="0"/>
              <a:t>) </a:t>
            </a:r>
            <a:r>
              <a:rPr lang="en-US" sz="2000" dirty="0" smtClean="0"/>
              <a:t>contracting, </a:t>
            </a:r>
            <a:r>
              <a:rPr lang="en-US" sz="2000" dirty="0"/>
              <a:t>as documented </a:t>
            </a:r>
            <a:r>
              <a:rPr lang="en-US" sz="2000" dirty="0" smtClean="0"/>
              <a:t>by </a:t>
            </a:r>
            <a:r>
              <a:rPr lang="en-US" sz="2000" dirty="0" smtClean="0">
                <a:hlinkClick r:id="rId2"/>
              </a:rPr>
              <a:t>Social Finance </a:t>
            </a:r>
            <a:endParaRPr lang="en-US" sz="2000" dirty="0" smtClean="0"/>
          </a:p>
          <a:p>
            <a:pPr lvl="1">
              <a:buSzPct val="75000"/>
              <a:buFont typeface="Courier New"/>
              <a:buChar char="o"/>
            </a:pPr>
            <a:r>
              <a:rPr lang="en-US" sz="2000" dirty="0" smtClean="0"/>
              <a:t> The Center </a:t>
            </a:r>
            <a:r>
              <a:rPr lang="en-US" sz="2000" dirty="0"/>
              <a:t>for Employment </a:t>
            </a:r>
            <a:r>
              <a:rPr lang="en-US" sz="2000" dirty="0" smtClean="0"/>
              <a:t>Opportunities’ </a:t>
            </a:r>
            <a:r>
              <a:rPr lang="en-US" sz="2000" u="sng" dirty="0" smtClean="0">
                <a:hlinkClick r:id="rId3"/>
              </a:rPr>
              <a:t>Pay</a:t>
            </a:r>
            <a:r>
              <a:rPr lang="en-US" sz="2000" u="sng" dirty="0">
                <a:hlinkClick r:id="rId3"/>
              </a:rPr>
              <a:t>-For-Success project</a:t>
            </a:r>
            <a:r>
              <a:rPr lang="en-US" sz="2000" dirty="0"/>
              <a:t> in New York State is achieving incredible </a:t>
            </a:r>
            <a:r>
              <a:rPr lang="en-US" sz="2000" dirty="0" smtClean="0"/>
              <a:t>results.</a:t>
            </a:r>
          </a:p>
          <a:p>
            <a:pPr lvl="1">
              <a:buSzPct val="75000"/>
              <a:buFont typeface="Courier New"/>
              <a:buChar char="o"/>
            </a:pPr>
            <a:r>
              <a:rPr lang="en-US" sz="2000" dirty="0" smtClean="0"/>
              <a:t> Growing </a:t>
            </a:r>
            <a:r>
              <a:rPr lang="en-US" sz="2000" dirty="0"/>
              <a:t>power of social enterprise to combat </a:t>
            </a:r>
            <a:r>
              <a:rPr lang="en-US" sz="2000" dirty="0" smtClean="0"/>
              <a:t>recidivism through public</a:t>
            </a:r>
            <a:r>
              <a:rPr lang="en-US" sz="2000" dirty="0"/>
              <a:t>-private partnerships such as the </a:t>
            </a:r>
            <a:r>
              <a:rPr lang="en-US" sz="2000" u="sng" dirty="0">
                <a:hlinkClick r:id="rId4"/>
              </a:rPr>
              <a:t>Second Chance Act</a:t>
            </a:r>
            <a:r>
              <a:rPr lang="en-US" sz="2000" dirty="0"/>
              <a:t> Comprehensive Statewide Recidivism Reduction (SRR) </a:t>
            </a:r>
            <a:r>
              <a:rPr lang="en-US" sz="2000" dirty="0" smtClean="0"/>
              <a:t>Program. </a:t>
            </a:r>
          </a:p>
          <a:p>
            <a:pPr lvl="1">
              <a:buSzPct val="75000"/>
              <a:buFont typeface="Courier New"/>
              <a:buChar char="o"/>
            </a:pPr>
            <a:r>
              <a:rPr lang="en-US" sz="2000" u="sng" dirty="0" smtClean="0">
                <a:hlinkClick r:id="rId5"/>
              </a:rPr>
              <a:t> Adolescent </a:t>
            </a:r>
            <a:r>
              <a:rPr lang="en-US" sz="2000" u="sng" dirty="0">
                <a:hlinkClick r:id="rId5"/>
              </a:rPr>
              <a:t>Behavioral Learning Experience</a:t>
            </a:r>
            <a:r>
              <a:rPr lang="en-US" sz="2000" dirty="0"/>
              <a:t> (ABLE) </a:t>
            </a:r>
            <a:r>
              <a:rPr lang="en-US" sz="2000" dirty="0" smtClean="0"/>
              <a:t>program in NY and </a:t>
            </a:r>
            <a:r>
              <a:rPr lang="en-US" sz="2000" u="sng" dirty="0">
                <a:hlinkClick r:id="rId6"/>
              </a:rPr>
              <a:t>the Juvenile Justice Pay for Success Initiative</a:t>
            </a:r>
            <a:r>
              <a:rPr lang="en-US" sz="2000" dirty="0"/>
              <a:t> in Massachusetts. </a:t>
            </a:r>
          </a:p>
          <a:p>
            <a:pPr lvl="1">
              <a:buSzPct val="75000"/>
              <a:buFont typeface="Courier New"/>
              <a:buChar char="o"/>
            </a:pPr>
            <a:endParaRPr lang="en-US" sz="2000" dirty="0" smtClean="0"/>
          </a:p>
        </p:txBody>
      </p:sp>
      <p:sp>
        <p:nvSpPr>
          <p:cNvPr id="6" name="Title 4"/>
          <p:cNvSpPr>
            <a:spLocks noGrp="1"/>
          </p:cNvSpPr>
          <p:nvPr>
            <p:ph type="title"/>
          </p:nvPr>
        </p:nvSpPr>
        <p:spPr/>
        <p:txBody>
          <a:bodyPr/>
          <a:lstStyle/>
          <a:p>
            <a:r>
              <a:rPr lang="en-US" dirty="0" smtClean="0"/>
              <a:t>Fund Innovative Recidivism Reduction</a:t>
            </a:r>
            <a:endParaRPr lang="en-US" dirty="0"/>
          </a:p>
        </p:txBody>
      </p:sp>
    </p:spTree>
    <p:extLst>
      <p:ext uri="{BB962C8B-B14F-4D97-AF65-F5344CB8AC3E}">
        <p14:creationId xmlns:p14="http://schemas.microsoft.com/office/powerpoint/2010/main" val="380217074"/>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228600" y="1371600"/>
            <a:ext cx="8382000" cy="5029200"/>
          </a:xfrm>
        </p:spPr>
        <p:txBody>
          <a:bodyPr/>
          <a:lstStyle/>
          <a:p>
            <a:pPr indent="-342900"/>
            <a:r>
              <a:rPr lang="en-US" sz="2400" b="1" dirty="0"/>
              <a:t>Change the narrative from “three strikes” to “second chances” by focusing outreach on business leaders, HR professionals and returning citizens themselves.</a:t>
            </a:r>
            <a:r>
              <a:rPr lang="en-US" sz="2400" dirty="0"/>
              <a:t> Attitudinal barriers and stigmas facing returning citizens and people with disabilities need to be overcome through target messaging and communications efforts. </a:t>
            </a:r>
          </a:p>
          <a:p>
            <a:pPr lvl="1">
              <a:buSzPct val="75000"/>
              <a:buFont typeface="Courier New"/>
              <a:buChar char="o"/>
            </a:pPr>
            <a:r>
              <a:rPr lang="en-US" sz="2000" dirty="0" smtClean="0"/>
              <a:t> The </a:t>
            </a:r>
            <a:r>
              <a:rPr lang="en-US" sz="2000" dirty="0"/>
              <a:t>best way to fight stigma is to let employers see the facts from other </a:t>
            </a:r>
            <a:r>
              <a:rPr lang="en-US" sz="2000" u="sng" dirty="0">
                <a:hlinkClick r:id="rId2"/>
              </a:rPr>
              <a:t>employers who already are succeeding</a:t>
            </a:r>
            <a:r>
              <a:rPr lang="en-US" sz="2000" dirty="0"/>
              <a:t> by hiring people with disabilities, whether they were in the corrections system or not. </a:t>
            </a:r>
            <a:endParaRPr lang="en-US" sz="2000" dirty="0" smtClean="0"/>
          </a:p>
        </p:txBody>
      </p:sp>
      <p:sp>
        <p:nvSpPr>
          <p:cNvPr id="4" name="Title 4"/>
          <p:cNvSpPr>
            <a:spLocks noGrp="1"/>
          </p:cNvSpPr>
          <p:nvPr>
            <p:ph type="title"/>
          </p:nvPr>
        </p:nvSpPr>
        <p:spPr/>
        <p:txBody>
          <a:bodyPr/>
          <a:lstStyle/>
          <a:p>
            <a:r>
              <a:rPr lang="en-US" dirty="0" smtClean="0"/>
              <a:t>“Second Chances,” not “Three Strikes”</a:t>
            </a:r>
            <a:endParaRPr lang="en-US" dirty="0"/>
          </a:p>
        </p:txBody>
      </p:sp>
    </p:spTree>
    <p:extLst>
      <p:ext uri="{BB962C8B-B14F-4D97-AF65-F5344CB8AC3E}">
        <p14:creationId xmlns:p14="http://schemas.microsoft.com/office/powerpoint/2010/main" val="396062945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latin typeface="Calibri" pitchFamily="34" charset="0"/>
                <a:cs typeface="Calibri" pitchFamily="34" charset="0"/>
              </a:rPr>
              <a:t>A Good TOC </a:t>
            </a:r>
            <a:r>
              <a:rPr lang="en-US" dirty="0">
                <a:solidFill>
                  <a:schemeClr val="bg1"/>
                </a:solidFill>
                <a:latin typeface="Calibri" pitchFamily="34" charset="0"/>
                <a:cs typeface="Calibri" pitchFamily="34" charset="0"/>
              </a:rPr>
              <a:t>W</a:t>
            </a:r>
            <a:r>
              <a:rPr lang="en-US" dirty="0" smtClean="0">
                <a:solidFill>
                  <a:schemeClr val="bg1"/>
                </a:solidFill>
                <a:latin typeface="Calibri" pitchFamily="34" charset="0"/>
                <a:cs typeface="Calibri" pitchFamily="34" charset="0"/>
              </a:rPr>
              <a:t>ill Answer </a:t>
            </a:r>
            <a:br>
              <a:rPr lang="en-US" dirty="0" smtClean="0">
                <a:solidFill>
                  <a:schemeClr val="bg1"/>
                </a:solidFill>
                <a:latin typeface="Calibri" pitchFamily="34" charset="0"/>
                <a:cs typeface="Calibri" pitchFamily="34" charset="0"/>
              </a:rPr>
            </a:br>
            <a:r>
              <a:rPr lang="en-US" dirty="0" smtClean="0">
                <a:solidFill>
                  <a:schemeClr val="bg1"/>
                </a:solidFill>
                <a:latin typeface="Calibri" pitchFamily="34" charset="0"/>
                <a:cs typeface="Calibri" pitchFamily="34" charset="0"/>
              </a:rPr>
              <a:t>Key </a:t>
            </a:r>
            <a:r>
              <a:rPr lang="en-US" dirty="0">
                <a:solidFill>
                  <a:schemeClr val="bg1"/>
                </a:solidFill>
                <a:latin typeface="Calibri" pitchFamily="34" charset="0"/>
                <a:cs typeface="Calibri" pitchFamily="34" charset="0"/>
              </a:rPr>
              <a:t>S</a:t>
            </a:r>
            <a:r>
              <a:rPr lang="en-US" dirty="0" smtClean="0">
                <a:solidFill>
                  <a:schemeClr val="bg1"/>
                </a:solidFill>
                <a:latin typeface="Calibri" pitchFamily="34" charset="0"/>
                <a:cs typeface="Calibri" pitchFamily="34" charset="0"/>
              </a:rPr>
              <a:t>trategic </a:t>
            </a:r>
            <a:r>
              <a:rPr lang="en-US" dirty="0">
                <a:solidFill>
                  <a:schemeClr val="bg1"/>
                </a:solidFill>
                <a:latin typeface="Calibri" pitchFamily="34" charset="0"/>
                <a:cs typeface="Calibri" pitchFamily="34" charset="0"/>
              </a:rPr>
              <a:t>Q</a:t>
            </a:r>
            <a:r>
              <a:rPr lang="en-US" dirty="0" smtClean="0">
                <a:solidFill>
                  <a:schemeClr val="bg1"/>
                </a:solidFill>
                <a:latin typeface="Calibri" pitchFamily="34" charset="0"/>
                <a:cs typeface="Calibri" pitchFamily="34" charset="0"/>
              </a:rPr>
              <a:t>uestions</a:t>
            </a:r>
            <a:endParaRPr lang="en-US" dirty="0">
              <a:latin typeface="Calibri" pitchFamily="34" charset="0"/>
              <a:cs typeface="Calibri" pitchFamily="34" charset="0"/>
            </a:endParaRPr>
          </a:p>
        </p:txBody>
      </p:sp>
      <p:sp>
        <p:nvSpPr>
          <p:cNvPr id="3" name="Text Placeholder 2"/>
          <p:cNvSpPr>
            <a:spLocks noGrp="1"/>
          </p:cNvSpPr>
          <p:nvPr>
            <p:ph type="body" idx="1"/>
          </p:nvPr>
        </p:nvSpPr>
        <p:spPr>
          <a:xfrm>
            <a:off x="152400" y="1600200"/>
            <a:ext cx="5867400" cy="4525963"/>
          </a:xfrm>
        </p:spPr>
        <p:txBody>
          <a:bodyPr/>
          <a:lstStyle/>
          <a:p>
            <a:pPr>
              <a:buClr>
                <a:srgbClr val="000000"/>
              </a:buClr>
              <a:buFont typeface="Wingdings" charset="2"/>
              <a:buChar char="v"/>
            </a:pPr>
            <a:r>
              <a:rPr lang="en-US" sz="2400" b="1" dirty="0" smtClean="0">
                <a:latin typeface="Calibri" pitchFamily="34" charset="0"/>
                <a:cs typeface="Calibri" pitchFamily="34" charset="0"/>
              </a:rPr>
              <a:t> Are we doing the right things to get the outcomes we want? </a:t>
            </a:r>
          </a:p>
          <a:p>
            <a:pPr lvl="1">
              <a:buClr>
                <a:srgbClr val="000000"/>
              </a:buClr>
              <a:buFont typeface="Wingdings" charset="2"/>
              <a:buChar char="v"/>
            </a:pPr>
            <a:r>
              <a:rPr lang="en-US" sz="1600" dirty="0" smtClean="0">
                <a:latin typeface="Calibri" pitchFamily="34" charset="0"/>
                <a:cs typeface="Calibri" pitchFamily="34" charset="0"/>
              </a:rPr>
              <a:t> Do we need to improve activities? </a:t>
            </a:r>
          </a:p>
          <a:p>
            <a:pPr lvl="1">
              <a:buClr>
                <a:srgbClr val="000000"/>
              </a:buClr>
              <a:buFont typeface="Wingdings" charset="2"/>
              <a:buChar char="v"/>
            </a:pPr>
            <a:r>
              <a:rPr lang="en-US" sz="1600" dirty="0" smtClean="0">
                <a:latin typeface="Calibri" pitchFamily="34" charset="0"/>
                <a:cs typeface="Calibri" pitchFamily="34" charset="0"/>
              </a:rPr>
              <a:t> Do we have the right mix of activities? </a:t>
            </a:r>
          </a:p>
          <a:p>
            <a:pPr lvl="1">
              <a:buClr>
                <a:srgbClr val="000000"/>
              </a:buClr>
              <a:buFont typeface="Wingdings" charset="2"/>
              <a:buChar char="v"/>
            </a:pPr>
            <a:r>
              <a:rPr lang="en-US" sz="1600" dirty="0" smtClean="0">
                <a:latin typeface="Calibri" pitchFamily="34" charset="0"/>
                <a:cs typeface="Calibri" pitchFamily="34" charset="0"/>
              </a:rPr>
              <a:t> Do we have extraneous activities? </a:t>
            </a:r>
          </a:p>
          <a:p>
            <a:pPr>
              <a:buClr>
                <a:srgbClr val="000000"/>
              </a:buClr>
              <a:buFont typeface="Wingdings" charset="2"/>
              <a:buChar char="v"/>
            </a:pPr>
            <a:r>
              <a:rPr lang="en-US" sz="2400" b="1" dirty="0" smtClean="0">
                <a:latin typeface="Calibri" pitchFamily="34" charset="0"/>
                <a:cs typeface="Calibri" pitchFamily="34" charset="0"/>
              </a:rPr>
              <a:t> How should we increase our impact? </a:t>
            </a:r>
          </a:p>
          <a:p>
            <a:pPr lvl="1">
              <a:buClr>
                <a:srgbClr val="000000"/>
              </a:buClr>
              <a:buFont typeface="Wingdings" charset="2"/>
              <a:buChar char="v"/>
            </a:pPr>
            <a:r>
              <a:rPr lang="en-US" sz="1600" dirty="0" smtClean="0">
                <a:latin typeface="Calibri" pitchFamily="34" charset="0"/>
                <a:cs typeface="Calibri" pitchFamily="34" charset="0"/>
              </a:rPr>
              <a:t>  Do we deepen our current activities?  </a:t>
            </a:r>
          </a:p>
          <a:p>
            <a:pPr lvl="1">
              <a:buClr>
                <a:srgbClr val="000000"/>
              </a:buClr>
              <a:buFont typeface="Wingdings" charset="2"/>
              <a:buChar char="v"/>
            </a:pPr>
            <a:r>
              <a:rPr lang="en-US" sz="1600" dirty="0" smtClean="0">
                <a:latin typeface="Calibri" pitchFamily="34" charset="0"/>
                <a:cs typeface="Calibri" pitchFamily="34" charset="0"/>
              </a:rPr>
              <a:t> Do we extend activities to new areas?</a:t>
            </a:r>
          </a:p>
          <a:p>
            <a:pPr lvl="1">
              <a:buClr>
                <a:srgbClr val="000000"/>
              </a:buClr>
              <a:buFont typeface="Wingdings" charset="2"/>
              <a:buChar char="v"/>
            </a:pPr>
            <a:r>
              <a:rPr lang="en-US" sz="1600" dirty="0" smtClean="0">
                <a:latin typeface="Calibri" pitchFamily="34" charset="0"/>
                <a:cs typeface="Calibri" pitchFamily="34" charset="0"/>
              </a:rPr>
              <a:t> Do we aim to influences new beneficiaries and/or audiences?</a:t>
            </a:r>
          </a:p>
          <a:p>
            <a:pPr lvl="1">
              <a:buClr>
                <a:srgbClr val="000000"/>
              </a:buClr>
              <a:buFont typeface="Wingdings" charset="2"/>
              <a:buChar char="v"/>
            </a:pPr>
            <a:r>
              <a:rPr lang="en-US" sz="1600" dirty="0" smtClean="0">
                <a:latin typeface="Calibri" pitchFamily="34" charset="0"/>
                <a:cs typeface="Calibri" pitchFamily="34" charset="0"/>
              </a:rPr>
              <a:t> Do we expand our geographic reach? </a:t>
            </a:r>
          </a:p>
          <a:p>
            <a:pPr>
              <a:buClr>
                <a:srgbClr val="000000"/>
              </a:buClr>
              <a:buFont typeface="Wingdings" charset="2"/>
              <a:buChar char="v"/>
            </a:pPr>
            <a:r>
              <a:rPr lang="en-US" sz="2400" b="1" dirty="0" smtClean="0">
                <a:latin typeface="Calibri" pitchFamily="34" charset="0"/>
                <a:cs typeface="Calibri" pitchFamily="34" charset="0"/>
              </a:rPr>
              <a:t> What do we need to learn and measure? </a:t>
            </a:r>
          </a:p>
          <a:p>
            <a:pPr lvl="1">
              <a:buClr>
                <a:srgbClr val="000000"/>
              </a:buClr>
              <a:buFont typeface="Wingdings" charset="2"/>
              <a:buChar char="v"/>
            </a:pPr>
            <a:r>
              <a:rPr lang="en-US" sz="1600" dirty="0" smtClean="0">
                <a:latin typeface="Calibri" pitchFamily="34" charset="0"/>
                <a:cs typeface="Calibri" pitchFamily="34" charset="0"/>
              </a:rPr>
              <a:t> How will we answer our open questions? </a:t>
            </a:r>
          </a:p>
          <a:p>
            <a:pPr lvl="1">
              <a:buClr>
                <a:srgbClr val="000000"/>
              </a:buClr>
              <a:buFont typeface="Wingdings" charset="2"/>
              <a:buChar char="v"/>
            </a:pPr>
            <a:r>
              <a:rPr lang="en-US" sz="1600" dirty="0" smtClean="0">
                <a:latin typeface="Calibri" pitchFamily="34" charset="0"/>
                <a:cs typeface="Calibri" pitchFamily="34" charset="0"/>
              </a:rPr>
              <a:t> What do we need to track internally and externally?</a:t>
            </a:r>
          </a:p>
        </p:txBody>
      </p:sp>
      <p:sp>
        <p:nvSpPr>
          <p:cNvPr id="6" name="Text Placeholder 5"/>
          <p:cNvSpPr>
            <a:spLocks noGrp="1"/>
          </p:cNvSpPr>
          <p:nvPr>
            <p:ph type="body" idx="2"/>
          </p:nvPr>
        </p:nvSpPr>
        <p:spPr>
          <a:xfrm>
            <a:off x="5562600" y="1600200"/>
            <a:ext cx="3429000" cy="2743200"/>
          </a:xfrm>
        </p:spPr>
        <p:txBody>
          <a:bodyPr/>
          <a:lstStyle/>
          <a:p>
            <a:pPr marL="177800" lvl="1" indent="0" algn="ctr">
              <a:spcBef>
                <a:spcPts val="560"/>
              </a:spcBef>
              <a:buNone/>
            </a:pPr>
            <a:r>
              <a:rPr lang="en-US" b="1" u="sng" dirty="0" smtClean="0">
                <a:solidFill>
                  <a:schemeClr val="tx1"/>
                </a:solidFill>
                <a:latin typeface="Calibri" pitchFamily="34" charset="0"/>
                <a:cs typeface="Calibri" pitchFamily="34" charset="0"/>
              </a:rPr>
              <a:t>Test question</a:t>
            </a:r>
            <a:r>
              <a:rPr lang="en-US" b="1" dirty="0" smtClean="0">
                <a:solidFill>
                  <a:schemeClr val="tx1"/>
                </a:solidFill>
                <a:latin typeface="Calibri" pitchFamily="34" charset="0"/>
                <a:cs typeface="Calibri" pitchFamily="34" charset="0"/>
              </a:rPr>
              <a:t>:  If criminal justice system faced a sudden 25 percent budget cut or 25 percent budget growth, could your TOC help you decide what to do and articulate the rationale behind your decisions to your stakeholders?</a:t>
            </a:r>
          </a:p>
          <a:p>
            <a:endParaRPr lang="en-US" dirty="0"/>
          </a:p>
        </p:txBody>
      </p:sp>
    </p:spTree>
    <p:extLst>
      <p:ext uri="{BB962C8B-B14F-4D97-AF65-F5344CB8AC3E}">
        <p14:creationId xmlns:p14="http://schemas.microsoft.com/office/powerpoint/2010/main" val="1592616107"/>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Contact Us!</a:t>
            </a:r>
            <a:endParaRPr lang="en-US" dirty="0"/>
          </a:p>
        </p:txBody>
      </p:sp>
      <p:sp>
        <p:nvSpPr>
          <p:cNvPr id="3" name="Text Placeholder 2"/>
          <p:cNvSpPr>
            <a:spLocks noGrp="1"/>
          </p:cNvSpPr>
          <p:nvPr>
            <p:ph type="body" idx="1"/>
          </p:nvPr>
        </p:nvSpPr>
        <p:spPr>
          <a:xfrm>
            <a:off x="533400" y="1371600"/>
            <a:ext cx="8077200" cy="4525963"/>
          </a:xfrm>
        </p:spPr>
        <p:txBody>
          <a:bodyPr/>
          <a:lstStyle/>
          <a:p>
            <a:pPr marL="177800" indent="0" algn="ctr">
              <a:buNone/>
            </a:pPr>
            <a:r>
              <a:rPr lang="en-US" altLang="en-US" sz="1800" b="1" dirty="0">
                <a:solidFill>
                  <a:srgbClr val="000000"/>
                </a:solidFill>
                <a:latin typeface="Calibri" pitchFamily="34" charset="0"/>
              </a:rPr>
              <a:t>We have many resources for policy makers and </a:t>
            </a:r>
            <a:endParaRPr lang="en-US" altLang="en-US" sz="1800" b="1" dirty="0" smtClean="0">
              <a:solidFill>
                <a:srgbClr val="000000"/>
              </a:solidFill>
              <a:latin typeface="Calibri" pitchFamily="34" charset="0"/>
            </a:endParaRPr>
          </a:p>
          <a:p>
            <a:pPr marL="177800" indent="0" algn="ctr">
              <a:buNone/>
            </a:pPr>
            <a:r>
              <a:rPr lang="en-US" altLang="en-US" sz="1800" b="1" dirty="0" smtClean="0">
                <a:solidFill>
                  <a:srgbClr val="000000"/>
                </a:solidFill>
                <a:latin typeface="Calibri" pitchFamily="34" charset="0"/>
              </a:rPr>
              <a:t>leaders </a:t>
            </a:r>
            <a:r>
              <a:rPr lang="en-US" altLang="en-US" sz="1800" b="1" dirty="0">
                <a:solidFill>
                  <a:srgbClr val="000000"/>
                </a:solidFill>
                <a:latin typeface="Calibri" pitchFamily="34" charset="0"/>
              </a:rPr>
              <a:t>on our website and are ready to help! </a:t>
            </a:r>
          </a:p>
          <a:p>
            <a:pPr algn="ctr"/>
            <a:endParaRPr lang="en-US" dirty="0"/>
          </a:p>
        </p:txBody>
      </p:sp>
      <p:sp>
        <p:nvSpPr>
          <p:cNvPr id="7" name="Text Placeholder 6"/>
          <p:cNvSpPr>
            <a:spLocks noGrp="1"/>
          </p:cNvSpPr>
          <p:nvPr>
            <p:ph type="body" idx="2"/>
          </p:nvPr>
        </p:nvSpPr>
        <p:spPr>
          <a:xfrm>
            <a:off x="990600" y="1981200"/>
            <a:ext cx="7391400" cy="4525963"/>
          </a:xfrm>
        </p:spPr>
        <p:txBody>
          <a:bodyPr/>
          <a:lstStyle/>
          <a:p>
            <a:pPr marL="177800" indent="0" algn="ctr" eaLnBrk="1" hangingPunct="1">
              <a:buNone/>
            </a:pPr>
            <a:r>
              <a:rPr lang="en-US" altLang="en-US" b="1" dirty="0" err="1">
                <a:solidFill>
                  <a:srgbClr val="000090"/>
                </a:solidFill>
                <a:latin typeface="Calibri" pitchFamily="34" charset="0"/>
              </a:rPr>
              <a:t>RespectAbilityUSA</a:t>
            </a:r>
            <a:endParaRPr lang="en-US" altLang="en-US" b="1" dirty="0">
              <a:solidFill>
                <a:srgbClr val="000090"/>
              </a:solidFill>
              <a:latin typeface="Calibri" pitchFamily="34" charset="0"/>
            </a:endParaRPr>
          </a:p>
          <a:p>
            <a:pPr marL="177800" indent="0" algn="ctr" eaLnBrk="1" hangingPunct="1">
              <a:buNone/>
            </a:pPr>
            <a:r>
              <a:rPr lang="en-US" altLang="en-US" b="1" dirty="0">
                <a:solidFill>
                  <a:srgbClr val="000090"/>
                </a:solidFill>
                <a:latin typeface="Calibri" pitchFamily="34" charset="0"/>
              </a:rPr>
              <a:t>11333 </a:t>
            </a:r>
            <a:r>
              <a:rPr lang="en-US" altLang="en-US" b="1" dirty="0" err="1">
                <a:solidFill>
                  <a:srgbClr val="000090"/>
                </a:solidFill>
                <a:latin typeface="Calibri" pitchFamily="34" charset="0"/>
              </a:rPr>
              <a:t>Woodglen</a:t>
            </a:r>
            <a:r>
              <a:rPr lang="en-US" altLang="en-US" b="1" dirty="0">
                <a:solidFill>
                  <a:srgbClr val="000090"/>
                </a:solidFill>
                <a:latin typeface="Calibri" pitchFamily="34" charset="0"/>
              </a:rPr>
              <a:t> Drive, #102</a:t>
            </a:r>
          </a:p>
          <a:p>
            <a:pPr marL="177800" indent="0" algn="ctr" eaLnBrk="1" hangingPunct="1">
              <a:buNone/>
            </a:pPr>
            <a:r>
              <a:rPr lang="en-US" altLang="en-US" b="1" dirty="0">
                <a:solidFill>
                  <a:srgbClr val="000090"/>
                </a:solidFill>
                <a:latin typeface="Calibri" pitchFamily="34" charset="0"/>
              </a:rPr>
              <a:t>Rockville, MD 20852</a:t>
            </a:r>
          </a:p>
          <a:p>
            <a:pPr marL="177800" indent="0" algn="ctr" eaLnBrk="1" hangingPunct="1">
              <a:buNone/>
            </a:pPr>
            <a:endParaRPr lang="en-US" altLang="en-US" sz="800" b="1" dirty="0">
              <a:solidFill>
                <a:srgbClr val="000090"/>
              </a:solidFill>
              <a:latin typeface="Calibri" pitchFamily="34" charset="0"/>
            </a:endParaRPr>
          </a:p>
          <a:p>
            <a:pPr marL="177800" indent="0" algn="ctr" eaLnBrk="1" hangingPunct="1">
              <a:buNone/>
            </a:pPr>
            <a:r>
              <a:rPr lang="en-US" altLang="en-US" b="1" dirty="0" smtClean="0">
                <a:solidFill>
                  <a:srgbClr val="000090"/>
                </a:solidFill>
                <a:latin typeface="Calibri" pitchFamily="34" charset="0"/>
                <a:hlinkClick r:id="rId3" tooltip="Click on link to visit our website"/>
              </a:rPr>
              <a:t>http://www.RespectAbilityUSA.org</a:t>
            </a:r>
            <a:endParaRPr lang="en-US" altLang="en-US" b="1" dirty="0">
              <a:solidFill>
                <a:srgbClr val="000090"/>
              </a:solidFill>
              <a:latin typeface="Calibri" pitchFamily="34" charset="0"/>
            </a:endParaRPr>
          </a:p>
          <a:p>
            <a:pPr marL="177800" indent="0" algn="ctr" eaLnBrk="1" hangingPunct="1">
              <a:buNone/>
            </a:pPr>
            <a:r>
              <a:rPr lang="en-US" altLang="en-US" b="1" dirty="0">
                <a:solidFill>
                  <a:srgbClr val="000090"/>
                </a:solidFill>
                <a:latin typeface="Calibri" pitchFamily="34" charset="0"/>
              </a:rPr>
              <a:t>Cell: (202) </a:t>
            </a:r>
            <a:r>
              <a:rPr lang="en-US" altLang="en-US" b="1" dirty="0" smtClean="0">
                <a:solidFill>
                  <a:srgbClr val="000090"/>
                </a:solidFill>
                <a:latin typeface="Calibri" pitchFamily="34" charset="0"/>
              </a:rPr>
              <a:t>365 </a:t>
            </a:r>
            <a:r>
              <a:rPr lang="en-US" altLang="en-US" b="1" dirty="0">
                <a:solidFill>
                  <a:srgbClr val="000090"/>
                </a:solidFill>
                <a:latin typeface="Calibri" pitchFamily="34" charset="0"/>
              </a:rPr>
              <a:t>0787</a:t>
            </a:r>
          </a:p>
          <a:p>
            <a:pPr marL="177800" indent="0" algn="ctr" eaLnBrk="1" hangingPunct="1">
              <a:buNone/>
            </a:pPr>
            <a:r>
              <a:rPr lang="en-US" altLang="en-US" b="1" dirty="0">
                <a:solidFill>
                  <a:srgbClr val="000090"/>
                </a:solidFill>
                <a:latin typeface="Calibri" pitchFamily="34" charset="0"/>
              </a:rPr>
              <a:t>Jennifer Laszlo Mizrahi</a:t>
            </a:r>
          </a:p>
          <a:p>
            <a:pPr marL="177800" indent="0" algn="ctr" eaLnBrk="1" hangingPunct="1">
              <a:buNone/>
            </a:pPr>
            <a:r>
              <a:rPr lang="en-US" altLang="en-US" b="1" dirty="0">
                <a:solidFill>
                  <a:srgbClr val="000090"/>
                </a:solidFill>
                <a:latin typeface="Calibri" pitchFamily="34" charset="0"/>
              </a:rPr>
              <a:t>President</a:t>
            </a:r>
          </a:p>
          <a:p>
            <a:pPr marL="177800" indent="0" algn="ctr" eaLnBrk="1" hangingPunct="1">
              <a:buNone/>
            </a:pPr>
            <a:r>
              <a:rPr lang="en-US" altLang="en-US" b="1" dirty="0">
                <a:solidFill>
                  <a:srgbClr val="000090"/>
                </a:solidFill>
                <a:latin typeface="Calibri" pitchFamily="34" charset="0"/>
              </a:rPr>
              <a:t>JenniferM@RespectAbilityUSA.org</a:t>
            </a:r>
          </a:p>
          <a:p>
            <a:pPr marL="177800" indent="0">
              <a:buNone/>
            </a:pPr>
            <a:endParaRPr lang="en-US" dirty="0"/>
          </a:p>
        </p:txBody>
      </p:sp>
    </p:spTree>
    <p:extLst>
      <p:ext uri="{BB962C8B-B14F-4D97-AF65-F5344CB8AC3E}">
        <p14:creationId xmlns:p14="http://schemas.microsoft.com/office/powerpoint/2010/main" val="1529627011"/>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Shape 247"/>
          <p:cNvSpPr txBox="1">
            <a:spLocks noGrp="1"/>
          </p:cNvSpPr>
          <p:nvPr>
            <p:ph type="title"/>
          </p:nvPr>
        </p:nvSpPr>
        <p:spPr>
          <a:xfrm>
            <a:off x="0" y="0"/>
            <a:ext cx="9144000" cy="1143000"/>
          </a:xfrm>
          <a:prstGeom prst="rect">
            <a:avLst/>
          </a:prstGeom>
          <a:solidFill>
            <a:srgbClr val="003399"/>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US" sz="4400" b="0" i="0" u="none" strike="noStrike" cap="none" dirty="0" smtClean="0">
                <a:solidFill>
                  <a:schemeClr val="lt1"/>
                </a:solidFill>
                <a:latin typeface="Calibri"/>
                <a:ea typeface="Calibri"/>
                <a:cs typeface="Calibri"/>
                <a:sym typeface="Calibri"/>
              </a:rPr>
              <a:t>Meet the Report’s Authors</a:t>
            </a:r>
            <a:endParaRPr lang="en-US" sz="4400" b="0" i="0" u="none" strike="noStrike" cap="none" dirty="0">
              <a:solidFill>
                <a:schemeClr val="lt1"/>
              </a:solidFill>
              <a:latin typeface="Calibri"/>
              <a:ea typeface="Calibri"/>
              <a:cs typeface="Calibri"/>
              <a:sym typeface="Calibri"/>
            </a:endParaRPr>
          </a:p>
        </p:txBody>
      </p:sp>
      <p:sp>
        <p:nvSpPr>
          <p:cNvPr id="248" name="Shape 248"/>
          <p:cNvSpPr txBox="1">
            <a:spLocks noGrp="1"/>
          </p:cNvSpPr>
          <p:nvPr>
            <p:ph type="body" idx="1"/>
          </p:nvPr>
        </p:nvSpPr>
        <p:spPr>
          <a:xfrm>
            <a:off x="1533525" y="1600200"/>
            <a:ext cx="7153274" cy="4525961"/>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dk1"/>
              </a:buClr>
              <a:buSzPct val="100000"/>
              <a:buFont typeface="Noto Sans Symbols"/>
              <a:buChar char="❖"/>
            </a:pPr>
            <a:r>
              <a:rPr lang="en-US" sz="1400" b="1" i="0" u="none" strike="noStrike" cap="none" dirty="0">
                <a:solidFill>
                  <a:schemeClr val="dk1"/>
                </a:solidFill>
                <a:latin typeface="Calibri"/>
                <a:ea typeface="Calibri"/>
                <a:cs typeface="Calibri"/>
                <a:sym typeface="Calibri"/>
              </a:rPr>
              <a:t>Jennifer Laszlo Mizrahi is President and CEO of </a:t>
            </a:r>
            <a:r>
              <a:rPr lang="en-US" sz="1400" b="1" i="0" u="none" strike="noStrike" cap="none" dirty="0" err="1">
                <a:solidFill>
                  <a:schemeClr val="dk1"/>
                </a:solidFill>
                <a:latin typeface="Calibri"/>
                <a:ea typeface="Calibri"/>
                <a:cs typeface="Calibri"/>
                <a:sym typeface="Calibri"/>
              </a:rPr>
              <a:t>RespectAbilty</a:t>
            </a:r>
            <a:r>
              <a:rPr lang="en-US" sz="1400" b="0" i="0" u="none" strike="noStrike" cap="none" dirty="0">
                <a:solidFill>
                  <a:schemeClr val="dk1"/>
                </a:solidFill>
                <a:latin typeface="Calibri"/>
                <a:ea typeface="Calibri"/>
                <a:cs typeface="Calibri"/>
                <a:sym typeface="Calibri"/>
              </a:rPr>
              <a:t>, a </a:t>
            </a:r>
            <a:r>
              <a:rPr lang="en-US" sz="1400" b="0" i="0" u="none" strike="noStrike" cap="none" dirty="0" smtClean="0">
                <a:solidFill>
                  <a:schemeClr val="dk1"/>
                </a:solidFill>
                <a:latin typeface="Calibri"/>
                <a:ea typeface="Calibri"/>
                <a:cs typeface="Calibri"/>
                <a:sym typeface="Calibri"/>
              </a:rPr>
              <a:t>nonprofit </a:t>
            </a:r>
            <a:r>
              <a:rPr lang="en-US" sz="1400" b="0" i="0" u="none" strike="noStrike" cap="none" dirty="0">
                <a:solidFill>
                  <a:schemeClr val="dk1"/>
                </a:solidFill>
                <a:latin typeface="Calibri"/>
                <a:ea typeface="Calibri"/>
                <a:cs typeface="Calibri"/>
                <a:sym typeface="Calibri"/>
              </a:rPr>
              <a:t>organization working to empower people with disabilities to achieve the American dream. She works regularly with national, state and local policy leaders, workforce development professionals, media and employers, as well as with disability and faith-based organizations in order to expand opportunities for people with disabilities. </a:t>
            </a:r>
            <a:r>
              <a:rPr lang="en-US" sz="1400" b="0" i="0" u="none" strike="noStrike" cap="none" dirty="0" smtClean="0">
                <a:solidFill>
                  <a:schemeClr val="dk1"/>
                </a:solidFill>
                <a:latin typeface="Calibri"/>
                <a:ea typeface="Calibri"/>
                <a:cs typeface="Calibri"/>
                <a:sym typeface="Calibri"/>
              </a:rPr>
              <a:t>She </a:t>
            </a:r>
            <a:r>
              <a:rPr lang="en-US" sz="1400" b="0" i="0" u="none" strike="noStrike" cap="none" dirty="0">
                <a:solidFill>
                  <a:schemeClr val="dk1"/>
                </a:solidFill>
                <a:latin typeface="Calibri"/>
                <a:ea typeface="Calibri"/>
                <a:cs typeface="Calibri"/>
                <a:sym typeface="Calibri"/>
              </a:rPr>
              <a:t>already </a:t>
            </a:r>
            <a:r>
              <a:rPr lang="en-US" sz="1400" b="0" i="0" u="none" strike="noStrike" cap="none" dirty="0" smtClean="0">
                <a:solidFill>
                  <a:schemeClr val="dk1"/>
                </a:solidFill>
                <a:latin typeface="Calibri"/>
                <a:ea typeface="Calibri"/>
                <a:cs typeface="Calibri"/>
                <a:sym typeface="Calibri"/>
              </a:rPr>
              <a:t>has met </a:t>
            </a:r>
            <a:r>
              <a:rPr lang="en-US" sz="1400" b="0" i="0" u="none" strike="noStrike" cap="none" dirty="0">
                <a:solidFill>
                  <a:schemeClr val="dk1"/>
                </a:solidFill>
                <a:latin typeface="Calibri"/>
                <a:ea typeface="Calibri"/>
                <a:cs typeface="Calibri"/>
                <a:sym typeface="Calibri"/>
              </a:rPr>
              <a:t>with teams from all 50 states, including 40 governors, on WIOA implementation. She has published dozens of op-eds on disability issues, including in USA Today, Huffington Post, The Hill and other publications. Dyslexic herself, she also knows what it means to parent a child with multiple disabilities.</a:t>
            </a:r>
          </a:p>
          <a:p>
            <a:pPr marL="342900" marR="0" lvl="0" indent="-342900" algn="l" rtl="0">
              <a:lnSpc>
                <a:spcPct val="100000"/>
              </a:lnSpc>
              <a:spcBef>
                <a:spcPts val="280"/>
              </a:spcBef>
              <a:spcAft>
                <a:spcPts val="0"/>
              </a:spcAft>
              <a:buClr>
                <a:schemeClr val="dk1"/>
              </a:buClr>
              <a:buSzPct val="100000"/>
              <a:buFont typeface="Noto Sans Symbols"/>
              <a:buNone/>
            </a:pPr>
            <a:endParaRPr sz="1400" b="0" i="0" u="none" strike="noStrike" cap="none" dirty="0">
              <a:solidFill>
                <a:schemeClr val="dk1"/>
              </a:solidFill>
              <a:latin typeface="Calibri"/>
              <a:ea typeface="Calibri"/>
              <a:cs typeface="Calibri"/>
              <a:sym typeface="Calibri"/>
            </a:endParaRPr>
          </a:p>
          <a:p>
            <a:pPr lvl="0" indent="-342900">
              <a:spcBef>
                <a:spcPts val="280"/>
              </a:spcBef>
            </a:pPr>
            <a:r>
              <a:rPr lang="en-US" sz="1400" b="1" dirty="0"/>
              <a:t>Janie L. Jeffers is founder and president of Jeffers and Associates, LLC</a:t>
            </a:r>
            <a:r>
              <a:rPr lang="en-US" sz="1400" dirty="0"/>
              <a:t>. President Bill Clinton appointed her a Commissioner on the United States Parole Commission in 1999. She has had a distinguished career in public policy, education, management, health care, and criminal justice at the federal and local levels. Ms. Jeffers served as Executive Deputy Director for the Federal DC Interagency Task Force at the White House Office of Management and Budget, where she coordinated technical assistance to the District of Columbia government on economic development, education, </a:t>
            </a:r>
            <a:r>
              <a:rPr lang="en-US" sz="1400" dirty="0" smtClean="0"/>
              <a:t>childcare </a:t>
            </a:r>
            <a:r>
              <a:rPr lang="en-US" sz="1400" dirty="0"/>
              <a:t>and public/private partnerships. She also served as Policy Advisor for the President’s Crime Prevention Council, chaired by Vice President Gore. From 1992-1996, she was Chief of the National Office of Citizen Participation for the Federal Bureau of Prisons at the Department of Justice and, from 1985-1991, she was Deputy Commissioner for the New York City Department of Correction, rising through the ranks to become the first civilian to achieve that position. </a:t>
            </a:r>
            <a:endParaRPr lang="en-US" sz="1400" b="0" i="0" u="none" strike="noStrike" cap="none" dirty="0">
              <a:solidFill>
                <a:schemeClr val="dk1"/>
              </a:solidFill>
              <a:latin typeface="Calibri"/>
              <a:ea typeface="Calibri"/>
              <a:cs typeface="Calibri"/>
              <a:sym typeface="Calibri"/>
            </a:endParaRPr>
          </a:p>
        </p:txBody>
      </p:sp>
      <p:pic>
        <p:nvPicPr>
          <p:cNvPr id="249" name="Shape 249" descr="Headshot of Jennifer Laszlo Mizrahi" title="Headshot of Jennifer Laszlo Mizrahi"/>
          <p:cNvPicPr preferRelativeResize="0"/>
          <p:nvPr/>
        </p:nvPicPr>
        <p:blipFill rotWithShape="1">
          <a:blip r:embed="rId3">
            <a:alphaModFix/>
          </a:blip>
          <a:srcRect/>
          <a:stretch/>
        </p:blipFill>
        <p:spPr>
          <a:xfrm>
            <a:off x="525462" y="1676400"/>
            <a:ext cx="895349" cy="1181100"/>
          </a:xfrm>
          <a:prstGeom prst="rect">
            <a:avLst/>
          </a:prstGeom>
          <a:noFill/>
          <a:ln>
            <a:noFill/>
          </a:ln>
        </p:spPr>
      </p:pic>
      <p:pic>
        <p:nvPicPr>
          <p:cNvPr id="6" name="Picture 5" descr="Headshot of Janie Jeffers" title="Headshot of Janie Jeffers"/>
          <p:cNvPicPr/>
          <p:nvPr/>
        </p:nvPicPr>
        <p:blipFill>
          <a:blip r:embed="rId4">
            <a:extLst>
              <a:ext uri="{28A0092B-C50C-407E-A947-70E740481C1C}">
                <a14:useLocalDpi xmlns:a14="http://schemas.microsoft.com/office/drawing/2010/main" val="0"/>
              </a:ext>
            </a:extLst>
          </a:blip>
          <a:stretch>
            <a:fillRect/>
          </a:stretch>
        </p:blipFill>
        <p:spPr>
          <a:xfrm>
            <a:off x="524699" y="4009823"/>
            <a:ext cx="896112" cy="1179576"/>
          </a:xfrm>
          <a:prstGeom prst="rect">
            <a:avLst/>
          </a:prstGeom>
        </p:spPr>
      </p:pic>
    </p:spTree>
    <p:extLst>
      <p:ext uri="{BB962C8B-B14F-4D97-AF65-F5344CB8AC3E}">
        <p14:creationId xmlns:p14="http://schemas.microsoft.com/office/powerpoint/2010/main" val="188395536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Shape 247"/>
          <p:cNvSpPr txBox="1">
            <a:spLocks noGrp="1"/>
          </p:cNvSpPr>
          <p:nvPr>
            <p:ph type="title"/>
          </p:nvPr>
        </p:nvSpPr>
        <p:spPr>
          <a:xfrm>
            <a:off x="0" y="0"/>
            <a:ext cx="9144000" cy="1143000"/>
          </a:xfrm>
          <a:prstGeom prst="rect">
            <a:avLst/>
          </a:prstGeom>
          <a:solidFill>
            <a:srgbClr val="003399"/>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US" sz="4400" b="0" i="0" u="none" strike="noStrike" cap="none" dirty="0" smtClean="0">
                <a:solidFill>
                  <a:schemeClr val="lt1"/>
                </a:solidFill>
                <a:latin typeface="Calibri"/>
                <a:ea typeface="Calibri"/>
                <a:cs typeface="Calibri"/>
                <a:sym typeface="Calibri"/>
              </a:rPr>
              <a:t>Meet the Report’s Authors</a:t>
            </a:r>
            <a:endParaRPr lang="en-US" sz="4400" b="0" i="0" u="none" strike="noStrike" cap="none" dirty="0">
              <a:solidFill>
                <a:schemeClr val="lt1"/>
              </a:solidFill>
              <a:latin typeface="Calibri"/>
              <a:ea typeface="Calibri"/>
              <a:cs typeface="Calibri"/>
              <a:sym typeface="Calibri"/>
            </a:endParaRPr>
          </a:p>
        </p:txBody>
      </p:sp>
      <p:sp>
        <p:nvSpPr>
          <p:cNvPr id="248" name="Shape 248"/>
          <p:cNvSpPr txBox="1">
            <a:spLocks noGrp="1"/>
          </p:cNvSpPr>
          <p:nvPr>
            <p:ph type="body" idx="1"/>
          </p:nvPr>
        </p:nvSpPr>
        <p:spPr>
          <a:xfrm>
            <a:off x="1533525" y="1600200"/>
            <a:ext cx="7153274" cy="4525961"/>
          </a:xfrm>
          <a:prstGeom prst="rect">
            <a:avLst/>
          </a:prstGeom>
          <a:noFill/>
          <a:ln>
            <a:noFill/>
          </a:ln>
        </p:spPr>
        <p:txBody>
          <a:bodyPr lIns="91425" tIns="45700" rIns="91425" bIns="45700" anchor="t" anchorCtr="0">
            <a:noAutofit/>
          </a:bodyPr>
          <a:lstStyle/>
          <a:p>
            <a:pPr indent="-347472">
              <a:spcBef>
                <a:spcPts val="0"/>
              </a:spcBef>
            </a:pPr>
            <a:r>
              <a:rPr lang="en-US" sz="1400" b="1" dirty="0"/>
              <a:t>Eddie B. Ellis Jr., Criminal Justice Associate. </a:t>
            </a:r>
            <a:r>
              <a:rPr lang="en-US" sz="1400" dirty="0" smtClean="0"/>
              <a:t>Ellis created Oneby1,</a:t>
            </a:r>
            <a:r>
              <a:rPr lang="en-US" sz="1400" b="1" dirty="0" smtClean="0"/>
              <a:t> </a:t>
            </a:r>
            <a:r>
              <a:rPr lang="en-US" sz="1400" dirty="0"/>
              <a:t>an organization that works with communities and partners to provide youth development workshops and mentoring services to keep youth out of the corrections system and help those exiting the system stay out. A champion for change, Eddie’s own experience as a former convict provides an insight and depth into his work that allows him to connect with and engage audiences. Mr. </a:t>
            </a:r>
            <a:r>
              <a:rPr lang="en-US" sz="1400" dirty="0" smtClean="0"/>
              <a:t>Ellis </a:t>
            </a:r>
            <a:r>
              <a:rPr lang="en-US" sz="1400" dirty="0"/>
              <a:t>professional experience, certifications and training allow him to serve as a resource to the community. </a:t>
            </a:r>
            <a:r>
              <a:rPr lang="en-US" sz="1400" dirty="0" smtClean="0"/>
              <a:t>He </a:t>
            </a:r>
            <a:r>
              <a:rPr lang="en-US" sz="1400" dirty="0"/>
              <a:t>also </a:t>
            </a:r>
            <a:r>
              <a:rPr lang="en-US" sz="1400" dirty="0" smtClean="0"/>
              <a:t>has written </a:t>
            </a:r>
            <a:r>
              <a:rPr lang="en-US" sz="1400" dirty="0"/>
              <a:t>and published several resource guides offering service referrals, practical tips and inspiration to former offenders and parolees returning into the Washington, </a:t>
            </a:r>
            <a:r>
              <a:rPr lang="en-US" sz="1400" dirty="0" smtClean="0"/>
              <a:t>D.C., </a:t>
            </a:r>
            <a:r>
              <a:rPr lang="en-US" sz="1400" dirty="0"/>
              <a:t>metropolitan area.</a:t>
            </a:r>
          </a:p>
          <a:p>
            <a:pPr marL="342900" marR="0" lvl="0" indent="-342900" algn="l" rtl="0">
              <a:lnSpc>
                <a:spcPct val="100000"/>
              </a:lnSpc>
              <a:spcBef>
                <a:spcPts val="280"/>
              </a:spcBef>
              <a:spcAft>
                <a:spcPts val="0"/>
              </a:spcAft>
              <a:buClr>
                <a:schemeClr val="dk1"/>
              </a:buClr>
              <a:buSzPct val="100000"/>
              <a:buFont typeface="Noto Sans Symbols"/>
              <a:buNone/>
            </a:pPr>
            <a:endParaRPr sz="1400" b="0" i="0" u="none" strike="noStrike" cap="none" dirty="0">
              <a:solidFill>
                <a:schemeClr val="dk1"/>
              </a:solidFill>
              <a:latin typeface="Calibri"/>
              <a:ea typeface="Calibri"/>
              <a:cs typeface="Calibri"/>
              <a:sym typeface="Calibri"/>
            </a:endParaRPr>
          </a:p>
          <a:p>
            <a:pPr lvl="0" indent="-342900">
              <a:spcBef>
                <a:spcPts val="280"/>
              </a:spcBef>
            </a:pPr>
            <a:r>
              <a:rPr lang="en-US" sz="1400" b="1" dirty="0"/>
              <a:t>Philip Pauli is the Policy and Practices Director of </a:t>
            </a:r>
            <a:r>
              <a:rPr lang="en-US" sz="1400" b="1" dirty="0" err="1"/>
              <a:t>RespectAbility</a:t>
            </a:r>
            <a:r>
              <a:rPr lang="en-US" sz="1400" dirty="0"/>
              <a:t>. His role with </a:t>
            </a:r>
            <a:r>
              <a:rPr lang="en-US" sz="1400" dirty="0" err="1"/>
              <a:t>RespectAbility</a:t>
            </a:r>
            <a:r>
              <a:rPr lang="en-US" sz="1400" dirty="0"/>
              <a:t> includes communicating with state leaders and workforce agencies on best practices for employing people with disabilities under WIOA and addressing issues related to competitive integrated employment. Raised by a single mother with serious chronic health issues, he is deeply committed to helping build a better future for people with disabilities. You can reach him at </a:t>
            </a:r>
            <a:r>
              <a:rPr lang="en-US" sz="1400" u="sng" dirty="0">
                <a:hlinkClick r:id="rId3"/>
              </a:rPr>
              <a:t>PhilipP@RespectAbilityUSA.org</a:t>
            </a:r>
            <a:r>
              <a:rPr lang="en-US" sz="1400" dirty="0"/>
              <a:t>.</a:t>
            </a:r>
            <a:endParaRPr lang="en-US" sz="1400" b="0" i="0" u="none" strike="noStrike" cap="none" dirty="0">
              <a:solidFill>
                <a:schemeClr val="dk1"/>
              </a:solidFill>
              <a:latin typeface="Calibri"/>
              <a:ea typeface="Calibri"/>
              <a:cs typeface="Calibri"/>
              <a:sym typeface="Calibri"/>
            </a:endParaRPr>
          </a:p>
        </p:txBody>
      </p:sp>
      <p:pic>
        <p:nvPicPr>
          <p:cNvPr id="9" name="Picture 8" descr="Headshot of Eddie Ellis" title="Headshot of Eddie Ellis"/>
          <p:cNvPicPr/>
          <p:nvPr/>
        </p:nvPicPr>
        <p:blipFill>
          <a:blip r:embed="rId4">
            <a:extLst>
              <a:ext uri="{28A0092B-C50C-407E-A947-70E740481C1C}">
                <a14:useLocalDpi xmlns:a14="http://schemas.microsoft.com/office/drawing/2010/main" val="0"/>
              </a:ext>
            </a:extLst>
          </a:blip>
          <a:stretch>
            <a:fillRect/>
          </a:stretch>
        </p:blipFill>
        <p:spPr>
          <a:xfrm>
            <a:off x="524699" y="1752600"/>
            <a:ext cx="896112" cy="1179576"/>
          </a:xfrm>
          <a:prstGeom prst="rect">
            <a:avLst/>
          </a:prstGeom>
        </p:spPr>
      </p:pic>
      <p:pic>
        <p:nvPicPr>
          <p:cNvPr id="10" name="Shape 250" descr="Headshot of Philip Pauli" title="Headshot of Philip Pauli"/>
          <p:cNvPicPr preferRelativeResize="0"/>
          <p:nvPr/>
        </p:nvPicPr>
        <p:blipFill rotWithShape="1">
          <a:blip r:embed="rId5">
            <a:alphaModFix/>
          </a:blip>
          <a:srcRect/>
          <a:stretch/>
        </p:blipFill>
        <p:spPr>
          <a:xfrm>
            <a:off x="500062" y="3962400"/>
            <a:ext cx="920749" cy="920749"/>
          </a:xfrm>
          <a:prstGeom prst="rect">
            <a:avLst/>
          </a:prstGeom>
          <a:noFill/>
          <a:ln>
            <a:noFill/>
          </a:ln>
        </p:spPr>
      </p:pic>
    </p:spTree>
    <p:extLst>
      <p:ext uri="{BB962C8B-B14F-4D97-AF65-F5344CB8AC3E}">
        <p14:creationId xmlns:p14="http://schemas.microsoft.com/office/powerpoint/2010/main" val="130087116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Shape 247"/>
          <p:cNvSpPr txBox="1">
            <a:spLocks noGrp="1"/>
          </p:cNvSpPr>
          <p:nvPr>
            <p:ph type="title"/>
          </p:nvPr>
        </p:nvSpPr>
        <p:spPr>
          <a:xfrm>
            <a:off x="0" y="0"/>
            <a:ext cx="9144000" cy="1143000"/>
          </a:xfrm>
          <a:prstGeom prst="rect">
            <a:avLst/>
          </a:prstGeom>
          <a:solidFill>
            <a:srgbClr val="003399"/>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US" sz="4400" b="0" i="0" u="none" strike="noStrike" cap="none" dirty="0" smtClean="0">
                <a:solidFill>
                  <a:schemeClr val="lt1"/>
                </a:solidFill>
                <a:latin typeface="Calibri"/>
                <a:ea typeface="Calibri"/>
                <a:cs typeface="Calibri"/>
                <a:sym typeface="Calibri"/>
              </a:rPr>
              <a:t>Meet the Report’s Editors</a:t>
            </a:r>
            <a:endParaRPr lang="en-US" sz="4400" b="0" i="0" u="none" strike="noStrike" cap="none" dirty="0">
              <a:solidFill>
                <a:schemeClr val="lt1"/>
              </a:solidFill>
              <a:latin typeface="Calibri"/>
              <a:ea typeface="Calibri"/>
              <a:cs typeface="Calibri"/>
              <a:sym typeface="Calibri"/>
            </a:endParaRPr>
          </a:p>
        </p:txBody>
      </p:sp>
      <p:sp>
        <p:nvSpPr>
          <p:cNvPr id="248" name="Shape 248"/>
          <p:cNvSpPr txBox="1">
            <a:spLocks noGrp="1"/>
          </p:cNvSpPr>
          <p:nvPr>
            <p:ph type="body" idx="1"/>
          </p:nvPr>
        </p:nvSpPr>
        <p:spPr>
          <a:xfrm>
            <a:off x="1533525" y="1600200"/>
            <a:ext cx="7153274" cy="4525961"/>
          </a:xfrm>
          <a:prstGeom prst="rect">
            <a:avLst/>
          </a:prstGeom>
          <a:noFill/>
          <a:ln>
            <a:noFill/>
          </a:ln>
        </p:spPr>
        <p:txBody>
          <a:bodyPr lIns="91425" tIns="45700" rIns="91425" bIns="45700" anchor="t" anchorCtr="0">
            <a:noAutofit/>
          </a:bodyPr>
          <a:lstStyle/>
          <a:p>
            <a:pPr indent="-347472">
              <a:spcBef>
                <a:spcPts val="0"/>
              </a:spcBef>
            </a:pPr>
            <a:r>
              <a:rPr lang="en-US" sz="1400" b="1" dirty="0" smtClean="0"/>
              <a:t>David </a:t>
            </a:r>
            <a:r>
              <a:rPr lang="en-US" sz="1400" b="1" dirty="0"/>
              <a:t>M. Perry, a disability rights journalist and Associate Professor of History at Dominican University, in River Forest, IL</a:t>
            </a:r>
            <a:r>
              <a:rPr lang="en-US" sz="1400" dirty="0"/>
              <a:t>. His work has appeared at CNN.com, The Chronicle of Higher Education, The New York Times, The Atlantic, Al Jazeera America, The Guardian, The Washington Post, Pacific Standard Magazine and many other publications. He is writing a book called </a:t>
            </a:r>
            <a:r>
              <a:rPr lang="en-US" sz="1400" i="1" dirty="0"/>
              <a:t>Disability Is Not a Crime</a:t>
            </a:r>
            <a:r>
              <a:rPr lang="en-US" sz="1400" dirty="0"/>
              <a:t> for Beacon Press (expected Fall, 2017). Perry is the father of a nine-year-old boy with Down </a:t>
            </a:r>
            <a:r>
              <a:rPr lang="en-US" sz="1400" dirty="0" smtClean="0"/>
              <a:t>syndrome. He </a:t>
            </a:r>
            <a:r>
              <a:rPr lang="en-US" sz="1400" dirty="0"/>
              <a:t>can be reached at </a:t>
            </a:r>
            <a:r>
              <a:rPr lang="en-US" sz="1400" u="sng" dirty="0">
                <a:hlinkClick r:id="rId3"/>
              </a:rPr>
              <a:t>lollardfish@gmail.com</a:t>
            </a:r>
            <a:r>
              <a:rPr lang="en-US" sz="1400" u="sng" dirty="0" smtClean="0"/>
              <a:t>.</a:t>
            </a:r>
          </a:p>
          <a:p>
            <a:pPr marL="177800" indent="0">
              <a:buNone/>
            </a:pPr>
            <a:endParaRPr lang="en-US" sz="1400" b="0" i="0" u="none" strike="noStrike" cap="none" dirty="0" smtClean="0">
              <a:solidFill>
                <a:schemeClr val="dk1"/>
              </a:solidFill>
              <a:latin typeface="Calibri"/>
              <a:ea typeface="Calibri"/>
              <a:cs typeface="Calibri"/>
              <a:sym typeface="Calibri"/>
            </a:endParaRPr>
          </a:p>
          <a:p>
            <a:pPr lvl="0" indent="-347472">
              <a:spcBef>
                <a:spcPts val="0"/>
              </a:spcBef>
            </a:pPr>
            <a:r>
              <a:rPr lang="en-US" sz="1400" b="1" dirty="0" smtClean="0"/>
              <a:t>Lauren </a:t>
            </a:r>
            <a:r>
              <a:rPr lang="en-US" sz="1400" b="1" dirty="0"/>
              <a:t>Appelbaum, Communications Director of </a:t>
            </a:r>
            <a:r>
              <a:rPr lang="en-US" sz="1400" b="1" dirty="0" err="1"/>
              <a:t>RespectAbility</a:t>
            </a:r>
            <a:r>
              <a:rPr lang="en-US" sz="1400" b="1" dirty="0"/>
              <a:t>.</a:t>
            </a:r>
            <a:r>
              <a:rPr lang="en-US" sz="1400" dirty="0"/>
              <a:t> Her role includes managing </a:t>
            </a:r>
            <a:r>
              <a:rPr lang="en-US" sz="1400" dirty="0" smtClean="0"/>
              <a:t>the presidential </a:t>
            </a:r>
            <a:r>
              <a:rPr lang="en-US" sz="1400" dirty="0"/>
              <a:t>outreach </a:t>
            </a:r>
            <a:r>
              <a:rPr lang="en-US" sz="1400" dirty="0" smtClean="0"/>
              <a:t>and #</a:t>
            </a:r>
            <a:r>
              <a:rPr lang="en-US" sz="1400" dirty="0"/>
              <a:t>RespectTheAbility </a:t>
            </a:r>
            <a:r>
              <a:rPr lang="en-US" sz="1400" dirty="0" smtClean="0"/>
              <a:t>stigma </a:t>
            </a:r>
            <a:r>
              <a:rPr lang="en-US" sz="1400" dirty="0"/>
              <a:t>and social media campaigns. Coordinating outreach, she and her team have talked with all of the presidential candidates about the importance of engaging the disability community, reporting all interviews in The </a:t>
            </a:r>
            <a:r>
              <a:rPr lang="en-US" sz="1400" dirty="0" err="1"/>
              <a:t>RespectAbility</a:t>
            </a:r>
            <a:r>
              <a:rPr lang="en-US" sz="1400" dirty="0"/>
              <a:t> Report. She has a lifelong commitment to equality for people with disabilities. You can reach her at </a:t>
            </a:r>
            <a:r>
              <a:rPr lang="en-US" sz="1400" u="sng" dirty="0">
                <a:hlinkClick r:id="rId4"/>
              </a:rPr>
              <a:t>LaurenA@RespectAbilityUSA.org</a:t>
            </a:r>
            <a:r>
              <a:rPr lang="en-US" sz="1400" dirty="0" smtClean="0"/>
              <a:t>.</a:t>
            </a:r>
            <a:endParaRPr lang="en-US" sz="1400" dirty="0"/>
          </a:p>
          <a:p>
            <a:endParaRPr sz="1400" b="0" i="0" u="none" strike="noStrike" cap="none" dirty="0">
              <a:solidFill>
                <a:schemeClr val="dk1"/>
              </a:solidFill>
              <a:latin typeface="Calibri"/>
              <a:ea typeface="Calibri"/>
              <a:cs typeface="Calibri"/>
              <a:sym typeface="Calibri"/>
            </a:endParaRPr>
          </a:p>
        </p:txBody>
      </p:sp>
      <p:pic>
        <p:nvPicPr>
          <p:cNvPr id="7" name="image30.png" descr="Headshot of David Perry" title="Headshot of David Perry"/>
          <p:cNvPicPr/>
          <p:nvPr/>
        </p:nvPicPr>
        <p:blipFill>
          <a:blip r:embed="rId5"/>
          <a:srcRect/>
          <a:stretch>
            <a:fillRect/>
          </a:stretch>
        </p:blipFill>
        <p:spPr>
          <a:xfrm>
            <a:off x="524699" y="1676400"/>
            <a:ext cx="896112" cy="1179576"/>
          </a:xfrm>
          <a:prstGeom prst="rect">
            <a:avLst/>
          </a:prstGeom>
          <a:ln/>
        </p:spPr>
      </p:pic>
      <p:pic>
        <p:nvPicPr>
          <p:cNvPr id="11" name="Picture 10" descr="Headshot of Lauren Appelbaum" title="Headshot of Lauren Appelbaum"/>
          <p:cNvPicPr/>
          <p:nvPr/>
        </p:nvPicPr>
        <p:blipFill>
          <a:blip r:embed="rId6">
            <a:extLst>
              <a:ext uri="{28A0092B-C50C-407E-A947-70E740481C1C}">
                <a14:useLocalDpi xmlns:a14="http://schemas.microsoft.com/office/drawing/2010/main" val="0"/>
              </a:ext>
            </a:extLst>
          </a:blip>
          <a:stretch>
            <a:fillRect/>
          </a:stretch>
        </p:blipFill>
        <p:spPr>
          <a:xfrm>
            <a:off x="524699" y="3579517"/>
            <a:ext cx="896112" cy="1179576"/>
          </a:xfrm>
          <a:prstGeom prst="rect">
            <a:avLst/>
          </a:prstGeom>
        </p:spPr>
      </p:pic>
    </p:spTree>
    <p:extLst>
      <p:ext uri="{BB962C8B-B14F-4D97-AF65-F5344CB8AC3E}">
        <p14:creationId xmlns:p14="http://schemas.microsoft.com/office/powerpoint/2010/main" val="41724839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Shape 231"/>
          <p:cNvSpPr txBox="1">
            <a:spLocks noGrp="1"/>
          </p:cNvSpPr>
          <p:nvPr>
            <p:ph type="title"/>
          </p:nvPr>
        </p:nvSpPr>
        <p:spPr>
          <a:prstGeom prst="rect">
            <a:avLst/>
          </a:prstGeom>
          <a:solidFill>
            <a:srgbClr val="003399"/>
          </a:solid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4400" b="0" i="0" u="none" strike="noStrike" cap="none" dirty="0" smtClean="0">
                <a:solidFill>
                  <a:schemeClr val="lt1"/>
                </a:solidFill>
                <a:latin typeface="Calibri"/>
                <a:ea typeface="Calibri"/>
                <a:cs typeface="Calibri"/>
                <a:sym typeface="Calibri"/>
              </a:rPr>
              <a:t>Cycle of Justic</a:t>
            </a:r>
            <a:r>
              <a:rPr lang="en-US" dirty="0" smtClean="0"/>
              <a:t>e Involvement</a:t>
            </a:r>
            <a:r>
              <a:rPr lang="en-US" sz="4400" b="0" i="0" u="none" strike="noStrike" cap="none" dirty="0" smtClean="0">
                <a:solidFill>
                  <a:schemeClr val="lt1"/>
                </a:solidFill>
                <a:latin typeface="Calibri"/>
                <a:ea typeface="Calibri"/>
                <a:cs typeface="Calibri"/>
                <a:sym typeface="Calibri"/>
              </a:rPr>
              <a:t/>
            </a:r>
            <a:br>
              <a:rPr lang="en-US" sz="4400" b="0" i="0" u="none" strike="noStrike" cap="none" dirty="0" smtClean="0">
                <a:solidFill>
                  <a:schemeClr val="lt1"/>
                </a:solidFill>
                <a:latin typeface="Calibri"/>
                <a:ea typeface="Calibri"/>
                <a:cs typeface="Calibri"/>
                <a:sym typeface="Calibri"/>
              </a:rPr>
            </a:br>
            <a:r>
              <a:rPr lang="en-US" sz="2000" dirty="0" smtClean="0"/>
              <a:t>(graphic by The Arc)</a:t>
            </a:r>
            <a:endParaRPr lang="en-US" sz="2000" b="0" i="0" u="none" strike="noStrike" cap="none" dirty="0">
              <a:solidFill>
                <a:schemeClr val="lt1"/>
              </a:solidFill>
              <a:sym typeface="Calibri"/>
            </a:endParaRPr>
          </a:p>
        </p:txBody>
      </p:sp>
      <p:sp>
        <p:nvSpPr>
          <p:cNvPr id="3" name="Text Placeholder 2"/>
          <p:cNvSpPr>
            <a:spLocks noGrp="1"/>
          </p:cNvSpPr>
          <p:nvPr>
            <p:ph type="body" idx="1"/>
          </p:nvPr>
        </p:nvSpPr>
        <p:spPr>
          <a:xfrm>
            <a:off x="457200" y="1447800"/>
            <a:ext cx="8229600" cy="4525963"/>
          </a:xfrm>
        </p:spPr>
        <p:txBody>
          <a:bodyPr/>
          <a:lstStyle/>
          <a:p>
            <a:pPr marL="203200" indent="0" algn="ctr">
              <a:buNone/>
            </a:pPr>
            <a:r>
              <a:rPr lang="en-US" sz="2800" dirty="0" smtClean="0"/>
              <a:t>Pathways to Justice Model (by the Arc)</a:t>
            </a:r>
            <a:endParaRPr lang="en-US" sz="2800" dirty="0"/>
          </a:p>
        </p:txBody>
      </p:sp>
      <p:pic>
        <p:nvPicPr>
          <p:cNvPr id="1026" name="Picture 2" descr="The Pathways to Justice Model shows all the different stages of interacting with the Justice system. It identifies them as community, first contact, investigation, jail, trial/plea agreement, transition and finally a return to the community. It shows how both suspect/offenders and victim/witnesses traverse the system through these steps." title="Illustration of Pathways to Justice Mod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57400"/>
            <a:ext cx="9144000" cy="410949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1_RespectAbility Template Final">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6945</TotalTime>
  <Words>7631</Words>
  <Application>Microsoft Office PowerPoint</Application>
  <PresentationFormat>On-screen Show (4:3)</PresentationFormat>
  <Paragraphs>751</Paragraphs>
  <Slides>83</Slides>
  <Notes>57</Notes>
  <HiddenSlides>0</HiddenSlides>
  <MMClips>0</MMClips>
  <ScaleCrop>false</ScaleCrop>
  <HeadingPairs>
    <vt:vector size="4" baseType="variant">
      <vt:variant>
        <vt:lpstr>Theme</vt:lpstr>
      </vt:variant>
      <vt:variant>
        <vt:i4>2</vt:i4>
      </vt:variant>
      <vt:variant>
        <vt:lpstr>Slide Titles</vt:lpstr>
      </vt:variant>
      <vt:variant>
        <vt:i4>83</vt:i4>
      </vt:variant>
    </vt:vector>
  </HeadingPairs>
  <TitlesOfParts>
    <vt:vector size="85" baseType="lpstr">
      <vt:lpstr>1_RespectAbility Template Final</vt:lpstr>
      <vt:lpstr>Custom Design</vt:lpstr>
      <vt:lpstr>PowerPoint Presentation</vt:lpstr>
      <vt:lpstr>Why Criminal Justice Reform?</vt:lpstr>
      <vt:lpstr>Why Criminal Justice Reform?(cont.)</vt:lpstr>
      <vt:lpstr>Creating  Success</vt:lpstr>
      <vt:lpstr>Hiding in Plain Sight!</vt:lpstr>
      <vt:lpstr> Necessary vs. Sufficient </vt:lpstr>
      <vt:lpstr> Why a Theory of Change?</vt:lpstr>
      <vt:lpstr>A Good TOC Will Answer  Key Strategic Questions</vt:lpstr>
      <vt:lpstr>Cycle of Justice Involvement (graphic by The Arc)</vt:lpstr>
      <vt:lpstr>750,000+ Inmates with Disabilities</vt:lpstr>
      <vt:lpstr>How Many are Incarcerated?</vt:lpstr>
      <vt:lpstr>Forget 6 Degrees</vt:lpstr>
      <vt:lpstr>Who Has a Disability?</vt:lpstr>
      <vt:lpstr>Not All Disabilities Can Be Seen</vt:lpstr>
      <vt:lpstr>Freddie Gray</vt:lpstr>
      <vt:lpstr>Enabling People with EFD to Succeed</vt:lpstr>
      <vt:lpstr>Key Terms: Disability</vt:lpstr>
      <vt:lpstr>Key Terms: Incarceration</vt:lpstr>
      <vt:lpstr>Disability &amp; Criminal Justice Reform: Keys to Success</vt:lpstr>
      <vt:lpstr>Key Fact: Sexual Abuse of Children</vt:lpstr>
      <vt:lpstr>Key Fact: Abuse leads to crime &amp;…</vt:lpstr>
      <vt:lpstr>Victimization</vt:lpstr>
      <vt:lpstr>Disability and Police Shootings</vt:lpstr>
      <vt:lpstr>HS Attainment and Prison</vt:lpstr>
      <vt:lpstr>Who Hasn’t Completed HS in Prison?</vt:lpstr>
      <vt:lpstr>High School Graduation</vt:lpstr>
      <vt:lpstr>Key Fact: Jobs Without Literacy??</vt:lpstr>
      <vt:lpstr>School Suspensions Lead to Dropping Out</vt:lpstr>
      <vt:lpstr>Race/Disability Intersection</vt:lpstr>
      <vt:lpstr>Minority Disability Suspension</vt:lpstr>
      <vt:lpstr>Ages 6 to 21 IEPs by Category US</vt:lpstr>
      <vt:lpstr>Affluence and IEPs</vt:lpstr>
      <vt:lpstr>Prevalence of Disability Among Non-Institutionalized People Ages 16 to 20 in U.S. in 2013</vt:lpstr>
      <vt:lpstr>Stigma: Post-College Employment Gap</vt:lpstr>
      <vt:lpstr>Successful Transition is Necessary</vt:lpstr>
      <vt:lpstr>Existing Demands on Workforce</vt:lpstr>
      <vt:lpstr>PwDs are the Poorest of the Poor</vt:lpstr>
      <vt:lpstr>Vast Majority Outside the Workforce</vt:lpstr>
      <vt:lpstr>Labor Force Participation Rate</vt:lpstr>
      <vt:lpstr>National Employment Rates by Disability </vt:lpstr>
      <vt:lpstr>State Disability and Employment Statistics</vt:lpstr>
      <vt:lpstr>“Disconnected Youth”</vt:lpstr>
      <vt:lpstr>Best and Worst States on Jobs for People with Disabilities</vt:lpstr>
      <vt:lpstr>Transition Programs Work</vt:lpstr>
      <vt:lpstr>Prison Population Breakdown</vt:lpstr>
      <vt:lpstr>Demographics of Incarcerated Population</vt:lpstr>
      <vt:lpstr>Prevalence of Disability: Prisons</vt:lpstr>
      <vt:lpstr>Specific Types of Disabilities: Prison</vt:lpstr>
      <vt:lpstr>Prevalence of Disability: Jails</vt:lpstr>
      <vt:lpstr>Specific Types of Disabilities: Jails</vt:lpstr>
      <vt:lpstr>Disability Prevalence, by Sex</vt:lpstr>
      <vt:lpstr>Number of Disabilities Reported</vt:lpstr>
      <vt:lpstr>Human Rights Violated in Prison</vt:lpstr>
      <vt:lpstr>Joseph Heard</vt:lpstr>
      <vt:lpstr>Lives of PwDs Lost in Prison</vt:lpstr>
      <vt:lpstr>Ameer Baraka</vt:lpstr>
      <vt:lpstr>Psychological Distress and Disability</vt:lpstr>
      <vt:lpstr>Key Fact: 95% Are Coming Home</vt:lpstr>
      <vt:lpstr>Bottom Line</vt:lpstr>
      <vt:lpstr>Eddie Ellis</vt:lpstr>
      <vt:lpstr>Combat Stigma</vt:lpstr>
      <vt:lpstr>Empower Parents</vt:lpstr>
      <vt:lpstr>Reduce Sexual Assault and Abuse</vt:lpstr>
      <vt:lpstr>Reform Broken Educational Policy</vt:lpstr>
      <vt:lpstr>Improve Effective Youth Programs</vt:lpstr>
      <vt:lpstr>End Criminalization of Homelessness</vt:lpstr>
      <vt:lpstr>Reform Policing</vt:lpstr>
      <vt:lpstr>Let Juvenile Justice Lead Somewhere</vt:lpstr>
      <vt:lpstr>Expand Alternative Sentencing</vt:lpstr>
      <vt:lpstr>Reform the Courts</vt:lpstr>
      <vt:lpstr>Reduce Solitary and Chemical Restraint</vt:lpstr>
      <vt:lpstr>Need for Accommodations</vt:lpstr>
      <vt:lpstr>Release Begins on Day One</vt:lpstr>
      <vt:lpstr>Utilize Existing Educational Supports</vt:lpstr>
      <vt:lpstr>Capacity Building: Our Part to Play</vt:lpstr>
      <vt:lpstr>Collect and Use Better Data</vt:lpstr>
      <vt:lpstr>Engage Employers</vt:lpstr>
      <vt:lpstr>Fund Innovative Recidivism Reduction</vt:lpstr>
      <vt:lpstr>“Second Chances,” not “Three Strikes”</vt:lpstr>
      <vt:lpstr>Contact Us!</vt:lpstr>
      <vt:lpstr>Meet the Report’s Authors</vt:lpstr>
      <vt:lpstr>Meet the Report’s Authors</vt:lpstr>
      <vt:lpstr>Meet the Report’s Editors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Jennifer Mizrahi</dc:creator>
  <cp:lastModifiedBy>Ellen Tabler</cp:lastModifiedBy>
  <cp:revision>354</cp:revision>
  <dcterms:modified xsi:type="dcterms:W3CDTF">2016-06-21T13:06:10Z</dcterms:modified>
</cp:coreProperties>
</file>