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54" r:id="rId3"/>
    <p:sldMasterId id="2147483655" r:id="rId4"/>
    <p:sldMasterId id="2147483650" r:id="rId5"/>
    <p:sldMasterId id="2147483653" r:id="rId6"/>
    <p:sldMasterId id="2147483657" r:id="rId7"/>
  </p:sldMasterIdLst>
  <p:notesMasterIdLst>
    <p:notesMasterId r:id="rId19"/>
  </p:notesMasterIdLst>
  <p:handoutMasterIdLst>
    <p:handoutMasterId r:id="rId20"/>
  </p:handoutMasterIdLst>
  <p:sldIdLst>
    <p:sldId id="259" r:id="rId8"/>
    <p:sldId id="310" r:id="rId9"/>
    <p:sldId id="311" r:id="rId10"/>
    <p:sldId id="312" r:id="rId11"/>
    <p:sldId id="303" r:id="rId12"/>
    <p:sldId id="304" r:id="rId13"/>
    <p:sldId id="305" r:id="rId14"/>
    <p:sldId id="306" r:id="rId15"/>
    <p:sldId id="307" r:id="rId16"/>
    <p:sldId id="309" r:id="rId17"/>
    <p:sldId id="308" r:id="rId18"/>
  </p:sldIdLst>
  <p:sldSz cx="9144000" cy="6858000" type="screen4x3"/>
  <p:notesSz cx="6996113" cy="9282113"/>
  <p:embeddedFontLst>
    <p:embeddedFont>
      <p:font typeface="EYInterstate Regular" panose="02000503020000020004" pitchFamily="2" charset="0"/>
      <p:regular r:id="rId21"/>
    </p:embeddedFont>
  </p:embeddedFont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94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ek D. Hambrick" initials="DD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D200"/>
    <a:srgbClr val="000000"/>
    <a:srgbClr val="646464"/>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78276" autoAdjust="0"/>
  </p:normalViewPr>
  <p:slideViewPr>
    <p:cSldViewPr snapToGrid="0">
      <p:cViewPr varScale="1">
        <p:scale>
          <a:sx n="43" d="100"/>
          <a:sy n="43" d="100"/>
        </p:scale>
        <p:origin x="1642" y="48"/>
      </p:cViewPr>
      <p:guideLst>
        <p:guide orient="horz" pos="2160"/>
        <p:guide pos="2880"/>
        <p:guide pos="1941"/>
      </p:guideLst>
    </p:cSldViewPr>
  </p:slideViewPr>
  <p:outlineViewPr>
    <p:cViewPr>
      <p:scale>
        <a:sx n="33" d="100"/>
        <a:sy n="33" d="100"/>
      </p:scale>
      <p:origin x="0" y="10068"/>
    </p:cViewPr>
  </p:outlineViewPr>
  <p:notesTextViewPr>
    <p:cViewPr>
      <p:scale>
        <a:sx n="100" d="100"/>
        <a:sy n="100" d="100"/>
      </p:scale>
      <p:origin x="0" y="0"/>
    </p:cViewPr>
  </p:notesTextViewPr>
  <p:sorterViewPr>
    <p:cViewPr>
      <p:scale>
        <a:sx n="100" d="100"/>
        <a:sy n="100" d="100"/>
      </p:scale>
      <p:origin x="0" y="123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62" name="Rectangle 14"/>
          <p:cNvSpPr>
            <a:spLocks noChangeArrowheads="1"/>
          </p:cNvSpPr>
          <p:nvPr/>
        </p:nvSpPr>
        <p:spPr bwMode="auto">
          <a:xfrm>
            <a:off x="161947" y="8919531"/>
            <a:ext cx="1315010" cy="146644"/>
          </a:xfrm>
          <a:prstGeom prst="rect">
            <a:avLst/>
          </a:prstGeom>
          <a:noFill/>
          <a:ln w="9525">
            <a:noFill/>
            <a:miter lim="800000"/>
            <a:headEnd/>
            <a:tailEnd/>
          </a:ln>
          <a:effectLst/>
        </p:spPr>
        <p:txBody>
          <a:bodyPr lIns="0" tIns="0" rIns="0" bIns="0"/>
          <a:lstStyle/>
          <a:p>
            <a:pPr>
              <a:defRPr/>
            </a:pPr>
            <a:r>
              <a:rPr lang="en-US" sz="1100" b="0" dirty="0">
                <a:cs typeface="Arial" charset="0"/>
              </a:rPr>
              <a:t>May 22, 2008</a:t>
            </a:r>
          </a:p>
        </p:txBody>
      </p:sp>
      <p:sp>
        <p:nvSpPr>
          <p:cNvPr id="78863" name="Rectangle 15"/>
          <p:cNvSpPr>
            <a:spLocks noChangeArrowheads="1"/>
          </p:cNvSpPr>
          <p:nvPr/>
        </p:nvSpPr>
        <p:spPr bwMode="auto">
          <a:xfrm>
            <a:off x="2531233" y="8919531"/>
            <a:ext cx="2098834" cy="199823"/>
          </a:xfrm>
          <a:prstGeom prst="rect">
            <a:avLst/>
          </a:prstGeom>
          <a:noFill/>
          <a:ln w="9525">
            <a:noFill/>
            <a:miter lim="800000"/>
            <a:headEnd/>
            <a:tailEnd/>
          </a:ln>
          <a:effectLst/>
        </p:spPr>
        <p:txBody>
          <a:bodyPr lIns="0" tIns="0" rIns="0" bIns="0"/>
          <a:lstStyle/>
          <a:p>
            <a:pPr>
              <a:defRPr/>
            </a:pPr>
            <a:r>
              <a:rPr lang="en-US" sz="1100" b="0" dirty="0">
                <a:cs typeface="Arial" charset="0"/>
              </a:rPr>
              <a:t>Presentation title</a:t>
            </a:r>
          </a:p>
        </p:txBody>
      </p:sp>
      <p:sp>
        <p:nvSpPr>
          <p:cNvPr id="78864" name="Rectangle 16"/>
          <p:cNvSpPr>
            <a:spLocks noChangeArrowheads="1"/>
          </p:cNvSpPr>
          <p:nvPr/>
        </p:nvSpPr>
        <p:spPr bwMode="auto">
          <a:xfrm>
            <a:off x="1668055" y="8919531"/>
            <a:ext cx="676939" cy="199823"/>
          </a:xfrm>
          <a:prstGeom prst="rect">
            <a:avLst/>
          </a:prstGeom>
          <a:noFill/>
          <a:ln w="9525">
            <a:noFill/>
            <a:miter lim="800000"/>
            <a:headEnd/>
            <a:tailEnd/>
          </a:ln>
          <a:effectLst/>
        </p:spPr>
        <p:txBody>
          <a:bodyPr lIns="0" tIns="0" rIns="0" bIns="0"/>
          <a:lstStyle/>
          <a:p>
            <a:pPr>
              <a:defRPr/>
            </a:pPr>
            <a:r>
              <a:rPr lang="en-US" sz="1100" b="0" dirty="0">
                <a:cs typeface="Arial" charset="0"/>
              </a:rPr>
              <a:t>Page </a:t>
            </a:r>
            <a:fld id="{A4457351-C2E7-409D-8223-A3D4A68CDBD2}" type="slidenum">
              <a:rPr lang="en-US" sz="1100" b="0">
                <a:cs typeface="Arial" charset="0"/>
              </a:rPr>
              <a:pPr>
                <a:defRPr/>
              </a:pPr>
              <a:t>‹#›</a:t>
            </a:fld>
            <a:endParaRPr lang="en-US" sz="1100" b="0" dirty="0">
              <a:cs typeface="Arial" charset="0"/>
            </a:endParaRPr>
          </a:p>
        </p:txBody>
      </p:sp>
      <p:pic>
        <p:nvPicPr>
          <p:cNvPr id="100357" name="Picture 19" descr="logo outlines"/>
          <p:cNvPicPr>
            <a:picLocks noChangeAspect="1" noChangeArrowheads="1"/>
          </p:cNvPicPr>
          <p:nvPr/>
        </p:nvPicPr>
        <p:blipFill>
          <a:blip r:embed="rId2" cstate="print"/>
          <a:srcRect/>
          <a:stretch>
            <a:fillRect/>
          </a:stretch>
        </p:blipFill>
        <p:spPr bwMode="auto">
          <a:xfrm>
            <a:off x="5368546" y="8740657"/>
            <a:ext cx="1486674" cy="331964"/>
          </a:xfrm>
          <a:prstGeom prst="rect">
            <a:avLst/>
          </a:prstGeom>
          <a:noFill/>
          <a:ln w="9525">
            <a:noFill/>
            <a:miter lim="800000"/>
            <a:headEnd/>
            <a:tailEnd/>
          </a:ln>
        </p:spPr>
      </p:pic>
    </p:spTree>
    <p:extLst>
      <p:ext uri="{BB962C8B-B14F-4D97-AF65-F5344CB8AC3E}">
        <p14:creationId xmlns:p14="http://schemas.microsoft.com/office/powerpoint/2010/main" val="126779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4"/>
          <p:cNvSpPr>
            <a:spLocks noGrp="1" noRot="1" noChangeAspect="1" noChangeArrowheads="1" noTextEdit="1"/>
          </p:cNvSpPr>
          <p:nvPr>
            <p:ph type="sldImg" idx="2"/>
          </p:nvPr>
        </p:nvSpPr>
        <p:spPr bwMode="auto">
          <a:xfrm>
            <a:off x="1179513" y="696913"/>
            <a:ext cx="4638675" cy="34798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9612" y="4409004"/>
            <a:ext cx="5596890" cy="4176951"/>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00" name="Rectangle 8"/>
          <p:cNvSpPr>
            <a:spLocks noChangeArrowheads="1"/>
          </p:cNvSpPr>
          <p:nvPr/>
        </p:nvSpPr>
        <p:spPr bwMode="auto">
          <a:xfrm>
            <a:off x="161947" y="8919531"/>
            <a:ext cx="1315010" cy="146644"/>
          </a:xfrm>
          <a:prstGeom prst="rect">
            <a:avLst/>
          </a:prstGeom>
          <a:noFill/>
          <a:ln w="9525">
            <a:noFill/>
            <a:miter lim="800000"/>
            <a:headEnd/>
            <a:tailEnd/>
          </a:ln>
          <a:effectLst/>
        </p:spPr>
        <p:txBody>
          <a:bodyPr lIns="0" tIns="0" rIns="0" bIns="0"/>
          <a:lstStyle/>
          <a:p>
            <a:pPr>
              <a:defRPr/>
            </a:pPr>
            <a:r>
              <a:rPr lang="en-US" sz="1100" b="0" dirty="0">
                <a:cs typeface="Arial" charset="0"/>
              </a:rPr>
              <a:t>May 22, 2008</a:t>
            </a:r>
          </a:p>
        </p:txBody>
      </p:sp>
      <p:sp>
        <p:nvSpPr>
          <p:cNvPr id="8201" name="Rectangle 9"/>
          <p:cNvSpPr>
            <a:spLocks noChangeArrowheads="1"/>
          </p:cNvSpPr>
          <p:nvPr/>
        </p:nvSpPr>
        <p:spPr bwMode="auto">
          <a:xfrm>
            <a:off x="2531233" y="8919531"/>
            <a:ext cx="2098834" cy="199823"/>
          </a:xfrm>
          <a:prstGeom prst="rect">
            <a:avLst/>
          </a:prstGeom>
          <a:noFill/>
          <a:ln w="9525">
            <a:noFill/>
            <a:miter lim="800000"/>
            <a:headEnd/>
            <a:tailEnd/>
          </a:ln>
          <a:effectLst/>
        </p:spPr>
        <p:txBody>
          <a:bodyPr lIns="0" tIns="0" rIns="0" bIns="0"/>
          <a:lstStyle/>
          <a:p>
            <a:pPr>
              <a:defRPr/>
            </a:pPr>
            <a:r>
              <a:rPr lang="en-US" sz="1100" b="0" dirty="0">
                <a:cs typeface="Arial" charset="0"/>
              </a:rPr>
              <a:t>Presentation title</a:t>
            </a:r>
          </a:p>
        </p:txBody>
      </p:sp>
      <p:sp>
        <p:nvSpPr>
          <p:cNvPr id="8202" name="Rectangle 10"/>
          <p:cNvSpPr>
            <a:spLocks noChangeArrowheads="1"/>
          </p:cNvSpPr>
          <p:nvPr/>
        </p:nvSpPr>
        <p:spPr bwMode="auto">
          <a:xfrm>
            <a:off x="1668055" y="8919531"/>
            <a:ext cx="676939" cy="199823"/>
          </a:xfrm>
          <a:prstGeom prst="rect">
            <a:avLst/>
          </a:prstGeom>
          <a:noFill/>
          <a:ln w="9525">
            <a:noFill/>
            <a:miter lim="800000"/>
            <a:headEnd/>
            <a:tailEnd/>
          </a:ln>
          <a:effectLst/>
        </p:spPr>
        <p:txBody>
          <a:bodyPr lIns="0" tIns="0" rIns="0" bIns="0"/>
          <a:lstStyle/>
          <a:p>
            <a:pPr>
              <a:defRPr/>
            </a:pPr>
            <a:r>
              <a:rPr lang="en-US" sz="1100" b="0" dirty="0">
                <a:cs typeface="Arial" charset="0"/>
              </a:rPr>
              <a:t>Page </a:t>
            </a:r>
            <a:fld id="{ACE0FEBF-0F74-48BF-95A8-84A154130FFB}" type="slidenum">
              <a:rPr lang="en-US" sz="1100" b="0">
                <a:cs typeface="Arial" charset="0"/>
              </a:rPr>
              <a:pPr>
                <a:defRPr/>
              </a:pPr>
              <a:t>‹#›</a:t>
            </a:fld>
            <a:endParaRPr lang="en-US" sz="1100" b="0" dirty="0">
              <a:cs typeface="Arial" charset="0"/>
            </a:endParaRPr>
          </a:p>
        </p:txBody>
      </p:sp>
      <p:pic>
        <p:nvPicPr>
          <p:cNvPr id="99335" name="Picture 12" descr="logo outlines"/>
          <p:cNvPicPr>
            <a:picLocks noChangeAspect="1" noChangeArrowheads="1"/>
          </p:cNvPicPr>
          <p:nvPr/>
        </p:nvPicPr>
        <p:blipFill>
          <a:blip r:embed="rId2"/>
          <a:srcRect/>
          <a:stretch>
            <a:fillRect/>
          </a:stretch>
        </p:blipFill>
        <p:spPr bwMode="auto">
          <a:xfrm>
            <a:off x="5368546" y="8740657"/>
            <a:ext cx="1486674" cy="331964"/>
          </a:xfrm>
          <a:prstGeom prst="rect">
            <a:avLst/>
          </a:prstGeom>
          <a:noFill/>
          <a:ln w="9525">
            <a:noFill/>
            <a:miter lim="800000"/>
            <a:headEnd/>
            <a:tailEnd/>
          </a:ln>
        </p:spPr>
      </p:pic>
    </p:spTree>
    <p:extLst>
      <p:ext uri="{BB962C8B-B14F-4D97-AF65-F5344CB8AC3E}">
        <p14:creationId xmlns:p14="http://schemas.microsoft.com/office/powerpoint/2010/main" val="1904997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7800"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58775" indent="184150"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2313" indent="173038"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74738" indent="182563"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extLst>
      <p:ext uri="{BB962C8B-B14F-4D97-AF65-F5344CB8AC3E}">
        <p14:creationId xmlns:p14="http://schemas.microsoft.com/office/powerpoint/2010/main" val="158196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05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education, there</a:t>
            </a:r>
            <a:r>
              <a:rPr lang="en-US" baseline="0" dirty="0" smtClean="0"/>
              <a:t> are two trainings:  the online, 30 minute training and the “how to” quick videos.  The tools include the stories videos and the r u ok? quick guides </a:t>
            </a:r>
            <a:endParaRPr lang="en-US" dirty="0"/>
          </a:p>
        </p:txBody>
      </p:sp>
    </p:spTree>
    <p:extLst>
      <p:ext uri="{BB962C8B-B14F-4D97-AF65-F5344CB8AC3E}">
        <p14:creationId xmlns:p14="http://schemas.microsoft.com/office/powerpoint/2010/main" val="357758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quick video training was created by </a:t>
            </a:r>
            <a:r>
              <a:rPr lang="en-US" dirty="0" err="1" smtClean="0"/>
              <a:t>AccessAbilities</a:t>
            </a:r>
            <a:r>
              <a:rPr lang="en-US" baseline="0" dirty="0" smtClean="0"/>
              <a:t> and features members of the Network; we posted on ey.com/abilities so you can access it yourself</a:t>
            </a:r>
            <a:endParaRPr lang="en-US" dirty="0"/>
          </a:p>
        </p:txBody>
      </p:sp>
    </p:spTree>
    <p:extLst>
      <p:ext uri="{BB962C8B-B14F-4D97-AF65-F5344CB8AC3E}">
        <p14:creationId xmlns:p14="http://schemas.microsoft.com/office/powerpoint/2010/main" val="116017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mn-ea"/>
                <a:cs typeface="+mn-cs"/>
              </a:rPr>
              <a:t>In person learning events to get people engaged around the topic and </a:t>
            </a:r>
            <a:r>
              <a:rPr lang="en-US" sz="1200" kern="1200" dirty="0" err="1" smtClean="0">
                <a:solidFill>
                  <a:schemeClr val="tx1"/>
                </a:solidFill>
                <a:effectLst/>
                <a:latin typeface="Arial" charset="0"/>
                <a:ea typeface="+mn-ea"/>
                <a:cs typeface="+mn-cs"/>
              </a:rPr>
              <a:t>AccessAbilities</a:t>
            </a:r>
            <a:r>
              <a:rPr lang="en-US" sz="1200" kern="1200" dirty="0" smtClean="0">
                <a:solidFill>
                  <a:schemeClr val="tx1"/>
                </a:solidFill>
                <a:effectLst/>
                <a:latin typeface="Arial" charset="0"/>
                <a:ea typeface="+mn-ea"/>
                <a:cs typeface="+mn-cs"/>
              </a:rPr>
              <a:t> network is leading those and encouraging other networks to co-sponsor</a:t>
            </a:r>
          </a:p>
          <a:p>
            <a:pPr lvl="1" rtl="0" fontAlgn="ctr"/>
            <a:r>
              <a:rPr lang="en-US" sz="1200" kern="1200" dirty="0" smtClean="0">
                <a:solidFill>
                  <a:schemeClr val="tx1"/>
                </a:solidFill>
                <a:effectLst/>
                <a:latin typeface="Arial" charset="0"/>
                <a:ea typeface="+mn-ea"/>
                <a:cs typeface="+mn-cs"/>
              </a:rPr>
              <a:t>3 parts</a:t>
            </a:r>
          </a:p>
          <a:p>
            <a:pPr lvl="1" rtl="0" fontAlgn="ctr"/>
            <a:r>
              <a:rPr lang="en-US" sz="1200" kern="1200" dirty="0" smtClean="0">
                <a:solidFill>
                  <a:schemeClr val="tx1"/>
                </a:solidFill>
                <a:effectLst/>
                <a:latin typeface="Arial" charset="0"/>
                <a:ea typeface="+mn-ea"/>
                <a:cs typeface="+mn-cs"/>
              </a:rPr>
              <a:t>Hosted by highest leader in the office</a:t>
            </a:r>
          </a:p>
          <a:p>
            <a:pPr lvl="1" rtl="0" fontAlgn="ctr"/>
            <a:r>
              <a:rPr lang="en-US" sz="1200" kern="1200" dirty="0" smtClean="0">
                <a:solidFill>
                  <a:schemeClr val="tx1"/>
                </a:solidFill>
                <a:effectLst/>
                <a:latin typeface="Arial" charset="0"/>
                <a:ea typeface="+mn-ea"/>
                <a:cs typeface="+mn-cs"/>
              </a:rPr>
              <a:t>Bring in EY Assist</a:t>
            </a:r>
          </a:p>
          <a:p>
            <a:pPr lvl="1" rtl="0" fontAlgn="ctr"/>
            <a:r>
              <a:rPr lang="en-US" sz="1200" kern="1200" dirty="0" smtClean="0">
                <a:solidFill>
                  <a:schemeClr val="tx1"/>
                </a:solidFill>
                <a:effectLst/>
                <a:latin typeface="Arial" charset="0"/>
                <a:ea typeface="+mn-ea"/>
                <a:cs typeface="+mn-cs"/>
              </a:rPr>
              <a:t>Local NAMI</a:t>
            </a:r>
          </a:p>
          <a:p>
            <a:pPr lvl="1" rtl="0" fontAlgn="ctr"/>
            <a:r>
              <a:rPr lang="en-US" sz="1200" kern="1200" dirty="0" err="1" smtClean="0">
                <a:solidFill>
                  <a:schemeClr val="tx1"/>
                </a:solidFill>
                <a:effectLst/>
                <a:latin typeface="Arial" charset="0"/>
                <a:ea typeface="+mn-ea"/>
                <a:cs typeface="+mn-cs"/>
              </a:rPr>
              <a:t>AccessAbilities</a:t>
            </a:r>
            <a:r>
              <a:rPr lang="en-US" sz="1200" kern="1200" dirty="0" smtClean="0">
                <a:solidFill>
                  <a:schemeClr val="tx1"/>
                </a:solidFill>
                <a:effectLst/>
                <a:latin typeface="Arial" charset="0"/>
                <a:ea typeface="+mn-ea"/>
                <a:cs typeface="+mn-cs"/>
              </a:rPr>
              <a:t> champion</a:t>
            </a:r>
          </a:p>
          <a:p>
            <a:pPr lvl="1" rtl="0" fontAlgn="ctr"/>
            <a:r>
              <a:rPr lang="en-US" sz="1200" kern="1200" dirty="0" smtClean="0">
                <a:solidFill>
                  <a:schemeClr val="tx1"/>
                </a:solidFill>
                <a:effectLst/>
                <a:latin typeface="Arial" charset="0"/>
                <a:ea typeface="+mn-ea"/>
                <a:cs typeface="+mn-cs"/>
              </a:rPr>
              <a:t>Using videos with stories told by EY people on how they have been impacted by MI or addiction</a:t>
            </a:r>
          </a:p>
          <a:p>
            <a:pPr lvl="1" rtl="0" fontAlgn="ctr"/>
            <a:r>
              <a:rPr lang="en-US" sz="1200" kern="1200" dirty="0" smtClean="0">
                <a:solidFill>
                  <a:schemeClr val="tx1"/>
                </a:solidFill>
                <a:effectLst/>
                <a:latin typeface="Arial" charset="0"/>
                <a:ea typeface="+mn-ea"/>
                <a:cs typeface="+mn-cs"/>
              </a:rPr>
              <a:t>Series of brief how to videos where member of the network walk colleagues through how to spot those struggling, how to prep and how to have the conversations as well as where to refer to in and out of the firm</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403353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userDrawn="1">
            <p:ph type="subTitle" idx="1"/>
          </p:nvPr>
        </p:nvSpPr>
        <p:spPr>
          <a:xfrm>
            <a:off x="3081338" y="4325938"/>
            <a:ext cx="5541962" cy="1019175"/>
          </a:xfrm>
        </p:spPr>
        <p:txBody>
          <a:bodyPr/>
          <a:lstStyle>
            <a:lvl1pPr marL="0" indent="0">
              <a:lnSpc>
                <a:spcPct val="85000"/>
              </a:lnSpc>
              <a:buFont typeface="Arial" charset="0"/>
              <a:buNone/>
              <a:defRPr sz="2000"/>
            </a:lvl1pPr>
          </a:lstStyle>
          <a:p>
            <a:r>
              <a:rPr lang="en-US" dirty="0"/>
              <a:t>Click to edit Master subtitle style</a:t>
            </a:r>
          </a:p>
        </p:txBody>
      </p:sp>
      <p:sp>
        <p:nvSpPr>
          <p:cNvPr id="3074" name="Rectangle 2"/>
          <p:cNvSpPr>
            <a:spLocks noGrp="1" noChangeArrowheads="1"/>
          </p:cNvSpPr>
          <p:nvPr userDrawn="1">
            <p:ph type="ctrTitle"/>
          </p:nvPr>
        </p:nvSpPr>
        <p:spPr>
          <a:xfrm>
            <a:off x="3081338" y="3429000"/>
            <a:ext cx="5541962" cy="908050"/>
          </a:xfrm>
        </p:spPr>
        <p:txBody>
          <a:bodyPr lIns="36000" tIns="0"/>
          <a:lstStyle>
            <a:lvl1pPr>
              <a:defRPr>
                <a:solidFill>
                  <a:schemeClr val="accent2"/>
                </a:solidFill>
              </a:defRPr>
            </a:lvl1pPr>
          </a:lstStyle>
          <a:p>
            <a:r>
              <a:rPr lang="en-US" dirty="0"/>
              <a:t>Click to edit Master title</a:t>
            </a:r>
          </a:p>
        </p:txBody>
      </p:sp>
      <p:sp>
        <p:nvSpPr>
          <p:cNvPr id="67" name="Freeform 20"/>
          <p:cNvSpPr>
            <a:spLocks/>
          </p:cNvSpPr>
          <p:nvPr userDrawn="1"/>
        </p:nvSpPr>
        <p:spPr bwMode="auto">
          <a:xfrm>
            <a:off x="3079750" y="552450"/>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a:lstStyle/>
          <a:p>
            <a:endParaRPr lang="en-US" noProof="0" dirty="0">
              <a:solidFill>
                <a:schemeClr val="bg1"/>
              </a:solidFill>
            </a:endParaRPr>
          </a:p>
        </p:txBody>
      </p:sp>
      <p:sp>
        <p:nvSpPr>
          <p:cNvPr id="68" name="AutoShape 6" descr="Sml_Motion_Input"/>
          <p:cNvSpPr>
            <a:spLocks noChangeArrowheads="1"/>
          </p:cNvSpPr>
          <p:nvPr userDrawn="1"/>
        </p:nvSpPr>
        <p:spPr bwMode="gray">
          <a:xfrm rot="5400000">
            <a:off x="-109123" y="1276005"/>
            <a:ext cx="3313114" cy="3059113"/>
          </a:xfrm>
          <a:prstGeom prst="triangle">
            <a:avLst>
              <a:gd name="adj" fmla="val 60232"/>
            </a:avLst>
          </a:prstGeom>
          <a:blipFill dpi="0" rotWithShape="0">
            <a:blip r:embed="rId2" cstate="print"/>
            <a:srcRect/>
            <a:tile tx="0" ty="0" sx="100000" sy="100000" flip="none" algn="r"/>
          </a:blipFill>
          <a:ln w="9525">
            <a:noFill/>
            <a:miter lim="800000"/>
            <a:headEnd/>
            <a:tailEnd/>
          </a:ln>
          <a:effectLst/>
        </p:spPr>
        <p:txBody>
          <a:bodyPr rot="10800000" vert="eaVert" wrap="none" anchor="ctr"/>
          <a:lstStyle/>
          <a:p>
            <a:pPr algn="ctr" defTabSz="995363">
              <a:lnSpc>
                <a:spcPts val="1400"/>
              </a:lnSpc>
              <a:spcAft>
                <a:spcPct val="0"/>
              </a:spcAft>
              <a:buClrTx/>
              <a:buSzTx/>
              <a:buFontTx/>
              <a:buNone/>
            </a:pPr>
            <a:endParaRPr lang="en-GB" sz="1400" dirty="0">
              <a:solidFill>
                <a:schemeClr val="bg1"/>
              </a:solidFill>
              <a:latin typeface="EYInterstate Regular" pitchFamily="1" charset="0"/>
            </a:endParaRPr>
          </a:p>
        </p:txBody>
      </p:sp>
      <p:sp>
        <p:nvSpPr>
          <p:cNvPr id="2" name="AutoShape 2" descr="C:\Users\faccilo\AppData\Local\Temp\wzc783\EY_Logo2_Tagline_Stacked\EY_Logo2.gif"/>
          <p:cNvSpPr>
            <a:spLocks noChangeAspect="1" noChangeArrowheads="1"/>
          </p:cNvSpPr>
          <p:nvPr userDrawn="1"/>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Users\faccilo\AppData\Local\Temp\wz7223\EY_Logo2_Tagline_Stacked\EY_Logo2.gif"/>
          <p:cNvSpPr>
            <a:spLocks noChangeAspect="1" noChangeArrowheads="1"/>
          </p:cNvSpPr>
          <p:nvPr userDrawn="1"/>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C:\Users\faccilo\AppData\Local\Temp\wz7223\EY_Logo2_Tagline_Stacked\EY_Logo2.gif"/>
          <p:cNvSpPr>
            <a:spLocks noChangeAspect="1" noChangeArrowheads="1"/>
          </p:cNvSpPr>
          <p:nvPr userDrawn="1"/>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C:\Users\faccilo\AppData\Local\Temp\wz7223\EY_Logo2_Tagline_Stacked\EY_Logo2.gif"/>
          <p:cNvSpPr>
            <a:spLocks noChangeAspect="1" noChangeArrowheads="1"/>
          </p:cNvSpPr>
          <p:nvPr userDrawn="1"/>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C:\Users\faccilo\AppData\Local\Temp\wz7223\EY_Logo2_Tagline_Stacked\EY_Logo2.gif"/>
          <p:cNvSpPr>
            <a:spLocks noChangeAspect="1" noChangeArrowheads="1"/>
          </p:cNvSpPr>
          <p:nvPr userDrawn="1"/>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C:\Users\faccilo\AppData\Local\Temp\wz7223\EY_Logo2_Tagline_Stacked\EY_Logo2.gif"/>
          <p:cNvSpPr>
            <a:spLocks noChangeAspect="1" noChangeArrowheads="1"/>
          </p:cNvSpPr>
          <p:nvPr userDrawn="1"/>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C:\Users\faccilo\AppData\Local\Temp\wzf2e8\EY_Logo2_Tagline_Stacked\EY_Logo2.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79236" y="5887932"/>
            <a:ext cx="827154" cy="626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8988"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2756642" y="6407244"/>
            <a:ext cx="3014766" cy="209456"/>
          </a:xfrm>
          <a:prstGeom prst="rect">
            <a:avLst/>
          </a:prstGeom>
          <a:noFill/>
          <a:ln w="9525">
            <a:noFill/>
            <a:miter lim="800000"/>
            <a:headEnd/>
            <a:tailEnd/>
          </a:ln>
          <a:effectLst/>
        </p:spPr>
        <p:txBody>
          <a:bodyPr lIns="0" tIns="0" rIns="0" bIns="0"/>
          <a:lstStyle/>
          <a:p>
            <a:pPr>
              <a:defRPr/>
            </a:pPr>
            <a:r>
              <a:rPr lang="en-US" b="0" dirty="0" smtClean="0">
                <a:cs typeface="Arial" charset="0"/>
              </a:rPr>
              <a:t>Disabilities</a:t>
            </a:r>
            <a:r>
              <a:rPr lang="en-US" b="0" baseline="0" dirty="0" smtClean="0">
                <a:cs typeface="Arial" charset="0"/>
              </a:rPr>
              <a:t> to all abilities</a:t>
            </a:r>
            <a:endParaRPr lang="en-US" b="0" dirty="0">
              <a:cs typeface="Arial" charset="0"/>
            </a:endParaRPr>
          </a:p>
        </p:txBody>
      </p:sp>
      <p:sp>
        <p:nvSpPr>
          <p:cNvPr id="1044" name="Rectangle 20"/>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defRPr/>
            </a:pPr>
            <a:r>
              <a:rPr lang="en-US" sz="1100" b="0">
                <a:cs typeface="Arial" charset="0"/>
              </a:rPr>
              <a:t>Page </a:t>
            </a:r>
            <a:fld id="{694A6B7E-6BBF-456A-B182-A6E224B5BE6E}" type="slidenum">
              <a:rPr lang="en-US" sz="1100" b="0">
                <a:cs typeface="Arial" charset="0"/>
              </a:rPr>
              <a:pPr>
                <a:defRPr/>
              </a:pPr>
              <a:t>‹#›</a:t>
            </a:fld>
            <a:endParaRPr lang="en-US" sz="1100" b="0">
              <a:cs typeface="Arial" charset="0"/>
            </a:endParaRPr>
          </a:p>
        </p:txBody>
      </p:sp>
      <p:sp>
        <p:nvSpPr>
          <p:cNvPr id="1028"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Line 10"/>
          <p:cNvSpPr>
            <a:spLocks noChangeShapeType="1"/>
          </p:cNvSpPr>
          <p:nvPr/>
        </p:nvSpPr>
        <p:spPr bwMode="auto">
          <a:xfrm>
            <a:off x="455613" y="1042988"/>
            <a:ext cx="8229600" cy="0"/>
          </a:xfrm>
          <a:prstGeom prst="line">
            <a:avLst/>
          </a:prstGeom>
          <a:noFill/>
          <a:ln w="19050">
            <a:solidFill>
              <a:schemeClr val="accent2"/>
            </a:solidFill>
            <a:round/>
            <a:headEnd/>
            <a:tailEnd/>
          </a:ln>
          <a:effectLst/>
        </p:spPr>
        <p:txBody>
          <a:bodyPr wrap="none" anchor="ctr"/>
          <a:lstStyle/>
          <a:p>
            <a:pPr>
              <a:defRPr/>
            </a:pPr>
            <a:endParaRPr lang="en-US"/>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a:p>
        </p:txBody>
      </p:sp>
      <p:sp>
        <p:nvSpPr>
          <p:cNvPr id="1036" name="Line 12"/>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3074" name="Picture 2" descr="C:\Users\faccilo\AppData\Local\Temp\wz538e\EY_Logo1\EY_Logo1.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14968" y="6350000"/>
            <a:ext cx="447139" cy="269774"/>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748"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rtl="0" eaLnBrk="0" fontAlgn="base" hangingPunct="0">
        <a:lnSpc>
          <a:spcPct val="85000"/>
        </a:lnSpc>
        <a:spcBef>
          <a:spcPct val="0"/>
        </a:spcBef>
        <a:spcAft>
          <a:spcPct val="0"/>
        </a:spcAft>
        <a:defRPr sz="3000" b="1">
          <a:solidFill>
            <a:schemeClr val="tx1"/>
          </a:solidFill>
          <a:latin typeface="+mj-lt"/>
          <a:ea typeface="+mj-ea"/>
          <a:cs typeface="+mj-cs"/>
        </a:defRPr>
      </a:lvl1pPr>
      <a:lvl2pPr algn="l" rtl="0" eaLnBrk="0" fontAlgn="base" hangingPunct="0">
        <a:lnSpc>
          <a:spcPct val="85000"/>
        </a:lnSpc>
        <a:spcBef>
          <a:spcPct val="0"/>
        </a:spcBef>
        <a:spcAft>
          <a:spcPct val="0"/>
        </a:spcAft>
        <a:defRPr sz="3000" b="1">
          <a:solidFill>
            <a:schemeClr val="tx1"/>
          </a:solidFill>
          <a:latin typeface="Arial" charset="0"/>
        </a:defRPr>
      </a:lvl2pPr>
      <a:lvl3pPr algn="l" rtl="0" eaLnBrk="0" fontAlgn="base" hangingPunct="0">
        <a:lnSpc>
          <a:spcPct val="85000"/>
        </a:lnSpc>
        <a:spcBef>
          <a:spcPct val="0"/>
        </a:spcBef>
        <a:spcAft>
          <a:spcPct val="0"/>
        </a:spcAft>
        <a:defRPr sz="3000" b="1">
          <a:solidFill>
            <a:schemeClr val="tx1"/>
          </a:solidFill>
          <a:latin typeface="Arial" charset="0"/>
        </a:defRPr>
      </a:lvl3pPr>
      <a:lvl4pPr algn="l" rtl="0" eaLnBrk="0" fontAlgn="base" hangingPunct="0">
        <a:lnSpc>
          <a:spcPct val="85000"/>
        </a:lnSpc>
        <a:spcBef>
          <a:spcPct val="0"/>
        </a:spcBef>
        <a:spcAft>
          <a:spcPct val="0"/>
        </a:spcAft>
        <a:defRPr sz="3000" b="1">
          <a:solidFill>
            <a:schemeClr val="tx1"/>
          </a:solidFill>
          <a:latin typeface="Arial" charset="0"/>
        </a:defRPr>
      </a:lvl4pPr>
      <a:lvl5pPr algn="l" rtl="0" eaLnBrk="0" fontAlgn="base" hangingPunct="0">
        <a:lnSpc>
          <a:spcPct val="85000"/>
        </a:lnSpc>
        <a:spcBef>
          <a:spcPct val="0"/>
        </a:spcBef>
        <a:spcAft>
          <a:spcPct val="0"/>
        </a:spcAft>
        <a:defRPr sz="3000" b="1">
          <a:solidFill>
            <a:schemeClr val="tx1"/>
          </a:solidFill>
          <a:latin typeface="Arial" charset="0"/>
        </a:defRPr>
      </a:lvl5pPr>
      <a:lvl6pPr marL="457200" algn="l" rtl="0" fontAlgn="base">
        <a:lnSpc>
          <a:spcPct val="85000"/>
        </a:lnSpc>
        <a:spcBef>
          <a:spcPct val="0"/>
        </a:spcBef>
        <a:spcAft>
          <a:spcPct val="0"/>
        </a:spcAft>
        <a:defRPr sz="3000" b="1">
          <a:solidFill>
            <a:schemeClr val="tx1"/>
          </a:solidFill>
          <a:latin typeface="Arial" charset="0"/>
        </a:defRPr>
      </a:lvl6pPr>
      <a:lvl7pPr marL="914400" algn="l" rtl="0" fontAlgn="base">
        <a:lnSpc>
          <a:spcPct val="85000"/>
        </a:lnSpc>
        <a:spcBef>
          <a:spcPct val="0"/>
        </a:spcBef>
        <a:spcAft>
          <a:spcPct val="0"/>
        </a:spcAft>
        <a:defRPr sz="3000" b="1">
          <a:solidFill>
            <a:schemeClr val="tx1"/>
          </a:solidFill>
          <a:latin typeface="Arial" charset="0"/>
        </a:defRPr>
      </a:lvl7pPr>
      <a:lvl8pPr marL="1371600" algn="l" rtl="0" fontAlgn="base">
        <a:lnSpc>
          <a:spcPct val="85000"/>
        </a:lnSpc>
        <a:spcBef>
          <a:spcPct val="0"/>
        </a:spcBef>
        <a:spcAft>
          <a:spcPct val="0"/>
        </a:spcAft>
        <a:defRPr sz="3000" b="1">
          <a:solidFill>
            <a:schemeClr val="tx1"/>
          </a:solidFill>
          <a:latin typeface="Arial" charset="0"/>
        </a:defRPr>
      </a:lvl8pPr>
      <a:lvl9pPr marL="1828800" algn="l" rtl="0" fontAlgn="base">
        <a:lnSpc>
          <a:spcPct val="85000"/>
        </a:lnSpc>
        <a:spcBef>
          <a:spcPct val="0"/>
        </a:spcBef>
        <a:spcAft>
          <a:spcPct val="0"/>
        </a:spcAft>
        <a:defRPr sz="3000" b="1">
          <a:solidFill>
            <a:schemeClr val="tx1"/>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chemeClr val="tx1"/>
          </a:solidFill>
          <a:latin typeface="+mn-lt"/>
          <a:ea typeface="+mn-ea"/>
          <a:cs typeface="+mn-cs"/>
        </a:defRPr>
      </a:lvl1pPr>
      <a:lvl2pPr marL="719138" indent="-357188" algn="l" rtl="0" eaLnBrk="0" fontAlgn="base" hangingPunct="0">
        <a:spcBef>
          <a:spcPct val="20000"/>
        </a:spcBef>
        <a:spcAft>
          <a:spcPct val="0"/>
        </a:spcAft>
        <a:buClr>
          <a:srgbClr val="FFD200"/>
        </a:buClr>
        <a:buSzPct val="75000"/>
        <a:buFont typeface="Arial" charset="0"/>
        <a:buChar char="►"/>
        <a:defRPr sz="2000">
          <a:solidFill>
            <a:schemeClr val="tx1"/>
          </a:solidFill>
          <a:latin typeface="+mn-lt"/>
        </a:defRPr>
      </a:lvl2pPr>
      <a:lvl3pPr marL="1081088" indent="-360363" algn="l" rtl="0" eaLnBrk="0" fontAlgn="base" hangingPunct="0">
        <a:spcBef>
          <a:spcPct val="20000"/>
        </a:spcBef>
        <a:spcAft>
          <a:spcPct val="0"/>
        </a:spcAft>
        <a:buClr>
          <a:srgbClr val="FFD200"/>
        </a:buClr>
        <a:buSzPct val="75000"/>
        <a:buFont typeface="Arial" charset="0"/>
        <a:buChar char="►"/>
        <a:defRPr>
          <a:solidFill>
            <a:schemeClr val="tx1"/>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chemeClr val="tx1"/>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chemeClr val="tx1"/>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333333"/>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a:t>
            </a:r>
          </a:p>
        </p:txBody>
      </p:sp>
      <p:sp>
        <p:nvSpPr>
          <p:cNvPr id="183303" name="Line 7"/>
          <p:cNvSpPr>
            <a:spLocks noChangeShapeType="1"/>
          </p:cNvSpPr>
          <p:nvPr/>
        </p:nvSpPr>
        <p:spPr bwMode="auto">
          <a:xfrm>
            <a:off x="455613" y="1042988"/>
            <a:ext cx="8229600" cy="0"/>
          </a:xfrm>
          <a:prstGeom prst="line">
            <a:avLst/>
          </a:prstGeom>
          <a:noFill/>
          <a:ln w="19050">
            <a:solidFill>
              <a:srgbClr val="FFD200"/>
            </a:solidFill>
            <a:round/>
            <a:headEnd/>
            <a:tailEnd/>
          </a:ln>
          <a:effectLst/>
        </p:spPr>
        <p:txBody>
          <a:bodyPr wrap="none" anchor="ctr"/>
          <a:lstStyle/>
          <a:p>
            <a:pPr>
              <a:defRPr/>
            </a:pPr>
            <a:endParaRPr lang="en-US"/>
          </a:p>
        </p:txBody>
      </p:sp>
      <p:sp>
        <p:nvSpPr>
          <p:cNvPr id="183305"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sp>
        <p:nvSpPr>
          <p:cNvPr id="183308"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a:p>
        </p:txBody>
      </p:sp>
      <p:sp>
        <p:nvSpPr>
          <p:cNvPr id="183322" name="Rectangle 26"/>
          <p:cNvSpPr>
            <a:spLocks noChangeArrowheads="1"/>
          </p:cNvSpPr>
          <p:nvPr userDrawn="1"/>
        </p:nvSpPr>
        <p:spPr bwMode="auto">
          <a:xfrm>
            <a:off x="2778125" y="6372350"/>
            <a:ext cx="3076410" cy="196850"/>
          </a:xfrm>
          <a:prstGeom prst="rect">
            <a:avLst/>
          </a:prstGeom>
          <a:noFill/>
          <a:ln w="9525">
            <a:noFill/>
            <a:miter lim="800000"/>
            <a:headEnd/>
            <a:tailEnd/>
          </a:ln>
          <a:effectLst/>
        </p:spPr>
        <p:txBody>
          <a:bodyPr lIns="0" tIns="0" rIns="0" bIns="0"/>
          <a:lstStyle/>
          <a:p>
            <a:pPr>
              <a:defRPr/>
            </a:pPr>
            <a:r>
              <a:rPr lang="en-US" b="0" dirty="0" smtClean="0">
                <a:cs typeface="Arial" charset="0"/>
              </a:rPr>
              <a:t>Disabilities</a:t>
            </a:r>
            <a:r>
              <a:rPr lang="en-US" b="0" baseline="0" dirty="0" smtClean="0">
                <a:cs typeface="Arial" charset="0"/>
              </a:rPr>
              <a:t> to all abilities</a:t>
            </a:r>
            <a:endParaRPr lang="en-US" b="0" dirty="0">
              <a:cs typeface="Arial" charset="0"/>
            </a:endParaRPr>
          </a:p>
        </p:txBody>
      </p:sp>
      <p:sp>
        <p:nvSpPr>
          <p:cNvPr id="183323" name="Rectangle 27"/>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defRPr/>
            </a:pPr>
            <a:r>
              <a:rPr lang="en-US" sz="1100" b="0">
                <a:cs typeface="Arial" charset="0"/>
              </a:rPr>
              <a:t>Page </a:t>
            </a:r>
            <a:fld id="{F5DA23BE-381F-4DB3-AFC4-080F5404FA76}" type="slidenum">
              <a:rPr lang="en-US" sz="1100" b="0">
                <a:cs typeface="Arial" charset="0"/>
              </a:rPr>
              <a:pPr>
                <a:defRPr/>
              </a:pPr>
              <a:t>‹#›</a:t>
            </a:fld>
            <a:endParaRPr lang="en-US" sz="1100" b="0">
              <a:cs typeface="Arial" charset="0"/>
            </a:endParaRPr>
          </a:p>
        </p:txBody>
      </p:sp>
      <p:pic>
        <p:nvPicPr>
          <p:cNvPr id="2050" name="Picture 2" descr="C:\Users\faccilo\AppData\Local\Temp\wz538e\EY_Logo1\EY_Logo1.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35044" y="6350000"/>
            <a:ext cx="379564" cy="229003"/>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chemeClr val="tx1"/>
          </a:solidFill>
          <a:latin typeface="+mj-lt"/>
          <a:ea typeface="+mj-ea"/>
          <a:cs typeface="+mj-cs"/>
        </a:defRPr>
      </a:lvl1pPr>
      <a:lvl2pPr algn="l" rtl="0" eaLnBrk="0" fontAlgn="base" hangingPunct="0">
        <a:lnSpc>
          <a:spcPct val="85000"/>
        </a:lnSpc>
        <a:spcBef>
          <a:spcPct val="0"/>
        </a:spcBef>
        <a:spcAft>
          <a:spcPct val="0"/>
        </a:spcAft>
        <a:defRPr sz="3000" b="1">
          <a:solidFill>
            <a:schemeClr val="tx1"/>
          </a:solidFill>
          <a:latin typeface="Arial" charset="0"/>
        </a:defRPr>
      </a:lvl2pPr>
      <a:lvl3pPr algn="l" rtl="0" eaLnBrk="0" fontAlgn="base" hangingPunct="0">
        <a:lnSpc>
          <a:spcPct val="85000"/>
        </a:lnSpc>
        <a:spcBef>
          <a:spcPct val="0"/>
        </a:spcBef>
        <a:spcAft>
          <a:spcPct val="0"/>
        </a:spcAft>
        <a:defRPr sz="3000" b="1">
          <a:solidFill>
            <a:schemeClr val="tx1"/>
          </a:solidFill>
          <a:latin typeface="Arial" charset="0"/>
        </a:defRPr>
      </a:lvl3pPr>
      <a:lvl4pPr algn="l" rtl="0" eaLnBrk="0" fontAlgn="base" hangingPunct="0">
        <a:lnSpc>
          <a:spcPct val="85000"/>
        </a:lnSpc>
        <a:spcBef>
          <a:spcPct val="0"/>
        </a:spcBef>
        <a:spcAft>
          <a:spcPct val="0"/>
        </a:spcAft>
        <a:defRPr sz="3000" b="1">
          <a:solidFill>
            <a:schemeClr val="tx1"/>
          </a:solidFill>
          <a:latin typeface="Arial" charset="0"/>
        </a:defRPr>
      </a:lvl4pPr>
      <a:lvl5pPr algn="l" rtl="0" eaLnBrk="0" fontAlgn="base" hangingPunct="0">
        <a:lnSpc>
          <a:spcPct val="85000"/>
        </a:lnSpc>
        <a:spcBef>
          <a:spcPct val="0"/>
        </a:spcBef>
        <a:spcAft>
          <a:spcPct val="0"/>
        </a:spcAft>
        <a:defRPr sz="3000" b="1">
          <a:solidFill>
            <a:schemeClr val="tx1"/>
          </a:solidFill>
          <a:latin typeface="Arial" charset="0"/>
        </a:defRPr>
      </a:lvl5pPr>
      <a:lvl6pPr marL="457200" algn="l" rtl="0" fontAlgn="base">
        <a:lnSpc>
          <a:spcPct val="85000"/>
        </a:lnSpc>
        <a:spcBef>
          <a:spcPct val="0"/>
        </a:spcBef>
        <a:spcAft>
          <a:spcPct val="0"/>
        </a:spcAft>
        <a:defRPr sz="3000" b="1">
          <a:solidFill>
            <a:schemeClr val="tx1"/>
          </a:solidFill>
          <a:latin typeface="Arial" charset="0"/>
        </a:defRPr>
      </a:lvl6pPr>
      <a:lvl7pPr marL="914400" algn="l" rtl="0" fontAlgn="base">
        <a:lnSpc>
          <a:spcPct val="85000"/>
        </a:lnSpc>
        <a:spcBef>
          <a:spcPct val="0"/>
        </a:spcBef>
        <a:spcAft>
          <a:spcPct val="0"/>
        </a:spcAft>
        <a:defRPr sz="3000" b="1">
          <a:solidFill>
            <a:schemeClr val="tx1"/>
          </a:solidFill>
          <a:latin typeface="Arial" charset="0"/>
        </a:defRPr>
      </a:lvl7pPr>
      <a:lvl8pPr marL="1371600" algn="l" rtl="0" fontAlgn="base">
        <a:lnSpc>
          <a:spcPct val="85000"/>
        </a:lnSpc>
        <a:spcBef>
          <a:spcPct val="0"/>
        </a:spcBef>
        <a:spcAft>
          <a:spcPct val="0"/>
        </a:spcAft>
        <a:defRPr sz="3000" b="1">
          <a:solidFill>
            <a:schemeClr val="tx1"/>
          </a:solidFill>
          <a:latin typeface="Arial" charset="0"/>
        </a:defRPr>
      </a:lvl8pPr>
      <a:lvl9pPr marL="1828800" algn="l" rtl="0" fontAlgn="base">
        <a:lnSpc>
          <a:spcPct val="85000"/>
        </a:lnSpc>
        <a:spcBef>
          <a:spcPct val="0"/>
        </a:spcBef>
        <a:spcAft>
          <a:spcPct val="0"/>
        </a:spcAft>
        <a:defRPr sz="3000" b="1">
          <a:solidFill>
            <a:schemeClr val="tx1"/>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2400">
          <a:solidFill>
            <a:schemeClr val="tx1"/>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37890" name="Picture 6" descr="lines11_crop_subtle"/>
          <p:cNvPicPr>
            <a:picLocks noChangeAspect="1" noChangeArrowheads="1"/>
          </p:cNvPicPr>
          <p:nvPr/>
        </p:nvPicPr>
        <p:blipFill>
          <a:blip r:embed="rId13" cstate="print"/>
          <a:srcRect/>
          <a:stretch>
            <a:fillRect/>
          </a:stretch>
        </p:blipFill>
        <p:spPr bwMode="auto">
          <a:xfrm>
            <a:off x="452438" y="1046163"/>
            <a:ext cx="8237537" cy="5200650"/>
          </a:xfrm>
          <a:prstGeom prst="rect">
            <a:avLst/>
          </a:prstGeom>
          <a:noFill/>
          <a:ln w="9525">
            <a:noFill/>
            <a:miter lim="800000"/>
            <a:headEnd/>
            <a:tailEnd/>
          </a:ln>
        </p:spPr>
      </p:pic>
      <p:sp>
        <p:nvSpPr>
          <p:cNvPr id="37891" name="Rectangle 3"/>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5236"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37893" name="Picture 9" descr="logo outlines"/>
          <p:cNvPicPr>
            <a:picLocks noChangeAspect="1" noChangeArrowheads="1"/>
          </p:cNvPicPr>
          <p:nvPr/>
        </p:nvPicPr>
        <p:blipFill>
          <a:blip r:embed="rId14"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50178" name="Picture 6" descr="11deg_grey_100"/>
          <p:cNvPicPr>
            <a:picLocks noChangeAspect="1" noChangeArrowheads="1"/>
          </p:cNvPicPr>
          <p:nvPr/>
        </p:nvPicPr>
        <p:blipFill>
          <a:blip r:embed="rId13" cstate="print"/>
          <a:srcRect/>
          <a:stretch>
            <a:fillRect/>
          </a:stretch>
        </p:blipFill>
        <p:spPr bwMode="auto">
          <a:xfrm>
            <a:off x="455613" y="1035050"/>
            <a:ext cx="8237537" cy="5200650"/>
          </a:xfrm>
          <a:prstGeom prst="rect">
            <a:avLst/>
          </a:prstGeom>
          <a:noFill/>
          <a:ln w="9525">
            <a:noFill/>
            <a:miter lim="800000"/>
            <a:headEnd/>
            <a:tailEnd/>
          </a:ln>
        </p:spPr>
      </p:pic>
      <p:sp>
        <p:nvSpPr>
          <p:cNvPr id="50179" name="Rectangle 3"/>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6260"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50181" name="Picture 8" descr="logo outlines"/>
          <p:cNvPicPr>
            <a:picLocks noChangeAspect="1" noChangeArrowheads="1"/>
          </p:cNvPicPr>
          <p:nvPr/>
        </p:nvPicPr>
        <p:blipFill>
          <a:blip r:embed="rId14"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225"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62468" name="Picture 14" descr="lines11_fade1_grey_crop_subtle"/>
          <p:cNvPicPr>
            <a:picLocks noChangeAspect="1" noChangeArrowheads="1"/>
          </p:cNvPicPr>
          <p:nvPr/>
        </p:nvPicPr>
        <p:blipFill>
          <a:blip r:embed="rId13" cstate="print"/>
          <a:srcRect/>
          <a:stretch>
            <a:fillRect/>
          </a:stretch>
        </p:blipFill>
        <p:spPr bwMode="auto">
          <a:xfrm>
            <a:off x="455613" y="1035050"/>
            <a:ext cx="8237537" cy="5200650"/>
          </a:xfrm>
          <a:prstGeom prst="rect">
            <a:avLst/>
          </a:prstGeom>
          <a:noFill/>
          <a:ln w="9525">
            <a:noFill/>
            <a:miter lim="800000"/>
            <a:headEnd/>
            <a:tailEnd/>
          </a:ln>
        </p:spPr>
      </p:pic>
      <p:pic>
        <p:nvPicPr>
          <p:cNvPr id="62469" name="Picture 15" descr="logo outlines"/>
          <p:cNvPicPr>
            <a:picLocks noChangeAspect="1" noChangeArrowheads="1"/>
          </p:cNvPicPr>
          <p:nvPr/>
        </p:nvPicPr>
        <p:blipFill>
          <a:blip r:embed="rId14"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Lst>
  <p:hf hdr="0" ftr="0" dt="0"/>
  <p:txStyles>
    <p:titleStyle>
      <a:lvl1pPr algn="l" rtl="0" eaLnBrk="0" fontAlgn="base" hangingPunct="0">
        <a:lnSpc>
          <a:spcPct val="85000"/>
        </a:lnSpc>
        <a:spcBef>
          <a:spcPct val="0"/>
        </a:spcBef>
        <a:spcAft>
          <a:spcPct val="0"/>
        </a:spcAft>
        <a:defRPr sz="3000" b="1">
          <a:solidFill>
            <a:schemeClr val="accent2"/>
          </a:solidFill>
          <a:latin typeface="+mj-lt"/>
          <a:ea typeface="+mj-ea"/>
          <a:cs typeface="+mj-cs"/>
        </a:defRPr>
      </a:lvl1pPr>
      <a:lvl2pPr algn="l" rtl="0" eaLnBrk="0" fontAlgn="base" hangingPunct="0">
        <a:lnSpc>
          <a:spcPct val="85000"/>
        </a:lnSpc>
        <a:spcBef>
          <a:spcPct val="0"/>
        </a:spcBef>
        <a:spcAft>
          <a:spcPct val="0"/>
        </a:spcAft>
        <a:defRPr sz="3000" b="1">
          <a:solidFill>
            <a:schemeClr val="accent2"/>
          </a:solidFill>
          <a:latin typeface="Arial" charset="0"/>
        </a:defRPr>
      </a:lvl2pPr>
      <a:lvl3pPr algn="l" rtl="0" eaLnBrk="0" fontAlgn="base" hangingPunct="0">
        <a:lnSpc>
          <a:spcPct val="85000"/>
        </a:lnSpc>
        <a:spcBef>
          <a:spcPct val="0"/>
        </a:spcBef>
        <a:spcAft>
          <a:spcPct val="0"/>
        </a:spcAft>
        <a:defRPr sz="3000" b="1">
          <a:solidFill>
            <a:schemeClr val="accent2"/>
          </a:solidFill>
          <a:latin typeface="Arial" charset="0"/>
        </a:defRPr>
      </a:lvl3pPr>
      <a:lvl4pPr algn="l" rtl="0" eaLnBrk="0" fontAlgn="base" hangingPunct="0">
        <a:lnSpc>
          <a:spcPct val="85000"/>
        </a:lnSpc>
        <a:spcBef>
          <a:spcPct val="0"/>
        </a:spcBef>
        <a:spcAft>
          <a:spcPct val="0"/>
        </a:spcAft>
        <a:defRPr sz="3000" b="1">
          <a:solidFill>
            <a:schemeClr val="accent2"/>
          </a:solidFill>
          <a:latin typeface="Arial" charset="0"/>
        </a:defRPr>
      </a:lvl4pPr>
      <a:lvl5pPr algn="l" rtl="0" eaLnBrk="0" fontAlgn="base" hangingPunct="0">
        <a:lnSpc>
          <a:spcPct val="85000"/>
        </a:lnSpc>
        <a:spcBef>
          <a:spcPct val="0"/>
        </a:spcBef>
        <a:spcAft>
          <a:spcPct val="0"/>
        </a:spcAft>
        <a:defRPr sz="3000" b="1">
          <a:solidFill>
            <a:schemeClr val="accent2"/>
          </a:solidFill>
          <a:latin typeface="Arial" charset="0"/>
        </a:defRPr>
      </a:lvl5pPr>
      <a:lvl6pPr marL="457200" algn="l" rtl="0" fontAlgn="base">
        <a:lnSpc>
          <a:spcPct val="85000"/>
        </a:lnSpc>
        <a:spcBef>
          <a:spcPct val="0"/>
        </a:spcBef>
        <a:spcAft>
          <a:spcPct val="0"/>
        </a:spcAft>
        <a:defRPr sz="3000" b="1">
          <a:solidFill>
            <a:schemeClr val="accent2"/>
          </a:solidFill>
          <a:latin typeface="Arial" charset="0"/>
        </a:defRPr>
      </a:lvl6pPr>
      <a:lvl7pPr marL="914400" algn="l" rtl="0" fontAlgn="base">
        <a:lnSpc>
          <a:spcPct val="85000"/>
        </a:lnSpc>
        <a:spcBef>
          <a:spcPct val="0"/>
        </a:spcBef>
        <a:spcAft>
          <a:spcPct val="0"/>
        </a:spcAft>
        <a:defRPr sz="3000" b="1">
          <a:solidFill>
            <a:schemeClr val="accent2"/>
          </a:solidFill>
          <a:latin typeface="Arial" charset="0"/>
        </a:defRPr>
      </a:lvl7pPr>
      <a:lvl8pPr marL="1371600" algn="l" rtl="0" fontAlgn="base">
        <a:lnSpc>
          <a:spcPct val="85000"/>
        </a:lnSpc>
        <a:spcBef>
          <a:spcPct val="0"/>
        </a:spcBef>
        <a:spcAft>
          <a:spcPct val="0"/>
        </a:spcAft>
        <a:defRPr sz="3000" b="1">
          <a:solidFill>
            <a:schemeClr val="accent2"/>
          </a:solidFill>
          <a:latin typeface="Arial" charset="0"/>
        </a:defRPr>
      </a:lvl8pPr>
      <a:lvl9pPr marL="1828800" algn="l" rtl="0" fontAlgn="base">
        <a:lnSpc>
          <a:spcPct val="85000"/>
        </a:lnSpc>
        <a:spcBef>
          <a:spcPct val="0"/>
        </a:spcBef>
        <a:spcAft>
          <a:spcPct val="0"/>
        </a:spcAft>
        <a:defRPr sz="30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421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sp>
        <p:nvSpPr>
          <p:cNvPr id="94214" name="Freeform 6"/>
          <p:cNvSpPr>
            <a:spLocks/>
          </p:cNvSpPr>
          <p:nvPr/>
        </p:nvSpPr>
        <p:spPr bwMode="auto">
          <a:xfrm>
            <a:off x="455613" y="1039813"/>
            <a:ext cx="8253412"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646464"/>
          </a:solidFill>
          <a:ln w="9525">
            <a:noFill/>
            <a:round/>
            <a:headEnd/>
            <a:tailEnd/>
          </a:ln>
          <a:effectLst/>
        </p:spPr>
        <p:txBody>
          <a:bodyPr/>
          <a:lstStyle/>
          <a:p>
            <a:pPr>
              <a:defRPr/>
            </a:pPr>
            <a:endParaRPr lang="en-US"/>
          </a:p>
        </p:txBody>
      </p:sp>
      <p:pic>
        <p:nvPicPr>
          <p:cNvPr id="74757" name="Picture 8" descr="logo outlines"/>
          <p:cNvPicPr>
            <a:picLocks noChangeAspect="1" noChangeArrowheads="1"/>
          </p:cNvPicPr>
          <p:nvPr/>
        </p:nvPicPr>
        <p:blipFill>
          <a:blip r:embed="rId13"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6" r:id="rId1"/>
    <p:sldLayoutId id="2147483735" r:id="rId2"/>
    <p:sldLayoutId id="2147483734" r:id="rId3"/>
    <p:sldLayoutId id="2147483733" r:id="rId4"/>
    <p:sldLayoutId id="2147483732" r:id="rId5"/>
    <p:sldLayoutId id="2147483731" r:id="rId6"/>
    <p:sldLayoutId id="2147483730" r:id="rId7"/>
    <p:sldLayoutId id="2147483729" r:id="rId8"/>
    <p:sldLayoutId id="2147483728" r:id="rId9"/>
    <p:sldLayoutId id="2147483727" r:id="rId10"/>
    <p:sldLayoutId id="2147483726"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Yellow fill divider</a:t>
            </a:r>
          </a:p>
        </p:txBody>
      </p:sp>
      <p:sp>
        <p:nvSpPr>
          <p:cNvPr id="9830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sp>
        <p:nvSpPr>
          <p:cNvPr id="98311" name="Freeform 7"/>
          <p:cNvSpPr>
            <a:spLocks noChangeAspect="1"/>
          </p:cNvSpPr>
          <p:nvPr/>
        </p:nvSpPr>
        <p:spPr bwMode="auto">
          <a:xfrm>
            <a:off x="444500" y="1054100"/>
            <a:ext cx="8242300" cy="5194300"/>
          </a:xfrm>
          <a:custGeom>
            <a:avLst/>
            <a:gdLst/>
            <a:ahLst/>
            <a:cxnLst>
              <a:cxn ang="0">
                <a:pos x="632" y="0"/>
              </a:cxn>
              <a:cxn ang="0">
                <a:pos x="0" y="3272"/>
              </a:cxn>
              <a:cxn ang="0">
                <a:pos x="5192" y="3272"/>
              </a:cxn>
              <a:cxn ang="0">
                <a:pos x="5192" y="0"/>
              </a:cxn>
              <a:cxn ang="0">
                <a:pos x="632" y="0"/>
              </a:cxn>
            </a:cxnLst>
            <a:rect l="0" t="0" r="r" b="b"/>
            <a:pathLst>
              <a:path w="5192" h="3272">
                <a:moveTo>
                  <a:pt x="632" y="0"/>
                </a:moveTo>
                <a:lnTo>
                  <a:pt x="0" y="3272"/>
                </a:lnTo>
                <a:lnTo>
                  <a:pt x="5192" y="3272"/>
                </a:lnTo>
                <a:lnTo>
                  <a:pt x="5192" y="0"/>
                </a:lnTo>
                <a:lnTo>
                  <a:pt x="632" y="0"/>
                </a:lnTo>
                <a:close/>
              </a:path>
            </a:pathLst>
          </a:custGeom>
          <a:solidFill>
            <a:srgbClr val="FFD200"/>
          </a:solidFill>
          <a:ln w="9525">
            <a:noFill/>
            <a:round/>
            <a:headEnd/>
            <a:tailEnd/>
          </a:ln>
          <a:effectLst/>
        </p:spPr>
        <p:txBody>
          <a:bodyPr/>
          <a:lstStyle/>
          <a:p>
            <a:pPr>
              <a:defRPr/>
            </a:pPr>
            <a:endParaRPr lang="en-US"/>
          </a:p>
        </p:txBody>
      </p:sp>
      <p:pic>
        <p:nvPicPr>
          <p:cNvPr id="87045" name="Picture 8" descr="logo outlines"/>
          <p:cNvPicPr>
            <a:picLocks noChangeAspect="1" noChangeArrowheads="1"/>
          </p:cNvPicPr>
          <p:nvPr/>
        </p:nvPicPr>
        <p:blipFill>
          <a:blip r:embed="rId13"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6" r:id="rId2"/>
    <p:sldLayoutId id="2147483745" r:id="rId3"/>
    <p:sldLayoutId id="2147483744" r:id="rId4"/>
    <p:sldLayoutId id="2147483743" r:id="rId5"/>
    <p:sldLayoutId id="2147483742" r:id="rId6"/>
    <p:sldLayoutId id="2147483741" r:id="rId7"/>
    <p:sldLayoutId id="2147483740" r:id="rId8"/>
    <p:sldLayoutId id="2147483739" r:id="rId9"/>
    <p:sldLayoutId id="2147483738" r:id="rId10"/>
    <p:sldLayoutId id="2147483737"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nk.brightcove.com/services/player/bcpid1066442693001?bckey=AQ~~,AAAA-EP4z8k~,tc77CdEXuhdzCcfzpbfwt2Q3pNu63jMh&amp;bctid=51447092550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ctrTitle"/>
          </p:nvPr>
        </p:nvSpPr>
        <p:spPr>
          <a:xfrm>
            <a:off x="2735678" y="3325020"/>
            <a:ext cx="5849242" cy="1138488"/>
          </a:xfrm>
        </p:spPr>
        <p:txBody>
          <a:bodyPr/>
          <a:lstStyle/>
          <a:p>
            <a:pPr eaLnBrk="1" hangingPunct="1"/>
            <a:r>
              <a:rPr lang="en-US" sz="3600" dirty="0" smtClean="0"/>
              <a:t>EY’s r u </a:t>
            </a:r>
            <a:r>
              <a:rPr lang="en-US" sz="3600" dirty="0" smtClean="0"/>
              <a:t>ok</a:t>
            </a:r>
            <a:r>
              <a:rPr lang="en-US" sz="3600" dirty="0" smtClean="0"/>
              <a:t>? </a:t>
            </a:r>
            <a:r>
              <a:rPr lang="en-US" sz="3600" dirty="0" smtClean="0"/>
              <a:t>initiative</a:t>
            </a:r>
            <a:r>
              <a:rPr lang="en-US" sz="3200" dirty="0" smtClean="0"/>
              <a:t/>
            </a:r>
            <a:br>
              <a:rPr lang="en-US" sz="3200" dirty="0" smtClean="0"/>
            </a:br>
            <a:r>
              <a:rPr lang="en-US" sz="3200" dirty="0" smtClean="0"/>
              <a:t/>
            </a:r>
            <a:br>
              <a:rPr lang="en-US" sz="3200" dirty="0" smtClean="0"/>
            </a:br>
            <a:r>
              <a:rPr lang="en-US" sz="2800" dirty="0" smtClean="0"/>
              <a:t>Lori Golden, Abilities Strategy Leader</a:t>
            </a:r>
            <a:r>
              <a:rPr lang="en-US" sz="2800" dirty="0"/>
              <a:t/>
            </a:r>
            <a:br>
              <a:rPr lang="en-US" sz="28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 </a:t>
            </a:r>
            <a:r>
              <a:rPr lang="en-US" sz="3200" dirty="0"/>
              <a:t/>
            </a:r>
            <a:br>
              <a:rPr lang="en-US" sz="3200" dirty="0"/>
            </a:br>
            <a:endParaRPr lang="en-US" sz="3200" dirty="0"/>
          </a:p>
        </p:txBody>
      </p:sp>
      <p:sp>
        <p:nvSpPr>
          <p:cNvPr id="2" name="Subtitle 1"/>
          <p:cNvSpPr>
            <a:spLocks noGrp="1"/>
          </p:cNvSpPr>
          <p:nvPr>
            <p:ph type="subTitle" idx="1"/>
          </p:nvPr>
        </p:nvSpPr>
        <p:spPr>
          <a:xfrm>
            <a:off x="2712353" y="5274739"/>
            <a:ext cx="5541962" cy="404978"/>
          </a:xfrm>
        </p:spPr>
        <p:txBody>
          <a:bodyPr/>
          <a:lstStyle/>
          <a:p>
            <a:r>
              <a:rPr lang="en-US" sz="2400" dirty="0" smtClean="0"/>
              <a:t>November 22, 2016</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p:txBody>
          <a:bodyPr/>
          <a:lstStyle/>
          <a:p>
            <a:r>
              <a:rPr lang="en-US" dirty="0" smtClean="0"/>
              <a:t>Mini learning events in small group settings -  teams, counseling families, service lines</a:t>
            </a:r>
          </a:p>
          <a:p>
            <a:r>
              <a:rPr lang="en-US" dirty="0" smtClean="0"/>
              <a:t>Measuring outcomes, gathering stories</a:t>
            </a:r>
          </a:p>
          <a:p>
            <a:r>
              <a:rPr lang="en-US" dirty="0" smtClean="0"/>
              <a:t>Sharing practices with other organizations</a:t>
            </a:r>
          </a:p>
          <a:p>
            <a:r>
              <a:rPr lang="en-US" dirty="0" smtClean="0"/>
              <a:t>Promoting NAMI’s stigma-free company externally</a:t>
            </a:r>
            <a:endParaRPr lang="en-US" dirty="0"/>
          </a:p>
        </p:txBody>
      </p:sp>
    </p:spTree>
    <p:extLst>
      <p:ext uri="{BB962C8B-B14F-4D97-AF65-F5344CB8AC3E}">
        <p14:creationId xmlns:p14="http://schemas.microsoft.com/office/powerpoint/2010/main" val="313843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78909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Mental illness* </a:t>
            </a:r>
            <a:r>
              <a:rPr lang="en-GB" altLang="en-US" sz="3200" dirty="0"/>
              <a:t>is </a:t>
            </a:r>
            <a:r>
              <a:rPr lang="en-GB" altLang="en-US" sz="3200" dirty="0" smtClean="0"/>
              <a:t>a critical issue </a:t>
            </a:r>
            <a:r>
              <a:rPr lang="en-GB" altLang="en-US" sz="3200" dirty="0"/>
              <a:t/>
            </a:r>
            <a:br>
              <a:rPr lang="en-GB" altLang="en-US" sz="3200" dirty="0"/>
            </a:br>
            <a:endParaRPr lang="en-US" dirty="0"/>
          </a:p>
        </p:txBody>
      </p:sp>
      <p:sp>
        <p:nvSpPr>
          <p:cNvPr id="3" name="Content Placeholder 2"/>
          <p:cNvSpPr>
            <a:spLocks noGrp="1"/>
          </p:cNvSpPr>
          <p:nvPr>
            <p:ph idx="1"/>
          </p:nvPr>
        </p:nvSpPr>
        <p:spPr/>
        <p:txBody>
          <a:bodyPr/>
          <a:lstStyle/>
          <a:p>
            <a:pPr eaLnBrk="1" hangingPunct="1">
              <a:defRPr/>
            </a:pPr>
            <a:r>
              <a:rPr lang="en-GB" altLang="en-US" dirty="0" smtClean="0"/>
              <a:t>1 in 4 adults experience mental illness in a given year.</a:t>
            </a:r>
          </a:p>
          <a:p>
            <a:pPr eaLnBrk="1" hangingPunct="1">
              <a:defRPr/>
            </a:pPr>
            <a:r>
              <a:rPr lang="en-GB" altLang="en-US" dirty="0" smtClean="0"/>
              <a:t>Mood </a:t>
            </a:r>
            <a:r>
              <a:rPr lang="en-GB" altLang="en-US" dirty="0"/>
              <a:t>disorders are the third major cause of hospitalizations for 18-44 year olds.</a:t>
            </a:r>
          </a:p>
          <a:p>
            <a:pPr>
              <a:defRPr/>
            </a:pPr>
            <a:r>
              <a:rPr lang="en-US" dirty="0"/>
              <a:t>Serious mental illness costs $193.2 billion in lost earnings per year.</a:t>
            </a:r>
          </a:p>
          <a:p>
            <a:pPr eaLnBrk="1" hangingPunct="1">
              <a:defRPr/>
            </a:pPr>
            <a:r>
              <a:rPr lang="en-GB" altLang="en-US" dirty="0"/>
              <a:t>Less than one third of adults with mental illness receive treatment.</a:t>
            </a:r>
          </a:p>
          <a:p>
            <a:pPr eaLnBrk="1" hangingPunct="1">
              <a:defRPr/>
            </a:pPr>
            <a:r>
              <a:rPr lang="en-US" dirty="0"/>
              <a:t>Unintentional overdose deaths from prescription pain relievers has quadrupled since 1999.</a:t>
            </a:r>
            <a:endParaRPr lang="en-GB" altLang="en-US" dirty="0"/>
          </a:p>
          <a:p>
            <a:pPr lvl="1"/>
            <a:endParaRPr lang="en-US" sz="2400" dirty="0" smtClean="0"/>
          </a:p>
          <a:p>
            <a:pPr marL="361950" lvl="1" indent="0">
              <a:buNone/>
            </a:pPr>
            <a:r>
              <a:rPr lang="en-US" sz="2400" dirty="0" smtClean="0"/>
              <a:t>* Including addiction</a:t>
            </a:r>
            <a:endParaRPr lang="en-US" sz="2400" dirty="0"/>
          </a:p>
        </p:txBody>
      </p:sp>
    </p:spTree>
    <p:extLst>
      <p:ext uri="{BB962C8B-B14F-4D97-AF65-F5344CB8AC3E}">
        <p14:creationId xmlns:p14="http://schemas.microsoft.com/office/powerpoint/2010/main" val="159645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It has </a:t>
            </a:r>
            <a:r>
              <a:rPr lang="en-GB" altLang="en-US" sz="3200" dirty="0"/>
              <a:t>detrimental impacts in the </a:t>
            </a:r>
            <a:r>
              <a:rPr lang="en-GB" altLang="en-US" sz="3200" dirty="0" smtClean="0"/>
              <a:t>workplace</a:t>
            </a:r>
            <a:r>
              <a:rPr lang="en-GB" altLang="en-US" sz="3200" dirty="0"/>
              <a:t/>
            </a:r>
            <a:br>
              <a:rPr lang="en-GB" altLang="en-US" sz="3200" dirty="0"/>
            </a:br>
            <a:endParaRPr lang="en-US" dirty="0"/>
          </a:p>
        </p:txBody>
      </p:sp>
      <p:sp>
        <p:nvSpPr>
          <p:cNvPr id="3" name="Content Placeholder 2"/>
          <p:cNvSpPr>
            <a:spLocks noGrp="1"/>
          </p:cNvSpPr>
          <p:nvPr>
            <p:ph idx="1"/>
          </p:nvPr>
        </p:nvSpPr>
        <p:spPr/>
        <p:txBody>
          <a:bodyPr/>
          <a:lstStyle/>
          <a:p>
            <a:pPr>
              <a:defRPr/>
            </a:pPr>
            <a:r>
              <a:rPr lang="en-US" dirty="0" smtClean="0"/>
              <a:t>It costs </a:t>
            </a:r>
            <a:r>
              <a:rPr lang="en-US" dirty="0"/>
              <a:t>employers an estimated $80- to $100 </a:t>
            </a:r>
            <a:r>
              <a:rPr lang="en-US" dirty="0" smtClean="0"/>
              <a:t>billion/year.</a:t>
            </a:r>
          </a:p>
          <a:p>
            <a:pPr>
              <a:defRPr/>
            </a:pPr>
            <a:r>
              <a:rPr lang="en-US" dirty="0" smtClean="0"/>
              <a:t>At </a:t>
            </a:r>
            <a:r>
              <a:rPr lang="en-US" dirty="0"/>
              <a:t>any given time, </a:t>
            </a:r>
            <a:r>
              <a:rPr lang="en-US" dirty="0" smtClean="0"/>
              <a:t>1 in 10 </a:t>
            </a:r>
            <a:r>
              <a:rPr lang="en-US" dirty="0"/>
              <a:t>employees experience </a:t>
            </a:r>
            <a:r>
              <a:rPr lang="en-US" dirty="0" smtClean="0"/>
              <a:t>depression</a:t>
            </a:r>
            <a:r>
              <a:rPr lang="en-US" u="sng" dirty="0" smtClean="0"/>
              <a:t>.</a:t>
            </a:r>
            <a:endParaRPr lang="en-US" u="sng" dirty="0"/>
          </a:p>
          <a:p>
            <a:pPr>
              <a:defRPr/>
            </a:pPr>
            <a:r>
              <a:rPr lang="en-US" dirty="0"/>
              <a:t>Depression </a:t>
            </a:r>
            <a:r>
              <a:rPr lang="en-US" dirty="0" smtClean="0"/>
              <a:t>alone causes </a:t>
            </a:r>
            <a:r>
              <a:rPr lang="en-US" dirty="0"/>
              <a:t>$400 million lost work days/year, costing companies $52 billion</a:t>
            </a:r>
            <a:r>
              <a:rPr lang="en-US" i="1" dirty="0"/>
              <a:t> </a:t>
            </a:r>
            <a:r>
              <a:rPr lang="en-US" dirty="0"/>
              <a:t>in absenteeism and reduced productivity. </a:t>
            </a:r>
          </a:p>
          <a:p>
            <a:pPr>
              <a:defRPr/>
            </a:pPr>
            <a:r>
              <a:rPr lang="en-US" dirty="0"/>
              <a:t>Mental illness </a:t>
            </a:r>
            <a:r>
              <a:rPr lang="en-US" dirty="0" smtClean="0"/>
              <a:t>can </a:t>
            </a:r>
            <a:r>
              <a:rPr lang="en-US" dirty="0"/>
              <a:t>impair cognitive functioning in ways that impact work quality, professional behavior, and relationships. These can negatively impact team effectiveness, productivity and overall profitability.</a:t>
            </a:r>
          </a:p>
          <a:p>
            <a:endParaRPr lang="en-US" dirty="0"/>
          </a:p>
        </p:txBody>
      </p:sp>
    </p:spTree>
    <p:extLst>
      <p:ext uri="{BB962C8B-B14F-4D97-AF65-F5344CB8AC3E}">
        <p14:creationId xmlns:p14="http://schemas.microsoft.com/office/powerpoint/2010/main" val="381291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defRPr/>
            </a:pPr>
            <a:r>
              <a:rPr lang="en-GB" altLang="en-US" sz="3200" dirty="0" smtClean="0"/>
              <a:t>EY </a:t>
            </a:r>
            <a:r>
              <a:rPr lang="en-GB" altLang="en-US" sz="3200" dirty="0"/>
              <a:t>is among leading employers focusing on </a:t>
            </a:r>
            <a:r>
              <a:rPr lang="en-GB" altLang="en-US" sz="3200" dirty="0" smtClean="0"/>
              <a:t>this</a:t>
            </a:r>
            <a:endParaRPr lang="en-GB" altLang="en-US" sz="3200" dirty="0"/>
          </a:p>
        </p:txBody>
      </p:sp>
      <p:sp>
        <p:nvSpPr>
          <p:cNvPr id="3" name="Content Placeholder 2"/>
          <p:cNvSpPr>
            <a:spLocks noGrp="1"/>
          </p:cNvSpPr>
          <p:nvPr>
            <p:ph idx="1"/>
          </p:nvPr>
        </p:nvSpPr>
        <p:spPr/>
        <p:txBody>
          <a:bodyPr/>
          <a:lstStyle/>
          <a:p>
            <a:pPr eaLnBrk="1" hangingPunct="1">
              <a:defRPr/>
            </a:pPr>
            <a:r>
              <a:rPr lang="en-GB" altLang="en-US" dirty="0" smtClean="0"/>
              <a:t>In </a:t>
            </a:r>
            <a:r>
              <a:rPr lang="en-GB" altLang="en-US" dirty="0"/>
              <a:t>2015, EY piloted Mental Illness Readers Theatre office events. </a:t>
            </a:r>
          </a:p>
          <a:p>
            <a:pPr eaLnBrk="1" hangingPunct="1">
              <a:defRPr/>
            </a:pPr>
            <a:r>
              <a:rPr lang="en-GB" altLang="en-US" dirty="0" smtClean="0"/>
              <a:t>Americas </a:t>
            </a:r>
            <a:r>
              <a:rPr lang="en-GB" altLang="en-US" dirty="0"/>
              <a:t>Chairman Steve Howe participated in first CEO Roundtable on Mental Illness in the Workplace at New York Stock Exchange.</a:t>
            </a:r>
          </a:p>
          <a:p>
            <a:pPr eaLnBrk="1" hangingPunct="1">
              <a:defRPr/>
            </a:pPr>
            <a:r>
              <a:rPr lang="en-GB" altLang="en-US" dirty="0" smtClean="0"/>
              <a:t>In 2016 became a National Alliance on Mental Illness Stigma-Free Company</a:t>
            </a:r>
          </a:p>
          <a:p>
            <a:pPr eaLnBrk="1" hangingPunct="1">
              <a:defRPr/>
            </a:pPr>
            <a:r>
              <a:rPr lang="en-GB" altLang="en-US" dirty="0" smtClean="0"/>
              <a:t>Sponsored Cities Thrive conference with Mayor’s Fund in NYC</a:t>
            </a:r>
          </a:p>
          <a:p>
            <a:pPr eaLnBrk="1" hangingPunct="1">
              <a:defRPr/>
            </a:pPr>
            <a:r>
              <a:rPr lang="en-GB" dirty="0" smtClean="0"/>
              <a:t>Launched r u ok? national initiative in fall 2016</a:t>
            </a:r>
            <a:endParaRPr lang="en-US" dirty="0"/>
          </a:p>
        </p:txBody>
      </p:sp>
    </p:spTree>
    <p:extLst>
      <p:ext uri="{BB962C8B-B14F-4D97-AF65-F5344CB8AC3E}">
        <p14:creationId xmlns:p14="http://schemas.microsoft.com/office/powerpoint/2010/main" val="357600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u ok?</a:t>
            </a:r>
            <a:br>
              <a:rPr lang="en-US" dirty="0" smtClean="0"/>
            </a:br>
            <a:r>
              <a:rPr lang="en-US" sz="2000" dirty="0" smtClean="0"/>
              <a:t>(post it note that reads “r u ok?”)</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8521" y="1412875"/>
            <a:ext cx="6368545" cy="4519613"/>
          </a:xfrm>
        </p:spPr>
      </p:pic>
    </p:spTree>
    <p:extLst>
      <p:ext uri="{BB962C8B-B14F-4D97-AF65-F5344CB8AC3E}">
        <p14:creationId xmlns:p14="http://schemas.microsoft.com/office/powerpoint/2010/main" val="200413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u ok?	</a:t>
            </a:r>
            <a:endParaRPr lang="en-US" dirty="0"/>
          </a:p>
        </p:txBody>
      </p:sp>
      <p:sp>
        <p:nvSpPr>
          <p:cNvPr id="3" name="Content Placeholder 2"/>
          <p:cNvSpPr>
            <a:spLocks noGrp="1"/>
          </p:cNvSpPr>
          <p:nvPr>
            <p:ph idx="1"/>
          </p:nvPr>
        </p:nvSpPr>
        <p:spPr/>
        <p:txBody>
          <a:bodyPr/>
          <a:lstStyle/>
          <a:p>
            <a:r>
              <a:rPr lang="en-US" dirty="0"/>
              <a:t>A</a:t>
            </a:r>
            <a:r>
              <a:rPr lang="en-US" dirty="0" smtClean="0"/>
              <a:t>wareness </a:t>
            </a:r>
            <a:r>
              <a:rPr lang="en-US" dirty="0" smtClean="0"/>
              <a:t>and education campaign around mental illness and addiction</a:t>
            </a:r>
          </a:p>
          <a:p>
            <a:r>
              <a:rPr lang="en-US" dirty="0"/>
              <a:t>Designed to equip EY people to support colleagues who </a:t>
            </a:r>
            <a:r>
              <a:rPr lang="en-US" dirty="0" smtClean="0"/>
              <a:t>might</a:t>
            </a:r>
            <a:r>
              <a:rPr lang="en-US" dirty="0" smtClean="0"/>
              <a:t> </a:t>
            </a:r>
            <a:r>
              <a:rPr lang="en-US" dirty="0"/>
              <a:t>be struggling </a:t>
            </a:r>
            <a:endParaRPr lang="en-US" dirty="0" smtClean="0"/>
          </a:p>
          <a:p>
            <a:r>
              <a:rPr lang="en-US" dirty="0" smtClean="0"/>
              <a:t>3 </a:t>
            </a:r>
            <a:r>
              <a:rPr lang="en-US" dirty="0" smtClean="0"/>
              <a:t>pronged approach</a:t>
            </a:r>
          </a:p>
          <a:p>
            <a:pPr lvl="1"/>
            <a:r>
              <a:rPr lang="en-US" dirty="0" smtClean="0"/>
              <a:t>Education – training, tools</a:t>
            </a:r>
          </a:p>
          <a:p>
            <a:pPr lvl="1"/>
            <a:r>
              <a:rPr lang="en-US" dirty="0" smtClean="0"/>
              <a:t>Awareness – articles, posters, leader messages</a:t>
            </a:r>
          </a:p>
          <a:p>
            <a:pPr lvl="1"/>
            <a:r>
              <a:rPr lang="en-US" dirty="0" smtClean="0"/>
              <a:t>Engagement </a:t>
            </a:r>
            <a:r>
              <a:rPr lang="en-US" dirty="0" smtClean="0"/>
              <a:t>– advocates, </a:t>
            </a:r>
            <a:r>
              <a:rPr lang="en-US" dirty="0" smtClean="0"/>
              <a:t>in person learning events, etc</a:t>
            </a:r>
            <a:r>
              <a:rPr lang="en-US" dirty="0"/>
              <a:t>.</a:t>
            </a:r>
            <a:endParaRPr lang="en-US" dirty="0" smtClean="0"/>
          </a:p>
        </p:txBody>
      </p:sp>
    </p:spTree>
    <p:extLst>
      <p:ext uri="{BB962C8B-B14F-4D97-AF65-F5344CB8AC3E}">
        <p14:creationId xmlns:p14="http://schemas.microsoft.com/office/powerpoint/2010/main" val="27612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dirty="0" smtClean="0"/>
              <a:t>Quick colleague to colleague videos on how to have an r u ok? conversation </a:t>
            </a:r>
          </a:p>
          <a:p>
            <a:r>
              <a:rPr lang="en-US" dirty="0" smtClean="0"/>
              <a:t>Online 30 minute training available on demand</a:t>
            </a:r>
          </a:p>
          <a:p>
            <a:r>
              <a:rPr lang="en-US" dirty="0" smtClean="0"/>
              <a:t>Focused on what people should </a:t>
            </a:r>
            <a:r>
              <a:rPr lang="en-US" dirty="0"/>
              <a:t>know about </a:t>
            </a:r>
            <a:r>
              <a:rPr lang="en-US" dirty="0" smtClean="0"/>
              <a:t>mental illness </a:t>
            </a:r>
            <a:r>
              <a:rPr lang="en-US" dirty="0"/>
              <a:t>and </a:t>
            </a:r>
            <a:r>
              <a:rPr lang="en-US" dirty="0" smtClean="0"/>
              <a:t>addiction, its impacts, </a:t>
            </a:r>
            <a:r>
              <a:rPr lang="en-US" dirty="0"/>
              <a:t>and how to be </a:t>
            </a:r>
            <a:r>
              <a:rPr lang="en-US" dirty="0" smtClean="0"/>
              <a:t>supportive </a:t>
            </a:r>
          </a:p>
          <a:p>
            <a:r>
              <a:rPr lang="en-US" dirty="0" smtClean="0"/>
              <a:t>Targeted to:</a:t>
            </a:r>
          </a:p>
          <a:p>
            <a:pPr lvl="1"/>
            <a:r>
              <a:rPr lang="en-US" dirty="0" smtClean="0"/>
              <a:t>HR</a:t>
            </a:r>
          </a:p>
          <a:p>
            <a:pPr lvl="1"/>
            <a:r>
              <a:rPr lang="en-US" dirty="0" smtClean="0"/>
              <a:t>Executives </a:t>
            </a:r>
          </a:p>
          <a:p>
            <a:pPr lvl="1"/>
            <a:r>
              <a:rPr lang="en-US" dirty="0" smtClean="0"/>
              <a:t>Colleagues</a:t>
            </a:r>
          </a:p>
        </p:txBody>
      </p:sp>
    </p:spTree>
    <p:extLst>
      <p:ext uri="{BB962C8B-B14F-4D97-AF65-F5344CB8AC3E}">
        <p14:creationId xmlns:p14="http://schemas.microsoft.com/office/powerpoint/2010/main" val="353557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sp>
        <p:nvSpPr>
          <p:cNvPr id="3" name="Content Placeholder 2"/>
          <p:cNvSpPr>
            <a:spLocks noGrp="1"/>
          </p:cNvSpPr>
          <p:nvPr>
            <p:ph idx="1"/>
          </p:nvPr>
        </p:nvSpPr>
        <p:spPr/>
        <p:txBody>
          <a:bodyPr/>
          <a:lstStyle/>
          <a:p>
            <a:pPr fontAlgn="ctr"/>
            <a:r>
              <a:rPr lang="en-US" dirty="0"/>
              <a:t>Communications to </a:t>
            </a:r>
            <a:r>
              <a:rPr lang="en-US" dirty="0" smtClean="0"/>
              <a:t>position why this is important, encourage </a:t>
            </a:r>
            <a:r>
              <a:rPr lang="en-US" dirty="0"/>
              <a:t>people </a:t>
            </a:r>
            <a:r>
              <a:rPr lang="en-US" dirty="0" smtClean="0"/>
              <a:t>to </a:t>
            </a:r>
            <a:r>
              <a:rPr lang="en-US" dirty="0"/>
              <a:t>take the </a:t>
            </a:r>
            <a:r>
              <a:rPr lang="en-US" dirty="0" smtClean="0"/>
              <a:t>trainings, promote openness and reduce stigma</a:t>
            </a:r>
            <a:endParaRPr lang="en-US" dirty="0"/>
          </a:p>
          <a:p>
            <a:pPr lvl="1" fontAlgn="ctr"/>
            <a:r>
              <a:rPr lang="en-US" dirty="0"/>
              <a:t>Leader </a:t>
            </a:r>
            <a:r>
              <a:rPr lang="en-US" dirty="0" smtClean="0"/>
              <a:t>messages</a:t>
            </a:r>
          </a:p>
          <a:p>
            <a:pPr lvl="1" fontAlgn="ctr"/>
            <a:r>
              <a:rPr lang="en-US" dirty="0" smtClean="0"/>
              <a:t>Talent team messages</a:t>
            </a:r>
            <a:endParaRPr lang="en-US" dirty="0"/>
          </a:p>
          <a:p>
            <a:pPr lvl="1" fontAlgn="ctr"/>
            <a:r>
              <a:rPr lang="en-US" dirty="0" smtClean="0"/>
              <a:t>Articles including self quizzes</a:t>
            </a:r>
            <a:endParaRPr lang="en-US" dirty="0"/>
          </a:p>
          <a:p>
            <a:pPr lvl="1" fontAlgn="ctr"/>
            <a:r>
              <a:rPr lang="en-US" dirty="0" smtClean="0"/>
              <a:t>Banners, posters. </a:t>
            </a:r>
            <a:r>
              <a:rPr lang="en-US" dirty="0"/>
              <a:t>e</a:t>
            </a:r>
            <a:r>
              <a:rPr lang="en-US" dirty="0" smtClean="0"/>
              <a:t>lectronic signage in EY offices</a:t>
            </a:r>
          </a:p>
          <a:p>
            <a:pPr lvl="1" fontAlgn="ctr"/>
            <a:r>
              <a:rPr lang="en-US" dirty="0" smtClean="0"/>
              <a:t>E-mail signature messages </a:t>
            </a:r>
            <a:endParaRPr lang="en-US" dirty="0"/>
          </a:p>
          <a:p>
            <a:endParaRPr lang="en-US" dirty="0"/>
          </a:p>
        </p:txBody>
      </p:sp>
    </p:spTree>
    <p:extLst>
      <p:ext uri="{BB962C8B-B14F-4D97-AF65-F5344CB8AC3E}">
        <p14:creationId xmlns:p14="http://schemas.microsoft.com/office/powerpoint/2010/main" val="120093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a:xfrm>
            <a:off x="457200" y="1063625"/>
            <a:ext cx="8234362" cy="4519613"/>
          </a:xfrm>
        </p:spPr>
        <p:txBody>
          <a:bodyPr/>
          <a:lstStyle/>
          <a:p>
            <a:pPr fontAlgn="ctr"/>
            <a:r>
              <a:rPr lang="en-US" dirty="0" smtClean="0"/>
              <a:t>90 </a:t>
            </a:r>
            <a:r>
              <a:rPr lang="en-US" dirty="0" smtClean="0"/>
              <a:t>minute </a:t>
            </a:r>
            <a:r>
              <a:rPr lang="en-US" dirty="0" smtClean="0"/>
              <a:t>in person learning </a:t>
            </a:r>
            <a:r>
              <a:rPr lang="en-US" dirty="0" smtClean="0"/>
              <a:t>events hosted by top leader </a:t>
            </a:r>
            <a:r>
              <a:rPr lang="en-US" dirty="0"/>
              <a:t>in the office</a:t>
            </a:r>
          </a:p>
          <a:p>
            <a:pPr fontAlgn="ctr"/>
            <a:r>
              <a:rPr lang="en-US" dirty="0" smtClean="0"/>
              <a:t>Video stories </a:t>
            </a:r>
            <a:r>
              <a:rPr lang="en-US" dirty="0"/>
              <a:t>told by EY people </a:t>
            </a:r>
            <a:endParaRPr lang="en-US" dirty="0" smtClean="0"/>
          </a:p>
          <a:p>
            <a:pPr fontAlgn="ctr"/>
            <a:r>
              <a:rPr lang="en-US" dirty="0"/>
              <a:t>B</a:t>
            </a:r>
            <a:r>
              <a:rPr lang="en-US" dirty="0" smtClean="0"/>
              <a:t>rief </a:t>
            </a:r>
            <a:r>
              <a:rPr lang="en-US" dirty="0"/>
              <a:t>how to </a:t>
            </a:r>
            <a:r>
              <a:rPr lang="en-US" dirty="0">
                <a:hlinkClick r:id="rId3"/>
              </a:rPr>
              <a:t>videos</a:t>
            </a:r>
            <a:r>
              <a:rPr lang="en-US" dirty="0"/>
              <a:t> focused on:</a:t>
            </a:r>
          </a:p>
          <a:p>
            <a:pPr lvl="1" fontAlgn="ctr"/>
            <a:r>
              <a:rPr lang="en-US" dirty="0" smtClean="0"/>
              <a:t>How </a:t>
            </a:r>
            <a:r>
              <a:rPr lang="en-US" dirty="0"/>
              <a:t>to spot </a:t>
            </a:r>
            <a:r>
              <a:rPr lang="en-US" dirty="0" smtClean="0"/>
              <a:t>colleagues who may be </a:t>
            </a:r>
            <a:r>
              <a:rPr lang="en-US" dirty="0"/>
              <a:t>struggling</a:t>
            </a:r>
          </a:p>
          <a:p>
            <a:pPr lvl="1" fontAlgn="ctr"/>
            <a:r>
              <a:rPr lang="en-US" dirty="0" smtClean="0"/>
              <a:t>How </a:t>
            </a:r>
            <a:r>
              <a:rPr lang="en-US" dirty="0"/>
              <a:t>to </a:t>
            </a:r>
            <a:r>
              <a:rPr lang="en-US" dirty="0" smtClean="0"/>
              <a:t>have an r u ok? conversation </a:t>
            </a:r>
            <a:endParaRPr lang="en-US" dirty="0"/>
          </a:p>
          <a:p>
            <a:pPr lvl="1" fontAlgn="ctr"/>
            <a:r>
              <a:rPr lang="en-US" dirty="0"/>
              <a:t>Where to refer to in and </a:t>
            </a:r>
            <a:r>
              <a:rPr lang="en-US" dirty="0" smtClean="0"/>
              <a:t>outside the </a:t>
            </a:r>
            <a:r>
              <a:rPr lang="en-US" dirty="0"/>
              <a:t>firm</a:t>
            </a:r>
          </a:p>
          <a:p>
            <a:pPr fontAlgn="ctr"/>
            <a:r>
              <a:rPr lang="en-US" dirty="0" smtClean="0"/>
              <a:t>Facilitated dialogue</a:t>
            </a:r>
          </a:p>
          <a:p>
            <a:pPr fontAlgn="ctr"/>
            <a:r>
              <a:rPr lang="en-US" dirty="0" smtClean="0"/>
              <a:t>Deeper </a:t>
            </a:r>
            <a:r>
              <a:rPr lang="en-US" dirty="0" smtClean="0"/>
              <a:t>discussion on resources </a:t>
            </a:r>
            <a:endParaRPr lang="en-US" dirty="0"/>
          </a:p>
          <a:p>
            <a:pPr lvl="1" fontAlgn="ctr"/>
            <a:r>
              <a:rPr lang="en-US" dirty="0" err="1"/>
              <a:t>AccessAbilities</a:t>
            </a:r>
            <a:r>
              <a:rPr lang="en-US" dirty="0"/>
              <a:t> </a:t>
            </a:r>
            <a:endParaRPr lang="en-US" dirty="0" smtClean="0"/>
          </a:p>
          <a:p>
            <a:pPr lvl="1" fontAlgn="ctr"/>
            <a:r>
              <a:rPr lang="en-US" dirty="0" smtClean="0"/>
              <a:t>EY Assist</a:t>
            </a:r>
            <a:endParaRPr lang="en-US" dirty="0" smtClean="0"/>
          </a:p>
          <a:p>
            <a:pPr lvl="1" fontAlgn="ctr"/>
            <a:r>
              <a:rPr lang="en-US" dirty="0" smtClean="0"/>
              <a:t>National Alliance on Mental Illness </a:t>
            </a:r>
            <a:endParaRPr lang="en-US" dirty="0"/>
          </a:p>
          <a:p>
            <a:endParaRPr lang="en-US" dirty="0"/>
          </a:p>
        </p:txBody>
      </p:sp>
    </p:spTree>
    <p:extLst>
      <p:ext uri="{BB962C8B-B14F-4D97-AF65-F5344CB8AC3E}">
        <p14:creationId xmlns:p14="http://schemas.microsoft.com/office/powerpoint/2010/main" val="2823489662"/>
      </p:ext>
    </p:extLst>
  </p:cSld>
  <p:clrMapOvr>
    <a:masterClrMapping/>
  </p:clrMapOvr>
</p:sld>
</file>

<file path=ppt/theme/theme1.xml><?xml version="1.0" encoding="utf-8"?>
<a:theme xmlns:a="http://schemas.openxmlformats.org/drawingml/2006/main" name="EY_Presentation1">
  <a:themeElements>
    <a:clrScheme name="EY_Presentation1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EY_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EY_Presentation1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 no bullets">
  <a:themeElements>
    <a:clrScheme name="Text slide no bullets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xt slide no bullets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ne 1 divider">
  <a:themeElements>
    <a:clrScheme name="Line 1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1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ne 2 divider">
  <a:themeElements>
    <a:clrScheme name="Line 2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2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ine 3 divider">
  <a:themeElements>
    <a:clrScheme name="Line 3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3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rey fill divider">
  <a:themeElements>
    <a:clrScheme name="Grey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Grey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Yellow fill divider">
  <a:themeElements>
    <a:clrScheme name="Yellow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Yellow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1379511</vt:lpwstr>
  </property>
  <property fmtid="{D5CDD505-2E9C-101B-9397-08002B2CF9AE}" pid="4" name="OptimizationTime">
    <vt:lpwstr>20161116_1733</vt:lpwstr>
  </property>
</Properties>
</file>

<file path=docProps/app.xml><?xml version="1.0" encoding="utf-8"?>
<Properties xmlns="http://schemas.openxmlformats.org/officeDocument/2006/extended-properties" xmlns:vt="http://schemas.openxmlformats.org/officeDocument/2006/docPropsVTypes">
  <Template>EY_Presentation1</Template>
  <TotalTime>83213</TotalTime>
  <Words>648</Words>
  <Application>Microsoft Office PowerPoint</Application>
  <PresentationFormat>On-screen Show (4:3)</PresentationFormat>
  <Paragraphs>72</Paragraphs>
  <Slides>11</Slides>
  <Notes>5</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11</vt:i4>
      </vt:variant>
    </vt:vector>
  </HeadingPairs>
  <TitlesOfParts>
    <vt:vector size="20" baseType="lpstr">
      <vt:lpstr>EYInterstate Regular</vt:lpstr>
      <vt:lpstr>Arial</vt:lpstr>
      <vt:lpstr>EY_Presentation1</vt:lpstr>
      <vt:lpstr>Text slide no bullets</vt:lpstr>
      <vt:lpstr>Line 1 divider</vt:lpstr>
      <vt:lpstr>Line 2 divider</vt:lpstr>
      <vt:lpstr>Line 3 divider</vt:lpstr>
      <vt:lpstr>Grey fill divider</vt:lpstr>
      <vt:lpstr>Yellow fill divider</vt:lpstr>
      <vt:lpstr>EY’s r u ok? initiative  Lori Golden, Abilities Strategy Leader       </vt:lpstr>
      <vt:lpstr>Mental illness* is a critical issue  </vt:lpstr>
      <vt:lpstr>It has detrimental impacts in the workplace </vt:lpstr>
      <vt:lpstr>EY is among leading employers focusing on this</vt:lpstr>
      <vt:lpstr>r u ok? (post it note that reads “r u ok?”)</vt:lpstr>
      <vt:lpstr>r u ok? </vt:lpstr>
      <vt:lpstr>Education</vt:lpstr>
      <vt:lpstr>Awareness</vt:lpstr>
      <vt:lpstr>Engagement</vt:lpstr>
      <vt:lpstr>What’s next? </vt:lpstr>
      <vt:lpstr>Questions???</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Lori B Golden</dc:creator>
  <cp:lastModifiedBy>Lori Golden</cp:lastModifiedBy>
  <cp:revision>462</cp:revision>
  <dcterms:created xsi:type="dcterms:W3CDTF">2008-07-08T19:13:58Z</dcterms:created>
  <dcterms:modified xsi:type="dcterms:W3CDTF">2016-11-16T13:26:05Z</dcterms:modified>
</cp:coreProperties>
</file>