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notesSlides/notesSlide7.xml" ContentType="application/vnd.openxmlformats-officedocument.presentationml.notesSlide+xml"/>
  <Override PartName="/ppt/charts/chart5.xml" ContentType="application/vnd.openxmlformats-officedocument.drawingml.chart+xml"/>
  <Override PartName="/ppt/theme/themeOverride4.xml" ContentType="application/vnd.openxmlformats-officedocument.themeOverride+xml"/>
  <Override PartName="/ppt/notesSlides/notesSlide8.xml" ContentType="application/vnd.openxmlformats-officedocument.presentationml.notesSlide+xml"/>
  <Override PartName="/ppt/charts/chart6.xml" ContentType="application/vnd.openxmlformats-officedocument.drawingml.chart+xml"/>
  <Override PartName="/ppt/theme/themeOverride5.xml" ContentType="application/vnd.openxmlformats-officedocument.themeOverride+xml"/>
  <Override PartName="/ppt/notesSlides/notesSlide9.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notesSlides/notesSlide10.xml" ContentType="application/vnd.openxmlformats-officedocument.presentationml.notesSlide+xml"/>
  <Override PartName="/ppt/charts/chart8.xml" ContentType="application/vnd.openxmlformats-officedocument.drawingml.chart+xml"/>
  <Override PartName="/ppt/theme/themeOverride7.xml" ContentType="application/vnd.openxmlformats-officedocument.themeOverride+xml"/>
  <Override PartName="/ppt/charts/chart9.xml" ContentType="application/vnd.openxmlformats-officedocument.drawingml.chart+xml"/>
  <Override PartName="/ppt/theme/themeOverride8.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0.xml" ContentType="application/vnd.openxmlformats-officedocument.drawingml.chart+xml"/>
  <Override PartName="/ppt/theme/themeOverride9.xml" ContentType="application/vnd.openxmlformats-officedocument.themeOverride+xml"/>
  <Override PartName="/ppt/notesSlides/notesSlide13.xml" ContentType="application/vnd.openxmlformats-officedocument.presentationml.notesSlide+xml"/>
  <Override PartName="/ppt/charts/chart11.xml" ContentType="application/vnd.openxmlformats-officedocument.drawingml.chart+xml"/>
  <Override PartName="/ppt/theme/themeOverride10.xml" ContentType="application/vnd.openxmlformats-officedocument.themeOverride+xml"/>
  <Override PartName="/ppt/notesSlides/notesSlide14.xml" ContentType="application/vnd.openxmlformats-officedocument.presentationml.notesSlide+xml"/>
  <Override PartName="/ppt/charts/chart12.xml" ContentType="application/vnd.openxmlformats-officedocument.drawingml.chart+xml"/>
  <Override PartName="/ppt/theme/themeOverride11.xml" ContentType="application/vnd.openxmlformats-officedocument.themeOverride+xml"/>
  <Override PartName="/ppt/charts/chart13.xml" ContentType="application/vnd.openxmlformats-officedocument.drawingml.chart+xml"/>
  <Override PartName="/ppt/theme/themeOverride12.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4.xml" ContentType="application/vnd.openxmlformats-officedocument.drawingml.chart+xml"/>
  <Override PartName="/ppt/theme/themeOverride13.xml" ContentType="application/vnd.openxmlformats-officedocument.themeOverride+xml"/>
  <Override PartName="/ppt/notesSlides/notesSlide17.xml" ContentType="application/vnd.openxmlformats-officedocument.presentationml.notesSlide+xml"/>
  <Override PartName="/ppt/charts/chart15.xml" ContentType="application/vnd.openxmlformats-officedocument.drawingml.chart+xml"/>
  <Override PartName="/ppt/theme/themeOverride14.xml" ContentType="application/vnd.openxmlformats-officedocument.themeOverr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7" r:id="rId4"/>
    <p:sldMasterId id="2147483709" r:id="rId5"/>
  </p:sldMasterIdLst>
  <p:notesMasterIdLst>
    <p:notesMasterId r:id="rId24"/>
  </p:notesMasterIdLst>
  <p:sldIdLst>
    <p:sldId id="257" r:id="rId6"/>
    <p:sldId id="258" r:id="rId7"/>
    <p:sldId id="259" r:id="rId8"/>
    <p:sldId id="260" r:id="rId9"/>
    <p:sldId id="261" r:id="rId10"/>
    <p:sldId id="262" r:id="rId11"/>
    <p:sldId id="263" r:id="rId12"/>
    <p:sldId id="265" r:id="rId13"/>
    <p:sldId id="264" r:id="rId14"/>
    <p:sldId id="266" r:id="rId15"/>
    <p:sldId id="271" r:id="rId16"/>
    <p:sldId id="274" r:id="rId17"/>
    <p:sldId id="267" r:id="rId18"/>
    <p:sldId id="268" r:id="rId19"/>
    <p:sldId id="272" r:id="rId20"/>
    <p:sldId id="270" r:id="rId21"/>
    <p:sldId id="269"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37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11" autoAdjust="0"/>
  </p:normalViewPr>
  <p:slideViewPr>
    <p:cSldViewPr>
      <p:cViewPr>
        <p:scale>
          <a:sx n="75" d="100"/>
          <a:sy n="75" d="100"/>
        </p:scale>
        <p:origin x="-1014" y="-6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9.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0.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1.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2.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3.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4.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447986684591299"/>
          <c:y val="0.17337065512706401"/>
          <c:w val="0.474315984892132"/>
          <c:h val="0.61546403977059505"/>
        </c:manualLayout>
      </c:layout>
      <c:pieChart>
        <c:varyColors val="1"/>
        <c:ser>
          <c:idx val="0"/>
          <c:order val="0"/>
          <c:tx>
            <c:strRef>
              <c:f>Sheet1!$B$1</c:f>
              <c:strCache>
                <c:ptCount val="1"/>
                <c:pt idx="0">
                  <c:v>Party ID</c:v>
                </c:pt>
              </c:strCache>
            </c:strRef>
          </c:tx>
          <c:spPr>
            <a:solidFill>
              <a:srgbClr val="002060"/>
            </a:solidFill>
          </c:spPr>
          <c:dPt>
            <c:idx val="0"/>
            <c:bubble3D val="0"/>
            <c:spPr>
              <a:pattFill prst="pct90">
                <a:fgClr>
                  <a:srgbClr val="000066"/>
                </a:fgClr>
                <a:bgClr>
                  <a:schemeClr val="bg1"/>
                </a:bgClr>
              </a:pattFill>
            </c:spPr>
          </c:dPt>
          <c:dPt>
            <c:idx val="1"/>
            <c:bubble3D val="0"/>
            <c:spPr>
              <a:pattFill prst="dkDnDiag">
                <a:fgClr>
                  <a:srgbClr val="0070C0"/>
                </a:fgClr>
                <a:bgClr>
                  <a:schemeClr val="bg1"/>
                </a:bgClr>
              </a:pattFill>
              <a:ln>
                <a:solidFill>
                  <a:schemeClr val="bg1"/>
                </a:solidFill>
              </a:ln>
            </c:spPr>
          </c:dPt>
          <c:dPt>
            <c:idx val="2"/>
            <c:bubble3D val="0"/>
            <c:spPr>
              <a:solidFill>
                <a:srgbClr val="99CCFF"/>
              </a:solidFill>
            </c:spPr>
          </c:dPt>
          <c:dPt>
            <c:idx val="3"/>
            <c:bubble3D val="0"/>
            <c:spPr>
              <a:solidFill>
                <a:srgbClr val="C00000"/>
              </a:solidFill>
            </c:spPr>
          </c:dPt>
          <c:dPt>
            <c:idx val="4"/>
            <c:bubble3D val="0"/>
            <c:spPr>
              <a:solidFill>
                <a:schemeClr val="bg1">
                  <a:lumMod val="85000"/>
                </a:schemeClr>
              </a:solidFill>
            </c:spPr>
          </c:dPt>
          <c:dLbls>
            <c:dLbl>
              <c:idx val="1"/>
              <c:layout>
                <c:manualLayout>
                  <c:x val="-8.4392487495666812E-3"/>
                  <c:y val="-6.3469061973241364E-3"/>
                </c:manualLayout>
              </c:layout>
              <c:spPr/>
              <c:txPr>
                <a:bodyPr/>
                <a:lstStyle/>
                <a:p>
                  <a:pPr>
                    <a:defRPr>
                      <a:solidFill>
                        <a:schemeClr val="tx1"/>
                      </a:solidFill>
                    </a:defRPr>
                  </a:pPr>
                  <a:endParaRPr lang="en-US"/>
                </a:p>
              </c:txPr>
              <c:dLblPos val="bestFit"/>
              <c:showLegendKey val="0"/>
              <c:showVal val="1"/>
              <c:showCatName val="0"/>
              <c:showSerName val="0"/>
              <c:showPercent val="0"/>
              <c:showBubbleSize val="0"/>
            </c:dLbl>
            <c:dLbl>
              <c:idx val="4"/>
              <c:spPr/>
              <c:txPr>
                <a:bodyPr/>
                <a:lstStyle/>
                <a:p>
                  <a:pPr>
                    <a:defRPr>
                      <a:solidFill>
                        <a:schemeClr val="tx1"/>
                      </a:solidFill>
                    </a:defRPr>
                  </a:pPr>
                  <a:endParaRPr lang="en-US"/>
                </a:p>
              </c:txPr>
              <c:dLblPos val="bestFit"/>
              <c:showLegendKey val="0"/>
              <c:showVal val="1"/>
              <c:showCatName val="0"/>
              <c:showSerName val="0"/>
              <c:showPercent val="0"/>
              <c:showBubbleSize val="0"/>
            </c:dLbl>
            <c:txPr>
              <a:bodyPr/>
              <a:lstStyle/>
              <a:p>
                <a:pPr>
                  <a:defRPr>
                    <a:solidFill>
                      <a:schemeClr val="bg1"/>
                    </a:solidFill>
                  </a:defRPr>
                </a:pPr>
                <a:endParaRPr lang="en-US"/>
              </a:p>
            </c:txPr>
            <c:dLblPos val="bestFit"/>
            <c:showLegendKey val="0"/>
            <c:showVal val="1"/>
            <c:showCatName val="0"/>
            <c:showSerName val="0"/>
            <c:showPercent val="0"/>
            <c:showBubbleSize val="0"/>
            <c:showLeaderLines val="0"/>
          </c:dLbls>
          <c:cat>
            <c:strRef>
              <c:f>Sheet1!$A$2:$A$6</c:f>
              <c:strCache>
                <c:ptCount val="5"/>
                <c:pt idx="0">
                  <c:v>Family member</c:v>
                </c:pt>
                <c:pt idx="1">
                  <c:v>Close friend</c:v>
                </c:pt>
                <c:pt idx="2">
                  <c:v>Myself</c:v>
                </c:pt>
                <c:pt idx="3">
                  <c:v>No</c:v>
                </c:pt>
                <c:pt idx="4">
                  <c:v>Don't know</c:v>
                </c:pt>
              </c:strCache>
            </c:strRef>
          </c:cat>
          <c:val>
            <c:numRef>
              <c:f>Sheet1!$B$2:$B$6</c:f>
              <c:numCache>
                <c:formatCode>General</c:formatCode>
                <c:ptCount val="5"/>
                <c:pt idx="0">
                  <c:v>23</c:v>
                </c:pt>
                <c:pt idx="1">
                  <c:v>5</c:v>
                </c:pt>
                <c:pt idx="2">
                  <c:v>10</c:v>
                </c:pt>
                <c:pt idx="3">
                  <c:v>59</c:v>
                </c:pt>
                <c:pt idx="4">
                  <c:v>2</c:v>
                </c:pt>
              </c:numCache>
            </c:numRef>
          </c:val>
        </c:ser>
        <c:dLbls>
          <c:showLegendKey val="0"/>
          <c:showVal val="0"/>
          <c:showCatName val="0"/>
          <c:showSerName val="0"/>
          <c:showPercent val="0"/>
          <c:showBubbleSize val="0"/>
          <c:showLeaderLines val="0"/>
        </c:dLbls>
        <c:firstSliceAng val="0"/>
      </c:pieChart>
    </c:plotArea>
    <c:legend>
      <c:legendPos val="l"/>
      <c:layout/>
      <c:overlay val="0"/>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2673917182827252E-2"/>
          <c:y val="0.11363636363636363"/>
          <c:w val="0.97732610639736495"/>
          <c:h val="0.27154438081603438"/>
        </c:manualLayout>
      </c:layout>
      <c:barChart>
        <c:barDir val="col"/>
        <c:grouping val="stacked"/>
        <c:varyColors val="0"/>
        <c:ser>
          <c:idx val="0"/>
          <c:order val="0"/>
          <c:tx>
            <c:strRef>
              <c:f>Sheet1!$B$1</c:f>
              <c:strCache>
                <c:ptCount val="1"/>
                <c:pt idx="0">
                  <c:v>Strongly agree</c:v>
                </c:pt>
              </c:strCache>
            </c:strRef>
          </c:tx>
          <c:spPr>
            <a:solidFill>
              <a:srgbClr val="00B0F0"/>
            </a:solidFill>
            <a:ln>
              <a:solidFill>
                <a:srgbClr val="FFFFFF"/>
              </a:solidFill>
            </a:ln>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600" b="1">
                    <a:solidFill>
                      <a:schemeClr val="bg1"/>
                    </a:solidFill>
                    <a:latin typeface="Calibri" panose="020F0502020204030204" pitchFamily="34" charset="0"/>
                  </a:defRPr>
                </a:pPr>
                <a:endParaRPr lang="en-US"/>
              </a:p>
            </c:txPr>
            <c:dLblPos val="ctr"/>
            <c:showLegendKey val="0"/>
            <c:showVal val="1"/>
            <c:showCatName val="0"/>
            <c:showSerName val="0"/>
            <c:showPercent val="0"/>
            <c:showBubbleSize val="0"/>
            <c:showLeaderLines val="0"/>
          </c:dLbls>
          <c:cat>
            <c:strRef>
              <c:f>Sheet1!$A$2:$A$5</c:f>
              <c:strCache>
                <c:ptCount val="4"/>
                <c:pt idx="0">
                  <c:v>Raising important issues</c:v>
                </c:pt>
                <c:pt idx="1">
                  <c:v>Not raising important issues</c:v>
                </c:pt>
                <c:pt idx="2">
                  <c:v>Raising important issues</c:v>
                </c:pt>
                <c:pt idx="3">
                  <c:v>Not raising important issues</c:v>
                </c:pt>
              </c:strCache>
            </c:strRef>
          </c:cat>
          <c:val>
            <c:numRef>
              <c:f>Sheet1!$B$2:$B$5</c:f>
              <c:numCache>
                <c:formatCode>General</c:formatCode>
                <c:ptCount val="4"/>
                <c:pt idx="0">
                  <c:v>20</c:v>
                </c:pt>
                <c:pt idx="2">
                  <c:v>23</c:v>
                </c:pt>
              </c:numCache>
            </c:numRef>
          </c:val>
        </c:ser>
        <c:ser>
          <c:idx val="1"/>
          <c:order val="1"/>
          <c:tx>
            <c:strRef>
              <c:f>Sheet1!$C$1</c:f>
              <c:strCache>
                <c:ptCount val="1"/>
                <c:pt idx="0">
                  <c:v>Somewhat approve</c:v>
                </c:pt>
              </c:strCache>
            </c:strRef>
          </c:tx>
          <c:spPr>
            <a:pattFill prst="pct30">
              <a:fgClr>
                <a:srgbClr val="33CCFF"/>
              </a:fgClr>
              <a:bgClr>
                <a:srgbClr val="CCE3B5"/>
              </a:bgClr>
            </a:pattFill>
            <a:ln>
              <a:solidFill>
                <a:srgbClr val="FFFFFF"/>
              </a:solidFill>
            </a:ln>
          </c:spPr>
          <c:invertIfNegative val="0"/>
          <c:dLbls>
            <c:delete val="1"/>
          </c:dLbls>
          <c:cat>
            <c:strRef>
              <c:f>Sheet1!$A$2:$A$5</c:f>
              <c:strCache>
                <c:ptCount val="4"/>
                <c:pt idx="0">
                  <c:v>Raising important issues</c:v>
                </c:pt>
                <c:pt idx="1">
                  <c:v>Not raising important issues</c:v>
                </c:pt>
                <c:pt idx="2">
                  <c:v>Raising important issues</c:v>
                </c:pt>
                <c:pt idx="3">
                  <c:v>Not raising important issues</c:v>
                </c:pt>
              </c:strCache>
            </c:strRef>
          </c:cat>
          <c:val>
            <c:numRef>
              <c:f>Sheet1!$C$2:$C$5</c:f>
              <c:numCache>
                <c:formatCode>General</c:formatCode>
                <c:ptCount val="4"/>
                <c:pt idx="0">
                  <c:v>13</c:v>
                </c:pt>
                <c:pt idx="2">
                  <c:v>10</c:v>
                </c:pt>
              </c:numCache>
            </c:numRef>
          </c:val>
        </c:ser>
        <c:ser>
          <c:idx val="2"/>
          <c:order val="2"/>
          <c:tx>
            <c:strRef>
              <c:f>Sheet1!$D$1</c:f>
              <c:strCache>
                <c:ptCount val="1"/>
                <c:pt idx="0">
                  <c:v>Total approve</c:v>
                </c:pt>
              </c:strCache>
            </c:strRef>
          </c:tx>
          <c:spPr>
            <a:noFill/>
          </c:spPr>
          <c:invertIfNegative val="0"/>
          <c:dLbls>
            <c:txPr>
              <a:bodyPr/>
              <a:lstStyle/>
              <a:p>
                <a:pPr>
                  <a:defRPr sz="1600" b="1"/>
                </a:pPr>
                <a:endParaRPr lang="en-US"/>
              </a:p>
            </c:txPr>
            <c:dLblPos val="inBase"/>
            <c:showLegendKey val="0"/>
            <c:showVal val="1"/>
            <c:showCatName val="0"/>
            <c:showSerName val="0"/>
            <c:showPercent val="0"/>
            <c:showBubbleSize val="0"/>
            <c:showLeaderLines val="0"/>
          </c:dLbls>
          <c:cat>
            <c:strRef>
              <c:f>Sheet1!$A$2:$A$5</c:f>
              <c:strCache>
                <c:ptCount val="4"/>
                <c:pt idx="0">
                  <c:v>Raising important issues</c:v>
                </c:pt>
                <c:pt idx="1">
                  <c:v>Not raising important issues</c:v>
                </c:pt>
                <c:pt idx="2">
                  <c:v>Raising important issues</c:v>
                </c:pt>
                <c:pt idx="3">
                  <c:v>Not raising important issues</c:v>
                </c:pt>
              </c:strCache>
            </c:strRef>
          </c:cat>
          <c:val>
            <c:numRef>
              <c:f>Sheet1!$D$2:$D$5</c:f>
              <c:numCache>
                <c:formatCode>General</c:formatCode>
                <c:ptCount val="4"/>
                <c:pt idx="0">
                  <c:v>33</c:v>
                </c:pt>
                <c:pt idx="2">
                  <c:v>33</c:v>
                </c:pt>
              </c:numCache>
            </c:numRef>
          </c:val>
        </c:ser>
        <c:ser>
          <c:idx val="3"/>
          <c:order val="3"/>
          <c:tx>
            <c:strRef>
              <c:f>Sheet1!$E$1</c:f>
              <c:strCache>
                <c:ptCount val="1"/>
                <c:pt idx="0">
                  <c:v>Strongly agree2</c:v>
                </c:pt>
              </c:strCache>
            </c:strRef>
          </c:tx>
          <c:spPr>
            <a:solidFill>
              <a:srgbClr val="FFC000"/>
            </a:solidFill>
            <a:ln>
              <a:solidFill>
                <a:srgbClr val="FFFFFF"/>
              </a:solidFill>
            </a:ln>
          </c:spPr>
          <c:invertIfNegative val="0"/>
          <c:dLbls>
            <c:txPr>
              <a:bodyPr/>
              <a:lstStyle/>
              <a:p>
                <a:pPr>
                  <a:defRPr sz="1600" b="1">
                    <a:solidFill>
                      <a:schemeClr val="tx1"/>
                    </a:solidFill>
                  </a:defRPr>
                </a:pPr>
                <a:endParaRPr lang="en-US"/>
              </a:p>
            </c:txPr>
            <c:showLegendKey val="0"/>
            <c:showVal val="1"/>
            <c:showCatName val="0"/>
            <c:showSerName val="0"/>
            <c:showPercent val="0"/>
            <c:showBubbleSize val="0"/>
            <c:showLeaderLines val="0"/>
          </c:dLbls>
          <c:cat>
            <c:strRef>
              <c:f>Sheet1!$A$2:$A$5</c:f>
              <c:strCache>
                <c:ptCount val="4"/>
                <c:pt idx="0">
                  <c:v>Raising important issues</c:v>
                </c:pt>
                <c:pt idx="1">
                  <c:v>Not raising important issues</c:v>
                </c:pt>
                <c:pt idx="2">
                  <c:v>Raising important issues</c:v>
                </c:pt>
                <c:pt idx="3">
                  <c:v>Not raising important issues</c:v>
                </c:pt>
              </c:strCache>
            </c:strRef>
          </c:cat>
          <c:val>
            <c:numRef>
              <c:f>Sheet1!$E$2:$E$5</c:f>
              <c:numCache>
                <c:formatCode>General</c:formatCode>
                <c:ptCount val="4"/>
                <c:pt idx="1">
                  <c:v>46</c:v>
                </c:pt>
                <c:pt idx="3">
                  <c:v>46</c:v>
                </c:pt>
              </c:numCache>
            </c:numRef>
          </c:val>
        </c:ser>
        <c:ser>
          <c:idx val="4"/>
          <c:order val="4"/>
          <c:tx>
            <c:strRef>
              <c:f>Sheet1!$F$1</c:f>
              <c:strCache>
                <c:ptCount val="1"/>
                <c:pt idx="0">
                  <c:v>Somewhat disapprove</c:v>
                </c:pt>
              </c:strCache>
            </c:strRef>
          </c:tx>
          <c:spPr>
            <a:pattFill prst="trellis">
              <a:fgClr>
                <a:srgbClr val="FFFF00"/>
              </a:fgClr>
              <a:bgClr>
                <a:srgbClr val="CCE3B5"/>
              </a:bgClr>
            </a:pattFill>
            <a:ln>
              <a:solidFill>
                <a:srgbClr val="FFFFFF"/>
              </a:solidFill>
            </a:ln>
          </c:spPr>
          <c:invertIfNegative val="0"/>
          <c:dLbls>
            <c:delete val="1"/>
          </c:dLbls>
          <c:cat>
            <c:strRef>
              <c:f>Sheet1!$A$2:$A$5</c:f>
              <c:strCache>
                <c:ptCount val="4"/>
                <c:pt idx="0">
                  <c:v>Raising important issues</c:v>
                </c:pt>
                <c:pt idx="1">
                  <c:v>Not raising important issues</c:v>
                </c:pt>
                <c:pt idx="2">
                  <c:v>Raising important issues</c:v>
                </c:pt>
                <c:pt idx="3">
                  <c:v>Not raising important issues</c:v>
                </c:pt>
              </c:strCache>
            </c:strRef>
          </c:cat>
          <c:val>
            <c:numRef>
              <c:f>Sheet1!$F$2:$F$5</c:f>
              <c:numCache>
                <c:formatCode>General</c:formatCode>
                <c:ptCount val="4"/>
                <c:pt idx="1">
                  <c:v>13</c:v>
                </c:pt>
                <c:pt idx="3">
                  <c:v>12</c:v>
                </c:pt>
              </c:numCache>
            </c:numRef>
          </c:val>
        </c:ser>
        <c:ser>
          <c:idx val="5"/>
          <c:order val="5"/>
          <c:tx>
            <c:strRef>
              <c:f>Sheet1!$G$1</c:f>
              <c:strCache>
                <c:ptCount val="1"/>
                <c:pt idx="0">
                  <c:v>Total disapprove</c:v>
                </c:pt>
              </c:strCache>
            </c:strRef>
          </c:tx>
          <c:spPr>
            <a:noFill/>
          </c:spPr>
          <c:invertIfNegative val="0"/>
          <c:dLbls>
            <c:txPr>
              <a:bodyPr/>
              <a:lstStyle/>
              <a:p>
                <a:pPr>
                  <a:defRPr sz="1600" b="1"/>
                </a:pPr>
                <a:endParaRPr lang="en-US"/>
              </a:p>
            </c:txPr>
            <c:dLblPos val="inBase"/>
            <c:showLegendKey val="0"/>
            <c:showVal val="1"/>
            <c:showCatName val="0"/>
            <c:showSerName val="0"/>
            <c:showPercent val="0"/>
            <c:showBubbleSize val="0"/>
            <c:showLeaderLines val="0"/>
          </c:dLbls>
          <c:cat>
            <c:strRef>
              <c:f>Sheet1!$A$2:$A$5</c:f>
              <c:strCache>
                <c:ptCount val="4"/>
                <c:pt idx="0">
                  <c:v>Raising important issues</c:v>
                </c:pt>
                <c:pt idx="1">
                  <c:v>Not raising important issues</c:v>
                </c:pt>
                <c:pt idx="2">
                  <c:v>Raising important issues</c:v>
                </c:pt>
                <c:pt idx="3">
                  <c:v>Not raising important issues</c:v>
                </c:pt>
              </c:strCache>
            </c:strRef>
          </c:cat>
          <c:val>
            <c:numRef>
              <c:f>Sheet1!$G$2:$G$5</c:f>
              <c:numCache>
                <c:formatCode>General</c:formatCode>
                <c:ptCount val="4"/>
                <c:pt idx="1">
                  <c:v>59</c:v>
                </c:pt>
                <c:pt idx="3">
                  <c:v>58</c:v>
                </c:pt>
              </c:numCache>
            </c:numRef>
          </c:val>
        </c:ser>
        <c:dLbls>
          <c:showLegendKey val="0"/>
          <c:showVal val="1"/>
          <c:showCatName val="0"/>
          <c:showSerName val="0"/>
          <c:showPercent val="0"/>
          <c:showBubbleSize val="0"/>
        </c:dLbls>
        <c:gapWidth val="60"/>
        <c:overlap val="100"/>
        <c:axId val="119401984"/>
        <c:axId val="118521856"/>
      </c:barChart>
      <c:catAx>
        <c:axId val="119401984"/>
        <c:scaling>
          <c:orientation val="minMax"/>
        </c:scaling>
        <c:delete val="0"/>
        <c:axPos val="b"/>
        <c:majorTickMark val="out"/>
        <c:minorTickMark val="none"/>
        <c:tickLblPos val="nextTo"/>
        <c:txPr>
          <a:bodyPr/>
          <a:lstStyle/>
          <a:p>
            <a:pPr>
              <a:defRPr sz="1400" b="0">
                <a:latin typeface="Calibri" panose="020F0502020204030204" pitchFamily="34" charset="0"/>
              </a:defRPr>
            </a:pPr>
            <a:endParaRPr lang="en-US"/>
          </a:p>
        </c:txPr>
        <c:crossAx val="118521856"/>
        <c:crosses val="autoZero"/>
        <c:auto val="1"/>
        <c:lblAlgn val="ctr"/>
        <c:lblOffset val="100"/>
        <c:noMultiLvlLbl val="0"/>
      </c:catAx>
      <c:valAx>
        <c:axId val="118521856"/>
        <c:scaling>
          <c:orientation val="minMax"/>
          <c:max val="100"/>
          <c:min val="0"/>
        </c:scaling>
        <c:delete val="1"/>
        <c:axPos val="l"/>
        <c:numFmt formatCode="General" sourceLinked="1"/>
        <c:majorTickMark val="out"/>
        <c:minorTickMark val="none"/>
        <c:tickLblPos val="nextTo"/>
        <c:crossAx val="119401984"/>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8151454396792152E-3"/>
          <c:y val="9.824385588165116E-2"/>
          <c:w val="0.9901283587773434"/>
          <c:h val="0.35620317346695302"/>
        </c:manualLayout>
      </c:layout>
      <c:barChart>
        <c:barDir val="col"/>
        <c:grouping val="stacked"/>
        <c:varyColors val="0"/>
        <c:ser>
          <c:idx val="0"/>
          <c:order val="0"/>
          <c:tx>
            <c:strRef>
              <c:f>Sheet1!$B$1</c:f>
              <c:strCache>
                <c:ptCount val="1"/>
                <c:pt idx="0">
                  <c:v>Yes, did put forward policies</c:v>
                </c:pt>
              </c:strCache>
            </c:strRef>
          </c:tx>
          <c:spPr>
            <a:solidFill>
              <a:srgbClr val="00206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6"/>
              <c:layout>
                <c:manualLayout>
                  <c:x val="4.2674253200568994E-3"/>
                  <c:y val="2.2032331185874495E-3"/>
                </c:manualLayout>
              </c:layout>
              <c:dLblPos val="ctr"/>
              <c:showLegendKey val="0"/>
              <c:showVal val="1"/>
              <c:showCatName val="0"/>
              <c:showSerName val="0"/>
              <c:showPercent val="0"/>
              <c:showBubbleSize val="0"/>
            </c:dLbl>
            <c:dLbl>
              <c:idx val="10"/>
              <c:layout>
                <c:manualLayout>
                  <c:x val="1.0431363611692057E-16"/>
                  <c:y val="-1.8517358625626344E-2"/>
                </c:manualLayout>
              </c:layout>
              <c:dLblPos val="ctr"/>
              <c:showLegendKey val="0"/>
              <c:showVal val="1"/>
              <c:showCatName val="0"/>
              <c:showSerName val="0"/>
              <c:showPercent val="0"/>
              <c:showBubbleSize val="0"/>
            </c:dLbl>
            <c:txPr>
              <a:bodyPr/>
              <a:lstStyle/>
              <a:p>
                <a:pPr>
                  <a:defRPr sz="14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Sheet1!$A$2:$A$13</c:f>
              <c:strCache>
                <c:ptCount val="12"/>
                <c:pt idx="0">
                  <c:v>Yes, policies</c:v>
                </c:pt>
                <c:pt idx="1">
                  <c:v>No, no policies</c:v>
                </c:pt>
                <c:pt idx="2">
                  <c:v>Yes, policies</c:v>
                </c:pt>
                <c:pt idx="3">
                  <c:v>No, no policies</c:v>
                </c:pt>
                <c:pt idx="4">
                  <c:v>Yes, policies</c:v>
                </c:pt>
                <c:pt idx="5">
                  <c:v>No, no policies</c:v>
                </c:pt>
                <c:pt idx="6">
                  <c:v>Yes, policies</c:v>
                </c:pt>
                <c:pt idx="7">
                  <c:v>No, no policies</c:v>
                </c:pt>
                <c:pt idx="8">
                  <c:v>Yes, policies</c:v>
                </c:pt>
                <c:pt idx="9">
                  <c:v>No, no policies</c:v>
                </c:pt>
                <c:pt idx="10">
                  <c:v>Yes, policies</c:v>
                </c:pt>
                <c:pt idx="11">
                  <c:v>No, no policies</c:v>
                </c:pt>
              </c:strCache>
            </c:strRef>
          </c:cat>
          <c:val>
            <c:numRef>
              <c:f>Sheet1!$B$2:$B$13</c:f>
              <c:numCache>
                <c:formatCode>General</c:formatCode>
                <c:ptCount val="12"/>
                <c:pt idx="0">
                  <c:v>22</c:v>
                </c:pt>
                <c:pt idx="2">
                  <c:v>38</c:v>
                </c:pt>
                <c:pt idx="4">
                  <c:v>23</c:v>
                </c:pt>
                <c:pt idx="6">
                  <c:v>18</c:v>
                </c:pt>
                <c:pt idx="8">
                  <c:v>26</c:v>
                </c:pt>
                <c:pt idx="10">
                  <c:v>19</c:v>
                </c:pt>
              </c:numCache>
            </c:numRef>
          </c:val>
        </c:ser>
        <c:ser>
          <c:idx val="1"/>
          <c:order val="1"/>
          <c:tx>
            <c:strRef>
              <c:f>Sheet1!$C$1</c:f>
              <c:strCache>
                <c:ptCount val="1"/>
                <c:pt idx="0">
                  <c:v>No, did not put forward policies</c:v>
                </c:pt>
              </c:strCache>
            </c:strRef>
          </c:tx>
          <c:spPr>
            <a:solidFill>
              <a:srgbClr val="C00000"/>
            </a:solidFill>
          </c:spPr>
          <c:invertIfNegative val="0"/>
          <c:dLbls>
            <c:txPr>
              <a:bodyPr/>
              <a:lstStyle/>
              <a:p>
                <a:pPr>
                  <a:defRPr sz="16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Sheet1!$A$2:$A$13</c:f>
              <c:strCache>
                <c:ptCount val="12"/>
                <c:pt idx="0">
                  <c:v>Yes, policies</c:v>
                </c:pt>
                <c:pt idx="1">
                  <c:v>No, no policies</c:v>
                </c:pt>
                <c:pt idx="2">
                  <c:v>Yes, policies</c:v>
                </c:pt>
                <c:pt idx="3">
                  <c:v>No, no policies</c:v>
                </c:pt>
                <c:pt idx="4">
                  <c:v>Yes, policies</c:v>
                </c:pt>
                <c:pt idx="5">
                  <c:v>No, no policies</c:v>
                </c:pt>
                <c:pt idx="6">
                  <c:v>Yes, policies</c:v>
                </c:pt>
                <c:pt idx="7">
                  <c:v>No, no policies</c:v>
                </c:pt>
                <c:pt idx="8">
                  <c:v>Yes, policies</c:v>
                </c:pt>
                <c:pt idx="9">
                  <c:v>No, no policies</c:v>
                </c:pt>
                <c:pt idx="10">
                  <c:v>Yes, policies</c:v>
                </c:pt>
                <c:pt idx="11">
                  <c:v>No, no policies</c:v>
                </c:pt>
              </c:strCache>
            </c:strRef>
          </c:cat>
          <c:val>
            <c:numRef>
              <c:f>Sheet1!$C$2:$C$13</c:f>
              <c:numCache>
                <c:formatCode>General</c:formatCode>
                <c:ptCount val="12"/>
                <c:pt idx="1">
                  <c:v>58</c:v>
                </c:pt>
                <c:pt idx="3">
                  <c:v>49</c:v>
                </c:pt>
                <c:pt idx="5">
                  <c:v>65</c:v>
                </c:pt>
                <c:pt idx="7">
                  <c:v>61</c:v>
                </c:pt>
                <c:pt idx="9">
                  <c:v>60</c:v>
                </c:pt>
                <c:pt idx="11">
                  <c:v>58</c:v>
                </c:pt>
              </c:numCache>
            </c:numRef>
          </c:val>
        </c:ser>
        <c:dLbls>
          <c:showLegendKey val="0"/>
          <c:showVal val="1"/>
          <c:showCatName val="0"/>
          <c:showSerName val="0"/>
          <c:showPercent val="0"/>
          <c:showBubbleSize val="0"/>
        </c:dLbls>
        <c:gapWidth val="60"/>
        <c:overlap val="100"/>
        <c:axId val="119299072"/>
        <c:axId val="116571456"/>
      </c:barChart>
      <c:catAx>
        <c:axId val="119299072"/>
        <c:scaling>
          <c:orientation val="minMax"/>
        </c:scaling>
        <c:delete val="0"/>
        <c:axPos val="b"/>
        <c:majorTickMark val="out"/>
        <c:minorTickMark val="none"/>
        <c:tickLblPos val="nextTo"/>
        <c:txPr>
          <a:bodyPr/>
          <a:lstStyle/>
          <a:p>
            <a:pPr>
              <a:defRPr sz="1200" b="0">
                <a:latin typeface="Calibri" panose="020F0502020204030204" pitchFamily="34" charset="0"/>
              </a:defRPr>
            </a:pPr>
            <a:endParaRPr lang="en-US"/>
          </a:p>
        </c:txPr>
        <c:crossAx val="116571456"/>
        <c:crosses val="autoZero"/>
        <c:auto val="1"/>
        <c:lblAlgn val="ctr"/>
        <c:lblOffset val="100"/>
        <c:noMultiLvlLbl val="0"/>
      </c:catAx>
      <c:valAx>
        <c:axId val="116571456"/>
        <c:scaling>
          <c:orientation val="minMax"/>
          <c:max val="100"/>
          <c:min val="0"/>
        </c:scaling>
        <c:delete val="1"/>
        <c:axPos val="l"/>
        <c:numFmt formatCode="General" sourceLinked="1"/>
        <c:majorTickMark val="out"/>
        <c:minorTickMark val="none"/>
        <c:tickLblPos val="nextTo"/>
        <c:crossAx val="119299072"/>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828966969455988E-2"/>
          <c:y val="0.24603174603174602"/>
          <c:w val="0.97732610639736495"/>
          <c:h val="0.51793713285839271"/>
        </c:manualLayout>
      </c:layout>
      <c:barChart>
        <c:barDir val="col"/>
        <c:grouping val="stacked"/>
        <c:varyColors val="0"/>
        <c:ser>
          <c:idx val="0"/>
          <c:order val="0"/>
          <c:tx>
            <c:strRef>
              <c:f>Sheet1!$B$1</c:f>
              <c:strCache>
                <c:ptCount val="1"/>
                <c:pt idx="0">
                  <c:v>Major impact</c:v>
                </c:pt>
              </c:strCache>
            </c:strRef>
          </c:tx>
          <c:spPr>
            <a:solidFill>
              <a:srgbClr val="002060"/>
            </a:solidFill>
            <a:ln>
              <a:solidFill>
                <a:srgbClr val="FFFFFF"/>
              </a:solidFill>
            </a:ln>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400" b="1">
                    <a:solidFill>
                      <a:schemeClr val="bg1"/>
                    </a:solidFill>
                    <a:latin typeface="Calibri" panose="020F0502020204030204" pitchFamily="34" charset="0"/>
                  </a:defRPr>
                </a:pPr>
                <a:endParaRPr lang="en-US"/>
              </a:p>
            </c:txPr>
            <c:dLblPos val="ctr"/>
            <c:showLegendKey val="0"/>
            <c:showVal val="1"/>
            <c:showCatName val="0"/>
            <c:showSerName val="0"/>
            <c:showPercent val="0"/>
            <c:showBubbleSize val="0"/>
            <c:showLeaderLines val="0"/>
          </c:dLbls>
          <c:cat>
            <c:strRef>
              <c:f>Sheet1!$A$2:$A$7</c:f>
              <c:strCache>
                <c:ptCount val="6"/>
                <c:pt idx="0">
                  <c:v>Impact</c:v>
                </c:pt>
                <c:pt idx="1">
                  <c:v>No impact</c:v>
                </c:pt>
                <c:pt idx="2">
                  <c:v>Impact</c:v>
                </c:pt>
                <c:pt idx="3">
                  <c:v>No impact</c:v>
                </c:pt>
                <c:pt idx="4">
                  <c:v>Impact</c:v>
                </c:pt>
                <c:pt idx="5">
                  <c:v>No impact</c:v>
                </c:pt>
              </c:strCache>
            </c:strRef>
          </c:cat>
          <c:val>
            <c:numRef>
              <c:f>Sheet1!$B$2:$B$7</c:f>
              <c:numCache>
                <c:formatCode>General</c:formatCode>
                <c:ptCount val="6"/>
                <c:pt idx="0">
                  <c:v>36</c:v>
                </c:pt>
                <c:pt idx="2">
                  <c:v>76</c:v>
                </c:pt>
                <c:pt idx="4">
                  <c:v>43</c:v>
                </c:pt>
              </c:numCache>
            </c:numRef>
          </c:val>
        </c:ser>
        <c:ser>
          <c:idx val="1"/>
          <c:order val="1"/>
          <c:tx>
            <c:strRef>
              <c:f>Sheet1!$C$1</c:f>
              <c:strCache>
                <c:ptCount val="1"/>
                <c:pt idx="0">
                  <c:v>Minor impact</c:v>
                </c:pt>
              </c:strCache>
            </c:strRef>
          </c:tx>
          <c:spPr>
            <a:pattFill prst="wdUpDiag">
              <a:fgClr>
                <a:srgbClr val="0070C0"/>
              </a:fgClr>
              <a:bgClr>
                <a:srgbClr val="FFFFFF"/>
              </a:bgClr>
            </a:pattFill>
            <a:ln>
              <a:solidFill>
                <a:srgbClr val="FFFFFF"/>
              </a:solidFill>
            </a:ln>
          </c:spPr>
          <c:invertIfNegative val="0"/>
          <c:dLbls>
            <c:delete val="1"/>
          </c:dLbls>
          <c:cat>
            <c:strRef>
              <c:f>Sheet1!$A$2:$A$7</c:f>
              <c:strCache>
                <c:ptCount val="6"/>
                <c:pt idx="0">
                  <c:v>Impact</c:v>
                </c:pt>
                <c:pt idx="1">
                  <c:v>No impact</c:v>
                </c:pt>
                <c:pt idx="2">
                  <c:v>Impact</c:v>
                </c:pt>
                <c:pt idx="3">
                  <c:v>No impact</c:v>
                </c:pt>
                <c:pt idx="4">
                  <c:v>Impact</c:v>
                </c:pt>
                <c:pt idx="5">
                  <c:v>No impact</c:v>
                </c:pt>
              </c:strCache>
            </c:strRef>
          </c:cat>
          <c:val>
            <c:numRef>
              <c:f>Sheet1!$C$2:$C$7</c:f>
              <c:numCache>
                <c:formatCode>General</c:formatCode>
                <c:ptCount val="6"/>
                <c:pt idx="0">
                  <c:v>42</c:v>
                </c:pt>
                <c:pt idx="2">
                  <c:v>8</c:v>
                </c:pt>
                <c:pt idx="4">
                  <c:v>39</c:v>
                </c:pt>
              </c:numCache>
            </c:numRef>
          </c:val>
        </c:ser>
        <c:ser>
          <c:idx val="2"/>
          <c:order val="2"/>
          <c:tx>
            <c:strRef>
              <c:f>Sheet1!$D$1</c:f>
              <c:strCache>
                <c:ptCount val="1"/>
                <c:pt idx="0">
                  <c:v>No impact</c:v>
                </c:pt>
              </c:strCache>
            </c:strRef>
          </c:tx>
          <c:spPr>
            <a:solidFill>
              <a:srgbClr val="C00000"/>
            </a:solidFill>
          </c:spPr>
          <c:invertIfNegative val="0"/>
          <c:dLbls>
            <c:txPr>
              <a:bodyPr/>
              <a:lstStyle/>
              <a:p>
                <a:pPr>
                  <a:defRPr sz="1400" b="1">
                    <a:solidFill>
                      <a:schemeClr val="bg1"/>
                    </a:solidFill>
                  </a:defRPr>
                </a:pPr>
                <a:endParaRPr lang="en-US"/>
              </a:p>
            </c:txPr>
            <c:showLegendKey val="0"/>
            <c:showVal val="1"/>
            <c:showCatName val="0"/>
            <c:showSerName val="0"/>
            <c:showPercent val="0"/>
            <c:showBubbleSize val="0"/>
            <c:showLeaderLines val="0"/>
          </c:dLbls>
          <c:cat>
            <c:strRef>
              <c:f>Sheet1!$A$2:$A$7</c:f>
              <c:strCache>
                <c:ptCount val="6"/>
                <c:pt idx="0">
                  <c:v>Impact</c:v>
                </c:pt>
                <c:pt idx="1">
                  <c:v>No impact</c:v>
                </c:pt>
                <c:pt idx="2">
                  <c:v>Impact</c:v>
                </c:pt>
                <c:pt idx="3">
                  <c:v>No impact</c:v>
                </c:pt>
                <c:pt idx="4">
                  <c:v>Impact</c:v>
                </c:pt>
                <c:pt idx="5">
                  <c:v>No impact</c:v>
                </c:pt>
              </c:strCache>
            </c:strRef>
          </c:cat>
          <c:val>
            <c:numRef>
              <c:f>Sheet1!$D$2:$D$7</c:f>
              <c:numCache>
                <c:formatCode>General</c:formatCode>
                <c:ptCount val="6"/>
                <c:pt idx="1">
                  <c:v>22</c:v>
                </c:pt>
                <c:pt idx="3">
                  <c:v>16</c:v>
                </c:pt>
                <c:pt idx="5">
                  <c:v>18</c:v>
                </c:pt>
              </c:numCache>
            </c:numRef>
          </c:val>
        </c:ser>
        <c:ser>
          <c:idx val="3"/>
          <c:order val="3"/>
          <c:tx>
            <c:strRef>
              <c:f>Sheet1!$E$1</c:f>
              <c:strCache>
                <c:ptCount val="1"/>
                <c:pt idx="0">
                  <c:v>Total impact</c:v>
                </c:pt>
              </c:strCache>
            </c:strRef>
          </c:tx>
          <c:spPr>
            <a:noFill/>
          </c:spPr>
          <c:invertIfNegative val="0"/>
          <c:dLbls>
            <c:txPr>
              <a:bodyPr/>
              <a:lstStyle/>
              <a:p>
                <a:pPr>
                  <a:defRPr sz="1400" b="1"/>
                </a:pPr>
                <a:endParaRPr lang="en-US"/>
              </a:p>
            </c:txPr>
            <c:dLblPos val="inBase"/>
            <c:showLegendKey val="0"/>
            <c:showVal val="1"/>
            <c:showCatName val="0"/>
            <c:showSerName val="0"/>
            <c:showPercent val="0"/>
            <c:showBubbleSize val="0"/>
            <c:showLeaderLines val="0"/>
          </c:dLbls>
          <c:cat>
            <c:strRef>
              <c:f>Sheet1!$A$2:$A$7</c:f>
              <c:strCache>
                <c:ptCount val="6"/>
                <c:pt idx="0">
                  <c:v>Impact</c:v>
                </c:pt>
                <c:pt idx="1">
                  <c:v>No impact</c:v>
                </c:pt>
                <c:pt idx="2">
                  <c:v>Impact</c:v>
                </c:pt>
                <c:pt idx="3">
                  <c:v>No impact</c:v>
                </c:pt>
                <c:pt idx="4">
                  <c:v>Impact</c:v>
                </c:pt>
                <c:pt idx="5">
                  <c:v>No impact</c:v>
                </c:pt>
              </c:strCache>
            </c:strRef>
          </c:cat>
          <c:val>
            <c:numRef>
              <c:f>Sheet1!$E$2:$E$7</c:f>
              <c:numCache>
                <c:formatCode>General</c:formatCode>
                <c:ptCount val="6"/>
                <c:pt idx="0">
                  <c:v>78</c:v>
                </c:pt>
                <c:pt idx="2">
                  <c:v>84</c:v>
                </c:pt>
                <c:pt idx="4">
                  <c:v>82</c:v>
                </c:pt>
              </c:numCache>
            </c:numRef>
          </c:val>
        </c:ser>
        <c:dLbls>
          <c:showLegendKey val="0"/>
          <c:showVal val="1"/>
          <c:showCatName val="0"/>
          <c:showSerName val="0"/>
          <c:showPercent val="0"/>
          <c:showBubbleSize val="0"/>
        </c:dLbls>
        <c:gapWidth val="60"/>
        <c:overlap val="100"/>
        <c:axId val="118324224"/>
        <c:axId val="118527040"/>
      </c:barChart>
      <c:catAx>
        <c:axId val="118324224"/>
        <c:scaling>
          <c:orientation val="minMax"/>
        </c:scaling>
        <c:delete val="0"/>
        <c:axPos val="b"/>
        <c:majorTickMark val="out"/>
        <c:minorTickMark val="none"/>
        <c:tickLblPos val="nextTo"/>
        <c:txPr>
          <a:bodyPr/>
          <a:lstStyle/>
          <a:p>
            <a:pPr>
              <a:defRPr sz="1200" b="0">
                <a:latin typeface="Calibri" panose="020F0502020204030204" pitchFamily="34" charset="0"/>
              </a:defRPr>
            </a:pPr>
            <a:endParaRPr lang="en-US"/>
          </a:p>
        </c:txPr>
        <c:crossAx val="118527040"/>
        <c:crosses val="autoZero"/>
        <c:auto val="1"/>
        <c:lblAlgn val="ctr"/>
        <c:lblOffset val="100"/>
        <c:noMultiLvlLbl val="0"/>
      </c:catAx>
      <c:valAx>
        <c:axId val="118527040"/>
        <c:scaling>
          <c:orientation val="minMax"/>
          <c:max val="100"/>
          <c:min val="0"/>
        </c:scaling>
        <c:delete val="1"/>
        <c:axPos val="l"/>
        <c:numFmt formatCode="General" sourceLinked="1"/>
        <c:majorTickMark val="out"/>
        <c:minorTickMark val="none"/>
        <c:tickLblPos val="nextTo"/>
        <c:crossAx val="118324224"/>
        <c:crosses val="autoZero"/>
        <c:crossBetween val="between"/>
        <c:majorUnit val="20"/>
      </c:valAx>
    </c:plotArea>
    <c:legend>
      <c:legendPos val="t"/>
      <c:legendEntry>
        <c:idx val="2"/>
        <c:delete val="1"/>
      </c:legendEntry>
      <c:legendEntry>
        <c:idx val="3"/>
        <c:delete val="1"/>
      </c:legendEntry>
      <c:layout>
        <c:manualLayout>
          <c:xMode val="edge"/>
          <c:yMode val="edge"/>
          <c:x val="0.38285149986159067"/>
          <c:y val="7.9365079365079361E-3"/>
          <c:w val="0.26825034435242529"/>
          <c:h val="0.16272653418322711"/>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9828966969455988E-2"/>
          <c:y val="0.24603174603174602"/>
          <c:w val="0.97732610639736495"/>
          <c:h val="0.51793713285839271"/>
        </c:manualLayout>
      </c:layout>
      <c:barChart>
        <c:barDir val="col"/>
        <c:grouping val="stacked"/>
        <c:varyColors val="0"/>
        <c:ser>
          <c:idx val="0"/>
          <c:order val="0"/>
          <c:tx>
            <c:strRef>
              <c:f>Sheet1!$B$1</c:f>
              <c:strCache>
                <c:ptCount val="1"/>
                <c:pt idx="0">
                  <c:v>Much more likely</c:v>
                </c:pt>
              </c:strCache>
            </c:strRef>
          </c:tx>
          <c:spPr>
            <a:solidFill>
              <a:srgbClr val="002060"/>
            </a:solidFill>
            <a:ln>
              <a:solidFill>
                <a:srgbClr val="FFFFFF"/>
              </a:solidFill>
            </a:ln>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400" b="1">
                    <a:solidFill>
                      <a:schemeClr val="bg1"/>
                    </a:solidFill>
                    <a:latin typeface="Calibri" panose="020F0502020204030204" pitchFamily="34" charset="0"/>
                  </a:defRPr>
                </a:pPr>
                <a:endParaRPr lang="en-US"/>
              </a:p>
            </c:txPr>
            <c:dLblPos val="ctr"/>
            <c:showLegendKey val="0"/>
            <c:showVal val="1"/>
            <c:showCatName val="0"/>
            <c:showSerName val="0"/>
            <c:showPercent val="0"/>
            <c:showBubbleSize val="0"/>
            <c:showLeaderLines val="0"/>
          </c:dLbls>
          <c:cat>
            <c:strRef>
              <c:f>Sheet1!$A$2:$A$7</c:f>
              <c:strCache>
                <c:ptCount val="6"/>
                <c:pt idx="0">
                  <c:v>More likely</c:v>
                </c:pt>
                <c:pt idx="1">
                  <c:v>Less likely</c:v>
                </c:pt>
                <c:pt idx="2">
                  <c:v>More likely</c:v>
                </c:pt>
                <c:pt idx="3">
                  <c:v>Less likely</c:v>
                </c:pt>
                <c:pt idx="4">
                  <c:v>More likely</c:v>
                </c:pt>
                <c:pt idx="5">
                  <c:v>Less likely</c:v>
                </c:pt>
              </c:strCache>
            </c:strRef>
          </c:cat>
          <c:val>
            <c:numRef>
              <c:f>Sheet1!$B$2:$B$7</c:f>
              <c:numCache>
                <c:formatCode>General</c:formatCode>
                <c:ptCount val="6"/>
                <c:pt idx="0">
                  <c:v>48</c:v>
                </c:pt>
                <c:pt idx="2">
                  <c:v>58</c:v>
                </c:pt>
                <c:pt idx="4">
                  <c:v>48</c:v>
                </c:pt>
              </c:numCache>
            </c:numRef>
          </c:val>
        </c:ser>
        <c:ser>
          <c:idx val="1"/>
          <c:order val="1"/>
          <c:tx>
            <c:strRef>
              <c:f>Sheet1!$C$1</c:f>
              <c:strCache>
                <c:ptCount val="1"/>
                <c:pt idx="0">
                  <c:v>Somewhat more likely</c:v>
                </c:pt>
              </c:strCache>
            </c:strRef>
          </c:tx>
          <c:spPr>
            <a:pattFill prst="dashVert">
              <a:fgClr>
                <a:srgbClr val="0070C0"/>
              </a:fgClr>
              <a:bgClr>
                <a:srgbClr val="FFFFFF"/>
              </a:bgClr>
            </a:pattFill>
            <a:ln>
              <a:solidFill>
                <a:srgbClr val="FFFFFF"/>
              </a:solidFill>
            </a:ln>
          </c:spPr>
          <c:invertIfNegative val="0"/>
          <c:dLbls>
            <c:delete val="1"/>
          </c:dLbls>
          <c:cat>
            <c:strRef>
              <c:f>Sheet1!$A$2:$A$7</c:f>
              <c:strCache>
                <c:ptCount val="6"/>
                <c:pt idx="0">
                  <c:v>More likely</c:v>
                </c:pt>
                <c:pt idx="1">
                  <c:v>Less likely</c:v>
                </c:pt>
                <c:pt idx="2">
                  <c:v>More likely</c:v>
                </c:pt>
                <c:pt idx="3">
                  <c:v>Less likely</c:v>
                </c:pt>
                <c:pt idx="4">
                  <c:v>More likely</c:v>
                </c:pt>
                <c:pt idx="5">
                  <c:v>Less likely</c:v>
                </c:pt>
              </c:strCache>
            </c:strRef>
          </c:cat>
          <c:val>
            <c:numRef>
              <c:f>Sheet1!$C$2:$C$7</c:f>
              <c:numCache>
                <c:formatCode>General</c:formatCode>
                <c:ptCount val="6"/>
                <c:pt idx="0">
                  <c:v>35</c:v>
                </c:pt>
                <c:pt idx="2">
                  <c:v>34</c:v>
                </c:pt>
                <c:pt idx="4">
                  <c:v>36</c:v>
                </c:pt>
              </c:numCache>
            </c:numRef>
          </c:val>
        </c:ser>
        <c:ser>
          <c:idx val="2"/>
          <c:order val="2"/>
          <c:tx>
            <c:strRef>
              <c:f>Sheet1!$D$1</c:f>
              <c:strCache>
                <c:ptCount val="1"/>
                <c:pt idx="0">
                  <c:v>Total more likely</c:v>
                </c:pt>
              </c:strCache>
            </c:strRef>
          </c:tx>
          <c:spPr>
            <a:noFill/>
          </c:spPr>
          <c:invertIfNegative val="0"/>
          <c:dLbls>
            <c:txPr>
              <a:bodyPr/>
              <a:lstStyle/>
              <a:p>
                <a:pPr>
                  <a:defRPr sz="1400" b="1">
                    <a:solidFill>
                      <a:schemeClr val="tx1"/>
                    </a:solidFill>
                  </a:defRPr>
                </a:pPr>
                <a:endParaRPr lang="en-US"/>
              </a:p>
            </c:txPr>
            <c:dLblPos val="inBase"/>
            <c:showLegendKey val="0"/>
            <c:showVal val="1"/>
            <c:showCatName val="0"/>
            <c:showSerName val="0"/>
            <c:showPercent val="0"/>
            <c:showBubbleSize val="0"/>
            <c:showLeaderLines val="0"/>
          </c:dLbls>
          <c:cat>
            <c:strRef>
              <c:f>Sheet1!$A$2:$A$7</c:f>
              <c:strCache>
                <c:ptCount val="6"/>
                <c:pt idx="0">
                  <c:v>More likely</c:v>
                </c:pt>
                <c:pt idx="1">
                  <c:v>Less likely</c:v>
                </c:pt>
                <c:pt idx="2">
                  <c:v>More likely</c:v>
                </c:pt>
                <c:pt idx="3">
                  <c:v>Less likely</c:v>
                </c:pt>
                <c:pt idx="4">
                  <c:v>More likely</c:v>
                </c:pt>
                <c:pt idx="5">
                  <c:v>Less likely</c:v>
                </c:pt>
              </c:strCache>
            </c:strRef>
          </c:cat>
          <c:val>
            <c:numRef>
              <c:f>Sheet1!$D$2:$D$7</c:f>
              <c:numCache>
                <c:formatCode>General</c:formatCode>
                <c:ptCount val="6"/>
                <c:pt idx="0">
                  <c:v>83</c:v>
                </c:pt>
                <c:pt idx="2">
                  <c:v>92</c:v>
                </c:pt>
                <c:pt idx="4">
                  <c:v>84</c:v>
                </c:pt>
              </c:numCache>
            </c:numRef>
          </c:val>
        </c:ser>
        <c:ser>
          <c:idx val="3"/>
          <c:order val="3"/>
          <c:tx>
            <c:strRef>
              <c:f>Sheet1!$E$1</c:f>
              <c:strCache>
                <c:ptCount val="1"/>
                <c:pt idx="0">
                  <c:v>Much less likely</c:v>
                </c:pt>
              </c:strCache>
            </c:strRef>
          </c:tx>
          <c:spPr>
            <a:solidFill>
              <a:srgbClr val="C00000"/>
            </a:solidFill>
            <a:ln>
              <a:solidFill>
                <a:srgbClr val="FFFFFF"/>
              </a:solidFill>
            </a:ln>
          </c:spPr>
          <c:invertIfNegative val="0"/>
          <c:dLbls>
            <c:dLbl>
              <c:idx val="1"/>
              <c:delete val="1"/>
            </c:dLbl>
            <c:dLbl>
              <c:idx val="3"/>
              <c:layout>
                <c:manualLayout>
                  <c:x val="2.8294546226214899E-3"/>
                  <c:y val="-5.8972120581734351E-2"/>
                </c:manualLayout>
              </c:layout>
              <c:showLegendKey val="0"/>
              <c:showVal val="1"/>
              <c:showCatName val="0"/>
              <c:showSerName val="0"/>
              <c:showPercent val="0"/>
              <c:showBubbleSize val="0"/>
            </c:dLbl>
            <c:dLbl>
              <c:idx val="5"/>
              <c:delete val="1"/>
            </c:dLbl>
            <c:txPr>
              <a:bodyPr/>
              <a:lstStyle/>
              <a:p>
                <a:pPr>
                  <a:defRPr sz="1400" b="1"/>
                </a:pPr>
                <a:endParaRPr lang="en-US"/>
              </a:p>
            </c:txPr>
            <c:showLegendKey val="0"/>
            <c:showVal val="1"/>
            <c:showCatName val="0"/>
            <c:showSerName val="0"/>
            <c:showPercent val="0"/>
            <c:showBubbleSize val="0"/>
            <c:showLeaderLines val="0"/>
          </c:dLbls>
          <c:cat>
            <c:strRef>
              <c:f>Sheet1!$A$2:$A$7</c:f>
              <c:strCache>
                <c:ptCount val="6"/>
                <c:pt idx="0">
                  <c:v>More likely</c:v>
                </c:pt>
                <c:pt idx="1">
                  <c:v>Less likely</c:v>
                </c:pt>
                <c:pt idx="2">
                  <c:v>More likely</c:v>
                </c:pt>
                <c:pt idx="3">
                  <c:v>Less likely</c:v>
                </c:pt>
                <c:pt idx="4">
                  <c:v>More likely</c:v>
                </c:pt>
                <c:pt idx="5">
                  <c:v>Less likely</c:v>
                </c:pt>
              </c:strCache>
            </c:strRef>
          </c:cat>
          <c:val>
            <c:numRef>
              <c:f>Sheet1!$E$2:$E$7</c:f>
              <c:numCache>
                <c:formatCode>General</c:formatCode>
                <c:ptCount val="6"/>
                <c:pt idx="1">
                  <c:v>4</c:v>
                </c:pt>
                <c:pt idx="3">
                  <c:v>7</c:v>
                </c:pt>
                <c:pt idx="5">
                  <c:v>3</c:v>
                </c:pt>
              </c:numCache>
            </c:numRef>
          </c:val>
        </c:ser>
        <c:ser>
          <c:idx val="4"/>
          <c:order val="4"/>
          <c:tx>
            <c:strRef>
              <c:f>Sheet1!$F$1</c:f>
              <c:strCache>
                <c:ptCount val="1"/>
                <c:pt idx="0">
                  <c:v>Somewhat less likely</c:v>
                </c:pt>
              </c:strCache>
            </c:strRef>
          </c:tx>
          <c:spPr>
            <a:solidFill>
              <a:srgbClr val="FF0000"/>
            </a:solidFill>
            <a:ln>
              <a:solidFill>
                <a:srgbClr val="FFFFFF"/>
              </a:solidFill>
            </a:ln>
          </c:spPr>
          <c:invertIfNegative val="0"/>
          <c:dLbls>
            <c:delete val="1"/>
          </c:dLbls>
          <c:cat>
            <c:strRef>
              <c:f>Sheet1!$A$2:$A$7</c:f>
              <c:strCache>
                <c:ptCount val="6"/>
                <c:pt idx="0">
                  <c:v>More likely</c:v>
                </c:pt>
                <c:pt idx="1">
                  <c:v>Less likely</c:v>
                </c:pt>
                <c:pt idx="2">
                  <c:v>More likely</c:v>
                </c:pt>
                <c:pt idx="3">
                  <c:v>Less likely</c:v>
                </c:pt>
                <c:pt idx="4">
                  <c:v>More likely</c:v>
                </c:pt>
                <c:pt idx="5">
                  <c:v>Less likely</c:v>
                </c:pt>
              </c:strCache>
            </c:strRef>
          </c:cat>
          <c:val>
            <c:numRef>
              <c:f>Sheet1!$F$2:$F$7</c:f>
              <c:numCache>
                <c:formatCode>General</c:formatCode>
                <c:ptCount val="6"/>
                <c:pt idx="1">
                  <c:v>5</c:v>
                </c:pt>
                <c:pt idx="3">
                  <c:v>0</c:v>
                </c:pt>
                <c:pt idx="5">
                  <c:v>6</c:v>
                </c:pt>
              </c:numCache>
            </c:numRef>
          </c:val>
        </c:ser>
        <c:ser>
          <c:idx val="5"/>
          <c:order val="5"/>
          <c:tx>
            <c:strRef>
              <c:f>Sheet1!$G$1</c:f>
              <c:strCache>
                <c:ptCount val="1"/>
                <c:pt idx="0">
                  <c:v>Total less likely</c:v>
                </c:pt>
              </c:strCache>
            </c:strRef>
          </c:tx>
          <c:spPr>
            <a:noFill/>
          </c:spPr>
          <c:invertIfNegative val="0"/>
          <c:dLbls>
            <c:dLbl>
              <c:idx val="1"/>
              <c:layout>
                <c:manualLayout>
                  <c:x val="-1.4147273113107449E-3"/>
                  <c:y val="-5.0547531927200941E-2"/>
                </c:manualLayout>
              </c:layout>
              <c:showLegendKey val="0"/>
              <c:showVal val="1"/>
              <c:showCatName val="0"/>
              <c:showSerName val="0"/>
              <c:showPercent val="0"/>
              <c:showBubbleSize val="0"/>
            </c:dLbl>
            <c:dLbl>
              <c:idx val="3"/>
              <c:delete val="1"/>
            </c:dLbl>
            <c:dLbl>
              <c:idx val="5"/>
              <c:layout>
                <c:manualLayout>
                  <c:x val="0"/>
                  <c:y val="-5.0547531927200941E-2"/>
                </c:manualLayout>
              </c:layout>
              <c:showLegendKey val="0"/>
              <c:showVal val="1"/>
              <c:showCatName val="0"/>
              <c:showSerName val="0"/>
              <c:showPercent val="0"/>
              <c:showBubbleSize val="0"/>
            </c:dLbl>
            <c:txPr>
              <a:bodyPr/>
              <a:lstStyle/>
              <a:p>
                <a:pPr>
                  <a:defRPr sz="1400" b="1"/>
                </a:pPr>
                <a:endParaRPr lang="en-US"/>
              </a:p>
            </c:txPr>
            <c:showLegendKey val="0"/>
            <c:showVal val="1"/>
            <c:showCatName val="0"/>
            <c:showSerName val="0"/>
            <c:showPercent val="0"/>
            <c:showBubbleSize val="0"/>
            <c:showLeaderLines val="0"/>
          </c:dLbls>
          <c:cat>
            <c:strRef>
              <c:f>Sheet1!$A$2:$A$7</c:f>
              <c:strCache>
                <c:ptCount val="6"/>
                <c:pt idx="0">
                  <c:v>More likely</c:v>
                </c:pt>
                <c:pt idx="1">
                  <c:v>Less likely</c:v>
                </c:pt>
                <c:pt idx="2">
                  <c:v>More likely</c:v>
                </c:pt>
                <c:pt idx="3">
                  <c:v>Less likely</c:v>
                </c:pt>
                <c:pt idx="4">
                  <c:v>More likely</c:v>
                </c:pt>
                <c:pt idx="5">
                  <c:v>Less likely</c:v>
                </c:pt>
              </c:strCache>
            </c:strRef>
          </c:cat>
          <c:val>
            <c:numRef>
              <c:f>Sheet1!$G$2:$G$7</c:f>
              <c:numCache>
                <c:formatCode>General</c:formatCode>
                <c:ptCount val="6"/>
                <c:pt idx="1">
                  <c:v>9</c:v>
                </c:pt>
                <c:pt idx="3">
                  <c:v>7</c:v>
                </c:pt>
                <c:pt idx="5">
                  <c:v>9</c:v>
                </c:pt>
              </c:numCache>
            </c:numRef>
          </c:val>
        </c:ser>
        <c:dLbls>
          <c:showLegendKey val="0"/>
          <c:showVal val="1"/>
          <c:showCatName val="0"/>
          <c:showSerName val="0"/>
          <c:showPercent val="0"/>
          <c:showBubbleSize val="0"/>
        </c:dLbls>
        <c:gapWidth val="60"/>
        <c:overlap val="100"/>
        <c:axId val="118323200"/>
        <c:axId val="118524160"/>
      </c:barChart>
      <c:catAx>
        <c:axId val="118323200"/>
        <c:scaling>
          <c:orientation val="minMax"/>
        </c:scaling>
        <c:delete val="0"/>
        <c:axPos val="b"/>
        <c:majorTickMark val="out"/>
        <c:minorTickMark val="none"/>
        <c:tickLblPos val="nextTo"/>
        <c:txPr>
          <a:bodyPr/>
          <a:lstStyle/>
          <a:p>
            <a:pPr>
              <a:defRPr sz="1200" b="0">
                <a:latin typeface="Calibri" panose="020F0502020204030204" pitchFamily="34" charset="0"/>
              </a:defRPr>
            </a:pPr>
            <a:endParaRPr lang="en-US"/>
          </a:p>
        </c:txPr>
        <c:crossAx val="118524160"/>
        <c:crosses val="autoZero"/>
        <c:auto val="1"/>
        <c:lblAlgn val="ctr"/>
        <c:lblOffset val="100"/>
        <c:noMultiLvlLbl val="0"/>
      </c:catAx>
      <c:valAx>
        <c:axId val="118524160"/>
        <c:scaling>
          <c:orientation val="minMax"/>
          <c:max val="100"/>
          <c:min val="0"/>
        </c:scaling>
        <c:delete val="1"/>
        <c:axPos val="l"/>
        <c:numFmt formatCode="General" sourceLinked="1"/>
        <c:majorTickMark val="out"/>
        <c:minorTickMark val="none"/>
        <c:tickLblPos val="nextTo"/>
        <c:crossAx val="118323200"/>
        <c:crosses val="autoZero"/>
        <c:crossBetween val="between"/>
        <c:majorUnit val="20"/>
      </c:valAx>
    </c:plotArea>
    <c:legend>
      <c:legendPos val="t"/>
      <c:legendEntry>
        <c:idx val="1"/>
        <c:delete val="1"/>
      </c:legendEntry>
      <c:legendEntry>
        <c:idx val="2"/>
        <c:delete val="1"/>
      </c:legendEntry>
      <c:legendEntry>
        <c:idx val="4"/>
        <c:delete val="1"/>
      </c:legendEntry>
      <c:legendEntry>
        <c:idx val="5"/>
        <c:delete val="1"/>
      </c:legendEntry>
      <c:layout>
        <c:manualLayout>
          <c:xMode val="edge"/>
          <c:yMode val="edge"/>
          <c:x val="0.36163059019192956"/>
          <c:y val="7.9363605246329672E-3"/>
          <c:w val="0.29182950419377529"/>
          <c:h val="0.12181609401097589"/>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2673940121891601E-2"/>
          <c:y val="8.5459727690288728E-2"/>
          <c:w val="0.97732610639736495"/>
          <c:h val="0.658410433070866"/>
        </c:manualLayout>
      </c:layout>
      <c:barChart>
        <c:barDir val="col"/>
        <c:grouping val="stacked"/>
        <c:varyColors val="0"/>
        <c:ser>
          <c:idx val="0"/>
          <c:order val="0"/>
          <c:tx>
            <c:strRef>
              <c:f>Sheet1!$B$1</c:f>
              <c:strCache>
                <c:ptCount val="1"/>
                <c:pt idx="0">
                  <c:v>Yes, would have been</c:v>
                </c:pt>
              </c:strCache>
            </c:strRef>
          </c:tx>
          <c:spPr>
            <a:solidFill>
              <a:srgbClr val="00206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8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Sheet1!$A$2:$A$7</c:f>
              <c:strCache>
                <c:ptCount val="6"/>
                <c:pt idx="0">
                  <c:v>Yes, would have been</c:v>
                </c:pt>
                <c:pt idx="1">
                  <c:v>No, would not have been</c:v>
                </c:pt>
                <c:pt idx="2">
                  <c:v>Yes, would have been</c:v>
                </c:pt>
                <c:pt idx="3">
                  <c:v>No, would not have been</c:v>
                </c:pt>
                <c:pt idx="4">
                  <c:v>Yes, would have been</c:v>
                </c:pt>
                <c:pt idx="5">
                  <c:v>No, would not have been</c:v>
                </c:pt>
              </c:strCache>
            </c:strRef>
          </c:cat>
          <c:val>
            <c:numRef>
              <c:f>Sheet1!$B$2:$B$7</c:f>
              <c:numCache>
                <c:formatCode>General</c:formatCode>
                <c:ptCount val="6"/>
                <c:pt idx="0">
                  <c:v>65</c:v>
                </c:pt>
                <c:pt idx="2">
                  <c:v>69</c:v>
                </c:pt>
                <c:pt idx="4">
                  <c:v>62</c:v>
                </c:pt>
              </c:numCache>
            </c:numRef>
          </c:val>
        </c:ser>
        <c:ser>
          <c:idx val="1"/>
          <c:order val="1"/>
          <c:tx>
            <c:strRef>
              <c:f>Sheet1!$C$1</c:f>
              <c:strCache>
                <c:ptCount val="1"/>
                <c:pt idx="0">
                  <c:v>No, would not have been</c:v>
                </c:pt>
              </c:strCache>
            </c:strRef>
          </c:tx>
          <c:spPr>
            <a:solidFill>
              <a:srgbClr val="C00000"/>
            </a:solidFill>
          </c:spPr>
          <c:invertIfNegative val="0"/>
          <c:dLbls>
            <c:txPr>
              <a:bodyPr/>
              <a:lstStyle/>
              <a:p>
                <a:pPr>
                  <a:defRPr b="1">
                    <a:solidFill>
                      <a:schemeClr val="bg1"/>
                    </a:solidFill>
                    <a:latin typeface="Calibri" panose="020F0502020204030204" pitchFamily="34" charset="0"/>
                  </a:defRPr>
                </a:pPr>
                <a:endParaRPr lang="en-US"/>
              </a:p>
            </c:txPr>
            <c:dLblPos val="ctr"/>
            <c:showLegendKey val="0"/>
            <c:showVal val="1"/>
            <c:showCatName val="0"/>
            <c:showSerName val="0"/>
            <c:showPercent val="0"/>
            <c:showBubbleSize val="0"/>
            <c:showLeaderLines val="0"/>
          </c:dLbls>
          <c:cat>
            <c:strRef>
              <c:f>Sheet1!$A$2:$A$7</c:f>
              <c:strCache>
                <c:ptCount val="6"/>
                <c:pt idx="0">
                  <c:v>Yes, would have been</c:v>
                </c:pt>
                <c:pt idx="1">
                  <c:v>No, would not have been</c:v>
                </c:pt>
                <c:pt idx="2">
                  <c:v>Yes, would have been</c:v>
                </c:pt>
                <c:pt idx="3">
                  <c:v>No, would not have been</c:v>
                </c:pt>
                <c:pt idx="4">
                  <c:v>Yes, would have been</c:v>
                </c:pt>
                <c:pt idx="5">
                  <c:v>No, would not have been</c:v>
                </c:pt>
              </c:strCache>
            </c:strRef>
          </c:cat>
          <c:val>
            <c:numRef>
              <c:f>Sheet1!$C$2:$C$7</c:f>
              <c:numCache>
                <c:formatCode>General</c:formatCode>
                <c:ptCount val="6"/>
                <c:pt idx="1">
                  <c:v>31</c:v>
                </c:pt>
                <c:pt idx="3">
                  <c:v>25</c:v>
                </c:pt>
                <c:pt idx="5">
                  <c:v>35</c:v>
                </c:pt>
              </c:numCache>
            </c:numRef>
          </c:val>
        </c:ser>
        <c:dLbls>
          <c:showLegendKey val="0"/>
          <c:showVal val="1"/>
          <c:showCatName val="0"/>
          <c:showSerName val="0"/>
          <c:showPercent val="0"/>
          <c:showBubbleSize val="0"/>
        </c:dLbls>
        <c:gapWidth val="60"/>
        <c:overlap val="100"/>
        <c:axId val="90530816"/>
        <c:axId val="120736000"/>
      </c:barChart>
      <c:catAx>
        <c:axId val="90530816"/>
        <c:scaling>
          <c:orientation val="minMax"/>
        </c:scaling>
        <c:delete val="0"/>
        <c:axPos val="b"/>
        <c:majorTickMark val="out"/>
        <c:minorTickMark val="none"/>
        <c:tickLblPos val="nextTo"/>
        <c:txPr>
          <a:bodyPr/>
          <a:lstStyle/>
          <a:p>
            <a:pPr>
              <a:defRPr sz="1400" b="0">
                <a:latin typeface="Calibri" panose="020F0502020204030204" pitchFamily="34" charset="0"/>
              </a:defRPr>
            </a:pPr>
            <a:endParaRPr lang="en-US"/>
          </a:p>
        </c:txPr>
        <c:crossAx val="120736000"/>
        <c:crosses val="autoZero"/>
        <c:auto val="1"/>
        <c:lblAlgn val="ctr"/>
        <c:lblOffset val="100"/>
        <c:noMultiLvlLbl val="0"/>
      </c:catAx>
      <c:valAx>
        <c:axId val="120736000"/>
        <c:scaling>
          <c:orientation val="minMax"/>
          <c:max val="100"/>
          <c:min val="0"/>
        </c:scaling>
        <c:delete val="1"/>
        <c:axPos val="l"/>
        <c:numFmt formatCode="General" sourceLinked="1"/>
        <c:majorTickMark val="out"/>
        <c:minorTickMark val="none"/>
        <c:tickLblPos val="nextTo"/>
        <c:crossAx val="90530816"/>
        <c:crosses val="autoZero"/>
        <c:crossBetween val="between"/>
        <c:majorUnit val="20"/>
      </c:valAx>
      <c:spPr>
        <a:solidFill>
          <a:srgbClr val="FFFFFF"/>
        </a:solidFill>
      </c:spPr>
    </c:plotArea>
    <c:plotVisOnly val="1"/>
    <c:dispBlanksAs val="gap"/>
    <c:showDLblsOverMax val="0"/>
  </c:chart>
  <c:txPr>
    <a:bodyPr/>
    <a:lstStyle/>
    <a:p>
      <a:pPr>
        <a:defRPr sz="1800"/>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2385389948589286E-2"/>
          <c:y val="3.5468861846814563E-3"/>
          <c:w val="0.97732610639736495"/>
          <c:h val="0.54042024000399003"/>
        </c:manualLayout>
      </c:layout>
      <c:barChart>
        <c:barDir val="col"/>
        <c:grouping val="stacked"/>
        <c:varyColors val="0"/>
        <c:ser>
          <c:idx val="0"/>
          <c:order val="0"/>
          <c:tx>
            <c:strRef>
              <c:f>Sheet1!$B$1</c:f>
              <c:strCache>
                <c:ptCount val="1"/>
                <c:pt idx="0">
                  <c:v>Fully accessible</c:v>
                </c:pt>
              </c:strCache>
            </c:strRef>
          </c:tx>
          <c:spPr>
            <a:solidFill>
              <a:srgbClr val="00206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8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Sheet1!$A$2:$A$7</c:f>
              <c:strCache>
                <c:ptCount val="6"/>
                <c:pt idx="0">
                  <c:v>Fully accessible</c:v>
                </c:pt>
                <c:pt idx="1">
                  <c:v>Some inaccessible</c:v>
                </c:pt>
                <c:pt idx="2">
                  <c:v>Fully accessible</c:v>
                </c:pt>
                <c:pt idx="3">
                  <c:v>Some inaccessible</c:v>
                </c:pt>
                <c:pt idx="4">
                  <c:v>Fully accessible</c:v>
                </c:pt>
                <c:pt idx="5">
                  <c:v>Some inaccessible</c:v>
                </c:pt>
              </c:strCache>
            </c:strRef>
          </c:cat>
          <c:val>
            <c:numRef>
              <c:f>Sheet1!$B$2:$B$7</c:f>
              <c:numCache>
                <c:formatCode>General</c:formatCode>
                <c:ptCount val="6"/>
                <c:pt idx="0">
                  <c:v>68</c:v>
                </c:pt>
                <c:pt idx="2">
                  <c:v>73</c:v>
                </c:pt>
                <c:pt idx="4">
                  <c:v>76</c:v>
                </c:pt>
              </c:numCache>
            </c:numRef>
          </c:val>
        </c:ser>
        <c:ser>
          <c:idx val="1"/>
          <c:order val="1"/>
          <c:tx>
            <c:strRef>
              <c:f>Sheet1!$C$1</c:f>
              <c:strCache>
                <c:ptCount val="1"/>
                <c:pt idx="0">
                  <c:v>Some inaccessible</c:v>
                </c:pt>
              </c:strCache>
            </c:strRef>
          </c:tx>
          <c:spPr>
            <a:solidFill>
              <a:srgbClr val="C00000"/>
            </a:solidFill>
          </c:spPr>
          <c:invertIfNegative val="0"/>
          <c:dLbls>
            <c:txPr>
              <a:bodyPr/>
              <a:lstStyle/>
              <a:p>
                <a:pPr>
                  <a:defRPr b="1">
                    <a:solidFill>
                      <a:schemeClr val="bg1"/>
                    </a:solidFill>
                    <a:latin typeface="Calibri" panose="020F0502020204030204" pitchFamily="34" charset="0"/>
                  </a:defRPr>
                </a:pPr>
                <a:endParaRPr lang="en-US"/>
              </a:p>
            </c:txPr>
            <c:dLblPos val="ctr"/>
            <c:showLegendKey val="0"/>
            <c:showVal val="1"/>
            <c:showCatName val="0"/>
            <c:showSerName val="0"/>
            <c:showPercent val="0"/>
            <c:showBubbleSize val="0"/>
            <c:showLeaderLines val="0"/>
          </c:dLbls>
          <c:cat>
            <c:strRef>
              <c:f>Sheet1!$A$2:$A$7</c:f>
              <c:strCache>
                <c:ptCount val="6"/>
                <c:pt idx="0">
                  <c:v>Fully accessible</c:v>
                </c:pt>
                <c:pt idx="1">
                  <c:v>Some inaccessible</c:v>
                </c:pt>
                <c:pt idx="2">
                  <c:v>Fully accessible</c:v>
                </c:pt>
                <c:pt idx="3">
                  <c:v>Some inaccessible</c:v>
                </c:pt>
                <c:pt idx="4">
                  <c:v>Fully accessible</c:v>
                </c:pt>
                <c:pt idx="5">
                  <c:v>Some inaccessible</c:v>
                </c:pt>
              </c:strCache>
            </c:strRef>
          </c:cat>
          <c:val>
            <c:numRef>
              <c:f>Sheet1!$C$2:$C$7</c:f>
              <c:numCache>
                <c:formatCode>General</c:formatCode>
                <c:ptCount val="6"/>
                <c:pt idx="1">
                  <c:v>12</c:v>
                </c:pt>
                <c:pt idx="3">
                  <c:v>18</c:v>
                </c:pt>
                <c:pt idx="5">
                  <c:v>14</c:v>
                </c:pt>
              </c:numCache>
            </c:numRef>
          </c:val>
        </c:ser>
        <c:dLbls>
          <c:showLegendKey val="0"/>
          <c:showVal val="1"/>
          <c:showCatName val="0"/>
          <c:showSerName val="0"/>
          <c:showPercent val="0"/>
          <c:showBubbleSize val="0"/>
        </c:dLbls>
        <c:gapWidth val="60"/>
        <c:overlap val="100"/>
        <c:axId val="90531840"/>
        <c:axId val="120738304"/>
      </c:barChart>
      <c:catAx>
        <c:axId val="90531840"/>
        <c:scaling>
          <c:orientation val="minMax"/>
        </c:scaling>
        <c:delete val="0"/>
        <c:axPos val="b"/>
        <c:majorTickMark val="out"/>
        <c:minorTickMark val="none"/>
        <c:tickLblPos val="nextTo"/>
        <c:txPr>
          <a:bodyPr/>
          <a:lstStyle/>
          <a:p>
            <a:pPr>
              <a:defRPr sz="1400" b="0">
                <a:latin typeface="Calibri" panose="020F0502020204030204" pitchFamily="34" charset="0"/>
              </a:defRPr>
            </a:pPr>
            <a:endParaRPr lang="en-US"/>
          </a:p>
        </c:txPr>
        <c:crossAx val="120738304"/>
        <c:crosses val="autoZero"/>
        <c:auto val="1"/>
        <c:lblAlgn val="ctr"/>
        <c:lblOffset val="100"/>
        <c:noMultiLvlLbl val="0"/>
      </c:catAx>
      <c:valAx>
        <c:axId val="120738304"/>
        <c:scaling>
          <c:orientation val="minMax"/>
          <c:max val="100"/>
          <c:min val="0"/>
        </c:scaling>
        <c:delete val="1"/>
        <c:axPos val="l"/>
        <c:numFmt formatCode="General" sourceLinked="1"/>
        <c:majorTickMark val="out"/>
        <c:minorTickMark val="none"/>
        <c:tickLblPos val="nextTo"/>
        <c:crossAx val="90531840"/>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2673917182827252E-2"/>
          <c:y val="8.6384104330708658E-2"/>
          <c:w val="0.97732610639736495"/>
          <c:h val="0.78983075391438151"/>
        </c:manualLayout>
      </c:layout>
      <c:barChart>
        <c:barDir val="col"/>
        <c:grouping val="stacked"/>
        <c:varyColors val="0"/>
        <c:ser>
          <c:idx val="0"/>
          <c:order val="0"/>
          <c:tx>
            <c:strRef>
              <c:f>Sheet1!$B$1</c:f>
              <c:strCache>
                <c:ptCount val="1"/>
                <c:pt idx="0">
                  <c:v>2014 voters</c:v>
                </c:pt>
              </c:strCache>
            </c:strRef>
          </c:tx>
          <c:spPr>
            <a:solidFill>
              <a:srgbClr val="FFFFFF">
                <a:lumMod val="50000"/>
              </a:srgb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8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Sheet1!$A$2:$A$5</c:f>
              <c:strCache>
                <c:ptCount val="4"/>
                <c:pt idx="0">
                  <c:v>2014 voters</c:v>
                </c:pt>
                <c:pt idx="1">
                  <c:v>Personally disabled</c:v>
                </c:pt>
                <c:pt idx="2">
                  <c:v>Disability community</c:v>
                </c:pt>
                <c:pt idx="3">
                  <c:v>Not disability community</c:v>
                </c:pt>
              </c:strCache>
            </c:strRef>
          </c:cat>
          <c:val>
            <c:numRef>
              <c:f>Sheet1!$B$2:$B$5</c:f>
              <c:numCache>
                <c:formatCode>General</c:formatCode>
                <c:ptCount val="4"/>
                <c:pt idx="0">
                  <c:v>56</c:v>
                </c:pt>
              </c:numCache>
            </c:numRef>
          </c:val>
        </c:ser>
        <c:ser>
          <c:idx val="1"/>
          <c:order val="1"/>
          <c:tx>
            <c:strRef>
              <c:f>Sheet1!$C$1</c:f>
              <c:strCache>
                <c:ptCount val="1"/>
                <c:pt idx="0">
                  <c:v>Personally disabled</c:v>
                </c:pt>
              </c:strCache>
            </c:strRef>
          </c:tx>
          <c:spPr>
            <a:solidFill>
              <a:srgbClr val="002060"/>
            </a:solidFill>
          </c:spPr>
          <c:invertIfNegative val="0"/>
          <c:dLbls>
            <c:dLbl>
              <c:idx val="3"/>
              <c:delete val="1"/>
            </c:dLbl>
            <c:txPr>
              <a:bodyPr/>
              <a:lstStyle/>
              <a:p>
                <a:pPr>
                  <a:defRPr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Sheet1!$A$2:$A$5</c:f>
              <c:strCache>
                <c:ptCount val="4"/>
                <c:pt idx="0">
                  <c:v>2014 voters</c:v>
                </c:pt>
                <c:pt idx="1">
                  <c:v>Personally disabled</c:v>
                </c:pt>
                <c:pt idx="2">
                  <c:v>Disability community</c:v>
                </c:pt>
                <c:pt idx="3">
                  <c:v>Not disability community</c:v>
                </c:pt>
              </c:strCache>
            </c:strRef>
          </c:cat>
          <c:val>
            <c:numRef>
              <c:f>Sheet1!$C$2:$C$5</c:f>
              <c:numCache>
                <c:formatCode>General</c:formatCode>
                <c:ptCount val="4"/>
                <c:pt idx="1">
                  <c:v>66</c:v>
                </c:pt>
              </c:numCache>
            </c:numRef>
          </c:val>
        </c:ser>
        <c:ser>
          <c:idx val="2"/>
          <c:order val="2"/>
          <c:tx>
            <c:strRef>
              <c:f>Sheet1!$D$1</c:f>
              <c:strCache>
                <c:ptCount val="1"/>
                <c:pt idx="0">
                  <c:v>Disabled community</c:v>
                </c:pt>
              </c:strCache>
            </c:strRef>
          </c:tx>
          <c:spPr>
            <a:solidFill>
              <a:srgbClr val="0070C0"/>
            </a:solidFill>
          </c:spPr>
          <c:invertIfNegative val="0"/>
          <c:dLbls>
            <c:txPr>
              <a:bodyPr/>
              <a:lstStyle/>
              <a:p>
                <a:pPr>
                  <a:defRPr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2014 voters</c:v>
                </c:pt>
                <c:pt idx="1">
                  <c:v>Personally disabled</c:v>
                </c:pt>
                <c:pt idx="2">
                  <c:v>Disability community</c:v>
                </c:pt>
                <c:pt idx="3">
                  <c:v>Not disability community</c:v>
                </c:pt>
              </c:strCache>
            </c:strRef>
          </c:cat>
          <c:val>
            <c:numRef>
              <c:f>Sheet1!$D$2:$D$5</c:f>
              <c:numCache>
                <c:formatCode>General</c:formatCode>
                <c:ptCount val="4"/>
                <c:pt idx="2">
                  <c:v>60</c:v>
                </c:pt>
              </c:numCache>
            </c:numRef>
          </c:val>
        </c:ser>
        <c:ser>
          <c:idx val="3"/>
          <c:order val="3"/>
          <c:tx>
            <c:strRef>
              <c:f>Sheet1!$E$1</c:f>
              <c:strCache>
                <c:ptCount val="1"/>
                <c:pt idx="0">
                  <c:v>Not disabled</c:v>
                </c:pt>
              </c:strCache>
            </c:strRef>
          </c:tx>
          <c:spPr>
            <a:solidFill>
              <a:srgbClr val="C00000"/>
            </a:solidFill>
          </c:spPr>
          <c:invertIfNegative val="0"/>
          <c:dLbls>
            <c:txPr>
              <a:bodyPr/>
              <a:lstStyle/>
              <a:p>
                <a:pPr>
                  <a:defRPr b="1">
                    <a:solidFill>
                      <a:schemeClr val="bg1"/>
                    </a:solidFill>
                  </a:defRPr>
                </a:pPr>
                <a:endParaRPr lang="en-US"/>
              </a:p>
            </c:txPr>
            <c:dLblPos val="inEnd"/>
            <c:showLegendKey val="0"/>
            <c:showVal val="1"/>
            <c:showCatName val="0"/>
            <c:showSerName val="0"/>
            <c:showPercent val="0"/>
            <c:showBubbleSize val="0"/>
            <c:showLeaderLines val="0"/>
          </c:dLbls>
          <c:cat>
            <c:strRef>
              <c:f>Sheet1!$A$2:$A$5</c:f>
              <c:strCache>
                <c:ptCount val="4"/>
                <c:pt idx="0">
                  <c:v>2014 voters</c:v>
                </c:pt>
                <c:pt idx="1">
                  <c:v>Personally disabled</c:v>
                </c:pt>
                <c:pt idx="2">
                  <c:v>Disability community</c:v>
                </c:pt>
                <c:pt idx="3">
                  <c:v>Not disability community</c:v>
                </c:pt>
              </c:strCache>
            </c:strRef>
          </c:cat>
          <c:val>
            <c:numRef>
              <c:f>Sheet1!$E$2:$E$5</c:f>
              <c:numCache>
                <c:formatCode>General</c:formatCode>
                <c:ptCount val="4"/>
                <c:pt idx="3">
                  <c:v>52</c:v>
                </c:pt>
              </c:numCache>
            </c:numRef>
          </c:val>
        </c:ser>
        <c:dLbls>
          <c:showLegendKey val="0"/>
          <c:showVal val="1"/>
          <c:showCatName val="0"/>
          <c:showSerName val="0"/>
          <c:showPercent val="0"/>
          <c:showBubbleSize val="0"/>
        </c:dLbls>
        <c:gapWidth val="60"/>
        <c:overlap val="100"/>
        <c:axId val="115957760"/>
        <c:axId val="63730752"/>
      </c:barChart>
      <c:catAx>
        <c:axId val="115957760"/>
        <c:scaling>
          <c:orientation val="minMax"/>
        </c:scaling>
        <c:delete val="0"/>
        <c:axPos val="b"/>
        <c:majorTickMark val="out"/>
        <c:minorTickMark val="none"/>
        <c:tickLblPos val="nextTo"/>
        <c:txPr>
          <a:bodyPr/>
          <a:lstStyle/>
          <a:p>
            <a:pPr>
              <a:defRPr sz="1200" b="1">
                <a:latin typeface="Calibri" panose="020F0502020204030204" pitchFamily="34" charset="0"/>
              </a:defRPr>
            </a:pPr>
            <a:endParaRPr lang="en-US"/>
          </a:p>
        </c:txPr>
        <c:crossAx val="63730752"/>
        <c:crosses val="autoZero"/>
        <c:auto val="1"/>
        <c:lblAlgn val="ctr"/>
        <c:lblOffset val="100"/>
        <c:noMultiLvlLbl val="0"/>
      </c:catAx>
      <c:valAx>
        <c:axId val="63730752"/>
        <c:scaling>
          <c:orientation val="minMax"/>
          <c:max val="100"/>
          <c:min val="0"/>
        </c:scaling>
        <c:delete val="1"/>
        <c:axPos val="l"/>
        <c:numFmt formatCode="General" sourceLinked="1"/>
        <c:majorTickMark val="out"/>
        <c:minorTickMark val="none"/>
        <c:tickLblPos val="nextTo"/>
        <c:crossAx val="115957760"/>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125144207614162E-2"/>
          <c:y val="7.575757575757576E-3"/>
          <c:w val="0.97732610639736495"/>
          <c:h val="0.55942316869482234"/>
        </c:manualLayout>
      </c:layout>
      <c:barChart>
        <c:barDir val="col"/>
        <c:grouping val="stacked"/>
        <c:varyColors val="0"/>
        <c:ser>
          <c:idx val="0"/>
          <c:order val="0"/>
          <c:tx>
            <c:strRef>
              <c:f>Sheet1!$B$1</c:f>
              <c:strCache>
                <c:ptCount val="1"/>
                <c:pt idx="0">
                  <c:v>Right direction</c:v>
                </c:pt>
              </c:strCache>
            </c:strRef>
          </c:tx>
          <c:spPr>
            <a:solidFill>
              <a:srgbClr val="00206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8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Sheet1!$A$2:$A$7</c:f>
              <c:strCache>
                <c:ptCount val="6"/>
                <c:pt idx="0">
                  <c:v>Right direction</c:v>
                </c:pt>
                <c:pt idx="1">
                  <c:v>Wrong track</c:v>
                </c:pt>
                <c:pt idx="2">
                  <c:v>Right direction</c:v>
                </c:pt>
                <c:pt idx="3">
                  <c:v>Wrong track</c:v>
                </c:pt>
                <c:pt idx="4">
                  <c:v>Right direction</c:v>
                </c:pt>
                <c:pt idx="5">
                  <c:v>Wrong track</c:v>
                </c:pt>
              </c:strCache>
            </c:strRef>
          </c:cat>
          <c:val>
            <c:numRef>
              <c:f>Sheet1!$B$2:$B$7</c:f>
              <c:numCache>
                <c:formatCode>General</c:formatCode>
                <c:ptCount val="6"/>
                <c:pt idx="0">
                  <c:v>22</c:v>
                </c:pt>
                <c:pt idx="2">
                  <c:v>18</c:v>
                </c:pt>
                <c:pt idx="4">
                  <c:v>21</c:v>
                </c:pt>
              </c:numCache>
            </c:numRef>
          </c:val>
        </c:ser>
        <c:ser>
          <c:idx val="1"/>
          <c:order val="1"/>
          <c:tx>
            <c:strRef>
              <c:f>Sheet1!$C$1</c:f>
              <c:strCache>
                <c:ptCount val="1"/>
                <c:pt idx="0">
                  <c:v>Wrong track</c:v>
                </c:pt>
              </c:strCache>
            </c:strRef>
          </c:tx>
          <c:spPr>
            <a:solidFill>
              <a:srgbClr val="C00000"/>
            </a:solidFill>
          </c:spPr>
          <c:invertIfNegative val="0"/>
          <c:dLbls>
            <c:txPr>
              <a:bodyPr/>
              <a:lstStyle/>
              <a:p>
                <a:pPr>
                  <a:defRPr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Sheet1!$A$2:$A$7</c:f>
              <c:strCache>
                <c:ptCount val="6"/>
                <c:pt idx="0">
                  <c:v>Right direction</c:v>
                </c:pt>
                <c:pt idx="1">
                  <c:v>Wrong track</c:v>
                </c:pt>
                <c:pt idx="2">
                  <c:v>Right direction</c:v>
                </c:pt>
                <c:pt idx="3">
                  <c:v>Wrong track</c:v>
                </c:pt>
                <c:pt idx="4">
                  <c:v>Right direction</c:v>
                </c:pt>
                <c:pt idx="5">
                  <c:v>Wrong track</c:v>
                </c:pt>
              </c:strCache>
            </c:strRef>
          </c:cat>
          <c:val>
            <c:numRef>
              <c:f>Sheet1!$C$2:$C$7</c:f>
              <c:numCache>
                <c:formatCode>General</c:formatCode>
                <c:ptCount val="6"/>
                <c:pt idx="1">
                  <c:v>72</c:v>
                </c:pt>
                <c:pt idx="3">
                  <c:v>80</c:v>
                </c:pt>
                <c:pt idx="5">
                  <c:v>73</c:v>
                </c:pt>
              </c:numCache>
            </c:numRef>
          </c:val>
        </c:ser>
        <c:dLbls>
          <c:showLegendKey val="0"/>
          <c:showVal val="1"/>
          <c:showCatName val="0"/>
          <c:showSerName val="0"/>
          <c:showPercent val="0"/>
          <c:showBubbleSize val="0"/>
        </c:dLbls>
        <c:gapWidth val="60"/>
        <c:overlap val="100"/>
        <c:axId val="116199424"/>
        <c:axId val="114835456"/>
      </c:barChart>
      <c:catAx>
        <c:axId val="116199424"/>
        <c:scaling>
          <c:orientation val="minMax"/>
        </c:scaling>
        <c:delete val="0"/>
        <c:axPos val="b"/>
        <c:majorTickMark val="out"/>
        <c:minorTickMark val="none"/>
        <c:tickLblPos val="nextTo"/>
        <c:txPr>
          <a:bodyPr/>
          <a:lstStyle/>
          <a:p>
            <a:pPr>
              <a:defRPr sz="1400" b="0">
                <a:latin typeface="Calibri" panose="020F0502020204030204" pitchFamily="34" charset="0"/>
              </a:defRPr>
            </a:pPr>
            <a:endParaRPr lang="en-US"/>
          </a:p>
        </c:txPr>
        <c:crossAx val="114835456"/>
        <c:crosses val="autoZero"/>
        <c:auto val="1"/>
        <c:lblAlgn val="ctr"/>
        <c:lblOffset val="100"/>
        <c:noMultiLvlLbl val="0"/>
      </c:catAx>
      <c:valAx>
        <c:axId val="114835456"/>
        <c:scaling>
          <c:orientation val="minMax"/>
          <c:max val="100"/>
          <c:min val="0"/>
        </c:scaling>
        <c:delete val="1"/>
        <c:axPos val="l"/>
        <c:numFmt formatCode="General" sourceLinked="1"/>
        <c:majorTickMark val="out"/>
        <c:minorTickMark val="none"/>
        <c:tickLblPos val="nextTo"/>
        <c:crossAx val="116199424"/>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2673917182827252E-2"/>
          <c:y val="0"/>
          <c:w val="0.97732610639736495"/>
          <c:h val="0.56699892627057991"/>
        </c:manualLayout>
      </c:layout>
      <c:barChart>
        <c:barDir val="col"/>
        <c:grouping val="stacked"/>
        <c:varyColors val="0"/>
        <c:ser>
          <c:idx val="0"/>
          <c:order val="0"/>
          <c:tx>
            <c:strRef>
              <c:f>Sheet1!$B$1</c:f>
              <c:strCache>
                <c:ptCount val="1"/>
                <c:pt idx="0">
                  <c:v>Strongly approve</c:v>
                </c:pt>
              </c:strCache>
            </c:strRef>
          </c:tx>
          <c:spPr>
            <a:solidFill>
              <a:srgbClr val="002060"/>
            </a:solidFill>
            <a:ln>
              <a:solidFill>
                <a:srgbClr val="FFFFFF"/>
              </a:solidFill>
            </a:ln>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800" b="1">
                    <a:solidFill>
                      <a:schemeClr val="bg1"/>
                    </a:solidFill>
                    <a:latin typeface="Calibri" panose="020F0502020204030204" pitchFamily="34" charset="0"/>
                  </a:defRPr>
                </a:pPr>
                <a:endParaRPr lang="en-US"/>
              </a:p>
            </c:txPr>
            <c:dLblPos val="ctr"/>
            <c:showLegendKey val="0"/>
            <c:showVal val="1"/>
            <c:showCatName val="0"/>
            <c:showSerName val="0"/>
            <c:showPercent val="0"/>
            <c:showBubbleSize val="0"/>
            <c:showLeaderLines val="0"/>
          </c:dLbls>
          <c:cat>
            <c:strRef>
              <c:f>Sheet1!$A$2:$A$7</c:f>
              <c:strCache>
                <c:ptCount val="6"/>
                <c:pt idx="0">
                  <c:v>Approve</c:v>
                </c:pt>
                <c:pt idx="1">
                  <c:v>Disapprove</c:v>
                </c:pt>
                <c:pt idx="2">
                  <c:v>Approve</c:v>
                </c:pt>
                <c:pt idx="3">
                  <c:v>Disapprove</c:v>
                </c:pt>
                <c:pt idx="4">
                  <c:v>Approve</c:v>
                </c:pt>
                <c:pt idx="5">
                  <c:v>Disapprove</c:v>
                </c:pt>
              </c:strCache>
            </c:strRef>
          </c:cat>
          <c:val>
            <c:numRef>
              <c:f>Sheet1!$B$2:$B$7</c:f>
              <c:numCache>
                <c:formatCode>General</c:formatCode>
                <c:ptCount val="6"/>
                <c:pt idx="0">
                  <c:v>21</c:v>
                </c:pt>
                <c:pt idx="2">
                  <c:v>26</c:v>
                </c:pt>
                <c:pt idx="4">
                  <c:v>23</c:v>
                </c:pt>
              </c:numCache>
            </c:numRef>
          </c:val>
        </c:ser>
        <c:ser>
          <c:idx val="1"/>
          <c:order val="1"/>
          <c:tx>
            <c:strRef>
              <c:f>Sheet1!$C$1</c:f>
              <c:strCache>
                <c:ptCount val="1"/>
                <c:pt idx="0">
                  <c:v>Somewhat approve</c:v>
                </c:pt>
              </c:strCache>
            </c:strRef>
          </c:tx>
          <c:spPr>
            <a:pattFill prst="pct30">
              <a:fgClr>
                <a:srgbClr val="0070C0"/>
              </a:fgClr>
              <a:bgClr>
                <a:srgbClr val="FFFFFF"/>
              </a:bgClr>
            </a:pattFill>
            <a:ln>
              <a:solidFill>
                <a:srgbClr val="FFFFFF"/>
              </a:solidFill>
            </a:ln>
          </c:spPr>
          <c:invertIfNegative val="0"/>
          <c:dLbls>
            <c:delete val="1"/>
          </c:dLbls>
          <c:cat>
            <c:strRef>
              <c:f>Sheet1!$A$2:$A$7</c:f>
              <c:strCache>
                <c:ptCount val="6"/>
                <c:pt idx="0">
                  <c:v>Approve</c:v>
                </c:pt>
                <c:pt idx="1">
                  <c:v>Disapprove</c:v>
                </c:pt>
                <c:pt idx="2">
                  <c:v>Approve</c:v>
                </c:pt>
                <c:pt idx="3">
                  <c:v>Disapprove</c:v>
                </c:pt>
                <c:pt idx="4">
                  <c:v>Approve</c:v>
                </c:pt>
                <c:pt idx="5">
                  <c:v>Disapprove</c:v>
                </c:pt>
              </c:strCache>
            </c:strRef>
          </c:cat>
          <c:val>
            <c:numRef>
              <c:f>Sheet1!$C$2:$C$7</c:f>
              <c:numCache>
                <c:formatCode>General</c:formatCode>
                <c:ptCount val="6"/>
                <c:pt idx="0">
                  <c:v>21</c:v>
                </c:pt>
                <c:pt idx="2">
                  <c:v>21</c:v>
                </c:pt>
                <c:pt idx="4">
                  <c:v>18</c:v>
                </c:pt>
              </c:numCache>
            </c:numRef>
          </c:val>
        </c:ser>
        <c:ser>
          <c:idx val="2"/>
          <c:order val="2"/>
          <c:tx>
            <c:strRef>
              <c:f>Sheet1!$D$1</c:f>
              <c:strCache>
                <c:ptCount val="1"/>
                <c:pt idx="0">
                  <c:v>Total approve</c:v>
                </c:pt>
              </c:strCache>
            </c:strRef>
          </c:tx>
          <c:spPr>
            <a:noFill/>
          </c:spPr>
          <c:invertIfNegative val="0"/>
          <c:dLbls>
            <c:txPr>
              <a:bodyPr/>
              <a:lstStyle/>
              <a:p>
                <a:pPr>
                  <a:defRPr b="1"/>
                </a:pPr>
                <a:endParaRPr lang="en-US"/>
              </a:p>
            </c:txPr>
            <c:dLblPos val="inBase"/>
            <c:showLegendKey val="0"/>
            <c:showVal val="1"/>
            <c:showCatName val="0"/>
            <c:showSerName val="0"/>
            <c:showPercent val="0"/>
            <c:showBubbleSize val="0"/>
            <c:showLeaderLines val="0"/>
          </c:dLbls>
          <c:cat>
            <c:strRef>
              <c:f>Sheet1!$A$2:$A$7</c:f>
              <c:strCache>
                <c:ptCount val="6"/>
                <c:pt idx="0">
                  <c:v>Approve</c:v>
                </c:pt>
                <c:pt idx="1">
                  <c:v>Disapprove</c:v>
                </c:pt>
                <c:pt idx="2">
                  <c:v>Approve</c:v>
                </c:pt>
                <c:pt idx="3">
                  <c:v>Disapprove</c:v>
                </c:pt>
                <c:pt idx="4">
                  <c:v>Approve</c:v>
                </c:pt>
                <c:pt idx="5">
                  <c:v>Disapprove</c:v>
                </c:pt>
              </c:strCache>
            </c:strRef>
          </c:cat>
          <c:val>
            <c:numRef>
              <c:f>Sheet1!$D$2:$D$7</c:f>
              <c:numCache>
                <c:formatCode>General</c:formatCode>
                <c:ptCount val="6"/>
                <c:pt idx="0">
                  <c:v>42</c:v>
                </c:pt>
                <c:pt idx="2">
                  <c:v>47</c:v>
                </c:pt>
                <c:pt idx="4">
                  <c:v>41</c:v>
                </c:pt>
              </c:numCache>
            </c:numRef>
          </c:val>
        </c:ser>
        <c:ser>
          <c:idx val="3"/>
          <c:order val="3"/>
          <c:tx>
            <c:strRef>
              <c:f>Sheet1!$E$1</c:f>
              <c:strCache>
                <c:ptCount val="1"/>
                <c:pt idx="0">
                  <c:v>Strongly disapprove</c:v>
                </c:pt>
              </c:strCache>
            </c:strRef>
          </c:tx>
          <c:spPr>
            <a:solidFill>
              <a:srgbClr val="C00000"/>
            </a:solidFill>
            <a:ln>
              <a:solidFill>
                <a:srgbClr val="FFFFFF"/>
              </a:solidFill>
            </a:ln>
          </c:spPr>
          <c:invertIfNegative val="0"/>
          <c:dLbls>
            <c:txPr>
              <a:bodyPr/>
              <a:lstStyle/>
              <a:p>
                <a:pPr>
                  <a:defRPr b="1">
                    <a:solidFill>
                      <a:schemeClr val="bg1"/>
                    </a:solidFill>
                  </a:defRPr>
                </a:pPr>
                <a:endParaRPr lang="en-US"/>
              </a:p>
            </c:txPr>
            <c:showLegendKey val="0"/>
            <c:showVal val="1"/>
            <c:showCatName val="0"/>
            <c:showSerName val="0"/>
            <c:showPercent val="0"/>
            <c:showBubbleSize val="0"/>
            <c:showLeaderLines val="0"/>
          </c:dLbls>
          <c:cat>
            <c:strRef>
              <c:f>Sheet1!$A$2:$A$7</c:f>
              <c:strCache>
                <c:ptCount val="6"/>
                <c:pt idx="0">
                  <c:v>Approve</c:v>
                </c:pt>
                <c:pt idx="1">
                  <c:v>Disapprove</c:v>
                </c:pt>
                <c:pt idx="2">
                  <c:v>Approve</c:v>
                </c:pt>
                <c:pt idx="3">
                  <c:v>Disapprove</c:v>
                </c:pt>
                <c:pt idx="4">
                  <c:v>Approve</c:v>
                </c:pt>
                <c:pt idx="5">
                  <c:v>Disapprove</c:v>
                </c:pt>
              </c:strCache>
            </c:strRef>
          </c:cat>
          <c:val>
            <c:numRef>
              <c:f>Sheet1!$E$2:$E$7</c:f>
              <c:numCache>
                <c:formatCode>General</c:formatCode>
                <c:ptCount val="6"/>
                <c:pt idx="1">
                  <c:v>43</c:v>
                </c:pt>
                <c:pt idx="3">
                  <c:v>40</c:v>
                </c:pt>
                <c:pt idx="5">
                  <c:v>45</c:v>
                </c:pt>
              </c:numCache>
            </c:numRef>
          </c:val>
        </c:ser>
        <c:ser>
          <c:idx val="4"/>
          <c:order val="4"/>
          <c:tx>
            <c:strRef>
              <c:f>Sheet1!$F$1</c:f>
              <c:strCache>
                <c:ptCount val="1"/>
                <c:pt idx="0">
                  <c:v>Somewhat disapprove</c:v>
                </c:pt>
              </c:strCache>
            </c:strRef>
          </c:tx>
          <c:spPr>
            <a:pattFill prst="wdDnDiag">
              <a:fgClr>
                <a:srgbClr val="FF0000"/>
              </a:fgClr>
              <a:bgClr>
                <a:srgbClr val="FFFFFF"/>
              </a:bgClr>
            </a:pattFill>
            <a:ln>
              <a:solidFill>
                <a:srgbClr val="FFFFFF"/>
              </a:solidFill>
            </a:ln>
          </c:spPr>
          <c:invertIfNegative val="0"/>
          <c:dLbls>
            <c:delete val="1"/>
          </c:dLbls>
          <c:cat>
            <c:strRef>
              <c:f>Sheet1!$A$2:$A$7</c:f>
              <c:strCache>
                <c:ptCount val="6"/>
                <c:pt idx="0">
                  <c:v>Approve</c:v>
                </c:pt>
                <c:pt idx="1">
                  <c:v>Disapprove</c:v>
                </c:pt>
                <c:pt idx="2">
                  <c:v>Approve</c:v>
                </c:pt>
                <c:pt idx="3">
                  <c:v>Disapprove</c:v>
                </c:pt>
                <c:pt idx="4">
                  <c:v>Approve</c:v>
                </c:pt>
                <c:pt idx="5">
                  <c:v>Disapprove</c:v>
                </c:pt>
              </c:strCache>
            </c:strRef>
          </c:cat>
          <c:val>
            <c:numRef>
              <c:f>Sheet1!$F$2:$F$7</c:f>
              <c:numCache>
                <c:formatCode>General</c:formatCode>
                <c:ptCount val="6"/>
                <c:pt idx="1">
                  <c:v>11</c:v>
                </c:pt>
                <c:pt idx="3">
                  <c:v>8</c:v>
                </c:pt>
                <c:pt idx="5">
                  <c:v>10</c:v>
                </c:pt>
              </c:numCache>
            </c:numRef>
          </c:val>
        </c:ser>
        <c:ser>
          <c:idx val="5"/>
          <c:order val="5"/>
          <c:tx>
            <c:strRef>
              <c:f>Sheet1!$G$1</c:f>
              <c:strCache>
                <c:ptCount val="1"/>
                <c:pt idx="0">
                  <c:v>Total disapprove</c:v>
                </c:pt>
              </c:strCache>
            </c:strRef>
          </c:tx>
          <c:spPr>
            <a:noFill/>
          </c:spPr>
          <c:invertIfNegative val="0"/>
          <c:dLbls>
            <c:txPr>
              <a:bodyPr/>
              <a:lstStyle/>
              <a:p>
                <a:pPr>
                  <a:defRPr b="1"/>
                </a:pPr>
                <a:endParaRPr lang="en-US"/>
              </a:p>
            </c:txPr>
            <c:dLblPos val="inBase"/>
            <c:showLegendKey val="0"/>
            <c:showVal val="1"/>
            <c:showCatName val="0"/>
            <c:showSerName val="0"/>
            <c:showPercent val="0"/>
            <c:showBubbleSize val="0"/>
            <c:showLeaderLines val="0"/>
          </c:dLbls>
          <c:cat>
            <c:strRef>
              <c:f>Sheet1!$A$2:$A$7</c:f>
              <c:strCache>
                <c:ptCount val="6"/>
                <c:pt idx="0">
                  <c:v>Approve</c:v>
                </c:pt>
                <c:pt idx="1">
                  <c:v>Disapprove</c:v>
                </c:pt>
                <c:pt idx="2">
                  <c:v>Approve</c:v>
                </c:pt>
                <c:pt idx="3">
                  <c:v>Disapprove</c:v>
                </c:pt>
                <c:pt idx="4">
                  <c:v>Approve</c:v>
                </c:pt>
                <c:pt idx="5">
                  <c:v>Disapprove</c:v>
                </c:pt>
              </c:strCache>
            </c:strRef>
          </c:cat>
          <c:val>
            <c:numRef>
              <c:f>Sheet1!$G$2:$G$7</c:f>
              <c:numCache>
                <c:formatCode>General</c:formatCode>
                <c:ptCount val="6"/>
                <c:pt idx="1">
                  <c:v>54</c:v>
                </c:pt>
                <c:pt idx="3">
                  <c:v>48</c:v>
                </c:pt>
                <c:pt idx="5">
                  <c:v>55</c:v>
                </c:pt>
              </c:numCache>
            </c:numRef>
          </c:val>
        </c:ser>
        <c:dLbls>
          <c:showLegendKey val="0"/>
          <c:showVal val="1"/>
          <c:showCatName val="0"/>
          <c:showSerName val="0"/>
          <c:showPercent val="0"/>
          <c:showBubbleSize val="0"/>
        </c:dLbls>
        <c:gapWidth val="60"/>
        <c:overlap val="100"/>
        <c:axId val="116324864"/>
        <c:axId val="63733056"/>
      </c:barChart>
      <c:catAx>
        <c:axId val="116324864"/>
        <c:scaling>
          <c:orientation val="minMax"/>
        </c:scaling>
        <c:delete val="0"/>
        <c:axPos val="b"/>
        <c:majorTickMark val="out"/>
        <c:minorTickMark val="none"/>
        <c:tickLblPos val="nextTo"/>
        <c:txPr>
          <a:bodyPr/>
          <a:lstStyle/>
          <a:p>
            <a:pPr>
              <a:defRPr sz="1400" b="0">
                <a:latin typeface="Calibri" panose="020F0502020204030204" pitchFamily="34" charset="0"/>
              </a:defRPr>
            </a:pPr>
            <a:endParaRPr lang="en-US"/>
          </a:p>
        </c:txPr>
        <c:crossAx val="63733056"/>
        <c:crosses val="autoZero"/>
        <c:auto val="1"/>
        <c:lblAlgn val="ctr"/>
        <c:lblOffset val="100"/>
        <c:noMultiLvlLbl val="0"/>
      </c:catAx>
      <c:valAx>
        <c:axId val="63733056"/>
        <c:scaling>
          <c:orientation val="minMax"/>
          <c:max val="100"/>
          <c:min val="0"/>
        </c:scaling>
        <c:delete val="1"/>
        <c:axPos val="l"/>
        <c:numFmt formatCode="General" sourceLinked="1"/>
        <c:majorTickMark val="out"/>
        <c:minorTickMark val="none"/>
        <c:tickLblPos val="nextTo"/>
        <c:crossAx val="116324864"/>
        <c:crosses val="autoZero"/>
        <c:crossBetween val="between"/>
        <c:majorUnit val="20"/>
      </c:valAx>
    </c:plotArea>
    <c:legend>
      <c:legendPos val="t"/>
      <c:legendEntry>
        <c:idx val="1"/>
        <c:delete val="1"/>
      </c:legendEntry>
      <c:legendEntry>
        <c:idx val="2"/>
        <c:delete val="1"/>
      </c:legendEntry>
      <c:legendEntry>
        <c:idx val="4"/>
        <c:delete val="1"/>
      </c:legendEntry>
      <c:legendEntry>
        <c:idx val="5"/>
        <c:delete val="1"/>
      </c:legendEntry>
      <c:layout/>
      <c:overlay val="0"/>
    </c:legend>
    <c:plotVisOnly val="1"/>
    <c:dispBlanksAs val="gap"/>
    <c:showDLblsOverMax val="0"/>
  </c:chart>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8716412226565551E-3"/>
          <c:y val="0.20430446194225721"/>
          <c:w val="0.9901283587773434"/>
          <c:h val="0.61245347172512532"/>
        </c:manualLayout>
      </c:layout>
      <c:barChart>
        <c:barDir val="col"/>
        <c:grouping val="stacked"/>
        <c:varyColors val="0"/>
        <c:ser>
          <c:idx val="0"/>
          <c:order val="0"/>
          <c:tx>
            <c:strRef>
              <c:f>Sheet1!$B$1</c:f>
              <c:strCache>
                <c:ptCount val="1"/>
                <c:pt idx="0">
                  <c:v>Democrat</c:v>
                </c:pt>
              </c:strCache>
            </c:strRef>
          </c:tx>
          <c:spPr>
            <a:solidFill>
              <a:srgbClr val="00206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8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Sheet1!$A$2:$A$13</c:f>
              <c:strCache>
                <c:ptCount val="12"/>
                <c:pt idx="0">
                  <c:v>Dem</c:v>
                </c:pt>
                <c:pt idx="1">
                  <c:v>Rep</c:v>
                </c:pt>
                <c:pt idx="2">
                  <c:v>Dem</c:v>
                </c:pt>
                <c:pt idx="3">
                  <c:v>Rep</c:v>
                </c:pt>
                <c:pt idx="4">
                  <c:v>Dem</c:v>
                </c:pt>
                <c:pt idx="5">
                  <c:v>Rep</c:v>
                </c:pt>
                <c:pt idx="6">
                  <c:v>Dem</c:v>
                </c:pt>
                <c:pt idx="7">
                  <c:v>Rep</c:v>
                </c:pt>
                <c:pt idx="8">
                  <c:v>Dem</c:v>
                </c:pt>
                <c:pt idx="9">
                  <c:v>Rep</c:v>
                </c:pt>
                <c:pt idx="10">
                  <c:v>Dem</c:v>
                </c:pt>
                <c:pt idx="11">
                  <c:v>Rep</c:v>
                </c:pt>
              </c:strCache>
            </c:strRef>
          </c:cat>
          <c:val>
            <c:numRef>
              <c:f>Sheet1!$B$2:$B$13</c:f>
              <c:numCache>
                <c:formatCode>General</c:formatCode>
                <c:ptCount val="12"/>
                <c:pt idx="0">
                  <c:v>47</c:v>
                </c:pt>
                <c:pt idx="2">
                  <c:v>61</c:v>
                </c:pt>
                <c:pt idx="4">
                  <c:v>39</c:v>
                </c:pt>
                <c:pt idx="6">
                  <c:v>37</c:v>
                </c:pt>
                <c:pt idx="8">
                  <c:v>47</c:v>
                </c:pt>
                <c:pt idx="10">
                  <c:v>45</c:v>
                </c:pt>
              </c:numCache>
            </c:numRef>
          </c:val>
        </c:ser>
        <c:ser>
          <c:idx val="1"/>
          <c:order val="1"/>
          <c:tx>
            <c:strRef>
              <c:f>Sheet1!$C$1</c:f>
              <c:strCache>
                <c:ptCount val="1"/>
                <c:pt idx="0">
                  <c:v>Republican</c:v>
                </c:pt>
              </c:strCache>
            </c:strRef>
          </c:tx>
          <c:spPr>
            <a:solidFill>
              <a:srgbClr val="C00000"/>
            </a:solidFill>
          </c:spPr>
          <c:invertIfNegative val="0"/>
          <c:dLbls>
            <c:txPr>
              <a:bodyPr/>
              <a:lstStyle/>
              <a:p>
                <a:pPr>
                  <a:defRPr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Sheet1!$A$2:$A$13</c:f>
              <c:strCache>
                <c:ptCount val="12"/>
                <c:pt idx="0">
                  <c:v>Dem</c:v>
                </c:pt>
                <c:pt idx="1">
                  <c:v>Rep</c:v>
                </c:pt>
                <c:pt idx="2">
                  <c:v>Dem</c:v>
                </c:pt>
                <c:pt idx="3">
                  <c:v>Rep</c:v>
                </c:pt>
                <c:pt idx="4">
                  <c:v>Dem</c:v>
                </c:pt>
                <c:pt idx="5">
                  <c:v>Rep</c:v>
                </c:pt>
                <c:pt idx="6">
                  <c:v>Dem</c:v>
                </c:pt>
                <c:pt idx="7">
                  <c:v>Rep</c:v>
                </c:pt>
                <c:pt idx="8">
                  <c:v>Dem</c:v>
                </c:pt>
                <c:pt idx="9">
                  <c:v>Rep</c:v>
                </c:pt>
                <c:pt idx="10">
                  <c:v>Dem</c:v>
                </c:pt>
                <c:pt idx="11">
                  <c:v>Rep</c:v>
                </c:pt>
              </c:strCache>
            </c:strRef>
          </c:cat>
          <c:val>
            <c:numRef>
              <c:f>Sheet1!$C$2:$C$13</c:f>
              <c:numCache>
                <c:formatCode>General</c:formatCode>
                <c:ptCount val="12"/>
                <c:pt idx="1">
                  <c:v>50</c:v>
                </c:pt>
                <c:pt idx="3">
                  <c:v>39</c:v>
                </c:pt>
                <c:pt idx="5">
                  <c:v>57</c:v>
                </c:pt>
                <c:pt idx="7">
                  <c:v>54</c:v>
                </c:pt>
                <c:pt idx="9">
                  <c:v>53</c:v>
                </c:pt>
                <c:pt idx="11">
                  <c:v>51</c:v>
                </c:pt>
              </c:numCache>
            </c:numRef>
          </c:val>
        </c:ser>
        <c:dLbls>
          <c:showLegendKey val="0"/>
          <c:showVal val="1"/>
          <c:showCatName val="0"/>
          <c:showSerName val="0"/>
          <c:showPercent val="0"/>
          <c:showBubbleSize val="0"/>
        </c:dLbls>
        <c:gapWidth val="60"/>
        <c:overlap val="100"/>
        <c:axId val="116657664"/>
        <c:axId val="63732480"/>
      </c:barChart>
      <c:catAx>
        <c:axId val="116657664"/>
        <c:scaling>
          <c:orientation val="minMax"/>
        </c:scaling>
        <c:delete val="0"/>
        <c:axPos val="b"/>
        <c:majorTickMark val="out"/>
        <c:minorTickMark val="none"/>
        <c:tickLblPos val="nextTo"/>
        <c:txPr>
          <a:bodyPr/>
          <a:lstStyle/>
          <a:p>
            <a:pPr>
              <a:defRPr sz="1400" b="0">
                <a:latin typeface="Calibri" panose="020F0502020204030204" pitchFamily="34" charset="0"/>
              </a:defRPr>
            </a:pPr>
            <a:endParaRPr lang="en-US"/>
          </a:p>
        </c:txPr>
        <c:crossAx val="63732480"/>
        <c:crosses val="autoZero"/>
        <c:auto val="1"/>
        <c:lblAlgn val="ctr"/>
        <c:lblOffset val="100"/>
        <c:noMultiLvlLbl val="0"/>
      </c:catAx>
      <c:valAx>
        <c:axId val="63732480"/>
        <c:scaling>
          <c:orientation val="minMax"/>
          <c:max val="100"/>
          <c:min val="0"/>
        </c:scaling>
        <c:delete val="1"/>
        <c:axPos val="l"/>
        <c:numFmt formatCode="General" sourceLinked="1"/>
        <c:majorTickMark val="out"/>
        <c:minorTickMark val="none"/>
        <c:tickLblPos val="nextTo"/>
        <c:crossAx val="116657664"/>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8716412226565551E-3"/>
          <c:y val="2.2486280124075397E-2"/>
          <c:w val="0.9901283587773434"/>
          <c:h val="0.52154438081603438"/>
        </c:manualLayout>
      </c:layout>
      <c:barChart>
        <c:barDir val="col"/>
        <c:grouping val="stacked"/>
        <c:varyColors val="0"/>
        <c:ser>
          <c:idx val="0"/>
          <c:order val="0"/>
          <c:tx>
            <c:strRef>
              <c:f>Sheet1!$B$1</c:f>
              <c:strCache>
                <c:ptCount val="1"/>
                <c:pt idx="0">
                  <c:v>Democrat</c:v>
                </c:pt>
              </c:strCache>
            </c:strRef>
          </c:tx>
          <c:spPr>
            <a:solidFill>
              <a:srgbClr val="00206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8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Sheet1!$A$2:$A$13</c:f>
              <c:strCache>
                <c:ptCount val="12"/>
                <c:pt idx="0">
                  <c:v>Dem</c:v>
                </c:pt>
                <c:pt idx="1">
                  <c:v>Rep</c:v>
                </c:pt>
                <c:pt idx="2">
                  <c:v>Dem</c:v>
                </c:pt>
                <c:pt idx="3">
                  <c:v>Rep</c:v>
                </c:pt>
                <c:pt idx="4">
                  <c:v>Dem</c:v>
                </c:pt>
                <c:pt idx="5">
                  <c:v>Rep</c:v>
                </c:pt>
                <c:pt idx="6">
                  <c:v>Dem</c:v>
                </c:pt>
                <c:pt idx="7">
                  <c:v>Rep</c:v>
                </c:pt>
                <c:pt idx="8">
                  <c:v>Dem</c:v>
                </c:pt>
                <c:pt idx="9">
                  <c:v>Rep</c:v>
                </c:pt>
                <c:pt idx="10">
                  <c:v>Dem</c:v>
                </c:pt>
                <c:pt idx="11">
                  <c:v>Rep</c:v>
                </c:pt>
              </c:strCache>
            </c:strRef>
          </c:cat>
          <c:val>
            <c:numRef>
              <c:f>Sheet1!$B$2:$B$13</c:f>
              <c:numCache>
                <c:formatCode>General</c:formatCode>
                <c:ptCount val="12"/>
                <c:pt idx="0">
                  <c:v>46</c:v>
                </c:pt>
                <c:pt idx="2">
                  <c:v>56</c:v>
                </c:pt>
                <c:pt idx="4">
                  <c:v>38</c:v>
                </c:pt>
                <c:pt idx="6">
                  <c:v>38</c:v>
                </c:pt>
                <c:pt idx="8">
                  <c:v>44</c:v>
                </c:pt>
                <c:pt idx="10">
                  <c:v>46</c:v>
                </c:pt>
              </c:numCache>
            </c:numRef>
          </c:val>
        </c:ser>
        <c:ser>
          <c:idx val="1"/>
          <c:order val="1"/>
          <c:tx>
            <c:strRef>
              <c:f>Sheet1!$C$1</c:f>
              <c:strCache>
                <c:ptCount val="1"/>
                <c:pt idx="0">
                  <c:v>Republican</c:v>
                </c:pt>
              </c:strCache>
            </c:strRef>
          </c:tx>
          <c:spPr>
            <a:solidFill>
              <a:srgbClr val="C00000"/>
            </a:solidFill>
          </c:spPr>
          <c:invertIfNegative val="0"/>
          <c:dLbls>
            <c:txPr>
              <a:bodyPr/>
              <a:lstStyle/>
              <a:p>
                <a:pPr>
                  <a:defRPr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Sheet1!$A$2:$A$13</c:f>
              <c:strCache>
                <c:ptCount val="12"/>
                <c:pt idx="0">
                  <c:v>Dem</c:v>
                </c:pt>
                <c:pt idx="1">
                  <c:v>Rep</c:v>
                </c:pt>
                <c:pt idx="2">
                  <c:v>Dem</c:v>
                </c:pt>
                <c:pt idx="3">
                  <c:v>Rep</c:v>
                </c:pt>
                <c:pt idx="4">
                  <c:v>Dem</c:v>
                </c:pt>
                <c:pt idx="5">
                  <c:v>Rep</c:v>
                </c:pt>
                <c:pt idx="6">
                  <c:v>Dem</c:v>
                </c:pt>
                <c:pt idx="7">
                  <c:v>Rep</c:v>
                </c:pt>
                <c:pt idx="8">
                  <c:v>Dem</c:v>
                </c:pt>
                <c:pt idx="9">
                  <c:v>Rep</c:v>
                </c:pt>
                <c:pt idx="10">
                  <c:v>Dem</c:v>
                </c:pt>
                <c:pt idx="11">
                  <c:v>Rep</c:v>
                </c:pt>
              </c:strCache>
            </c:strRef>
          </c:cat>
          <c:val>
            <c:numRef>
              <c:f>Sheet1!$C$2:$C$13</c:f>
              <c:numCache>
                <c:formatCode>General</c:formatCode>
                <c:ptCount val="12"/>
                <c:pt idx="1">
                  <c:v>52</c:v>
                </c:pt>
                <c:pt idx="3">
                  <c:v>44</c:v>
                </c:pt>
                <c:pt idx="5">
                  <c:v>61</c:v>
                </c:pt>
                <c:pt idx="7">
                  <c:v>57</c:v>
                </c:pt>
                <c:pt idx="9">
                  <c:v>55</c:v>
                </c:pt>
                <c:pt idx="11">
                  <c:v>51</c:v>
                </c:pt>
              </c:numCache>
            </c:numRef>
          </c:val>
        </c:ser>
        <c:dLbls>
          <c:showLegendKey val="0"/>
          <c:showVal val="1"/>
          <c:showCatName val="0"/>
          <c:showSerName val="0"/>
          <c:showPercent val="0"/>
          <c:showBubbleSize val="0"/>
        </c:dLbls>
        <c:gapWidth val="60"/>
        <c:overlap val="100"/>
        <c:axId val="87952384"/>
        <c:axId val="114837760"/>
      </c:barChart>
      <c:catAx>
        <c:axId val="87952384"/>
        <c:scaling>
          <c:orientation val="minMax"/>
        </c:scaling>
        <c:delete val="0"/>
        <c:axPos val="b"/>
        <c:majorTickMark val="out"/>
        <c:minorTickMark val="none"/>
        <c:tickLblPos val="nextTo"/>
        <c:txPr>
          <a:bodyPr/>
          <a:lstStyle/>
          <a:p>
            <a:pPr>
              <a:defRPr sz="1400" b="0">
                <a:latin typeface="Calibri" panose="020F0502020204030204" pitchFamily="34" charset="0"/>
              </a:defRPr>
            </a:pPr>
            <a:endParaRPr lang="en-US"/>
          </a:p>
        </c:txPr>
        <c:crossAx val="114837760"/>
        <c:crosses val="autoZero"/>
        <c:auto val="1"/>
        <c:lblAlgn val="ctr"/>
        <c:lblOffset val="100"/>
        <c:noMultiLvlLbl val="0"/>
      </c:catAx>
      <c:valAx>
        <c:axId val="114837760"/>
        <c:scaling>
          <c:orientation val="minMax"/>
          <c:max val="100"/>
          <c:min val="0"/>
        </c:scaling>
        <c:delete val="1"/>
        <c:axPos val="l"/>
        <c:numFmt formatCode="General" sourceLinked="1"/>
        <c:majorTickMark val="out"/>
        <c:minorTickMark val="none"/>
        <c:tickLblPos val="nextTo"/>
        <c:crossAx val="87952384"/>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2673940121891601E-2"/>
          <c:y val="2.2486280124075397E-2"/>
          <c:w val="0.97732610639736495"/>
          <c:h val="0.79427165354330709"/>
        </c:manualLayout>
      </c:layout>
      <c:barChart>
        <c:barDir val="col"/>
        <c:grouping val="stacked"/>
        <c:varyColors val="0"/>
        <c:ser>
          <c:idx val="0"/>
          <c:order val="0"/>
          <c:tx>
            <c:strRef>
              <c:f>Sheet1!$B$1</c:f>
              <c:strCache>
                <c:ptCount val="1"/>
                <c:pt idx="0">
                  <c:v>Democrat</c:v>
                </c:pt>
              </c:strCache>
            </c:strRef>
          </c:tx>
          <c:spPr>
            <a:solidFill>
              <a:srgbClr val="00206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800"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Sheet1!$A$2:$A$9</c:f>
              <c:strCache>
                <c:ptCount val="8"/>
                <c:pt idx="0">
                  <c:v>Democrat</c:v>
                </c:pt>
                <c:pt idx="1">
                  <c:v>Republican</c:v>
                </c:pt>
                <c:pt idx="2">
                  <c:v>Democrat</c:v>
                </c:pt>
                <c:pt idx="3">
                  <c:v>Republican</c:v>
                </c:pt>
                <c:pt idx="4">
                  <c:v>Democrat</c:v>
                </c:pt>
                <c:pt idx="5">
                  <c:v>Republican</c:v>
                </c:pt>
                <c:pt idx="6">
                  <c:v>Democrat</c:v>
                </c:pt>
                <c:pt idx="7">
                  <c:v>Republican</c:v>
                </c:pt>
              </c:strCache>
            </c:strRef>
          </c:cat>
          <c:val>
            <c:numRef>
              <c:f>Sheet1!$B$2:$B$9</c:f>
              <c:numCache>
                <c:formatCode>General</c:formatCode>
                <c:ptCount val="8"/>
                <c:pt idx="0">
                  <c:v>45</c:v>
                </c:pt>
                <c:pt idx="2">
                  <c:v>47</c:v>
                </c:pt>
                <c:pt idx="4">
                  <c:v>45</c:v>
                </c:pt>
                <c:pt idx="6">
                  <c:v>47</c:v>
                </c:pt>
              </c:numCache>
            </c:numRef>
          </c:val>
        </c:ser>
        <c:ser>
          <c:idx val="1"/>
          <c:order val="1"/>
          <c:tx>
            <c:strRef>
              <c:f>Sheet1!$C$1</c:f>
              <c:strCache>
                <c:ptCount val="1"/>
                <c:pt idx="0">
                  <c:v>Republican</c:v>
                </c:pt>
              </c:strCache>
            </c:strRef>
          </c:tx>
          <c:spPr>
            <a:solidFill>
              <a:srgbClr val="C00000"/>
            </a:solidFill>
          </c:spPr>
          <c:invertIfNegative val="0"/>
          <c:dLbls>
            <c:txPr>
              <a:bodyPr/>
              <a:lstStyle/>
              <a:p>
                <a:pPr>
                  <a:defRPr b="1">
                    <a:solidFill>
                      <a:schemeClr val="bg1"/>
                    </a:solidFill>
                    <a:latin typeface="Calibri" panose="020F0502020204030204" pitchFamily="34" charset="0"/>
                  </a:defRPr>
                </a:pPr>
                <a:endParaRPr lang="en-US"/>
              </a:p>
            </c:txPr>
            <c:dLblPos val="inEnd"/>
            <c:showLegendKey val="0"/>
            <c:showVal val="1"/>
            <c:showCatName val="0"/>
            <c:showSerName val="0"/>
            <c:showPercent val="0"/>
            <c:showBubbleSize val="0"/>
            <c:showLeaderLines val="0"/>
          </c:dLbls>
          <c:cat>
            <c:strRef>
              <c:f>Sheet1!$A$2:$A$9</c:f>
              <c:strCache>
                <c:ptCount val="8"/>
                <c:pt idx="0">
                  <c:v>Democrat</c:v>
                </c:pt>
                <c:pt idx="1">
                  <c:v>Republican</c:v>
                </c:pt>
                <c:pt idx="2">
                  <c:v>Democrat</c:v>
                </c:pt>
                <c:pt idx="3">
                  <c:v>Republican</c:v>
                </c:pt>
                <c:pt idx="4">
                  <c:v>Democrat</c:v>
                </c:pt>
                <c:pt idx="5">
                  <c:v>Republican</c:v>
                </c:pt>
                <c:pt idx="6">
                  <c:v>Democrat</c:v>
                </c:pt>
                <c:pt idx="7">
                  <c:v>Republican</c:v>
                </c:pt>
              </c:strCache>
            </c:strRef>
          </c:cat>
          <c:val>
            <c:numRef>
              <c:f>Sheet1!$C$2:$C$9</c:f>
              <c:numCache>
                <c:formatCode>General</c:formatCode>
                <c:ptCount val="8"/>
                <c:pt idx="1">
                  <c:v>48</c:v>
                </c:pt>
                <c:pt idx="3">
                  <c:v>50</c:v>
                </c:pt>
                <c:pt idx="5">
                  <c:v>47</c:v>
                </c:pt>
                <c:pt idx="7">
                  <c:v>53</c:v>
                </c:pt>
              </c:numCache>
            </c:numRef>
          </c:val>
        </c:ser>
        <c:dLbls>
          <c:showLegendKey val="0"/>
          <c:showVal val="1"/>
          <c:showCatName val="0"/>
          <c:showSerName val="0"/>
          <c:showPercent val="0"/>
          <c:showBubbleSize val="0"/>
        </c:dLbls>
        <c:gapWidth val="60"/>
        <c:overlap val="100"/>
        <c:axId val="88180736"/>
        <c:axId val="114840064"/>
      </c:barChart>
      <c:catAx>
        <c:axId val="88180736"/>
        <c:scaling>
          <c:orientation val="minMax"/>
        </c:scaling>
        <c:delete val="0"/>
        <c:axPos val="b"/>
        <c:majorTickMark val="out"/>
        <c:minorTickMark val="none"/>
        <c:tickLblPos val="nextTo"/>
        <c:txPr>
          <a:bodyPr/>
          <a:lstStyle/>
          <a:p>
            <a:pPr>
              <a:defRPr sz="1400" b="0">
                <a:latin typeface="Calibri" panose="020F0502020204030204" pitchFamily="34" charset="0"/>
              </a:defRPr>
            </a:pPr>
            <a:endParaRPr lang="en-US"/>
          </a:p>
        </c:txPr>
        <c:crossAx val="114840064"/>
        <c:crosses val="autoZero"/>
        <c:auto val="1"/>
        <c:lblAlgn val="ctr"/>
        <c:lblOffset val="100"/>
        <c:noMultiLvlLbl val="0"/>
      </c:catAx>
      <c:valAx>
        <c:axId val="114840064"/>
        <c:scaling>
          <c:orientation val="minMax"/>
          <c:max val="100"/>
          <c:min val="0"/>
        </c:scaling>
        <c:delete val="1"/>
        <c:axPos val="l"/>
        <c:numFmt formatCode="General" sourceLinked="1"/>
        <c:majorTickMark val="out"/>
        <c:minorTickMark val="none"/>
        <c:tickLblPos val="nextTo"/>
        <c:crossAx val="88180736"/>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53747386449575"/>
          <c:y val="8.6498836476472718E-2"/>
          <c:w val="0.41584656790782498"/>
          <c:h val="0.89923914587779952"/>
        </c:manualLayout>
      </c:layout>
      <c:barChart>
        <c:barDir val="bar"/>
        <c:grouping val="stacked"/>
        <c:varyColors val="0"/>
        <c:ser>
          <c:idx val="0"/>
          <c:order val="0"/>
          <c:tx>
            <c:strRef>
              <c:f>Sheet1!$B$1</c:f>
              <c:strCache>
                <c:ptCount val="1"/>
                <c:pt idx="0">
                  <c:v>2014 voters</c:v>
                </c:pt>
              </c:strCache>
            </c:strRef>
          </c:tx>
          <c:spPr>
            <a:solidFill>
              <a:srgbClr val="0070C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600">
                    <a:solidFill>
                      <a:schemeClr val="bg1"/>
                    </a:solidFill>
                  </a:defRPr>
                </a:pPr>
                <a:endParaRPr lang="en-US"/>
              </a:p>
            </c:txPr>
            <c:dLblPos val="inEnd"/>
            <c:showLegendKey val="0"/>
            <c:showVal val="1"/>
            <c:showCatName val="0"/>
            <c:showSerName val="0"/>
            <c:showPercent val="0"/>
            <c:showBubbleSize val="0"/>
            <c:showLeaderLines val="0"/>
          </c:dLbls>
          <c:cat>
            <c:strRef>
              <c:f>Sheet1!$A$2:$A$11</c:f>
              <c:strCache>
                <c:ptCount val="10"/>
                <c:pt idx="0">
                  <c:v> Their position on the economy, jobs, and wages</c:v>
                </c:pt>
                <c:pt idx="1">
                  <c:v> Their position on the new health care law</c:v>
                </c:pt>
                <c:pt idx="2">
                  <c:v> Their position on foreign affairs, ISIS, and Ebola</c:v>
                </c:pt>
                <c:pt idx="3">
                  <c:v> Their position on spending and deficits</c:v>
                </c:pt>
                <c:pt idx="4">
                  <c:v> Their position on immigration</c:v>
                </c:pt>
                <c:pt idx="5">
                  <c:v> Their position on Medicare and Social Security</c:v>
                </c:pt>
                <c:pt idx="6">
                  <c:v>Their position on abortion and gay marriage </c:v>
                </c:pt>
                <c:pt idx="7">
                  <c:v> Their position on women's issues</c:v>
                </c:pt>
                <c:pt idx="8">
                  <c:v> Because I support their political party</c:v>
                </c:pt>
                <c:pt idx="9">
                  <c:v> Because of Barack Obama</c:v>
                </c:pt>
              </c:strCache>
            </c:strRef>
          </c:cat>
          <c:val>
            <c:numRef>
              <c:f>Sheet1!$B$2:$B$11</c:f>
              <c:numCache>
                <c:formatCode>General</c:formatCode>
                <c:ptCount val="10"/>
                <c:pt idx="0">
                  <c:v>58</c:v>
                </c:pt>
                <c:pt idx="1">
                  <c:v>26</c:v>
                </c:pt>
                <c:pt idx="2">
                  <c:v>32</c:v>
                </c:pt>
                <c:pt idx="3">
                  <c:v>32</c:v>
                </c:pt>
                <c:pt idx="4">
                  <c:v>20</c:v>
                </c:pt>
                <c:pt idx="5">
                  <c:v>29</c:v>
                </c:pt>
                <c:pt idx="6">
                  <c:v>21</c:v>
                </c:pt>
                <c:pt idx="7">
                  <c:v>15</c:v>
                </c:pt>
                <c:pt idx="8">
                  <c:v>10</c:v>
                </c:pt>
                <c:pt idx="9">
                  <c:v>9</c:v>
                </c:pt>
              </c:numCache>
            </c:numRef>
          </c:val>
        </c:ser>
        <c:dLbls>
          <c:showLegendKey val="0"/>
          <c:showVal val="1"/>
          <c:showCatName val="0"/>
          <c:showSerName val="0"/>
          <c:showPercent val="0"/>
          <c:showBubbleSize val="0"/>
        </c:dLbls>
        <c:gapWidth val="60"/>
        <c:overlap val="100"/>
        <c:axId val="118428672"/>
        <c:axId val="114842368"/>
      </c:barChart>
      <c:catAx>
        <c:axId val="118428672"/>
        <c:scaling>
          <c:orientation val="maxMin"/>
        </c:scaling>
        <c:delete val="0"/>
        <c:axPos val="l"/>
        <c:numFmt formatCode="General" sourceLinked="1"/>
        <c:majorTickMark val="out"/>
        <c:minorTickMark val="none"/>
        <c:tickLblPos val="nextTo"/>
        <c:txPr>
          <a:bodyPr/>
          <a:lstStyle/>
          <a:p>
            <a:pPr>
              <a:defRPr sz="1200"/>
            </a:pPr>
            <a:endParaRPr lang="en-US"/>
          </a:p>
        </c:txPr>
        <c:crossAx val="114842368"/>
        <c:crosses val="autoZero"/>
        <c:auto val="1"/>
        <c:lblAlgn val="ctr"/>
        <c:lblOffset val="100"/>
        <c:noMultiLvlLbl val="0"/>
      </c:catAx>
      <c:valAx>
        <c:axId val="114842368"/>
        <c:scaling>
          <c:orientation val="minMax"/>
          <c:max val="60"/>
          <c:min val="0"/>
        </c:scaling>
        <c:delete val="1"/>
        <c:axPos val="t"/>
        <c:numFmt formatCode="General" sourceLinked="1"/>
        <c:majorTickMark val="out"/>
        <c:minorTickMark val="none"/>
        <c:tickLblPos val="nextTo"/>
        <c:crossAx val="118428672"/>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53747386449575"/>
          <c:y val="8.6498836476472718E-2"/>
          <c:w val="0.41584656790782498"/>
          <c:h val="0.89923914587779952"/>
        </c:manualLayout>
      </c:layout>
      <c:barChart>
        <c:barDir val="bar"/>
        <c:grouping val="stacked"/>
        <c:varyColors val="0"/>
        <c:ser>
          <c:idx val="0"/>
          <c:order val="0"/>
          <c:tx>
            <c:strRef>
              <c:f>Sheet1!$B$1</c:f>
              <c:strCache>
                <c:ptCount val="1"/>
                <c:pt idx="0">
                  <c:v>2014 voters</c:v>
                </c:pt>
              </c:strCache>
            </c:strRef>
          </c:tx>
          <c:spPr>
            <a:solidFill>
              <a:srgbClr val="FFCC00"/>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txPr>
              <a:bodyPr/>
              <a:lstStyle/>
              <a:p>
                <a:pPr>
                  <a:defRPr sz="1600">
                    <a:solidFill>
                      <a:schemeClr val="bg1"/>
                    </a:solidFill>
                  </a:defRPr>
                </a:pPr>
                <a:endParaRPr lang="en-US"/>
              </a:p>
            </c:txPr>
            <c:dLblPos val="inEnd"/>
            <c:showLegendKey val="0"/>
            <c:showVal val="1"/>
            <c:showCatName val="0"/>
            <c:showSerName val="0"/>
            <c:showPercent val="0"/>
            <c:showBubbleSize val="0"/>
            <c:showLeaderLines val="0"/>
          </c:dLbls>
          <c:cat>
            <c:strRef>
              <c:f>Sheet1!$A$2:$A$11</c:f>
              <c:strCache>
                <c:ptCount val="10"/>
                <c:pt idx="0">
                  <c:v> Their position on the economy, jobs, and wages</c:v>
                </c:pt>
                <c:pt idx="1">
                  <c:v> Their position on the new health care law</c:v>
                </c:pt>
                <c:pt idx="2">
                  <c:v> Their position on foreign affairs, ISIS, and Ebola</c:v>
                </c:pt>
                <c:pt idx="3">
                  <c:v> Their position on spending and deficits</c:v>
                </c:pt>
                <c:pt idx="4">
                  <c:v> Their position on immigration</c:v>
                </c:pt>
                <c:pt idx="5">
                  <c:v> Their position on Medicare and Social Security</c:v>
                </c:pt>
                <c:pt idx="6">
                  <c:v>Their position on abortion and gay marriage </c:v>
                </c:pt>
                <c:pt idx="7">
                  <c:v> Their position on women's issues</c:v>
                </c:pt>
                <c:pt idx="8">
                  <c:v> Because I support their political party</c:v>
                </c:pt>
                <c:pt idx="9">
                  <c:v> Because of Barack Obama</c:v>
                </c:pt>
              </c:strCache>
            </c:strRef>
          </c:cat>
          <c:val>
            <c:numRef>
              <c:f>Sheet1!$B$2:$B$11</c:f>
              <c:numCache>
                <c:formatCode>General</c:formatCode>
                <c:ptCount val="10"/>
                <c:pt idx="0">
                  <c:v>54</c:v>
                </c:pt>
                <c:pt idx="1">
                  <c:v>30</c:v>
                </c:pt>
                <c:pt idx="2">
                  <c:v>28</c:v>
                </c:pt>
                <c:pt idx="3">
                  <c:v>27</c:v>
                </c:pt>
                <c:pt idx="4">
                  <c:v>26</c:v>
                </c:pt>
                <c:pt idx="5">
                  <c:v>26</c:v>
                </c:pt>
                <c:pt idx="6">
                  <c:v>23</c:v>
                </c:pt>
                <c:pt idx="7">
                  <c:v>17</c:v>
                </c:pt>
                <c:pt idx="8">
                  <c:v>11</c:v>
                </c:pt>
                <c:pt idx="9">
                  <c:v>8</c:v>
                </c:pt>
              </c:numCache>
            </c:numRef>
          </c:val>
        </c:ser>
        <c:dLbls>
          <c:showLegendKey val="0"/>
          <c:showVal val="1"/>
          <c:showCatName val="0"/>
          <c:showSerName val="0"/>
          <c:showPercent val="0"/>
          <c:showBubbleSize val="0"/>
        </c:dLbls>
        <c:gapWidth val="60"/>
        <c:overlap val="100"/>
        <c:axId val="118429696"/>
        <c:axId val="116567424"/>
      </c:barChart>
      <c:catAx>
        <c:axId val="118429696"/>
        <c:scaling>
          <c:orientation val="maxMin"/>
        </c:scaling>
        <c:delete val="0"/>
        <c:axPos val="l"/>
        <c:numFmt formatCode="General" sourceLinked="1"/>
        <c:majorTickMark val="out"/>
        <c:minorTickMark val="none"/>
        <c:tickLblPos val="nextTo"/>
        <c:txPr>
          <a:bodyPr/>
          <a:lstStyle/>
          <a:p>
            <a:pPr>
              <a:defRPr sz="1200"/>
            </a:pPr>
            <a:endParaRPr lang="en-US"/>
          </a:p>
        </c:txPr>
        <c:crossAx val="116567424"/>
        <c:crosses val="autoZero"/>
        <c:auto val="1"/>
        <c:lblAlgn val="ctr"/>
        <c:lblOffset val="100"/>
        <c:noMultiLvlLbl val="0"/>
      </c:catAx>
      <c:valAx>
        <c:axId val="116567424"/>
        <c:scaling>
          <c:orientation val="minMax"/>
          <c:max val="60"/>
          <c:min val="0"/>
        </c:scaling>
        <c:delete val="1"/>
        <c:axPos val="t"/>
        <c:numFmt formatCode="General" sourceLinked="1"/>
        <c:majorTickMark val="out"/>
        <c:minorTickMark val="none"/>
        <c:tickLblPos val="nextTo"/>
        <c:crossAx val="118429696"/>
        <c:crosses val="autoZero"/>
        <c:crossBetween val="between"/>
        <c:majorUnit val="20"/>
      </c:valAx>
    </c:plotArea>
    <c:plotVisOnly val="1"/>
    <c:dispBlanksAs val="gap"/>
    <c:showDLblsOverMax val="0"/>
  </c:chart>
  <c:txPr>
    <a:bodyPr/>
    <a:lstStyle/>
    <a:p>
      <a:pPr>
        <a:defRPr sz="18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6B7285-B8CC-41C9-AC60-6A5E923612E9}" type="datetimeFigureOut">
              <a:rPr lang="en-US" smtClean="0"/>
              <a:t>11/10/2014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B6D69C-547A-4E12-A6D9-0EB0AA4B9FED}" type="slidenum">
              <a:rPr lang="en-US" smtClean="0"/>
              <a:t>‹#›</a:t>
            </a:fld>
            <a:endParaRPr lang="en-US"/>
          </a:p>
        </p:txBody>
      </p:sp>
    </p:spTree>
    <p:extLst>
      <p:ext uri="{BB962C8B-B14F-4D97-AF65-F5344CB8AC3E}">
        <p14:creationId xmlns:p14="http://schemas.microsoft.com/office/powerpoint/2010/main" val="3949657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23A1E7-AA8B-4048-9224-C0C83609B6C2}"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289331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077435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077435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defTabSz="916493" eaLnBrk="0" hangingPunct="0">
              <a:defRPr>
                <a:solidFill>
                  <a:schemeClr val="tx1"/>
                </a:solidFill>
                <a:latin typeface="Arial" charset="0"/>
                <a:cs typeface="Arial" charset="0"/>
              </a:defRPr>
            </a:lvl1pPr>
            <a:lvl2pPr marL="735711" indent="-282967" defTabSz="916493" eaLnBrk="0" hangingPunct="0">
              <a:defRPr>
                <a:solidFill>
                  <a:schemeClr val="tx1"/>
                </a:solidFill>
                <a:latin typeface="Arial" charset="0"/>
                <a:cs typeface="Arial" charset="0"/>
              </a:defRPr>
            </a:lvl2pPr>
            <a:lvl3pPr marL="1131861" indent="-226373" defTabSz="916493" eaLnBrk="0" hangingPunct="0">
              <a:defRPr>
                <a:solidFill>
                  <a:schemeClr val="tx1"/>
                </a:solidFill>
                <a:latin typeface="Arial" charset="0"/>
                <a:cs typeface="Arial" charset="0"/>
              </a:defRPr>
            </a:lvl3pPr>
            <a:lvl4pPr marL="1584607" indent="-226373" defTabSz="916493" eaLnBrk="0" hangingPunct="0">
              <a:defRPr>
                <a:solidFill>
                  <a:schemeClr val="tx1"/>
                </a:solidFill>
                <a:latin typeface="Arial" charset="0"/>
                <a:cs typeface="Arial" charset="0"/>
              </a:defRPr>
            </a:lvl4pPr>
            <a:lvl5pPr marL="2037351" indent="-226373" defTabSz="916493" eaLnBrk="0" hangingPunct="0">
              <a:defRPr>
                <a:solidFill>
                  <a:schemeClr val="tx1"/>
                </a:solidFill>
                <a:latin typeface="Arial" charset="0"/>
                <a:cs typeface="Arial" charset="0"/>
              </a:defRPr>
            </a:lvl5pPr>
            <a:lvl6pPr marL="2490096" indent="-226373" defTabSz="916493" eaLnBrk="0" fontAlgn="base" hangingPunct="0">
              <a:spcBef>
                <a:spcPct val="0"/>
              </a:spcBef>
              <a:spcAft>
                <a:spcPct val="0"/>
              </a:spcAft>
              <a:defRPr>
                <a:solidFill>
                  <a:schemeClr val="tx1"/>
                </a:solidFill>
                <a:latin typeface="Arial" charset="0"/>
                <a:cs typeface="Arial" charset="0"/>
              </a:defRPr>
            </a:lvl6pPr>
            <a:lvl7pPr marL="2942842" indent="-226373" defTabSz="916493" eaLnBrk="0" fontAlgn="base" hangingPunct="0">
              <a:spcBef>
                <a:spcPct val="0"/>
              </a:spcBef>
              <a:spcAft>
                <a:spcPct val="0"/>
              </a:spcAft>
              <a:defRPr>
                <a:solidFill>
                  <a:schemeClr val="tx1"/>
                </a:solidFill>
                <a:latin typeface="Arial" charset="0"/>
                <a:cs typeface="Arial" charset="0"/>
              </a:defRPr>
            </a:lvl7pPr>
            <a:lvl8pPr marL="3395586" indent="-226373" defTabSz="916493" eaLnBrk="0" fontAlgn="base" hangingPunct="0">
              <a:spcBef>
                <a:spcPct val="0"/>
              </a:spcBef>
              <a:spcAft>
                <a:spcPct val="0"/>
              </a:spcAft>
              <a:defRPr>
                <a:solidFill>
                  <a:schemeClr val="tx1"/>
                </a:solidFill>
                <a:latin typeface="Arial" charset="0"/>
                <a:cs typeface="Arial" charset="0"/>
              </a:defRPr>
            </a:lvl8pPr>
            <a:lvl9pPr marL="3848330" indent="-226373" defTabSz="916493" eaLnBrk="0" fontAlgn="base" hangingPunct="0">
              <a:spcBef>
                <a:spcPct val="0"/>
              </a:spcBef>
              <a:spcAft>
                <a:spcPct val="0"/>
              </a:spcAft>
              <a:defRPr>
                <a:solidFill>
                  <a:schemeClr val="tx1"/>
                </a:solidFill>
                <a:latin typeface="Arial" charset="0"/>
                <a:cs typeface="Arial" charset="0"/>
              </a:defRPr>
            </a:lvl9pPr>
          </a:lstStyle>
          <a:p>
            <a:pPr eaLnBrk="1" hangingPunct="1"/>
            <a:fld id="{7BD8EE5B-242E-4B33-B55C-6713903F0968}" type="slidenum">
              <a:rPr lang="en-GB">
                <a:solidFill>
                  <a:prstClr val="black"/>
                </a:solidFill>
              </a:rPr>
              <a:pPr eaLnBrk="1" hangingPunct="1"/>
              <a:t>18</a:t>
            </a:fld>
            <a:endParaRPr lang="en-GB" dirty="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23A1E7-AA8B-4048-9224-C0C83609B6C2}"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3764671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854" y="8685864"/>
            <a:ext cx="2971593" cy="45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sz="1200" b="1" i="1">
                <a:solidFill>
                  <a:schemeClr val="tx1"/>
                </a:solidFill>
                <a:latin typeface="Arial" charset="0"/>
                <a:cs typeface="Arial" charset="0"/>
              </a:defRPr>
            </a:lvl1pPr>
            <a:lvl2pPr marL="742950" indent="-285750" defTabSz="966788" eaLnBrk="0" hangingPunct="0">
              <a:defRPr sz="1200" b="1" i="1">
                <a:solidFill>
                  <a:schemeClr val="tx1"/>
                </a:solidFill>
                <a:latin typeface="Arial" charset="0"/>
                <a:cs typeface="Arial" charset="0"/>
              </a:defRPr>
            </a:lvl2pPr>
            <a:lvl3pPr marL="1143000" indent="-228600" defTabSz="966788" eaLnBrk="0" hangingPunct="0">
              <a:defRPr sz="1200" b="1" i="1">
                <a:solidFill>
                  <a:schemeClr val="tx1"/>
                </a:solidFill>
                <a:latin typeface="Arial" charset="0"/>
                <a:cs typeface="Arial" charset="0"/>
              </a:defRPr>
            </a:lvl3pPr>
            <a:lvl4pPr marL="1600200" indent="-228600" defTabSz="966788" eaLnBrk="0" hangingPunct="0">
              <a:defRPr sz="1200" b="1" i="1">
                <a:solidFill>
                  <a:schemeClr val="tx1"/>
                </a:solidFill>
                <a:latin typeface="Arial" charset="0"/>
                <a:cs typeface="Arial" charset="0"/>
              </a:defRPr>
            </a:lvl4pPr>
            <a:lvl5pPr marL="2057400" indent="-228600" defTabSz="966788" eaLnBrk="0" hangingPunct="0">
              <a:defRPr sz="1200" b="1" i="1">
                <a:solidFill>
                  <a:schemeClr val="tx1"/>
                </a:solidFill>
                <a:latin typeface="Arial" charset="0"/>
                <a:cs typeface="Arial" charset="0"/>
              </a:defRPr>
            </a:lvl5pPr>
            <a:lvl6pPr marL="2514600" indent="-228600" algn="ctr" defTabSz="966788" eaLnBrk="0" fontAlgn="base" hangingPunct="0">
              <a:spcBef>
                <a:spcPct val="0"/>
              </a:spcBef>
              <a:spcAft>
                <a:spcPct val="0"/>
              </a:spcAft>
              <a:defRPr sz="1200" b="1" i="1">
                <a:solidFill>
                  <a:schemeClr val="tx1"/>
                </a:solidFill>
                <a:latin typeface="Arial" charset="0"/>
                <a:cs typeface="Arial" charset="0"/>
              </a:defRPr>
            </a:lvl6pPr>
            <a:lvl7pPr marL="2971800" indent="-228600" algn="ctr" defTabSz="966788" eaLnBrk="0" fontAlgn="base" hangingPunct="0">
              <a:spcBef>
                <a:spcPct val="0"/>
              </a:spcBef>
              <a:spcAft>
                <a:spcPct val="0"/>
              </a:spcAft>
              <a:defRPr sz="1200" b="1" i="1">
                <a:solidFill>
                  <a:schemeClr val="tx1"/>
                </a:solidFill>
                <a:latin typeface="Arial" charset="0"/>
                <a:cs typeface="Arial" charset="0"/>
              </a:defRPr>
            </a:lvl7pPr>
            <a:lvl8pPr marL="3429000" indent="-228600" algn="ctr" defTabSz="966788" eaLnBrk="0" fontAlgn="base" hangingPunct="0">
              <a:spcBef>
                <a:spcPct val="0"/>
              </a:spcBef>
              <a:spcAft>
                <a:spcPct val="0"/>
              </a:spcAft>
              <a:defRPr sz="1200" b="1" i="1">
                <a:solidFill>
                  <a:schemeClr val="tx1"/>
                </a:solidFill>
                <a:latin typeface="Arial" charset="0"/>
                <a:cs typeface="Arial" charset="0"/>
              </a:defRPr>
            </a:lvl8pPr>
            <a:lvl9pPr marL="3886200" indent="-228600" algn="ctr" defTabSz="966788" eaLnBrk="0" fontAlgn="base" hangingPunct="0">
              <a:spcBef>
                <a:spcPct val="0"/>
              </a:spcBef>
              <a:spcAft>
                <a:spcPct val="0"/>
              </a:spcAft>
              <a:defRPr sz="1200" b="1" i="1">
                <a:solidFill>
                  <a:schemeClr val="tx1"/>
                </a:solidFill>
                <a:latin typeface="Arial" charset="0"/>
                <a:cs typeface="Arial" charset="0"/>
              </a:defRPr>
            </a:lvl9pPr>
          </a:lstStyle>
          <a:p>
            <a:pPr algn="r" eaLnBrk="1" fontAlgn="base" hangingPunct="1">
              <a:spcBef>
                <a:spcPct val="0"/>
              </a:spcBef>
              <a:spcAft>
                <a:spcPct val="0"/>
              </a:spcAft>
            </a:pPr>
            <a:fld id="{CB79C2EF-75D5-4086-9AC1-6384C7E68C43}" type="slidenum">
              <a:rPr lang="en-US" sz="1300" b="0" i="0">
                <a:solidFill>
                  <a:prstClr val="black"/>
                </a:solidFill>
              </a:rPr>
              <a:pPr algn="r" eaLnBrk="1" fontAlgn="base" hangingPunct="1">
                <a:spcBef>
                  <a:spcPct val="0"/>
                </a:spcBef>
                <a:spcAft>
                  <a:spcPct val="0"/>
                </a:spcAft>
              </a:pPr>
              <a:t>3</a:t>
            </a:fld>
            <a:endParaRPr lang="en-US" sz="1300" b="0" i="0">
              <a:solidFill>
                <a:prstClr val="black"/>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baseline="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442C10-B43B-4CEC-9940-3253449CE3B6}"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621375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2997200"/>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dirty="0">
              <a:solidFill>
                <a:srgbClr val="6DB33F"/>
              </a:solidFill>
              <a:latin typeface="Arial" charset="0"/>
            </a:endParaRPr>
          </a:p>
        </p:txBody>
      </p:sp>
      <p:sp>
        <p:nvSpPr>
          <p:cNvPr id="5" name="Rectangle 3"/>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6" name="Rectangle 4"/>
          <p:cNvSpPr>
            <a:spLocks noChangeArrowheads="1"/>
          </p:cNvSpPr>
          <p:nvPr/>
        </p:nvSpPr>
        <p:spPr bwMode="auto">
          <a:xfrm>
            <a:off x="0" y="2528888"/>
            <a:ext cx="9147175" cy="7556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7" name="Rectangle 10"/>
          <p:cNvSpPr>
            <a:spLocks noChangeArrowheads="1"/>
          </p:cNvSpPr>
          <p:nvPr userDrawn="1"/>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8" name="Rectangle 11"/>
          <p:cNvSpPr>
            <a:spLocks noChangeArrowheads="1"/>
          </p:cNvSpPr>
          <p:nvPr userDrawn="1"/>
        </p:nvSpPr>
        <p:spPr bwMode="auto">
          <a:xfrm>
            <a:off x="0" y="0"/>
            <a:ext cx="9139238" cy="277813"/>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158725" name="Rectangle 5"/>
          <p:cNvSpPr>
            <a:spLocks noGrp="1" noChangeArrowheads="1"/>
          </p:cNvSpPr>
          <p:nvPr>
            <p:ph type="ctrTitle"/>
          </p:nvPr>
        </p:nvSpPr>
        <p:spPr>
          <a:xfrm>
            <a:off x="468313" y="1016000"/>
            <a:ext cx="7989887" cy="1655763"/>
          </a:xfrm>
        </p:spPr>
        <p:txBody>
          <a:bodyPr/>
          <a:lstStyle>
            <a:lvl1pPr>
              <a:defRPr/>
            </a:lvl1pPr>
          </a:lstStyle>
          <a:p>
            <a:pPr lvl="0"/>
            <a:r>
              <a:rPr lang="en-US" noProof="0" smtClean="0"/>
              <a:t>Click to edit Master title style</a:t>
            </a:r>
          </a:p>
        </p:txBody>
      </p:sp>
      <p:sp>
        <p:nvSpPr>
          <p:cNvPr id="158726" name="Rectangle 6"/>
          <p:cNvSpPr>
            <a:spLocks noGrp="1" noChangeArrowheads="1"/>
          </p:cNvSpPr>
          <p:nvPr>
            <p:ph type="subTitle" idx="1"/>
          </p:nvPr>
        </p:nvSpPr>
        <p:spPr>
          <a:xfrm>
            <a:off x="468313" y="3886200"/>
            <a:ext cx="7304087" cy="1752600"/>
          </a:xfrm>
        </p:spPr>
        <p:txBody>
          <a:bodyPr/>
          <a:lstStyle>
            <a:lvl1pPr marL="0" indent="0" algn="ctr">
              <a:buFontTx/>
              <a:buNone/>
              <a:defRPr/>
            </a:lvl1pPr>
          </a:lstStyle>
          <a:p>
            <a:pPr lvl="0"/>
            <a:r>
              <a:rPr lang="en-US" noProof="0" smtClean="0"/>
              <a:t>Click to edit Master subtitle style</a:t>
            </a:r>
          </a:p>
        </p:txBody>
      </p:sp>
      <p:sp>
        <p:nvSpPr>
          <p:cNvPr id="9" name="Rectangle 7"/>
          <p:cNvSpPr>
            <a:spLocks noGrp="1" noChangeArrowheads="1"/>
          </p:cNvSpPr>
          <p:nvPr>
            <p:ph type="dt" sz="half" idx="10"/>
          </p:nvPr>
        </p:nvSpPr>
        <p:spPr>
          <a:xfrm>
            <a:off x="457200" y="6605588"/>
            <a:ext cx="2133600" cy="279400"/>
          </a:xfrm>
        </p:spPr>
        <p:txBody>
          <a:bodyPr/>
          <a:lstStyle>
            <a:lvl1pPr>
              <a:defRPr/>
            </a:lvl1pPr>
          </a:lstStyle>
          <a:p>
            <a:endParaRPr lang="en-US" dirty="0">
              <a:solidFill>
                <a:srgbClr val="496B2E"/>
              </a:solidFill>
            </a:endParaRPr>
          </a:p>
        </p:txBody>
      </p:sp>
      <p:sp>
        <p:nvSpPr>
          <p:cNvPr id="10" name="Rectangle 8"/>
          <p:cNvSpPr>
            <a:spLocks noGrp="1" noChangeArrowheads="1"/>
          </p:cNvSpPr>
          <p:nvPr>
            <p:ph type="ftr" sz="quarter" idx="11"/>
          </p:nvPr>
        </p:nvSpPr>
        <p:spPr>
          <a:xfrm>
            <a:off x="3124200" y="6605588"/>
            <a:ext cx="2895600" cy="279400"/>
          </a:xfrm>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11" name="Rectangle 9"/>
          <p:cNvSpPr>
            <a:spLocks noGrp="1" noChangeArrowheads="1"/>
          </p:cNvSpPr>
          <p:nvPr>
            <p:ph type="sldNum" sz="quarter" idx="12"/>
          </p:nvPr>
        </p:nvSpPr>
        <p:spPr>
          <a:xfrm>
            <a:off x="6553200" y="6605588"/>
            <a:ext cx="2133600" cy="279400"/>
          </a:xfrm>
        </p:spPr>
        <p:txBody>
          <a:bodyPr/>
          <a:lstStyle>
            <a:lvl1pPr>
              <a:defRPr>
                <a:solidFill>
                  <a:schemeClr val="accent2"/>
                </a:solidFill>
              </a:defRPr>
            </a:lvl1pPr>
          </a:lstStyle>
          <a:p>
            <a:fld id="{8BF0C6C9-8AE4-4244-B5E5-5602FFA568D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76577100"/>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42E6C1CE-BCE2-4100-9B8B-57EB22FCAF24}"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240112855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12703E4F-7332-48B0-A5EE-3AC9049762A8}"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995135437"/>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2997200"/>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dirty="0">
              <a:solidFill>
                <a:srgbClr val="6DB33F"/>
              </a:solidFill>
              <a:latin typeface="Arial" charset="0"/>
            </a:endParaRPr>
          </a:p>
        </p:txBody>
      </p:sp>
      <p:sp>
        <p:nvSpPr>
          <p:cNvPr id="5" name="Rectangle 3"/>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6" name="Rectangle 4"/>
          <p:cNvSpPr>
            <a:spLocks noChangeArrowheads="1"/>
          </p:cNvSpPr>
          <p:nvPr/>
        </p:nvSpPr>
        <p:spPr bwMode="auto">
          <a:xfrm>
            <a:off x="0" y="2528888"/>
            <a:ext cx="9147175" cy="7556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7" name="Rectangle 10"/>
          <p:cNvSpPr>
            <a:spLocks noChangeArrowheads="1"/>
          </p:cNvSpPr>
          <p:nvPr userDrawn="1"/>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8" name="Rectangle 11"/>
          <p:cNvSpPr>
            <a:spLocks noChangeArrowheads="1"/>
          </p:cNvSpPr>
          <p:nvPr userDrawn="1"/>
        </p:nvSpPr>
        <p:spPr bwMode="auto">
          <a:xfrm>
            <a:off x="0" y="0"/>
            <a:ext cx="9139238" cy="277813"/>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158725" name="Rectangle 5"/>
          <p:cNvSpPr>
            <a:spLocks noGrp="1" noChangeArrowheads="1"/>
          </p:cNvSpPr>
          <p:nvPr>
            <p:ph type="ctrTitle"/>
          </p:nvPr>
        </p:nvSpPr>
        <p:spPr>
          <a:xfrm>
            <a:off x="468313" y="1016000"/>
            <a:ext cx="7989887" cy="1655763"/>
          </a:xfrm>
        </p:spPr>
        <p:txBody>
          <a:bodyPr/>
          <a:lstStyle>
            <a:lvl1pPr>
              <a:defRPr/>
            </a:lvl1pPr>
          </a:lstStyle>
          <a:p>
            <a:pPr lvl="0"/>
            <a:r>
              <a:rPr lang="en-US" noProof="0" smtClean="0"/>
              <a:t>Click to edit Master title style</a:t>
            </a:r>
          </a:p>
        </p:txBody>
      </p:sp>
      <p:sp>
        <p:nvSpPr>
          <p:cNvPr id="158726" name="Rectangle 6"/>
          <p:cNvSpPr>
            <a:spLocks noGrp="1" noChangeArrowheads="1"/>
          </p:cNvSpPr>
          <p:nvPr>
            <p:ph type="subTitle" idx="1"/>
          </p:nvPr>
        </p:nvSpPr>
        <p:spPr>
          <a:xfrm>
            <a:off x="468313" y="3886200"/>
            <a:ext cx="7304087" cy="1752600"/>
          </a:xfrm>
        </p:spPr>
        <p:txBody>
          <a:bodyPr/>
          <a:lstStyle>
            <a:lvl1pPr marL="0" indent="0" algn="ctr">
              <a:buFontTx/>
              <a:buNone/>
              <a:defRPr/>
            </a:lvl1pPr>
          </a:lstStyle>
          <a:p>
            <a:pPr lvl="0"/>
            <a:r>
              <a:rPr lang="en-US" noProof="0" smtClean="0"/>
              <a:t>Click to edit Master subtitle style</a:t>
            </a:r>
          </a:p>
        </p:txBody>
      </p:sp>
      <p:sp>
        <p:nvSpPr>
          <p:cNvPr id="9" name="Rectangle 7"/>
          <p:cNvSpPr>
            <a:spLocks noGrp="1" noChangeArrowheads="1"/>
          </p:cNvSpPr>
          <p:nvPr>
            <p:ph type="dt" sz="half" idx="10"/>
          </p:nvPr>
        </p:nvSpPr>
        <p:spPr>
          <a:xfrm>
            <a:off x="457200" y="6605588"/>
            <a:ext cx="2133600" cy="279400"/>
          </a:xfrm>
        </p:spPr>
        <p:txBody>
          <a:bodyPr/>
          <a:lstStyle>
            <a:lvl1pPr>
              <a:defRPr/>
            </a:lvl1pPr>
          </a:lstStyle>
          <a:p>
            <a:endParaRPr lang="en-US" dirty="0">
              <a:solidFill>
                <a:srgbClr val="496B2E"/>
              </a:solidFill>
            </a:endParaRPr>
          </a:p>
        </p:txBody>
      </p:sp>
      <p:sp>
        <p:nvSpPr>
          <p:cNvPr id="10" name="Rectangle 8"/>
          <p:cNvSpPr>
            <a:spLocks noGrp="1" noChangeArrowheads="1"/>
          </p:cNvSpPr>
          <p:nvPr>
            <p:ph type="ftr" sz="quarter" idx="11"/>
          </p:nvPr>
        </p:nvSpPr>
        <p:spPr>
          <a:xfrm>
            <a:off x="3124200" y="6605588"/>
            <a:ext cx="2895600" cy="279400"/>
          </a:xfrm>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11" name="Rectangle 9"/>
          <p:cNvSpPr>
            <a:spLocks noGrp="1" noChangeArrowheads="1"/>
          </p:cNvSpPr>
          <p:nvPr>
            <p:ph type="sldNum" sz="quarter" idx="12"/>
          </p:nvPr>
        </p:nvSpPr>
        <p:spPr>
          <a:xfrm>
            <a:off x="6553200" y="6605588"/>
            <a:ext cx="2133600" cy="279400"/>
          </a:xfrm>
        </p:spPr>
        <p:txBody>
          <a:bodyPr/>
          <a:lstStyle>
            <a:lvl1pPr>
              <a:defRPr/>
            </a:lvl1pPr>
          </a:lstStyle>
          <a:p>
            <a:fld id="{8BF0C6C9-8AE4-4244-B5E5-5602FFA568D8}"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60107934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6" name="Rectangle 7"/>
          <p:cNvSpPr>
            <a:spLocks noGrp="1" noChangeArrowheads="1"/>
          </p:cNvSpPr>
          <p:nvPr>
            <p:ph type="sldNum" sz="quarter" idx="12"/>
          </p:nvPr>
        </p:nvSpPr>
        <p:spPr>
          <a:ln/>
        </p:spPr>
        <p:txBody>
          <a:bodyPr/>
          <a:lstStyle>
            <a:lvl1pPr>
              <a:defRPr/>
            </a:lvl1pPr>
          </a:lstStyle>
          <a:p>
            <a:fld id="{617B412F-0850-41CC-A4C9-8CD62A8BC027}"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262877934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6" name="Rectangle 7"/>
          <p:cNvSpPr>
            <a:spLocks noGrp="1" noChangeArrowheads="1"/>
          </p:cNvSpPr>
          <p:nvPr>
            <p:ph type="sldNum" sz="quarter" idx="12"/>
          </p:nvPr>
        </p:nvSpPr>
        <p:spPr>
          <a:ln/>
        </p:spPr>
        <p:txBody>
          <a:bodyPr/>
          <a:lstStyle>
            <a:lvl1pPr>
              <a:defRPr/>
            </a:lvl1pPr>
          </a:lstStyle>
          <a:p>
            <a:fld id="{13992BE5-AB33-42C4-A4C6-62330C431957}"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229020712"/>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84313"/>
            <a:ext cx="406876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8363" y="1484313"/>
            <a:ext cx="407035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7" name="Rectangle 7"/>
          <p:cNvSpPr>
            <a:spLocks noGrp="1" noChangeArrowheads="1"/>
          </p:cNvSpPr>
          <p:nvPr>
            <p:ph type="sldNum" sz="quarter" idx="12"/>
          </p:nvPr>
        </p:nvSpPr>
        <p:spPr>
          <a:ln/>
        </p:spPr>
        <p:txBody>
          <a:bodyPr/>
          <a:lstStyle>
            <a:lvl1pPr>
              <a:defRPr/>
            </a:lvl1pPr>
          </a:lstStyle>
          <a:p>
            <a:fld id="{5CACF538-0EF6-40FD-9E04-39A9DE47EA0E}"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259929817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8"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9" name="Rectangle 7"/>
          <p:cNvSpPr>
            <a:spLocks noGrp="1" noChangeArrowheads="1"/>
          </p:cNvSpPr>
          <p:nvPr>
            <p:ph type="sldNum" sz="quarter" idx="12"/>
          </p:nvPr>
        </p:nvSpPr>
        <p:spPr>
          <a:ln/>
        </p:spPr>
        <p:txBody>
          <a:bodyPr/>
          <a:lstStyle>
            <a:lvl1pPr>
              <a:defRPr/>
            </a:lvl1pPr>
          </a:lstStyle>
          <a:p>
            <a:fld id="{DD7D8D4B-AD47-40AC-BC9F-13FFD72B94AF}"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186834427"/>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4"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5" name="Rectangle 7"/>
          <p:cNvSpPr>
            <a:spLocks noGrp="1" noChangeArrowheads="1"/>
          </p:cNvSpPr>
          <p:nvPr>
            <p:ph type="sldNum" sz="quarter" idx="12"/>
          </p:nvPr>
        </p:nvSpPr>
        <p:spPr>
          <a:xfrm>
            <a:off x="6553200" y="6605984"/>
            <a:ext cx="2133600" cy="279400"/>
          </a:xfrm>
          <a:ln/>
        </p:spPr>
        <p:txBody>
          <a:bodyPr/>
          <a:lstStyle>
            <a:lvl1pPr>
              <a:defRPr>
                <a:solidFill>
                  <a:srgbClr val="FFFFFF"/>
                </a:solidFill>
              </a:defRPr>
            </a:lvl1pPr>
          </a:lstStyle>
          <a:p>
            <a:fld id="{4610A5D9-4FD8-4EF9-A7BF-3DA1E7619B57}" type="slidenum">
              <a:rPr lang="en-US" smtClean="0"/>
              <a:pPr/>
              <a:t>‹#›</a:t>
            </a:fld>
            <a:endParaRPr lang="en-US" dirty="0"/>
          </a:p>
        </p:txBody>
      </p:sp>
    </p:spTree>
    <p:extLst>
      <p:ext uri="{BB962C8B-B14F-4D97-AF65-F5344CB8AC3E}">
        <p14:creationId xmlns:p14="http://schemas.microsoft.com/office/powerpoint/2010/main" val="4085300311"/>
      </p:ext>
    </p:extLst>
  </p:cSld>
  <p:clrMapOvr>
    <a:masterClrMapping/>
  </p:clrMapOvr>
  <p:transition>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4" name="Rectangle 7"/>
          <p:cNvSpPr>
            <a:spLocks noGrp="1" noChangeArrowheads="1"/>
          </p:cNvSpPr>
          <p:nvPr>
            <p:ph type="sldNum" sz="quarter" idx="12"/>
          </p:nvPr>
        </p:nvSpPr>
        <p:spPr>
          <a:ln/>
        </p:spPr>
        <p:txBody>
          <a:bodyPr/>
          <a:lstStyle>
            <a:lvl1pPr>
              <a:defRPr/>
            </a:lvl1pPr>
          </a:lstStyle>
          <a:p>
            <a:fld id="{7424ECC3-8C0B-4E47-8276-5D65C8C79384}"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618131702"/>
      </p:ext>
    </p:extLst>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7" name="Rectangle 7"/>
          <p:cNvSpPr>
            <a:spLocks noGrp="1" noChangeArrowheads="1"/>
          </p:cNvSpPr>
          <p:nvPr>
            <p:ph type="sldNum" sz="quarter" idx="12"/>
          </p:nvPr>
        </p:nvSpPr>
        <p:spPr>
          <a:ln/>
        </p:spPr>
        <p:txBody>
          <a:bodyPr/>
          <a:lstStyle>
            <a:lvl1pPr>
              <a:defRPr/>
            </a:lvl1pPr>
          </a:lstStyle>
          <a:p>
            <a:fld id="{2DA283FC-F316-4131-96D5-FD0D3271DF4B}"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78082556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xfrm>
            <a:off x="3124200" y="6578600"/>
            <a:ext cx="2895600" cy="279400"/>
          </a:xfrm>
          <a:ln/>
        </p:spPr>
        <p:txBody>
          <a:bodyPr/>
          <a:lstStyle>
            <a:lvl1pPr>
              <a:defRPr>
                <a:solidFill>
                  <a:schemeClr val="accent2"/>
                </a:solidFill>
              </a:defRPr>
            </a:lvl1pPr>
          </a:lstStyle>
          <a:p>
            <a:r>
              <a:rPr lang="en-US" smtClean="0">
                <a:solidFill>
                  <a:srgbClr val="FFFFFF"/>
                </a:solidFill>
              </a:rPr>
              <a:t>© Greenberg Quinlan Rosner</a:t>
            </a:r>
            <a:endParaRPr lang="en-US" dirty="0">
              <a:solidFill>
                <a:srgbClr val="FFFFFF"/>
              </a:solidFill>
            </a:endParaRPr>
          </a:p>
        </p:txBody>
      </p:sp>
      <p:sp>
        <p:nvSpPr>
          <p:cNvPr id="6" name="Rectangle 7"/>
          <p:cNvSpPr>
            <a:spLocks noGrp="1" noChangeArrowheads="1"/>
          </p:cNvSpPr>
          <p:nvPr>
            <p:ph type="sldNum" sz="quarter" idx="12"/>
          </p:nvPr>
        </p:nvSpPr>
        <p:spPr>
          <a:xfrm>
            <a:off x="6553200" y="6604000"/>
            <a:ext cx="2133600" cy="279400"/>
          </a:xfrm>
          <a:ln/>
        </p:spPr>
        <p:txBody>
          <a:bodyPr/>
          <a:lstStyle>
            <a:lvl1pPr>
              <a:defRPr>
                <a:solidFill>
                  <a:schemeClr val="accent2"/>
                </a:solidFill>
              </a:defRPr>
            </a:lvl1pPr>
          </a:lstStyle>
          <a:p>
            <a:fld id="{617B412F-0850-41CC-A4C9-8CD62A8BC02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54351477"/>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7" name="Rectangle 7"/>
          <p:cNvSpPr>
            <a:spLocks noGrp="1" noChangeArrowheads="1"/>
          </p:cNvSpPr>
          <p:nvPr>
            <p:ph type="sldNum" sz="quarter" idx="12"/>
          </p:nvPr>
        </p:nvSpPr>
        <p:spPr>
          <a:ln/>
        </p:spPr>
        <p:txBody>
          <a:bodyPr/>
          <a:lstStyle>
            <a:lvl1pPr>
              <a:defRPr/>
            </a:lvl1pPr>
          </a:lstStyle>
          <a:p>
            <a:fld id="{6126B6CD-2F6C-4E45-846E-6FE29C803DEC}"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2665082167"/>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6" name="Rectangle 7"/>
          <p:cNvSpPr>
            <a:spLocks noGrp="1" noChangeArrowheads="1"/>
          </p:cNvSpPr>
          <p:nvPr>
            <p:ph type="sldNum" sz="quarter" idx="12"/>
          </p:nvPr>
        </p:nvSpPr>
        <p:spPr>
          <a:ln/>
        </p:spPr>
        <p:txBody>
          <a:bodyPr/>
          <a:lstStyle>
            <a:lvl1pPr>
              <a:defRPr/>
            </a:lvl1pPr>
          </a:lstStyle>
          <a:p>
            <a:fld id="{42E6C1CE-BCE2-4100-9B8B-57EB22FCAF24}"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704228387"/>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lvl1pPr>
          </a:lstStyle>
          <a:p>
            <a:r>
              <a:rPr lang="en-US" dirty="0" smtClean="0">
                <a:solidFill>
                  <a:srgbClr val="496B2E"/>
                </a:solidFill>
              </a:rPr>
              <a:t>© Greenberg Quinlan Rosner</a:t>
            </a:r>
            <a:endParaRPr lang="en-US" dirty="0">
              <a:solidFill>
                <a:srgbClr val="496B2E"/>
              </a:solidFill>
            </a:endParaRPr>
          </a:p>
        </p:txBody>
      </p:sp>
      <p:sp>
        <p:nvSpPr>
          <p:cNvPr id="6" name="Rectangle 7"/>
          <p:cNvSpPr>
            <a:spLocks noGrp="1" noChangeArrowheads="1"/>
          </p:cNvSpPr>
          <p:nvPr>
            <p:ph type="sldNum" sz="quarter" idx="12"/>
          </p:nvPr>
        </p:nvSpPr>
        <p:spPr>
          <a:ln/>
        </p:spPr>
        <p:txBody>
          <a:bodyPr/>
          <a:lstStyle>
            <a:lvl1pPr>
              <a:defRPr/>
            </a:lvl1pPr>
          </a:lstStyle>
          <a:p>
            <a:fld id="{12703E4F-7332-48B0-A5EE-3AC9049762A8}"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25774468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4"/>
          <p:cNvSpPr>
            <a:spLocks noChangeArrowheads="1"/>
          </p:cNvSpPr>
          <p:nvPr/>
        </p:nvSpPr>
        <p:spPr bwMode="auto">
          <a:xfrm>
            <a:off x="304800" y="304800"/>
            <a:ext cx="8534400" cy="5638800"/>
          </a:xfrm>
          <a:prstGeom prst="rect">
            <a:avLst/>
          </a:prstGeom>
          <a:solidFill>
            <a:srgbClr val="6DB33F"/>
          </a:solidFill>
          <a:ln>
            <a:noFill/>
          </a:ln>
          <a:extLs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p>
            <a:pPr algn="ctr" fontAlgn="base">
              <a:spcBef>
                <a:spcPct val="0"/>
              </a:spcBef>
              <a:spcAft>
                <a:spcPct val="0"/>
              </a:spcAft>
            </a:pPr>
            <a:endParaRPr lang="en-US" sz="1200" i="1">
              <a:solidFill>
                <a:srgbClr val="000000"/>
              </a:solidFill>
            </a:endParaRPr>
          </a:p>
        </p:txBody>
      </p:sp>
      <p:pic>
        <p:nvPicPr>
          <p:cNvPr id="5" name="Picture 21" descr="gqr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00200"/>
            <a:ext cx="5486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12"/>
          <p:cNvSpPr>
            <a:spLocks noChangeShapeType="1"/>
          </p:cNvSpPr>
          <p:nvPr/>
        </p:nvSpPr>
        <p:spPr bwMode="auto">
          <a:xfrm flipH="1">
            <a:off x="868363" y="2438400"/>
            <a:ext cx="7970837" cy="0"/>
          </a:xfrm>
          <a:prstGeom prst="line">
            <a:avLst/>
          </a:prstGeom>
          <a:noFill/>
          <a:ln w="3175">
            <a:solidFill>
              <a:srgbClr val="BCDDA8"/>
            </a:solidFill>
            <a:round/>
            <a:headEnd/>
            <a:tailEnd/>
          </a:ln>
          <a:extLst>
            <a:ext uri="{909E8E84-426E-40DD-AFC4-6F175D3DCCD1}">
              <a14:hiddenFill xmlns:a14="http://schemas.microsoft.com/office/drawing/2010/main">
                <a:noFill/>
              </a14:hiddenFill>
            </a:ext>
          </a:extLst>
        </p:spPr>
        <p:txBody>
          <a:bodyPr tIns="0" bIns="0" anchor="ctr">
            <a:spAutoFit/>
          </a:bodyPr>
          <a:lstStyle/>
          <a:p>
            <a:pPr algn="ctr" fontAlgn="base">
              <a:spcBef>
                <a:spcPct val="0"/>
              </a:spcBef>
              <a:spcAft>
                <a:spcPct val="0"/>
              </a:spcAft>
            </a:pPr>
            <a:endParaRPr lang="en-US" sz="1200" b="1" i="1">
              <a:solidFill>
                <a:srgbClr val="000000"/>
              </a:solidFill>
            </a:endParaRPr>
          </a:p>
        </p:txBody>
      </p:sp>
      <p:sp>
        <p:nvSpPr>
          <p:cNvPr id="7" name="Rectangle 13"/>
          <p:cNvSpPr>
            <a:spLocks noChangeArrowheads="1"/>
          </p:cNvSpPr>
          <p:nvPr/>
        </p:nvSpPr>
        <p:spPr bwMode="auto">
          <a:xfrm>
            <a:off x="575994" y="3124200"/>
            <a:ext cx="110447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fontAlgn="base">
              <a:spcBef>
                <a:spcPct val="0"/>
              </a:spcBef>
              <a:spcAft>
                <a:spcPct val="0"/>
              </a:spcAft>
            </a:pPr>
            <a:fld id="{5D590C3F-596F-4F51-9FB2-07BF789E91FE}" type="datetime4">
              <a:rPr lang="en-US" sz="1400">
                <a:solidFill>
                  <a:srgbClr val="FFFFFF"/>
                </a:solidFill>
              </a:rPr>
              <a:pPr fontAlgn="base">
                <a:spcBef>
                  <a:spcPct val="0"/>
                </a:spcBef>
                <a:spcAft>
                  <a:spcPct val="0"/>
                </a:spcAft>
              </a:pPr>
              <a:t>November 10, 2014</a:t>
            </a:fld>
            <a:endParaRPr lang="en-US" sz="1400" dirty="0">
              <a:solidFill>
                <a:srgbClr val="FFFFFF"/>
              </a:solidFill>
            </a:endParaRPr>
          </a:p>
        </p:txBody>
      </p:sp>
      <p:sp>
        <p:nvSpPr>
          <p:cNvPr id="3074" name="Rectangle 2"/>
          <p:cNvSpPr>
            <a:spLocks noGrp="1" noChangeArrowheads="1"/>
          </p:cNvSpPr>
          <p:nvPr>
            <p:ph type="ctrTitle"/>
          </p:nvPr>
        </p:nvSpPr>
        <p:spPr>
          <a:xfrm>
            <a:off x="863600" y="3733800"/>
            <a:ext cx="7772400" cy="671513"/>
          </a:xfrm>
        </p:spPr>
        <p:txBody>
          <a:bodyPr tIns="45720" bIns="45720" anchor="ctr"/>
          <a:lstStyle>
            <a:lvl1pPr>
              <a:defRPr sz="3800">
                <a:solidFill>
                  <a:schemeClr val="bg1"/>
                </a:solidFill>
              </a:defRPr>
            </a:lvl1pPr>
          </a:lstStyle>
          <a:p>
            <a:r>
              <a:rPr lang="en-US"/>
              <a:t>Click to edit Master title style</a:t>
            </a:r>
          </a:p>
        </p:txBody>
      </p:sp>
      <p:sp>
        <p:nvSpPr>
          <p:cNvPr id="3075" name="Rectangle 3"/>
          <p:cNvSpPr>
            <a:spLocks noGrp="1" noChangeArrowheads="1"/>
          </p:cNvSpPr>
          <p:nvPr>
            <p:ph type="subTitle" idx="1"/>
          </p:nvPr>
        </p:nvSpPr>
        <p:spPr>
          <a:xfrm>
            <a:off x="838200" y="3810000"/>
            <a:ext cx="7772400" cy="533400"/>
          </a:xfrm>
        </p:spPr>
        <p:txBody>
          <a:bodyPr lIns="0" rIns="0"/>
          <a:lstStyle>
            <a:lvl1pPr marL="0" indent="0">
              <a:buFont typeface="Wingdings" pitchFamily="2" charset="2"/>
              <a:buNone/>
              <a:defRPr>
                <a:solidFill>
                  <a:schemeClr val="bg1"/>
                </a:solidFill>
              </a:defRPr>
            </a:lvl1pPr>
          </a:lstStyle>
          <a:p>
            <a:r>
              <a:rPr lang="en-US"/>
              <a:t>Click to edit Master subtitle style</a:t>
            </a:r>
          </a:p>
        </p:txBody>
      </p:sp>
    </p:spTree>
    <p:extLst>
      <p:ext uri="{BB962C8B-B14F-4D97-AF65-F5344CB8AC3E}">
        <p14:creationId xmlns:p14="http://schemas.microsoft.com/office/powerpoint/2010/main" val="60554263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1561752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5"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7770A702-EC4A-4348-A851-66EFE4A7EDF5}" type="slidenum">
              <a:rPr lang="en-US"/>
              <a:pPr>
                <a:defRPr/>
              </a:pPr>
              <a:t>‹#›</a:t>
            </a:fld>
            <a:r>
              <a:rPr lang="en-US"/>
              <a:t> | </a:t>
            </a:r>
          </a:p>
        </p:txBody>
      </p:sp>
    </p:spTree>
    <p:extLst>
      <p:ext uri="{BB962C8B-B14F-4D97-AF65-F5344CB8AC3E}">
        <p14:creationId xmlns:p14="http://schemas.microsoft.com/office/powerpoint/2010/main" val="83922853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6"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1422C4A5-A4CC-4743-B7BB-1C0281C6241F}" type="slidenum">
              <a:rPr lang="en-US"/>
              <a:pPr>
                <a:defRPr/>
              </a:pPr>
              <a:t>‹#›</a:t>
            </a:fld>
            <a:r>
              <a:rPr lang="en-US"/>
              <a:t> | </a:t>
            </a:r>
          </a:p>
        </p:txBody>
      </p:sp>
    </p:spTree>
    <p:extLst>
      <p:ext uri="{BB962C8B-B14F-4D97-AF65-F5344CB8AC3E}">
        <p14:creationId xmlns:p14="http://schemas.microsoft.com/office/powerpoint/2010/main" val="311026724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4088725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4"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ABD0ADD5-B31F-48BC-8A60-30FE2BA1359F}" type="slidenum">
              <a:rPr lang="en-US"/>
              <a:pPr>
                <a:defRPr/>
              </a:pPr>
              <a:t>‹#›</a:t>
            </a:fld>
            <a:r>
              <a:rPr lang="en-US"/>
              <a:t> | </a:t>
            </a:r>
          </a:p>
        </p:txBody>
      </p:sp>
    </p:spTree>
    <p:extLst>
      <p:ext uri="{BB962C8B-B14F-4D97-AF65-F5344CB8AC3E}">
        <p14:creationId xmlns:p14="http://schemas.microsoft.com/office/powerpoint/2010/main" val="211043647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3"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779C90F7-34C5-4DFC-B9A7-D0982581C964}" type="slidenum">
              <a:rPr lang="en-US"/>
              <a:pPr>
                <a:defRPr/>
              </a:pPr>
              <a:t>‹#›</a:t>
            </a:fld>
            <a:r>
              <a:rPr lang="en-US"/>
              <a:t> | </a:t>
            </a:r>
          </a:p>
        </p:txBody>
      </p:sp>
    </p:spTree>
    <p:extLst>
      <p:ext uri="{BB962C8B-B14F-4D97-AF65-F5344CB8AC3E}">
        <p14:creationId xmlns:p14="http://schemas.microsoft.com/office/powerpoint/2010/main" val="3585681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13992BE5-AB33-42C4-A4C6-62330C431957}"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3580477927"/>
      </p:ext>
    </p:extLst>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6"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80B2FFE5-070C-4446-A0E1-0A1A15CDC349}" type="slidenum">
              <a:rPr lang="en-US"/>
              <a:pPr>
                <a:defRPr/>
              </a:pPr>
              <a:t>‹#›</a:t>
            </a:fld>
            <a:r>
              <a:rPr lang="en-US"/>
              <a:t> | </a:t>
            </a:r>
          </a:p>
        </p:txBody>
      </p:sp>
    </p:spTree>
    <p:extLst>
      <p:ext uri="{BB962C8B-B14F-4D97-AF65-F5344CB8AC3E}">
        <p14:creationId xmlns:p14="http://schemas.microsoft.com/office/powerpoint/2010/main" val="278092711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6"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4576A956-B81B-4213-AB09-608C2A376329}" type="slidenum">
              <a:rPr lang="en-US"/>
              <a:pPr>
                <a:defRPr/>
              </a:pPr>
              <a:t>‹#›</a:t>
            </a:fld>
            <a:r>
              <a:rPr lang="en-US"/>
              <a:t> | </a:t>
            </a:r>
          </a:p>
        </p:txBody>
      </p:sp>
    </p:spTree>
    <p:extLst>
      <p:ext uri="{BB962C8B-B14F-4D97-AF65-F5344CB8AC3E}">
        <p14:creationId xmlns:p14="http://schemas.microsoft.com/office/powerpoint/2010/main" val="28605639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5"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1C247458-D290-4A97-A36A-78913D51BFA6}" type="slidenum">
              <a:rPr lang="en-US"/>
              <a:pPr>
                <a:defRPr/>
              </a:pPr>
              <a:t>‹#›</a:t>
            </a:fld>
            <a:r>
              <a:rPr lang="en-US"/>
              <a:t> | </a:t>
            </a:r>
          </a:p>
        </p:txBody>
      </p:sp>
    </p:spTree>
    <p:extLst>
      <p:ext uri="{BB962C8B-B14F-4D97-AF65-F5344CB8AC3E}">
        <p14:creationId xmlns:p14="http://schemas.microsoft.com/office/powerpoint/2010/main" val="107512506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03300"/>
            <a:ext cx="2057400" cy="51228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003300"/>
            <a:ext cx="6019800" cy="51228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5"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7A10EB72-4259-42E8-8EAE-F33B1789B0BB}" type="slidenum">
              <a:rPr lang="en-US"/>
              <a:pPr>
                <a:defRPr/>
              </a:pPr>
              <a:t>‹#›</a:t>
            </a:fld>
            <a:r>
              <a:rPr lang="en-US"/>
              <a:t> | </a:t>
            </a:r>
          </a:p>
        </p:txBody>
      </p:sp>
    </p:spTree>
    <p:extLst>
      <p:ext uri="{BB962C8B-B14F-4D97-AF65-F5344CB8AC3E}">
        <p14:creationId xmlns:p14="http://schemas.microsoft.com/office/powerpoint/2010/main" val="355731566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003300"/>
            <a:ext cx="8001000" cy="381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
        <p:nvSpPr>
          <p:cNvPr id="4" name="Rectangle 50"/>
          <p:cNvSpPr>
            <a:spLocks noGrp="1" noChangeArrowheads="1"/>
          </p:cNvSpPr>
          <p:nvPr>
            <p:ph type="ftr" sz="quarter" idx="10"/>
          </p:nvPr>
        </p:nvSpPr>
        <p:spPr>
          <a:xfrm>
            <a:off x="6400800" y="6248400"/>
            <a:ext cx="2438400" cy="234950"/>
          </a:xfrm>
          <a:prstGeom prst="rect">
            <a:avLst/>
          </a:prstGeom>
        </p:spPr>
        <p:txBody>
          <a:bodyPr/>
          <a:lstStyle>
            <a:lvl1pPr>
              <a:defRPr/>
            </a:lvl1pPr>
          </a:lstStyle>
          <a:p>
            <a:pPr algn="ctr" fontAlgn="base">
              <a:spcBef>
                <a:spcPct val="0"/>
              </a:spcBef>
              <a:spcAft>
                <a:spcPct val="0"/>
              </a:spcAft>
              <a:defRPr/>
            </a:pPr>
            <a:r>
              <a:rPr lang="en-US" sz="1200" b="1" i="1">
                <a:solidFill>
                  <a:srgbClr val="000000"/>
                </a:solidFill>
              </a:rPr>
              <a:t>Greenberg Quinlan Rosner</a:t>
            </a:r>
          </a:p>
        </p:txBody>
      </p:sp>
      <p:sp>
        <p:nvSpPr>
          <p:cNvPr id="5" name="Rectangle 51"/>
          <p:cNvSpPr>
            <a:spLocks noGrp="1" noChangeArrowheads="1"/>
          </p:cNvSpPr>
          <p:nvPr>
            <p:ph type="sldNum" sz="quarter" idx="11"/>
          </p:nvPr>
        </p:nvSpPr>
        <p:spPr>
          <a:xfrm>
            <a:off x="6629400" y="6248400"/>
            <a:ext cx="762000" cy="228600"/>
          </a:xfrm>
        </p:spPr>
        <p:txBody>
          <a:bodyPr/>
          <a:lstStyle>
            <a:lvl1pPr>
              <a:defRPr/>
            </a:lvl1pPr>
          </a:lstStyle>
          <a:p>
            <a:pPr>
              <a:defRPr/>
            </a:pPr>
            <a:r>
              <a:rPr lang="en-US"/>
              <a:t>Page </a:t>
            </a:r>
            <a:fld id="{2FCD2558-27DD-4B1A-B62E-3945DCA53123}" type="slidenum">
              <a:rPr lang="en-US"/>
              <a:pPr>
                <a:defRPr/>
              </a:pPr>
              <a:t>‹#›</a:t>
            </a:fld>
            <a:r>
              <a:rPr lang="en-US"/>
              <a:t> | </a:t>
            </a:r>
          </a:p>
        </p:txBody>
      </p:sp>
    </p:spTree>
    <p:extLst>
      <p:ext uri="{BB962C8B-B14F-4D97-AF65-F5344CB8AC3E}">
        <p14:creationId xmlns:p14="http://schemas.microsoft.com/office/powerpoint/2010/main" val="397386597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2997200"/>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dirty="0">
              <a:solidFill>
                <a:srgbClr val="6DB33F"/>
              </a:solidFill>
              <a:latin typeface="Arial" charset="0"/>
            </a:endParaRPr>
          </a:p>
        </p:txBody>
      </p:sp>
      <p:sp>
        <p:nvSpPr>
          <p:cNvPr id="5" name="Rectangle 3"/>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6" name="Rectangle 4"/>
          <p:cNvSpPr>
            <a:spLocks noChangeArrowheads="1"/>
          </p:cNvSpPr>
          <p:nvPr/>
        </p:nvSpPr>
        <p:spPr bwMode="auto">
          <a:xfrm>
            <a:off x="0" y="2528888"/>
            <a:ext cx="9147175" cy="7556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7" name="Rectangle 10"/>
          <p:cNvSpPr>
            <a:spLocks noChangeArrowheads="1"/>
          </p:cNvSpPr>
          <p:nvPr userDrawn="1"/>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8" name="Rectangle 11"/>
          <p:cNvSpPr>
            <a:spLocks noChangeArrowheads="1"/>
          </p:cNvSpPr>
          <p:nvPr userDrawn="1"/>
        </p:nvSpPr>
        <p:spPr bwMode="auto">
          <a:xfrm>
            <a:off x="0" y="0"/>
            <a:ext cx="9139238" cy="277813"/>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158725" name="Rectangle 5"/>
          <p:cNvSpPr>
            <a:spLocks noGrp="1" noChangeArrowheads="1"/>
          </p:cNvSpPr>
          <p:nvPr>
            <p:ph type="ctrTitle"/>
          </p:nvPr>
        </p:nvSpPr>
        <p:spPr>
          <a:xfrm>
            <a:off x="468313" y="1016000"/>
            <a:ext cx="7989887" cy="1655763"/>
          </a:xfrm>
        </p:spPr>
        <p:txBody>
          <a:bodyPr/>
          <a:lstStyle>
            <a:lvl1pPr>
              <a:defRPr/>
            </a:lvl1pPr>
          </a:lstStyle>
          <a:p>
            <a:pPr lvl="0"/>
            <a:r>
              <a:rPr lang="en-US" noProof="0" smtClean="0"/>
              <a:t>Click to edit Master title style</a:t>
            </a:r>
          </a:p>
        </p:txBody>
      </p:sp>
      <p:sp>
        <p:nvSpPr>
          <p:cNvPr id="158726" name="Rectangle 6"/>
          <p:cNvSpPr>
            <a:spLocks noGrp="1" noChangeArrowheads="1"/>
          </p:cNvSpPr>
          <p:nvPr>
            <p:ph type="subTitle" idx="1"/>
          </p:nvPr>
        </p:nvSpPr>
        <p:spPr>
          <a:xfrm>
            <a:off x="468313" y="3886200"/>
            <a:ext cx="7304087" cy="1752600"/>
          </a:xfrm>
        </p:spPr>
        <p:txBody>
          <a:bodyPr/>
          <a:lstStyle>
            <a:lvl1pPr marL="0" indent="0" algn="ctr">
              <a:buFontTx/>
              <a:buNone/>
              <a:defRPr/>
            </a:lvl1pPr>
          </a:lstStyle>
          <a:p>
            <a:pPr lvl="0"/>
            <a:r>
              <a:rPr lang="en-US" noProof="0" smtClean="0"/>
              <a:t>Click to edit Master subtitle style</a:t>
            </a:r>
          </a:p>
        </p:txBody>
      </p:sp>
      <p:sp>
        <p:nvSpPr>
          <p:cNvPr id="9" name="Rectangle 7"/>
          <p:cNvSpPr>
            <a:spLocks noGrp="1" noChangeArrowheads="1"/>
          </p:cNvSpPr>
          <p:nvPr>
            <p:ph type="dt" sz="half" idx="10"/>
          </p:nvPr>
        </p:nvSpPr>
        <p:spPr>
          <a:xfrm>
            <a:off x="457200" y="6605588"/>
            <a:ext cx="2133600" cy="279400"/>
          </a:xfrm>
        </p:spPr>
        <p:txBody>
          <a:bodyPr/>
          <a:lstStyle>
            <a:lvl1pPr>
              <a:defRPr/>
            </a:lvl1pPr>
          </a:lstStyle>
          <a:p>
            <a:endParaRPr lang="en-US" dirty="0">
              <a:solidFill>
                <a:srgbClr val="496B2E"/>
              </a:solidFill>
            </a:endParaRPr>
          </a:p>
        </p:txBody>
      </p:sp>
      <p:sp>
        <p:nvSpPr>
          <p:cNvPr id="10" name="Rectangle 8"/>
          <p:cNvSpPr>
            <a:spLocks noGrp="1" noChangeArrowheads="1"/>
          </p:cNvSpPr>
          <p:nvPr>
            <p:ph type="ftr" sz="quarter" idx="11"/>
          </p:nvPr>
        </p:nvSpPr>
        <p:spPr>
          <a:xfrm>
            <a:off x="3124200" y="6605588"/>
            <a:ext cx="2895600" cy="279400"/>
          </a:xfrm>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11" name="Rectangle 9"/>
          <p:cNvSpPr>
            <a:spLocks noGrp="1" noChangeArrowheads="1"/>
          </p:cNvSpPr>
          <p:nvPr>
            <p:ph type="sldNum" sz="quarter" idx="12"/>
          </p:nvPr>
        </p:nvSpPr>
        <p:spPr>
          <a:xfrm>
            <a:off x="6553200" y="6605588"/>
            <a:ext cx="2133600" cy="279400"/>
          </a:xfrm>
        </p:spPr>
        <p:txBody>
          <a:bodyPr/>
          <a:lstStyle>
            <a:lvl1pPr>
              <a:defRPr>
                <a:solidFill>
                  <a:schemeClr val="accent2"/>
                </a:solidFill>
              </a:defRPr>
            </a:lvl1pPr>
          </a:lstStyle>
          <a:p>
            <a:fld id="{8BF0C6C9-8AE4-4244-B5E5-5602FFA568D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28772119"/>
      </p:ext>
    </p:extLst>
  </p:cSld>
  <p:clrMapOvr>
    <a:masterClrMapping/>
  </p:clrMapOvr>
  <p:transition>
    <p:wipe dir="r"/>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xfrm>
            <a:off x="3124200" y="6578600"/>
            <a:ext cx="2895600" cy="279400"/>
          </a:xfrm>
          <a:ln/>
        </p:spPr>
        <p:txBody>
          <a:bodyPr/>
          <a:lstStyle>
            <a:lvl1pPr>
              <a:defRPr>
                <a:solidFill>
                  <a:schemeClr val="accent2"/>
                </a:solidFill>
              </a:defRPr>
            </a:lvl1pPr>
          </a:lstStyle>
          <a:p>
            <a:r>
              <a:rPr lang="en-US" smtClean="0">
                <a:solidFill>
                  <a:srgbClr val="FFFFFF"/>
                </a:solidFill>
              </a:rPr>
              <a:t>© Greenberg Quinlan Rosner</a:t>
            </a:r>
            <a:endParaRPr lang="en-US" dirty="0">
              <a:solidFill>
                <a:srgbClr val="FFFFFF"/>
              </a:solidFill>
            </a:endParaRPr>
          </a:p>
        </p:txBody>
      </p:sp>
      <p:sp>
        <p:nvSpPr>
          <p:cNvPr id="6" name="Rectangle 7"/>
          <p:cNvSpPr>
            <a:spLocks noGrp="1" noChangeArrowheads="1"/>
          </p:cNvSpPr>
          <p:nvPr>
            <p:ph type="sldNum" sz="quarter" idx="12"/>
          </p:nvPr>
        </p:nvSpPr>
        <p:spPr>
          <a:xfrm>
            <a:off x="6553200" y="6604000"/>
            <a:ext cx="2133600" cy="279400"/>
          </a:xfrm>
          <a:ln/>
        </p:spPr>
        <p:txBody>
          <a:bodyPr/>
          <a:lstStyle>
            <a:lvl1pPr>
              <a:defRPr>
                <a:solidFill>
                  <a:schemeClr val="accent2"/>
                </a:solidFill>
              </a:defRPr>
            </a:lvl1pPr>
          </a:lstStyle>
          <a:p>
            <a:fld id="{617B412F-0850-41CC-A4C9-8CD62A8BC02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834387241"/>
      </p:ext>
    </p:extLst>
  </p:cSld>
  <p:clrMapOvr>
    <a:masterClrMapping/>
  </p:clrMapOvr>
  <p:transition>
    <p:wipe dir="r"/>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13992BE5-AB33-42C4-A4C6-62330C431957}"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57122175"/>
      </p:ext>
    </p:extLst>
  </p:cSld>
  <p:clrMapOvr>
    <a:masterClrMapping/>
  </p:clrMapOvr>
  <p:transition>
    <p:wipe dir="r"/>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84313"/>
            <a:ext cx="406876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8363" y="1484313"/>
            <a:ext cx="407035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5CACF538-0EF6-40FD-9E04-39A9DE47EA0E}"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645958610"/>
      </p:ext>
    </p:extLst>
  </p:cSld>
  <p:clrMapOvr>
    <a:masterClrMapping/>
  </p:clrMapOvr>
  <p:transition>
    <p:wipe dir="r"/>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8"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9" name="Rectangle 7"/>
          <p:cNvSpPr>
            <a:spLocks noGrp="1" noChangeArrowheads="1"/>
          </p:cNvSpPr>
          <p:nvPr>
            <p:ph type="sldNum" sz="quarter" idx="12"/>
          </p:nvPr>
        </p:nvSpPr>
        <p:spPr>
          <a:ln/>
        </p:spPr>
        <p:txBody>
          <a:bodyPr/>
          <a:lstStyle>
            <a:lvl1pPr>
              <a:defRPr/>
            </a:lvl1pPr>
          </a:lstStyle>
          <a:p>
            <a:fld id="{DD7D8D4B-AD47-40AC-BC9F-13FFD72B94AF}"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130340437"/>
      </p:ext>
    </p:extLst>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84313"/>
            <a:ext cx="406876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8363" y="1484313"/>
            <a:ext cx="407035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5CACF538-0EF6-40FD-9E04-39A9DE47EA0E}"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3292809004"/>
      </p:ext>
    </p:extLst>
  </p:cSld>
  <p:clrMapOvr>
    <a:masterClrMapping/>
  </p:clrMapOvr>
  <p:transition>
    <p:wipe dir="r"/>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4"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5" name="Rectangle 7"/>
          <p:cNvSpPr>
            <a:spLocks noGrp="1" noChangeArrowheads="1"/>
          </p:cNvSpPr>
          <p:nvPr>
            <p:ph type="sldNum" sz="quarter" idx="12"/>
          </p:nvPr>
        </p:nvSpPr>
        <p:spPr>
          <a:xfrm>
            <a:off x="6553200" y="6605984"/>
            <a:ext cx="2133600" cy="279400"/>
          </a:xfrm>
          <a:ln/>
        </p:spPr>
        <p:txBody>
          <a:bodyPr/>
          <a:lstStyle>
            <a:lvl1pPr>
              <a:defRPr>
                <a:solidFill>
                  <a:srgbClr val="FFFFFF"/>
                </a:solidFill>
              </a:defRPr>
            </a:lvl1pPr>
          </a:lstStyle>
          <a:p>
            <a:fld id="{4610A5D9-4FD8-4EF9-A7BF-3DA1E7619B57}" type="slidenum">
              <a:rPr lang="en-US" smtClean="0"/>
              <a:pPr/>
              <a:t>‹#›</a:t>
            </a:fld>
            <a:endParaRPr lang="en-US" dirty="0"/>
          </a:p>
        </p:txBody>
      </p:sp>
    </p:spTree>
    <p:extLst>
      <p:ext uri="{BB962C8B-B14F-4D97-AF65-F5344CB8AC3E}">
        <p14:creationId xmlns:p14="http://schemas.microsoft.com/office/powerpoint/2010/main" val="2863240278"/>
      </p:ext>
    </p:extLst>
  </p:cSld>
  <p:clrMapOvr>
    <a:masterClrMapping/>
  </p:clrMapOvr>
  <p:transition>
    <p:wipe dir="r"/>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4" name="Rectangle 7"/>
          <p:cNvSpPr>
            <a:spLocks noGrp="1" noChangeArrowheads="1"/>
          </p:cNvSpPr>
          <p:nvPr>
            <p:ph type="sldNum" sz="quarter" idx="12"/>
          </p:nvPr>
        </p:nvSpPr>
        <p:spPr>
          <a:ln/>
        </p:spPr>
        <p:txBody>
          <a:bodyPr/>
          <a:lstStyle>
            <a:lvl1pPr>
              <a:defRPr/>
            </a:lvl1pPr>
          </a:lstStyle>
          <a:p>
            <a:fld id="{7424ECC3-8C0B-4E47-8276-5D65C8C79384}" type="slidenum">
              <a:rPr lang="en-US">
                <a:solidFill>
                  <a:srgbClr val="496B2E"/>
                </a:solidFill>
              </a:rPr>
              <a:pPr/>
              <a:t>‹#›</a:t>
            </a:fld>
            <a:endParaRPr lang="en-US" dirty="0">
              <a:solidFill>
                <a:srgbClr val="496B2E"/>
              </a:solidFill>
            </a:endParaRPr>
          </a:p>
        </p:txBody>
      </p:sp>
      <p:sp>
        <p:nvSpPr>
          <p:cNvPr id="5" name="Rectangle 6"/>
          <p:cNvSpPr>
            <a:spLocks noGrp="1" noChangeArrowheads="1"/>
          </p:cNvSpPr>
          <p:nvPr>
            <p:ph type="ftr" sz="quarter" idx="11"/>
          </p:nvPr>
        </p:nvSpPr>
        <p:spPr>
          <a:xfrm>
            <a:off x="3121025" y="6605588"/>
            <a:ext cx="2895600" cy="279400"/>
          </a:xfrm>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Tree>
    <p:extLst>
      <p:ext uri="{BB962C8B-B14F-4D97-AF65-F5344CB8AC3E}">
        <p14:creationId xmlns:p14="http://schemas.microsoft.com/office/powerpoint/2010/main" val="1422062468"/>
      </p:ext>
    </p:extLst>
  </p:cSld>
  <p:clrMapOvr>
    <a:masterClrMapping/>
  </p:clrMapOvr>
  <p:transition>
    <p:wipe dir="r"/>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2DA283FC-F316-4131-96D5-FD0D3271DF4B}"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283923206"/>
      </p:ext>
    </p:extLst>
  </p:cSld>
  <p:clrMapOvr>
    <a:masterClrMapping/>
  </p:clrMapOvr>
  <p:transition>
    <p:wipe dir="r"/>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6126B6CD-2F6C-4E45-846E-6FE29C803DEC}"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497716598"/>
      </p:ext>
    </p:extLst>
  </p:cSld>
  <p:clrMapOvr>
    <a:masterClrMapping/>
  </p:clrMapOvr>
  <p:transition>
    <p:wipe dir="r"/>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42E6C1CE-BCE2-4100-9B8B-57EB22FCAF24}"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4071671333"/>
      </p:ext>
    </p:extLst>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12703E4F-7332-48B0-A5EE-3AC9049762A8}"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545964541"/>
      </p:ext>
    </p:extLst>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2997200"/>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dirty="0">
              <a:solidFill>
                <a:srgbClr val="6DB33F"/>
              </a:solidFill>
              <a:latin typeface="Arial" charset="0"/>
            </a:endParaRPr>
          </a:p>
        </p:txBody>
      </p:sp>
      <p:sp>
        <p:nvSpPr>
          <p:cNvPr id="5" name="Rectangle 3"/>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6" name="Rectangle 4"/>
          <p:cNvSpPr>
            <a:spLocks noChangeArrowheads="1"/>
          </p:cNvSpPr>
          <p:nvPr/>
        </p:nvSpPr>
        <p:spPr bwMode="auto">
          <a:xfrm>
            <a:off x="0" y="2528888"/>
            <a:ext cx="9147175" cy="75565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7" name="Rectangle 10"/>
          <p:cNvSpPr>
            <a:spLocks noChangeArrowheads="1"/>
          </p:cNvSpPr>
          <p:nvPr userDrawn="1"/>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8" name="Rectangle 11"/>
          <p:cNvSpPr>
            <a:spLocks noChangeArrowheads="1"/>
          </p:cNvSpPr>
          <p:nvPr userDrawn="1"/>
        </p:nvSpPr>
        <p:spPr bwMode="auto">
          <a:xfrm>
            <a:off x="0" y="0"/>
            <a:ext cx="9139238" cy="277813"/>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158725" name="Rectangle 5"/>
          <p:cNvSpPr>
            <a:spLocks noGrp="1" noChangeArrowheads="1"/>
          </p:cNvSpPr>
          <p:nvPr>
            <p:ph type="ctrTitle"/>
          </p:nvPr>
        </p:nvSpPr>
        <p:spPr>
          <a:xfrm>
            <a:off x="468313" y="1016000"/>
            <a:ext cx="7989887" cy="1655763"/>
          </a:xfrm>
        </p:spPr>
        <p:txBody>
          <a:bodyPr/>
          <a:lstStyle>
            <a:lvl1pPr>
              <a:defRPr/>
            </a:lvl1pPr>
          </a:lstStyle>
          <a:p>
            <a:pPr lvl="0"/>
            <a:r>
              <a:rPr lang="en-US" noProof="0" smtClean="0"/>
              <a:t>Click to edit Master title style</a:t>
            </a:r>
          </a:p>
        </p:txBody>
      </p:sp>
      <p:sp>
        <p:nvSpPr>
          <p:cNvPr id="158726" name="Rectangle 6"/>
          <p:cNvSpPr>
            <a:spLocks noGrp="1" noChangeArrowheads="1"/>
          </p:cNvSpPr>
          <p:nvPr>
            <p:ph type="subTitle" idx="1"/>
          </p:nvPr>
        </p:nvSpPr>
        <p:spPr>
          <a:xfrm>
            <a:off x="468313" y="3886200"/>
            <a:ext cx="7304087" cy="1752600"/>
          </a:xfrm>
        </p:spPr>
        <p:txBody>
          <a:bodyPr/>
          <a:lstStyle>
            <a:lvl1pPr marL="0" indent="0" algn="ctr">
              <a:buFontTx/>
              <a:buNone/>
              <a:defRPr/>
            </a:lvl1pPr>
          </a:lstStyle>
          <a:p>
            <a:pPr lvl="0"/>
            <a:r>
              <a:rPr lang="en-US" noProof="0" smtClean="0"/>
              <a:t>Click to edit Master subtitle style</a:t>
            </a:r>
          </a:p>
        </p:txBody>
      </p:sp>
      <p:sp>
        <p:nvSpPr>
          <p:cNvPr id="9" name="Rectangle 7"/>
          <p:cNvSpPr>
            <a:spLocks noGrp="1" noChangeArrowheads="1"/>
          </p:cNvSpPr>
          <p:nvPr>
            <p:ph type="dt" sz="half" idx="10"/>
          </p:nvPr>
        </p:nvSpPr>
        <p:spPr>
          <a:xfrm>
            <a:off x="457200" y="6605588"/>
            <a:ext cx="2133600" cy="279400"/>
          </a:xfrm>
        </p:spPr>
        <p:txBody>
          <a:bodyPr/>
          <a:lstStyle>
            <a:lvl1pPr>
              <a:defRPr/>
            </a:lvl1pPr>
          </a:lstStyle>
          <a:p>
            <a:endParaRPr lang="en-US" dirty="0">
              <a:solidFill>
                <a:srgbClr val="496B2E"/>
              </a:solidFill>
            </a:endParaRPr>
          </a:p>
        </p:txBody>
      </p:sp>
      <p:sp>
        <p:nvSpPr>
          <p:cNvPr id="10" name="Rectangle 8"/>
          <p:cNvSpPr>
            <a:spLocks noGrp="1" noChangeArrowheads="1"/>
          </p:cNvSpPr>
          <p:nvPr>
            <p:ph type="ftr" sz="quarter" idx="11"/>
          </p:nvPr>
        </p:nvSpPr>
        <p:spPr>
          <a:xfrm>
            <a:off x="3124200" y="6605588"/>
            <a:ext cx="2895600" cy="279400"/>
          </a:xfrm>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11" name="Rectangle 9"/>
          <p:cNvSpPr>
            <a:spLocks noGrp="1" noChangeArrowheads="1"/>
          </p:cNvSpPr>
          <p:nvPr>
            <p:ph type="sldNum" sz="quarter" idx="12"/>
          </p:nvPr>
        </p:nvSpPr>
        <p:spPr>
          <a:xfrm>
            <a:off x="6553200" y="6605588"/>
            <a:ext cx="2133600" cy="279400"/>
          </a:xfrm>
        </p:spPr>
        <p:txBody>
          <a:bodyPr/>
          <a:lstStyle>
            <a:lvl1pPr>
              <a:defRPr>
                <a:solidFill>
                  <a:schemeClr val="accent2"/>
                </a:solidFill>
              </a:defRPr>
            </a:lvl1pPr>
          </a:lstStyle>
          <a:p>
            <a:fld id="{8BF0C6C9-8AE4-4244-B5E5-5602FFA568D8}"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475786183"/>
      </p:ext>
    </p:extLst>
  </p:cSld>
  <p:clrMapOvr>
    <a:masterClrMapping/>
  </p:clrMapOvr>
  <p:transition>
    <p:wipe dir="r"/>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xfrm>
            <a:off x="3124200" y="6578600"/>
            <a:ext cx="2895600" cy="279400"/>
          </a:xfrm>
          <a:ln/>
        </p:spPr>
        <p:txBody>
          <a:bodyPr/>
          <a:lstStyle>
            <a:lvl1pPr>
              <a:defRPr>
                <a:solidFill>
                  <a:schemeClr val="accent2"/>
                </a:solidFill>
              </a:defRPr>
            </a:lvl1pPr>
          </a:lstStyle>
          <a:p>
            <a:r>
              <a:rPr lang="en-US" smtClean="0">
                <a:solidFill>
                  <a:srgbClr val="FFFFFF"/>
                </a:solidFill>
              </a:rPr>
              <a:t>© Greenberg Quinlan Rosner</a:t>
            </a:r>
            <a:endParaRPr lang="en-US" dirty="0">
              <a:solidFill>
                <a:srgbClr val="FFFFFF"/>
              </a:solidFill>
            </a:endParaRPr>
          </a:p>
        </p:txBody>
      </p:sp>
      <p:sp>
        <p:nvSpPr>
          <p:cNvPr id="6" name="Rectangle 7"/>
          <p:cNvSpPr>
            <a:spLocks noGrp="1" noChangeArrowheads="1"/>
          </p:cNvSpPr>
          <p:nvPr>
            <p:ph type="sldNum" sz="quarter" idx="12"/>
          </p:nvPr>
        </p:nvSpPr>
        <p:spPr>
          <a:xfrm>
            <a:off x="6553200" y="6604000"/>
            <a:ext cx="2133600" cy="279400"/>
          </a:xfrm>
          <a:ln/>
        </p:spPr>
        <p:txBody>
          <a:bodyPr/>
          <a:lstStyle>
            <a:lvl1pPr>
              <a:defRPr>
                <a:solidFill>
                  <a:schemeClr val="accent2"/>
                </a:solidFill>
              </a:defRPr>
            </a:lvl1pPr>
          </a:lstStyle>
          <a:p>
            <a:fld id="{617B412F-0850-41CC-A4C9-8CD62A8BC02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399889835"/>
      </p:ext>
    </p:extLst>
  </p:cSld>
  <p:clrMapOvr>
    <a:masterClrMapping/>
  </p:clrMapOvr>
  <p:transition>
    <p:wipe dir="r"/>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13992BE5-AB33-42C4-A4C6-62330C431957}"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648286511"/>
      </p:ext>
    </p:extLst>
  </p:cSld>
  <p:clrMapOvr>
    <a:masterClrMapping/>
  </p:clrMapOvr>
  <p:transition>
    <p:wipe dir="r"/>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84313"/>
            <a:ext cx="4068763"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8363" y="1484313"/>
            <a:ext cx="407035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5CACF538-0EF6-40FD-9E04-39A9DE47EA0E}"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3117262625"/>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8"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9" name="Rectangle 7"/>
          <p:cNvSpPr>
            <a:spLocks noGrp="1" noChangeArrowheads="1"/>
          </p:cNvSpPr>
          <p:nvPr>
            <p:ph type="sldNum" sz="quarter" idx="12"/>
          </p:nvPr>
        </p:nvSpPr>
        <p:spPr>
          <a:ln/>
        </p:spPr>
        <p:txBody>
          <a:bodyPr/>
          <a:lstStyle>
            <a:lvl1pPr>
              <a:defRPr/>
            </a:lvl1pPr>
          </a:lstStyle>
          <a:p>
            <a:fld id="{DD7D8D4B-AD47-40AC-BC9F-13FFD72B94AF}"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3832550849"/>
      </p:ext>
    </p:extLst>
  </p:cSld>
  <p:clrMapOvr>
    <a:masterClrMapping/>
  </p:clrMapOvr>
  <p:transition>
    <p:wipe dir="r"/>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8"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Rosner</a:t>
            </a:r>
            <a:endParaRPr lang="en-US" dirty="0">
              <a:solidFill>
                <a:srgbClr val="FFFFFF"/>
              </a:solidFill>
            </a:endParaRPr>
          </a:p>
        </p:txBody>
      </p:sp>
      <p:sp>
        <p:nvSpPr>
          <p:cNvPr id="9" name="Rectangle 7"/>
          <p:cNvSpPr>
            <a:spLocks noGrp="1" noChangeArrowheads="1"/>
          </p:cNvSpPr>
          <p:nvPr>
            <p:ph type="sldNum" sz="quarter" idx="12"/>
          </p:nvPr>
        </p:nvSpPr>
        <p:spPr>
          <a:ln/>
        </p:spPr>
        <p:txBody>
          <a:bodyPr/>
          <a:lstStyle>
            <a:lvl1pPr>
              <a:defRPr/>
            </a:lvl1pPr>
          </a:lstStyle>
          <a:p>
            <a:fld id="{DD7D8D4B-AD47-40AC-BC9F-13FFD72B94AF}"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715933409"/>
      </p:ext>
    </p:extLst>
  </p:cSld>
  <p:clrMapOvr>
    <a:masterClrMapping/>
  </p:clrMapOvr>
  <p:transition>
    <p:wipe dir="r"/>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4"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5" name="Rectangle 7"/>
          <p:cNvSpPr>
            <a:spLocks noGrp="1" noChangeArrowheads="1"/>
          </p:cNvSpPr>
          <p:nvPr>
            <p:ph type="sldNum" sz="quarter" idx="12"/>
          </p:nvPr>
        </p:nvSpPr>
        <p:spPr>
          <a:xfrm>
            <a:off x="6553200" y="6605984"/>
            <a:ext cx="2133600" cy="279400"/>
          </a:xfrm>
          <a:ln/>
        </p:spPr>
        <p:txBody>
          <a:bodyPr/>
          <a:lstStyle>
            <a:lvl1pPr>
              <a:defRPr>
                <a:solidFill>
                  <a:srgbClr val="FFFFFF"/>
                </a:solidFill>
              </a:defRPr>
            </a:lvl1pPr>
          </a:lstStyle>
          <a:p>
            <a:fld id="{4610A5D9-4FD8-4EF9-A7BF-3DA1E7619B57}" type="slidenum">
              <a:rPr lang="en-US" smtClean="0"/>
              <a:pPr/>
              <a:t>‹#›</a:t>
            </a:fld>
            <a:endParaRPr lang="en-US" dirty="0"/>
          </a:p>
        </p:txBody>
      </p:sp>
    </p:spTree>
    <p:extLst>
      <p:ext uri="{BB962C8B-B14F-4D97-AF65-F5344CB8AC3E}">
        <p14:creationId xmlns:p14="http://schemas.microsoft.com/office/powerpoint/2010/main" val="1309727290"/>
      </p:ext>
    </p:extLst>
  </p:cSld>
  <p:clrMapOvr>
    <a:masterClrMapping/>
  </p:clrMapOvr>
  <p:transition>
    <p:wipe dir="r"/>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4" name="Rectangle 7"/>
          <p:cNvSpPr>
            <a:spLocks noGrp="1" noChangeArrowheads="1"/>
          </p:cNvSpPr>
          <p:nvPr>
            <p:ph type="sldNum" sz="quarter" idx="12"/>
          </p:nvPr>
        </p:nvSpPr>
        <p:spPr>
          <a:ln/>
        </p:spPr>
        <p:txBody>
          <a:bodyPr/>
          <a:lstStyle>
            <a:lvl1pPr>
              <a:defRPr/>
            </a:lvl1pPr>
          </a:lstStyle>
          <a:p>
            <a:fld id="{7424ECC3-8C0B-4E47-8276-5D65C8C79384}" type="slidenum">
              <a:rPr lang="en-US">
                <a:solidFill>
                  <a:srgbClr val="496B2E"/>
                </a:solidFill>
              </a:rPr>
              <a:pPr/>
              <a:t>‹#›</a:t>
            </a:fld>
            <a:endParaRPr lang="en-US" dirty="0">
              <a:solidFill>
                <a:srgbClr val="496B2E"/>
              </a:solidFill>
            </a:endParaRPr>
          </a:p>
        </p:txBody>
      </p:sp>
      <p:sp>
        <p:nvSpPr>
          <p:cNvPr id="5" name="Rectangle 6"/>
          <p:cNvSpPr>
            <a:spLocks noGrp="1" noChangeArrowheads="1"/>
          </p:cNvSpPr>
          <p:nvPr>
            <p:ph type="ftr" sz="quarter" idx="11"/>
          </p:nvPr>
        </p:nvSpPr>
        <p:spPr>
          <a:xfrm>
            <a:off x="3121025" y="6605588"/>
            <a:ext cx="2895600" cy="279400"/>
          </a:xfrm>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Tree>
    <p:extLst>
      <p:ext uri="{BB962C8B-B14F-4D97-AF65-F5344CB8AC3E}">
        <p14:creationId xmlns:p14="http://schemas.microsoft.com/office/powerpoint/2010/main" val="2611012850"/>
      </p:ext>
    </p:extLst>
  </p:cSld>
  <p:clrMapOvr>
    <a:masterClrMapping/>
  </p:clrMapOvr>
  <p:transition>
    <p:wipe dir="r"/>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2DA283FC-F316-4131-96D5-FD0D3271DF4B}"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3408029597"/>
      </p:ext>
    </p:extLst>
  </p:cSld>
  <p:clrMapOvr>
    <a:masterClrMapping/>
  </p:clrMapOvr>
  <p:transition>
    <p:wipe dir="r"/>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6126B6CD-2F6C-4E45-846E-6FE29C803DEC}"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1186495398"/>
      </p:ext>
    </p:extLst>
  </p:cSld>
  <p:clrMapOvr>
    <a:masterClrMapping/>
  </p:clrMapOvr>
  <p:transition>
    <p:wipe dir="r"/>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42E6C1CE-BCE2-4100-9B8B-57EB22FCAF24}"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2537987111"/>
      </p:ext>
    </p:extLst>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5"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6" name="Rectangle 7"/>
          <p:cNvSpPr>
            <a:spLocks noGrp="1" noChangeArrowheads="1"/>
          </p:cNvSpPr>
          <p:nvPr>
            <p:ph type="sldNum" sz="quarter" idx="12"/>
          </p:nvPr>
        </p:nvSpPr>
        <p:spPr>
          <a:ln/>
        </p:spPr>
        <p:txBody>
          <a:bodyPr/>
          <a:lstStyle>
            <a:lvl1pPr>
              <a:defRPr/>
            </a:lvl1pPr>
          </a:lstStyle>
          <a:p>
            <a:fld id="{12703E4F-7332-48B0-A5EE-3AC9049762A8}"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28431202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4"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5" name="Rectangle 7"/>
          <p:cNvSpPr>
            <a:spLocks noGrp="1" noChangeArrowheads="1"/>
          </p:cNvSpPr>
          <p:nvPr>
            <p:ph type="sldNum" sz="quarter" idx="12"/>
          </p:nvPr>
        </p:nvSpPr>
        <p:spPr>
          <a:xfrm>
            <a:off x="6553200" y="6605984"/>
            <a:ext cx="2133600" cy="279400"/>
          </a:xfrm>
          <a:ln/>
        </p:spPr>
        <p:txBody>
          <a:bodyPr/>
          <a:lstStyle>
            <a:lvl1pPr>
              <a:defRPr>
                <a:solidFill>
                  <a:srgbClr val="FFFFFF"/>
                </a:solidFill>
              </a:defRPr>
            </a:lvl1pPr>
          </a:lstStyle>
          <a:p>
            <a:fld id="{4610A5D9-4FD8-4EF9-A7BF-3DA1E7619B57}" type="slidenum">
              <a:rPr lang="en-US" smtClean="0"/>
              <a:pPr/>
              <a:t>‹#›</a:t>
            </a:fld>
            <a:endParaRPr lang="en-US" dirty="0"/>
          </a:p>
        </p:txBody>
      </p:sp>
    </p:spTree>
    <p:extLst>
      <p:ext uri="{BB962C8B-B14F-4D97-AF65-F5344CB8AC3E}">
        <p14:creationId xmlns:p14="http://schemas.microsoft.com/office/powerpoint/2010/main" val="3639128041"/>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4" name="Rectangle 7"/>
          <p:cNvSpPr>
            <a:spLocks noGrp="1" noChangeArrowheads="1"/>
          </p:cNvSpPr>
          <p:nvPr>
            <p:ph type="sldNum" sz="quarter" idx="12"/>
          </p:nvPr>
        </p:nvSpPr>
        <p:spPr>
          <a:ln/>
        </p:spPr>
        <p:txBody>
          <a:bodyPr/>
          <a:lstStyle>
            <a:lvl1pPr>
              <a:defRPr/>
            </a:lvl1pPr>
          </a:lstStyle>
          <a:p>
            <a:fld id="{7424ECC3-8C0B-4E47-8276-5D65C8C79384}" type="slidenum">
              <a:rPr lang="en-US">
                <a:solidFill>
                  <a:srgbClr val="496B2E"/>
                </a:solidFill>
              </a:rPr>
              <a:pPr/>
              <a:t>‹#›</a:t>
            </a:fld>
            <a:endParaRPr lang="en-US" dirty="0">
              <a:solidFill>
                <a:srgbClr val="496B2E"/>
              </a:solidFill>
            </a:endParaRPr>
          </a:p>
        </p:txBody>
      </p:sp>
      <p:sp>
        <p:nvSpPr>
          <p:cNvPr id="5" name="Rectangle 6"/>
          <p:cNvSpPr>
            <a:spLocks noGrp="1" noChangeArrowheads="1"/>
          </p:cNvSpPr>
          <p:nvPr>
            <p:ph type="ftr" sz="quarter" idx="11"/>
          </p:nvPr>
        </p:nvSpPr>
        <p:spPr>
          <a:xfrm>
            <a:off x="3121025" y="6605588"/>
            <a:ext cx="2895600" cy="279400"/>
          </a:xfrm>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Tree>
    <p:extLst>
      <p:ext uri="{BB962C8B-B14F-4D97-AF65-F5344CB8AC3E}">
        <p14:creationId xmlns:p14="http://schemas.microsoft.com/office/powerpoint/2010/main" val="315358730"/>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2DA283FC-F316-4131-96D5-FD0D3271DF4B}"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2421258897"/>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solidFill>
                <a:srgbClr val="496B2E"/>
              </a:solidFill>
            </a:endParaRPr>
          </a:p>
        </p:txBody>
      </p:sp>
      <p:sp>
        <p:nvSpPr>
          <p:cNvPr id="6" name="Rectangle 6"/>
          <p:cNvSpPr>
            <a:spLocks noGrp="1" noChangeArrowheads="1"/>
          </p:cNvSpPr>
          <p:nvPr>
            <p:ph type="ftr" sz="quarter" idx="11"/>
          </p:nvPr>
        </p:nvSpPr>
        <p:spPr>
          <a:ln/>
        </p:spPr>
        <p:txBody>
          <a:bodyPr/>
          <a:lstStyle>
            <a:lvl1pPr>
              <a:defRPr>
                <a:solidFill>
                  <a:schemeClr val="accent2"/>
                </a:solidFill>
              </a:defRPr>
            </a:lvl1pPr>
          </a:lstStyle>
          <a:p>
            <a:r>
              <a:rPr lang="en-US" dirty="0" smtClean="0">
                <a:solidFill>
                  <a:srgbClr val="FFFFFF"/>
                </a:solidFill>
              </a:rPr>
              <a:t>© Greenberg Quinlan </a:t>
            </a:r>
            <a:r>
              <a:rPr lang="en-US" dirty="0" err="1" smtClean="0">
                <a:solidFill>
                  <a:srgbClr val="FFFFFF"/>
                </a:solidFill>
              </a:rPr>
              <a:t>Rosner</a:t>
            </a:r>
            <a:endParaRPr lang="en-US" dirty="0">
              <a:solidFill>
                <a:srgbClr val="FFFFFF"/>
              </a:solidFill>
            </a:endParaRPr>
          </a:p>
        </p:txBody>
      </p:sp>
      <p:sp>
        <p:nvSpPr>
          <p:cNvPr id="7" name="Rectangle 7"/>
          <p:cNvSpPr>
            <a:spLocks noGrp="1" noChangeArrowheads="1"/>
          </p:cNvSpPr>
          <p:nvPr>
            <p:ph type="sldNum" sz="quarter" idx="12"/>
          </p:nvPr>
        </p:nvSpPr>
        <p:spPr>
          <a:ln/>
        </p:spPr>
        <p:txBody>
          <a:bodyPr/>
          <a:lstStyle>
            <a:lvl1pPr>
              <a:defRPr/>
            </a:lvl1pPr>
          </a:lstStyle>
          <a:p>
            <a:fld id="{6126B6CD-2F6C-4E45-846E-6FE29C803DEC}" type="slidenum">
              <a:rPr lang="en-US">
                <a:solidFill>
                  <a:srgbClr val="496B2E"/>
                </a:solidFill>
              </a:rPr>
              <a:pPr/>
              <a:t>‹#›</a:t>
            </a:fld>
            <a:endParaRPr lang="en-US" dirty="0">
              <a:solidFill>
                <a:srgbClr val="496B2E"/>
              </a:solidFill>
            </a:endParaRPr>
          </a:p>
        </p:txBody>
      </p:sp>
    </p:spTree>
    <p:extLst>
      <p:ext uri="{BB962C8B-B14F-4D97-AF65-F5344CB8AC3E}">
        <p14:creationId xmlns:p14="http://schemas.microsoft.com/office/powerpoint/2010/main" val="971460655"/>
      </p:ext>
    </p:extLst>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175" y="0"/>
            <a:ext cx="9144000" cy="1196975"/>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dirty="0">
              <a:solidFill>
                <a:srgbClr val="6DB33F"/>
              </a:solidFill>
              <a:latin typeface="Arial" charset="0"/>
            </a:endParaRPr>
          </a:p>
        </p:txBody>
      </p:sp>
      <p:sp>
        <p:nvSpPr>
          <p:cNvPr id="2051" name="Rectangle 3"/>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7701" name="Rectangle 5"/>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dirty="0">
              <a:solidFill>
                <a:srgbClr val="496B2E"/>
              </a:solidFill>
              <a:latin typeface="Arial" charset="0"/>
            </a:endParaRPr>
          </a:p>
        </p:txBody>
      </p:sp>
      <p:sp>
        <p:nvSpPr>
          <p:cNvPr id="157702" name="Rectangle 6"/>
          <p:cNvSpPr>
            <a:spLocks noGrp="1" noChangeArrowheads="1"/>
          </p:cNvSpPr>
          <p:nvPr>
            <p:ph type="ftr" sz="quarter" idx="3"/>
          </p:nvPr>
        </p:nvSpPr>
        <p:spPr bwMode="auto">
          <a:xfrm>
            <a:off x="3121025" y="6605588"/>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accent2"/>
                </a:solidFill>
              </a:defRPr>
            </a:lvl1pPr>
          </a:lstStyle>
          <a:p>
            <a:pPr fontAlgn="base">
              <a:spcBef>
                <a:spcPct val="0"/>
              </a:spcBef>
              <a:spcAft>
                <a:spcPct val="0"/>
              </a:spcAft>
            </a:pPr>
            <a:r>
              <a:rPr lang="en-US" dirty="0" smtClean="0">
                <a:solidFill>
                  <a:srgbClr val="FFFFFF"/>
                </a:solidFill>
                <a:latin typeface="Arial" charset="0"/>
              </a:rPr>
              <a:t>© Greenberg Quinlan Rosner</a:t>
            </a:r>
            <a:endParaRPr lang="en-US" dirty="0">
              <a:solidFill>
                <a:srgbClr val="FFFFFF"/>
              </a:solidFill>
              <a:latin typeface="Arial" charset="0"/>
            </a:endParaRPr>
          </a:p>
        </p:txBody>
      </p:sp>
      <p:sp>
        <p:nvSpPr>
          <p:cNvPr id="157703" name="Rectangle 7"/>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9BDC1-0221-444E-9639-93CEAA3E14DA}" type="slidenum">
              <a:rPr lang="en-US">
                <a:solidFill>
                  <a:srgbClr val="496B2E"/>
                </a:solidFill>
                <a:latin typeface="Arial" charset="0"/>
              </a:rPr>
              <a:pPr fontAlgn="base">
                <a:spcBef>
                  <a:spcPct val="0"/>
                </a:spcBef>
                <a:spcAft>
                  <a:spcPct val="0"/>
                </a:spcAft>
              </a:pPr>
              <a:t>‹#›</a:t>
            </a:fld>
            <a:endParaRPr lang="en-US" dirty="0">
              <a:solidFill>
                <a:srgbClr val="496B2E"/>
              </a:solidFill>
              <a:latin typeface="Arial" charset="0"/>
            </a:endParaRPr>
          </a:p>
        </p:txBody>
      </p:sp>
      <p:sp>
        <p:nvSpPr>
          <p:cNvPr id="2056" name="Rectangle 8"/>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2057" name="Rectangle 9"/>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2058" name="Rectangle 10"/>
          <p:cNvSpPr>
            <a:spLocks noChangeArrowheads="1"/>
          </p:cNvSpPr>
          <p:nvPr/>
        </p:nvSpPr>
        <p:spPr bwMode="auto">
          <a:xfrm>
            <a:off x="0" y="0"/>
            <a:ext cx="9139238" cy="277813"/>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Tree>
    <p:extLst>
      <p:ext uri="{BB962C8B-B14F-4D97-AF65-F5344CB8AC3E}">
        <p14:creationId xmlns:p14="http://schemas.microsoft.com/office/powerpoint/2010/main" val="19114475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cs typeface="Arial" charset="0"/>
        </a:defRPr>
      </a:lvl2pPr>
      <a:lvl3pPr algn="l" rtl="0" eaLnBrk="0" fontAlgn="base" hangingPunct="0">
        <a:spcBef>
          <a:spcPct val="0"/>
        </a:spcBef>
        <a:spcAft>
          <a:spcPct val="0"/>
        </a:spcAft>
        <a:defRPr sz="4400">
          <a:solidFill>
            <a:schemeClr val="tx2"/>
          </a:solidFill>
          <a:latin typeface="Arial" charset="0"/>
          <a:cs typeface="Arial" charset="0"/>
        </a:defRPr>
      </a:lvl3pPr>
      <a:lvl4pPr algn="l" rtl="0" eaLnBrk="0" fontAlgn="base" hangingPunct="0">
        <a:spcBef>
          <a:spcPct val="0"/>
        </a:spcBef>
        <a:spcAft>
          <a:spcPct val="0"/>
        </a:spcAft>
        <a:defRPr sz="4400">
          <a:solidFill>
            <a:schemeClr val="tx2"/>
          </a:solidFill>
          <a:latin typeface="Arial" charset="0"/>
          <a:cs typeface="Arial" charset="0"/>
        </a:defRPr>
      </a:lvl4pPr>
      <a:lvl5pPr algn="l" rtl="0" eaLnBrk="0" fontAlgn="base" hangingPunct="0">
        <a:spcBef>
          <a:spcPct val="0"/>
        </a:spcBef>
        <a:spcAft>
          <a:spcPct val="0"/>
        </a:spcAft>
        <a:defRPr sz="4400">
          <a:solidFill>
            <a:schemeClr val="tx2"/>
          </a:solidFill>
          <a:latin typeface="Arial" charset="0"/>
          <a:cs typeface="Arial" charset="0"/>
        </a:defRPr>
      </a:lvl5pPr>
      <a:lvl6pPr marL="457200" algn="l" rtl="0" fontAlgn="base">
        <a:spcBef>
          <a:spcPct val="0"/>
        </a:spcBef>
        <a:spcAft>
          <a:spcPct val="0"/>
        </a:spcAft>
        <a:defRPr sz="4400">
          <a:solidFill>
            <a:schemeClr val="tx2"/>
          </a:solidFill>
          <a:latin typeface="Arial" charset="0"/>
          <a:cs typeface="Arial" charset="0"/>
        </a:defRPr>
      </a:lvl6pPr>
      <a:lvl7pPr marL="914400" algn="l" rtl="0" fontAlgn="base">
        <a:spcBef>
          <a:spcPct val="0"/>
        </a:spcBef>
        <a:spcAft>
          <a:spcPct val="0"/>
        </a:spcAft>
        <a:defRPr sz="4400">
          <a:solidFill>
            <a:schemeClr val="tx2"/>
          </a:solidFill>
          <a:latin typeface="Arial" charset="0"/>
          <a:cs typeface="Arial" charset="0"/>
        </a:defRPr>
      </a:lvl7pPr>
      <a:lvl8pPr marL="1371600" algn="l" rtl="0" fontAlgn="base">
        <a:spcBef>
          <a:spcPct val="0"/>
        </a:spcBef>
        <a:spcAft>
          <a:spcPct val="0"/>
        </a:spcAft>
        <a:defRPr sz="4400">
          <a:solidFill>
            <a:schemeClr val="tx2"/>
          </a:solidFill>
          <a:latin typeface="Arial" charset="0"/>
          <a:cs typeface="Arial" charset="0"/>
        </a:defRPr>
      </a:lvl8pPr>
      <a:lvl9pPr marL="1828800" algn="l"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4D4D4D"/>
          </a:solidFill>
          <a:latin typeface="+mn-lt"/>
          <a:cs typeface="+mn-cs"/>
        </a:defRPr>
      </a:lvl2pPr>
      <a:lvl3pPr marL="1143000" indent="-228600" algn="l" rtl="0" eaLnBrk="0" fontAlgn="base" hangingPunct="0">
        <a:spcBef>
          <a:spcPct val="20000"/>
        </a:spcBef>
        <a:spcAft>
          <a:spcPct val="0"/>
        </a:spcAft>
        <a:buChar char="•"/>
        <a:defRPr sz="2400">
          <a:solidFill>
            <a:srgbClr val="4D4D4D"/>
          </a:solidFill>
          <a:latin typeface="+mn-lt"/>
          <a:cs typeface="+mn-cs"/>
        </a:defRPr>
      </a:lvl3pPr>
      <a:lvl4pPr marL="1600200" indent="-228600" algn="l" rtl="0" eaLnBrk="0" fontAlgn="base" hangingPunct="0">
        <a:spcBef>
          <a:spcPct val="20000"/>
        </a:spcBef>
        <a:spcAft>
          <a:spcPct val="0"/>
        </a:spcAft>
        <a:buChar char="–"/>
        <a:defRPr sz="2000">
          <a:solidFill>
            <a:srgbClr val="4D4D4D"/>
          </a:solidFill>
          <a:latin typeface="+mn-lt"/>
          <a:cs typeface="+mn-cs"/>
        </a:defRPr>
      </a:lvl4pPr>
      <a:lvl5pPr marL="2057400" indent="-228600" algn="l" rtl="0" eaLnBrk="0" fontAlgn="base" hangingPunct="0">
        <a:spcBef>
          <a:spcPct val="20000"/>
        </a:spcBef>
        <a:spcAft>
          <a:spcPct val="0"/>
        </a:spcAft>
        <a:buChar char="»"/>
        <a:defRPr sz="2000">
          <a:solidFill>
            <a:srgbClr val="4D4D4D"/>
          </a:solidFill>
          <a:latin typeface="+mn-lt"/>
          <a:cs typeface="+mn-cs"/>
        </a:defRPr>
      </a:lvl5pPr>
      <a:lvl6pPr marL="2514600" indent="-228600" algn="l" rtl="0" fontAlgn="base">
        <a:spcBef>
          <a:spcPct val="20000"/>
        </a:spcBef>
        <a:spcAft>
          <a:spcPct val="0"/>
        </a:spcAft>
        <a:buChar char="»"/>
        <a:defRPr sz="2000">
          <a:solidFill>
            <a:srgbClr val="4D4D4D"/>
          </a:solidFill>
          <a:latin typeface="+mn-lt"/>
          <a:cs typeface="+mn-cs"/>
        </a:defRPr>
      </a:lvl6pPr>
      <a:lvl7pPr marL="2971800" indent="-228600" algn="l" rtl="0" fontAlgn="base">
        <a:spcBef>
          <a:spcPct val="20000"/>
        </a:spcBef>
        <a:spcAft>
          <a:spcPct val="0"/>
        </a:spcAft>
        <a:buChar char="»"/>
        <a:defRPr sz="2000">
          <a:solidFill>
            <a:srgbClr val="4D4D4D"/>
          </a:solidFill>
          <a:latin typeface="+mn-lt"/>
          <a:cs typeface="+mn-cs"/>
        </a:defRPr>
      </a:lvl7pPr>
      <a:lvl8pPr marL="3429000" indent="-228600" algn="l" rtl="0" fontAlgn="base">
        <a:spcBef>
          <a:spcPct val="20000"/>
        </a:spcBef>
        <a:spcAft>
          <a:spcPct val="0"/>
        </a:spcAft>
        <a:buChar char="»"/>
        <a:defRPr sz="2000">
          <a:solidFill>
            <a:srgbClr val="4D4D4D"/>
          </a:solidFill>
          <a:latin typeface="+mn-lt"/>
          <a:cs typeface="+mn-cs"/>
        </a:defRPr>
      </a:lvl8pPr>
      <a:lvl9pPr marL="3886200" indent="-228600" algn="l" rtl="0" fontAlgn="base">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175" y="0"/>
            <a:ext cx="9144000" cy="1196975"/>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dirty="0">
              <a:solidFill>
                <a:srgbClr val="6DB33F"/>
              </a:solidFill>
              <a:latin typeface="Arial" charset="0"/>
            </a:endParaRPr>
          </a:p>
        </p:txBody>
      </p:sp>
      <p:sp>
        <p:nvSpPr>
          <p:cNvPr id="2051" name="Rectangle 3"/>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7701" name="Rectangle 5"/>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dirty="0">
              <a:solidFill>
                <a:srgbClr val="496B2E"/>
              </a:solidFill>
              <a:latin typeface="Arial" charset="0"/>
            </a:endParaRPr>
          </a:p>
        </p:txBody>
      </p:sp>
      <p:sp>
        <p:nvSpPr>
          <p:cNvPr id="157702" name="Rectangle 6"/>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r>
              <a:rPr lang="en-US" dirty="0" smtClean="0">
                <a:solidFill>
                  <a:srgbClr val="496B2E"/>
                </a:solidFill>
                <a:latin typeface="Arial" charset="0"/>
              </a:rPr>
              <a:t>© Greenberg Quinlan Rosner</a:t>
            </a:r>
            <a:endParaRPr lang="en-US" dirty="0">
              <a:solidFill>
                <a:srgbClr val="496B2E"/>
              </a:solidFill>
              <a:latin typeface="Arial" charset="0"/>
            </a:endParaRPr>
          </a:p>
        </p:txBody>
      </p:sp>
      <p:sp>
        <p:nvSpPr>
          <p:cNvPr id="157703" name="Rectangle 7"/>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9BDC1-0221-444E-9639-93CEAA3E14DA}" type="slidenum">
              <a:rPr lang="en-US">
                <a:solidFill>
                  <a:srgbClr val="496B2E"/>
                </a:solidFill>
                <a:latin typeface="Arial" charset="0"/>
              </a:rPr>
              <a:pPr fontAlgn="base">
                <a:spcBef>
                  <a:spcPct val="0"/>
                </a:spcBef>
                <a:spcAft>
                  <a:spcPct val="0"/>
                </a:spcAft>
              </a:pPr>
              <a:t>‹#›</a:t>
            </a:fld>
            <a:endParaRPr lang="en-US" dirty="0">
              <a:solidFill>
                <a:srgbClr val="496B2E"/>
              </a:solidFill>
              <a:latin typeface="Arial" charset="0"/>
            </a:endParaRPr>
          </a:p>
        </p:txBody>
      </p:sp>
      <p:sp>
        <p:nvSpPr>
          <p:cNvPr id="2056" name="Rectangle 8"/>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2057" name="Rectangle 9"/>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2058" name="Rectangle 10"/>
          <p:cNvSpPr>
            <a:spLocks noChangeArrowheads="1"/>
          </p:cNvSpPr>
          <p:nvPr/>
        </p:nvSpPr>
        <p:spPr bwMode="auto">
          <a:xfrm>
            <a:off x="0" y="0"/>
            <a:ext cx="9139238" cy="277813"/>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Tree>
    <p:extLst>
      <p:ext uri="{BB962C8B-B14F-4D97-AF65-F5344CB8AC3E}">
        <p14:creationId xmlns:p14="http://schemas.microsoft.com/office/powerpoint/2010/main" val="36494077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r"/>
  </p:transition>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cs typeface="Arial" charset="0"/>
        </a:defRPr>
      </a:lvl2pPr>
      <a:lvl3pPr algn="l" rtl="0" eaLnBrk="0" fontAlgn="base" hangingPunct="0">
        <a:spcBef>
          <a:spcPct val="0"/>
        </a:spcBef>
        <a:spcAft>
          <a:spcPct val="0"/>
        </a:spcAft>
        <a:defRPr sz="4400">
          <a:solidFill>
            <a:schemeClr val="tx2"/>
          </a:solidFill>
          <a:latin typeface="Arial" charset="0"/>
          <a:cs typeface="Arial" charset="0"/>
        </a:defRPr>
      </a:lvl3pPr>
      <a:lvl4pPr algn="l" rtl="0" eaLnBrk="0" fontAlgn="base" hangingPunct="0">
        <a:spcBef>
          <a:spcPct val="0"/>
        </a:spcBef>
        <a:spcAft>
          <a:spcPct val="0"/>
        </a:spcAft>
        <a:defRPr sz="4400">
          <a:solidFill>
            <a:schemeClr val="tx2"/>
          </a:solidFill>
          <a:latin typeface="Arial" charset="0"/>
          <a:cs typeface="Arial" charset="0"/>
        </a:defRPr>
      </a:lvl4pPr>
      <a:lvl5pPr algn="l" rtl="0" eaLnBrk="0" fontAlgn="base" hangingPunct="0">
        <a:spcBef>
          <a:spcPct val="0"/>
        </a:spcBef>
        <a:spcAft>
          <a:spcPct val="0"/>
        </a:spcAft>
        <a:defRPr sz="4400">
          <a:solidFill>
            <a:schemeClr val="tx2"/>
          </a:solidFill>
          <a:latin typeface="Arial" charset="0"/>
          <a:cs typeface="Arial" charset="0"/>
        </a:defRPr>
      </a:lvl5pPr>
      <a:lvl6pPr marL="457200" algn="l" rtl="0" fontAlgn="base">
        <a:spcBef>
          <a:spcPct val="0"/>
        </a:spcBef>
        <a:spcAft>
          <a:spcPct val="0"/>
        </a:spcAft>
        <a:defRPr sz="4400">
          <a:solidFill>
            <a:schemeClr val="tx2"/>
          </a:solidFill>
          <a:latin typeface="Arial" charset="0"/>
          <a:cs typeface="Arial" charset="0"/>
        </a:defRPr>
      </a:lvl6pPr>
      <a:lvl7pPr marL="914400" algn="l" rtl="0" fontAlgn="base">
        <a:spcBef>
          <a:spcPct val="0"/>
        </a:spcBef>
        <a:spcAft>
          <a:spcPct val="0"/>
        </a:spcAft>
        <a:defRPr sz="4400">
          <a:solidFill>
            <a:schemeClr val="tx2"/>
          </a:solidFill>
          <a:latin typeface="Arial" charset="0"/>
          <a:cs typeface="Arial" charset="0"/>
        </a:defRPr>
      </a:lvl7pPr>
      <a:lvl8pPr marL="1371600" algn="l" rtl="0" fontAlgn="base">
        <a:spcBef>
          <a:spcPct val="0"/>
        </a:spcBef>
        <a:spcAft>
          <a:spcPct val="0"/>
        </a:spcAft>
        <a:defRPr sz="4400">
          <a:solidFill>
            <a:schemeClr val="tx2"/>
          </a:solidFill>
          <a:latin typeface="Arial" charset="0"/>
          <a:cs typeface="Arial" charset="0"/>
        </a:defRPr>
      </a:lvl8pPr>
      <a:lvl9pPr marL="1828800" algn="l"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4D4D4D"/>
          </a:solidFill>
          <a:latin typeface="+mn-lt"/>
          <a:cs typeface="+mn-cs"/>
        </a:defRPr>
      </a:lvl2pPr>
      <a:lvl3pPr marL="1143000" indent="-228600" algn="l" rtl="0" eaLnBrk="0" fontAlgn="base" hangingPunct="0">
        <a:spcBef>
          <a:spcPct val="20000"/>
        </a:spcBef>
        <a:spcAft>
          <a:spcPct val="0"/>
        </a:spcAft>
        <a:buChar char="•"/>
        <a:defRPr sz="2400">
          <a:solidFill>
            <a:srgbClr val="4D4D4D"/>
          </a:solidFill>
          <a:latin typeface="+mn-lt"/>
          <a:cs typeface="+mn-cs"/>
        </a:defRPr>
      </a:lvl3pPr>
      <a:lvl4pPr marL="1600200" indent="-228600" algn="l" rtl="0" eaLnBrk="0" fontAlgn="base" hangingPunct="0">
        <a:spcBef>
          <a:spcPct val="20000"/>
        </a:spcBef>
        <a:spcAft>
          <a:spcPct val="0"/>
        </a:spcAft>
        <a:buChar char="–"/>
        <a:defRPr sz="2000">
          <a:solidFill>
            <a:srgbClr val="4D4D4D"/>
          </a:solidFill>
          <a:latin typeface="+mn-lt"/>
          <a:cs typeface="+mn-cs"/>
        </a:defRPr>
      </a:lvl4pPr>
      <a:lvl5pPr marL="2057400" indent="-228600" algn="l" rtl="0" eaLnBrk="0" fontAlgn="base" hangingPunct="0">
        <a:spcBef>
          <a:spcPct val="20000"/>
        </a:spcBef>
        <a:spcAft>
          <a:spcPct val="0"/>
        </a:spcAft>
        <a:buChar char="»"/>
        <a:defRPr sz="2000">
          <a:solidFill>
            <a:srgbClr val="4D4D4D"/>
          </a:solidFill>
          <a:latin typeface="+mn-lt"/>
          <a:cs typeface="+mn-cs"/>
        </a:defRPr>
      </a:lvl5pPr>
      <a:lvl6pPr marL="2514600" indent="-228600" algn="l" rtl="0" fontAlgn="base">
        <a:spcBef>
          <a:spcPct val="20000"/>
        </a:spcBef>
        <a:spcAft>
          <a:spcPct val="0"/>
        </a:spcAft>
        <a:buChar char="»"/>
        <a:defRPr sz="2000">
          <a:solidFill>
            <a:srgbClr val="4D4D4D"/>
          </a:solidFill>
          <a:latin typeface="+mn-lt"/>
          <a:cs typeface="+mn-cs"/>
        </a:defRPr>
      </a:lvl6pPr>
      <a:lvl7pPr marL="2971800" indent="-228600" algn="l" rtl="0" fontAlgn="base">
        <a:spcBef>
          <a:spcPct val="20000"/>
        </a:spcBef>
        <a:spcAft>
          <a:spcPct val="0"/>
        </a:spcAft>
        <a:buChar char="»"/>
        <a:defRPr sz="2000">
          <a:solidFill>
            <a:srgbClr val="4D4D4D"/>
          </a:solidFill>
          <a:latin typeface="+mn-lt"/>
          <a:cs typeface="+mn-cs"/>
        </a:defRPr>
      </a:lvl7pPr>
      <a:lvl8pPr marL="3429000" indent="-228600" algn="l" rtl="0" fontAlgn="base">
        <a:spcBef>
          <a:spcPct val="20000"/>
        </a:spcBef>
        <a:spcAft>
          <a:spcPct val="0"/>
        </a:spcAft>
        <a:buChar char="»"/>
        <a:defRPr sz="2000">
          <a:solidFill>
            <a:srgbClr val="4D4D4D"/>
          </a:solidFill>
          <a:latin typeface="+mn-lt"/>
          <a:cs typeface="+mn-cs"/>
        </a:defRPr>
      </a:lvl8pPr>
      <a:lvl9pPr marL="3886200" indent="-228600" algn="l" rtl="0" fontAlgn="base">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9"/>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27" name="Rectangle 47"/>
          <p:cNvSpPr>
            <a:spLocks noGrp="1" noChangeArrowheads="1"/>
          </p:cNvSpPr>
          <p:nvPr>
            <p:ph type="title"/>
          </p:nvPr>
        </p:nvSpPr>
        <p:spPr bwMode="auto">
          <a:xfrm>
            <a:off x="457200" y="1003300"/>
            <a:ext cx="800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1028" name="Rectangle 52"/>
          <p:cNvSpPr>
            <a:spLocks noChangeArrowheads="1"/>
          </p:cNvSpPr>
          <p:nvPr/>
        </p:nvSpPr>
        <p:spPr bwMode="auto">
          <a:xfrm>
            <a:off x="7340600" y="484188"/>
            <a:ext cx="14224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p>
            <a:pPr algn="r" fontAlgn="base">
              <a:spcBef>
                <a:spcPct val="0"/>
              </a:spcBef>
              <a:spcAft>
                <a:spcPct val="0"/>
              </a:spcAft>
            </a:pPr>
            <a:r>
              <a:rPr lang="en-US" sz="1100">
                <a:solidFill>
                  <a:srgbClr val="FFFFFF"/>
                </a:solidFill>
              </a:rPr>
              <a:t>November 15, 2011</a:t>
            </a:r>
          </a:p>
        </p:txBody>
      </p:sp>
      <p:sp>
        <p:nvSpPr>
          <p:cNvPr id="1029" name="Line 53"/>
          <p:cNvSpPr>
            <a:spLocks noChangeShapeType="1"/>
          </p:cNvSpPr>
          <p:nvPr/>
        </p:nvSpPr>
        <p:spPr bwMode="auto">
          <a:xfrm>
            <a:off x="457200" y="1371600"/>
            <a:ext cx="8077200" cy="1588"/>
          </a:xfrm>
          <a:prstGeom prst="line">
            <a:avLst/>
          </a:prstGeom>
          <a:noFill/>
          <a:ln w="3175" cap="rnd">
            <a:solidFill>
              <a:srgbClr val="999999"/>
            </a:solidFill>
            <a:prstDash val="sysDot"/>
            <a:round/>
            <a:headEnd/>
            <a:tailEnd/>
          </a:ln>
          <a:extLst>
            <a:ext uri="{909E8E84-426E-40DD-AFC4-6F175D3DCCD1}">
              <a14:hiddenFill xmlns:a14="http://schemas.microsoft.com/office/drawing/2010/main">
                <a:noFill/>
              </a14:hiddenFill>
            </a:ext>
          </a:extLst>
        </p:spPr>
        <p:txBody>
          <a:bodyPr/>
          <a:lstStyle/>
          <a:p>
            <a:pPr algn="ctr" fontAlgn="base">
              <a:spcBef>
                <a:spcPct val="0"/>
              </a:spcBef>
              <a:spcAft>
                <a:spcPct val="0"/>
              </a:spcAft>
            </a:pPr>
            <a:endParaRPr lang="en-US" sz="1200" b="1" i="1">
              <a:solidFill>
                <a:srgbClr val="000000"/>
              </a:solidFill>
            </a:endParaRPr>
          </a:p>
        </p:txBody>
      </p:sp>
      <p:sp>
        <p:nvSpPr>
          <p:cNvPr id="1030" name="Rectangle 2"/>
          <p:cNvSpPr>
            <a:spLocks noChangeArrowheads="1"/>
          </p:cNvSpPr>
          <p:nvPr/>
        </p:nvSpPr>
        <p:spPr bwMode="auto">
          <a:xfrm>
            <a:off x="-3175" y="0"/>
            <a:ext cx="9144000" cy="1196975"/>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a:solidFill>
                <a:srgbClr val="6DB33F"/>
              </a:solidFill>
            </a:endParaRPr>
          </a:p>
        </p:txBody>
      </p:sp>
      <p:sp>
        <p:nvSpPr>
          <p:cNvPr id="11" name="Rectangle 5"/>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i="0">
                <a:solidFill>
                  <a:srgbClr val="496B2E"/>
                </a:solidFill>
              </a:defRPr>
            </a:lvl1pPr>
          </a:lstStyle>
          <a:p>
            <a:pPr fontAlgn="base">
              <a:spcBef>
                <a:spcPct val="0"/>
              </a:spcBef>
              <a:spcAft>
                <a:spcPct val="0"/>
              </a:spcAft>
              <a:defRPr/>
            </a:pPr>
            <a:endParaRPr lang="en-US"/>
          </a:p>
        </p:txBody>
      </p:sp>
      <p:sp>
        <p:nvSpPr>
          <p:cNvPr id="1032" name="Rectangle 9"/>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496B2E"/>
              </a:solidFill>
            </a:endParaRPr>
          </a:p>
        </p:txBody>
      </p:sp>
      <p:sp>
        <p:nvSpPr>
          <p:cNvPr id="15" name="Rectangle 7"/>
          <p:cNvSpPr>
            <a:spLocks noGrp="1" noChangeArrowheads="1"/>
          </p:cNvSpPr>
          <p:nvPr>
            <p:ph type="sldNum" sz="quarter" idx="4"/>
          </p:nvPr>
        </p:nvSpPr>
        <p:spPr>
          <a:xfrm>
            <a:off x="6553200" y="6605588"/>
            <a:ext cx="2133600" cy="279400"/>
          </a:xfrm>
          <a:prstGeom prst="rect">
            <a:avLst/>
          </a:prstGeom>
          <a:ln/>
        </p:spPr>
        <p:txBody>
          <a:bodyPr/>
          <a:lstStyle>
            <a:lvl1pPr>
              <a:defRPr>
                <a:solidFill>
                  <a:srgbClr val="FFFFFF"/>
                </a:solidFill>
              </a:defRPr>
            </a:lvl1pPr>
          </a:lstStyle>
          <a:p>
            <a:pPr algn="ctr" fontAlgn="base">
              <a:spcBef>
                <a:spcPct val="0"/>
              </a:spcBef>
              <a:spcAft>
                <a:spcPct val="0"/>
              </a:spcAft>
              <a:defRPr/>
            </a:pPr>
            <a:fld id="{02AEF3A4-2016-4744-969B-D3A4007E01CB}" type="slidenum">
              <a:rPr lang="en-US" sz="1200" b="1" i="1"/>
              <a:pPr algn="ctr" fontAlgn="base">
                <a:spcBef>
                  <a:spcPct val="0"/>
                </a:spcBef>
                <a:spcAft>
                  <a:spcPct val="0"/>
                </a:spcAft>
                <a:defRPr/>
              </a:pPr>
              <a:t>‹#›</a:t>
            </a:fld>
            <a:endParaRPr lang="en-US" sz="1200" b="1" i="1" dirty="0"/>
          </a:p>
        </p:txBody>
      </p:sp>
    </p:spTree>
    <p:extLst>
      <p:ext uri="{BB962C8B-B14F-4D97-AF65-F5344CB8AC3E}">
        <p14:creationId xmlns:p14="http://schemas.microsoft.com/office/powerpoint/2010/main" val="42712523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hf hdr="0" dt="0"/>
  <p:txStyles>
    <p:title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rgbClr val="6DB33F"/>
        </a:buClr>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6DB33F"/>
        </a:buClr>
        <a:buFont typeface="Arial" charset="0"/>
        <a:buChar char="—"/>
        <a:defRPr sz="1600">
          <a:solidFill>
            <a:schemeClr val="tx1"/>
          </a:solidFill>
          <a:latin typeface="+mn-lt"/>
          <a:cs typeface="+mn-cs"/>
        </a:defRPr>
      </a:lvl2pPr>
      <a:lvl3pPr marL="1085850" indent="-228600" algn="l" rtl="0" eaLnBrk="0" fontAlgn="base" hangingPunct="0">
        <a:spcBef>
          <a:spcPct val="20000"/>
        </a:spcBef>
        <a:spcAft>
          <a:spcPct val="0"/>
        </a:spcAft>
        <a:buChar char="•"/>
        <a:defRPr sz="1600">
          <a:solidFill>
            <a:schemeClr val="tx1"/>
          </a:solidFill>
          <a:latin typeface="+mn-lt"/>
          <a:cs typeface="+mn-cs"/>
        </a:defRPr>
      </a:lvl3pPr>
      <a:lvl4pPr marL="1428750" indent="-228600" algn="l" rtl="0" eaLnBrk="0" fontAlgn="base" hangingPunct="0">
        <a:spcBef>
          <a:spcPct val="20000"/>
        </a:spcBef>
        <a:spcAft>
          <a:spcPct val="0"/>
        </a:spcAft>
        <a:buChar char="•"/>
        <a:defRPr sz="1600">
          <a:solidFill>
            <a:schemeClr val="tx1"/>
          </a:solidFill>
          <a:latin typeface="+mn-lt"/>
          <a:cs typeface="+mn-cs"/>
        </a:defRPr>
      </a:lvl4pPr>
      <a:lvl5pPr marL="1771650" indent="-228600" algn="l" rtl="0" eaLnBrk="0" fontAlgn="base" hangingPunct="0">
        <a:spcBef>
          <a:spcPct val="20000"/>
        </a:spcBef>
        <a:spcAft>
          <a:spcPct val="0"/>
        </a:spcAft>
        <a:buChar char="•"/>
        <a:defRPr sz="1600">
          <a:solidFill>
            <a:schemeClr val="tx1"/>
          </a:solidFill>
          <a:latin typeface="+mn-lt"/>
          <a:cs typeface="+mn-cs"/>
        </a:defRPr>
      </a:lvl5pPr>
      <a:lvl6pPr marL="2228850" indent="-228600" algn="l" rtl="0" fontAlgn="base">
        <a:spcBef>
          <a:spcPct val="20000"/>
        </a:spcBef>
        <a:spcAft>
          <a:spcPct val="0"/>
        </a:spcAft>
        <a:buChar char="•"/>
        <a:defRPr sz="1600">
          <a:solidFill>
            <a:schemeClr val="tx1"/>
          </a:solidFill>
          <a:latin typeface="+mn-lt"/>
          <a:cs typeface="+mn-cs"/>
        </a:defRPr>
      </a:lvl6pPr>
      <a:lvl7pPr marL="2686050" indent="-228600" algn="l" rtl="0" fontAlgn="base">
        <a:spcBef>
          <a:spcPct val="20000"/>
        </a:spcBef>
        <a:spcAft>
          <a:spcPct val="0"/>
        </a:spcAft>
        <a:buChar char="•"/>
        <a:defRPr sz="1600">
          <a:solidFill>
            <a:schemeClr val="tx1"/>
          </a:solidFill>
          <a:latin typeface="+mn-lt"/>
          <a:cs typeface="+mn-cs"/>
        </a:defRPr>
      </a:lvl7pPr>
      <a:lvl8pPr marL="3143250" indent="-228600" algn="l" rtl="0" fontAlgn="base">
        <a:spcBef>
          <a:spcPct val="20000"/>
        </a:spcBef>
        <a:spcAft>
          <a:spcPct val="0"/>
        </a:spcAft>
        <a:buChar char="•"/>
        <a:defRPr sz="1600">
          <a:solidFill>
            <a:schemeClr val="tx1"/>
          </a:solidFill>
          <a:latin typeface="+mn-lt"/>
          <a:cs typeface="+mn-cs"/>
        </a:defRPr>
      </a:lvl8pPr>
      <a:lvl9pPr marL="3600450" indent="-22860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175" y="0"/>
            <a:ext cx="9144000" cy="1196975"/>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dirty="0">
              <a:solidFill>
                <a:srgbClr val="6DB33F"/>
              </a:solidFill>
              <a:latin typeface="Arial" charset="0"/>
            </a:endParaRPr>
          </a:p>
        </p:txBody>
      </p:sp>
      <p:sp>
        <p:nvSpPr>
          <p:cNvPr id="2051" name="Rectangle 3"/>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7701" name="Rectangle 5"/>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dirty="0">
              <a:solidFill>
                <a:srgbClr val="496B2E"/>
              </a:solidFill>
              <a:latin typeface="Arial" charset="0"/>
            </a:endParaRPr>
          </a:p>
        </p:txBody>
      </p:sp>
      <p:sp>
        <p:nvSpPr>
          <p:cNvPr id="157702" name="Rectangle 6"/>
          <p:cNvSpPr>
            <a:spLocks noGrp="1" noChangeArrowheads="1"/>
          </p:cNvSpPr>
          <p:nvPr>
            <p:ph type="ftr" sz="quarter" idx="3"/>
          </p:nvPr>
        </p:nvSpPr>
        <p:spPr bwMode="auto">
          <a:xfrm>
            <a:off x="3121025" y="6605588"/>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accent2"/>
                </a:solidFill>
              </a:defRPr>
            </a:lvl1pPr>
          </a:lstStyle>
          <a:p>
            <a:pPr fontAlgn="base">
              <a:spcBef>
                <a:spcPct val="0"/>
              </a:spcBef>
              <a:spcAft>
                <a:spcPct val="0"/>
              </a:spcAft>
            </a:pPr>
            <a:r>
              <a:rPr lang="en-US" dirty="0" smtClean="0">
                <a:solidFill>
                  <a:srgbClr val="FFFFFF"/>
                </a:solidFill>
                <a:latin typeface="Arial" charset="0"/>
              </a:rPr>
              <a:t>© Greenberg Quinlan Rosner</a:t>
            </a:r>
            <a:endParaRPr lang="en-US" dirty="0">
              <a:solidFill>
                <a:srgbClr val="FFFFFF"/>
              </a:solidFill>
              <a:latin typeface="Arial" charset="0"/>
            </a:endParaRPr>
          </a:p>
        </p:txBody>
      </p:sp>
      <p:sp>
        <p:nvSpPr>
          <p:cNvPr id="157703" name="Rectangle 7"/>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9BDC1-0221-444E-9639-93CEAA3E14DA}" type="slidenum">
              <a:rPr lang="en-US">
                <a:solidFill>
                  <a:srgbClr val="496B2E"/>
                </a:solidFill>
                <a:latin typeface="Arial" charset="0"/>
              </a:rPr>
              <a:pPr fontAlgn="base">
                <a:spcBef>
                  <a:spcPct val="0"/>
                </a:spcBef>
                <a:spcAft>
                  <a:spcPct val="0"/>
                </a:spcAft>
              </a:pPr>
              <a:t>‹#›</a:t>
            </a:fld>
            <a:endParaRPr lang="en-US" dirty="0">
              <a:solidFill>
                <a:srgbClr val="496B2E"/>
              </a:solidFill>
              <a:latin typeface="Arial" charset="0"/>
            </a:endParaRPr>
          </a:p>
        </p:txBody>
      </p:sp>
      <p:sp>
        <p:nvSpPr>
          <p:cNvPr id="2056" name="Rectangle 8"/>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2057" name="Rectangle 9"/>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2058" name="Rectangle 10"/>
          <p:cNvSpPr>
            <a:spLocks noChangeArrowheads="1"/>
          </p:cNvSpPr>
          <p:nvPr/>
        </p:nvSpPr>
        <p:spPr bwMode="auto">
          <a:xfrm>
            <a:off x="0" y="0"/>
            <a:ext cx="9139238" cy="277813"/>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Tree>
    <p:extLst>
      <p:ext uri="{BB962C8B-B14F-4D97-AF65-F5344CB8AC3E}">
        <p14:creationId xmlns:p14="http://schemas.microsoft.com/office/powerpoint/2010/main" val="69914106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wipe dir="r"/>
  </p:transition>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cs typeface="Arial" charset="0"/>
        </a:defRPr>
      </a:lvl2pPr>
      <a:lvl3pPr algn="l" rtl="0" eaLnBrk="0" fontAlgn="base" hangingPunct="0">
        <a:spcBef>
          <a:spcPct val="0"/>
        </a:spcBef>
        <a:spcAft>
          <a:spcPct val="0"/>
        </a:spcAft>
        <a:defRPr sz="4400">
          <a:solidFill>
            <a:schemeClr val="tx2"/>
          </a:solidFill>
          <a:latin typeface="Arial" charset="0"/>
          <a:cs typeface="Arial" charset="0"/>
        </a:defRPr>
      </a:lvl3pPr>
      <a:lvl4pPr algn="l" rtl="0" eaLnBrk="0" fontAlgn="base" hangingPunct="0">
        <a:spcBef>
          <a:spcPct val="0"/>
        </a:spcBef>
        <a:spcAft>
          <a:spcPct val="0"/>
        </a:spcAft>
        <a:defRPr sz="4400">
          <a:solidFill>
            <a:schemeClr val="tx2"/>
          </a:solidFill>
          <a:latin typeface="Arial" charset="0"/>
          <a:cs typeface="Arial" charset="0"/>
        </a:defRPr>
      </a:lvl4pPr>
      <a:lvl5pPr algn="l" rtl="0" eaLnBrk="0" fontAlgn="base" hangingPunct="0">
        <a:spcBef>
          <a:spcPct val="0"/>
        </a:spcBef>
        <a:spcAft>
          <a:spcPct val="0"/>
        </a:spcAft>
        <a:defRPr sz="4400">
          <a:solidFill>
            <a:schemeClr val="tx2"/>
          </a:solidFill>
          <a:latin typeface="Arial" charset="0"/>
          <a:cs typeface="Arial" charset="0"/>
        </a:defRPr>
      </a:lvl5pPr>
      <a:lvl6pPr marL="457200" algn="l" rtl="0" fontAlgn="base">
        <a:spcBef>
          <a:spcPct val="0"/>
        </a:spcBef>
        <a:spcAft>
          <a:spcPct val="0"/>
        </a:spcAft>
        <a:defRPr sz="4400">
          <a:solidFill>
            <a:schemeClr val="tx2"/>
          </a:solidFill>
          <a:latin typeface="Arial" charset="0"/>
          <a:cs typeface="Arial" charset="0"/>
        </a:defRPr>
      </a:lvl6pPr>
      <a:lvl7pPr marL="914400" algn="l" rtl="0" fontAlgn="base">
        <a:spcBef>
          <a:spcPct val="0"/>
        </a:spcBef>
        <a:spcAft>
          <a:spcPct val="0"/>
        </a:spcAft>
        <a:defRPr sz="4400">
          <a:solidFill>
            <a:schemeClr val="tx2"/>
          </a:solidFill>
          <a:latin typeface="Arial" charset="0"/>
          <a:cs typeface="Arial" charset="0"/>
        </a:defRPr>
      </a:lvl7pPr>
      <a:lvl8pPr marL="1371600" algn="l" rtl="0" fontAlgn="base">
        <a:spcBef>
          <a:spcPct val="0"/>
        </a:spcBef>
        <a:spcAft>
          <a:spcPct val="0"/>
        </a:spcAft>
        <a:defRPr sz="4400">
          <a:solidFill>
            <a:schemeClr val="tx2"/>
          </a:solidFill>
          <a:latin typeface="Arial" charset="0"/>
          <a:cs typeface="Arial" charset="0"/>
        </a:defRPr>
      </a:lvl8pPr>
      <a:lvl9pPr marL="1828800" algn="l"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4D4D4D"/>
          </a:solidFill>
          <a:latin typeface="+mn-lt"/>
          <a:cs typeface="+mn-cs"/>
        </a:defRPr>
      </a:lvl2pPr>
      <a:lvl3pPr marL="1143000" indent="-228600" algn="l" rtl="0" eaLnBrk="0" fontAlgn="base" hangingPunct="0">
        <a:spcBef>
          <a:spcPct val="20000"/>
        </a:spcBef>
        <a:spcAft>
          <a:spcPct val="0"/>
        </a:spcAft>
        <a:buChar char="•"/>
        <a:defRPr sz="2400">
          <a:solidFill>
            <a:srgbClr val="4D4D4D"/>
          </a:solidFill>
          <a:latin typeface="+mn-lt"/>
          <a:cs typeface="+mn-cs"/>
        </a:defRPr>
      </a:lvl3pPr>
      <a:lvl4pPr marL="1600200" indent="-228600" algn="l" rtl="0" eaLnBrk="0" fontAlgn="base" hangingPunct="0">
        <a:spcBef>
          <a:spcPct val="20000"/>
        </a:spcBef>
        <a:spcAft>
          <a:spcPct val="0"/>
        </a:spcAft>
        <a:buChar char="–"/>
        <a:defRPr sz="2000">
          <a:solidFill>
            <a:srgbClr val="4D4D4D"/>
          </a:solidFill>
          <a:latin typeface="+mn-lt"/>
          <a:cs typeface="+mn-cs"/>
        </a:defRPr>
      </a:lvl4pPr>
      <a:lvl5pPr marL="2057400" indent="-228600" algn="l" rtl="0" eaLnBrk="0" fontAlgn="base" hangingPunct="0">
        <a:spcBef>
          <a:spcPct val="20000"/>
        </a:spcBef>
        <a:spcAft>
          <a:spcPct val="0"/>
        </a:spcAft>
        <a:buChar char="»"/>
        <a:defRPr sz="2000">
          <a:solidFill>
            <a:srgbClr val="4D4D4D"/>
          </a:solidFill>
          <a:latin typeface="+mn-lt"/>
          <a:cs typeface="+mn-cs"/>
        </a:defRPr>
      </a:lvl5pPr>
      <a:lvl6pPr marL="2514600" indent="-228600" algn="l" rtl="0" fontAlgn="base">
        <a:spcBef>
          <a:spcPct val="20000"/>
        </a:spcBef>
        <a:spcAft>
          <a:spcPct val="0"/>
        </a:spcAft>
        <a:buChar char="»"/>
        <a:defRPr sz="2000">
          <a:solidFill>
            <a:srgbClr val="4D4D4D"/>
          </a:solidFill>
          <a:latin typeface="+mn-lt"/>
          <a:cs typeface="+mn-cs"/>
        </a:defRPr>
      </a:lvl6pPr>
      <a:lvl7pPr marL="2971800" indent="-228600" algn="l" rtl="0" fontAlgn="base">
        <a:spcBef>
          <a:spcPct val="20000"/>
        </a:spcBef>
        <a:spcAft>
          <a:spcPct val="0"/>
        </a:spcAft>
        <a:buChar char="»"/>
        <a:defRPr sz="2000">
          <a:solidFill>
            <a:srgbClr val="4D4D4D"/>
          </a:solidFill>
          <a:latin typeface="+mn-lt"/>
          <a:cs typeface="+mn-cs"/>
        </a:defRPr>
      </a:lvl7pPr>
      <a:lvl8pPr marL="3429000" indent="-228600" algn="l" rtl="0" fontAlgn="base">
        <a:spcBef>
          <a:spcPct val="20000"/>
        </a:spcBef>
        <a:spcAft>
          <a:spcPct val="0"/>
        </a:spcAft>
        <a:buChar char="»"/>
        <a:defRPr sz="2000">
          <a:solidFill>
            <a:srgbClr val="4D4D4D"/>
          </a:solidFill>
          <a:latin typeface="+mn-lt"/>
          <a:cs typeface="+mn-cs"/>
        </a:defRPr>
      </a:lvl8pPr>
      <a:lvl9pPr marL="3886200" indent="-228600" algn="l" rtl="0" fontAlgn="base">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175" y="0"/>
            <a:ext cx="9144000" cy="1196975"/>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en-US" dirty="0">
              <a:solidFill>
                <a:srgbClr val="6DB33F"/>
              </a:solidFill>
              <a:latin typeface="Arial" charset="0"/>
            </a:endParaRPr>
          </a:p>
        </p:txBody>
      </p:sp>
      <p:sp>
        <p:nvSpPr>
          <p:cNvPr id="2051" name="Rectangle 3"/>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7701" name="Rectangle 5"/>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dirty="0">
              <a:solidFill>
                <a:srgbClr val="496B2E"/>
              </a:solidFill>
              <a:latin typeface="Arial" charset="0"/>
            </a:endParaRPr>
          </a:p>
        </p:txBody>
      </p:sp>
      <p:sp>
        <p:nvSpPr>
          <p:cNvPr id="157702" name="Rectangle 6"/>
          <p:cNvSpPr>
            <a:spLocks noGrp="1" noChangeArrowheads="1"/>
          </p:cNvSpPr>
          <p:nvPr>
            <p:ph type="ftr" sz="quarter" idx="3"/>
          </p:nvPr>
        </p:nvSpPr>
        <p:spPr bwMode="auto">
          <a:xfrm>
            <a:off x="3121025" y="6605588"/>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accent2"/>
                </a:solidFill>
              </a:defRPr>
            </a:lvl1pPr>
          </a:lstStyle>
          <a:p>
            <a:pPr fontAlgn="base">
              <a:spcBef>
                <a:spcPct val="0"/>
              </a:spcBef>
              <a:spcAft>
                <a:spcPct val="0"/>
              </a:spcAft>
            </a:pPr>
            <a:r>
              <a:rPr lang="en-US" dirty="0" smtClean="0">
                <a:solidFill>
                  <a:srgbClr val="FFFFFF"/>
                </a:solidFill>
                <a:latin typeface="Arial" charset="0"/>
              </a:rPr>
              <a:t>© Greenberg Quinlan Rosner</a:t>
            </a:r>
            <a:endParaRPr lang="en-US" dirty="0">
              <a:solidFill>
                <a:srgbClr val="FFFFFF"/>
              </a:solidFill>
              <a:latin typeface="Arial" charset="0"/>
            </a:endParaRPr>
          </a:p>
        </p:txBody>
      </p:sp>
      <p:sp>
        <p:nvSpPr>
          <p:cNvPr id="157703" name="Rectangle 7"/>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9BDC1-0221-444E-9639-93CEAA3E14DA}" type="slidenum">
              <a:rPr lang="en-US">
                <a:solidFill>
                  <a:srgbClr val="496B2E"/>
                </a:solidFill>
                <a:latin typeface="Arial" charset="0"/>
              </a:rPr>
              <a:pPr fontAlgn="base">
                <a:spcBef>
                  <a:spcPct val="0"/>
                </a:spcBef>
                <a:spcAft>
                  <a:spcPct val="0"/>
                </a:spcAft>
              </a:pPr>
              <a:t>‹#›</a:t>
            </a:fld>
            <a:endParaRPr lang="en-US" dirty="0">
              <a:solidFill>
                <a:srgbClr val="496B2E"/>
              </a:solidFill>
              <a:latin typeface="Arial" charset="0"/>
            </a:endParaRPr>
          </a:p>
        </p:txBody>
      </p:sp>
      <p:sp>
        <p:nvSpPr>
          <p:cNvPr id="2056" name="Rectangle 8"/>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2057" name="Rectangle 9"/>
          <p:cNvSpPr>
            <a:spLocks noChangeArrowheads="1"/>
          </p:cNvSpPr>
          <p:nvPr/>
        </p:nvSpPr>
        <p:spPr bwMode="auto">
          <a:xfrm>
            <a:off x="0" y="6605588"/>
            <a:ext cx="9139238" cy="277812"/>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
        <p:nvSpPr>
          <p:cNvPr id="2058" name="Rectangle 10"/>
          <p:cNvSpPr>
            <a:spLocks noChangeArrowheads="1"/>
          </p:cNvSpPr>
          <p:nvPr/>
        </p:nvSpPr>
        <p:spPr bwMode="auto">
          <a:xfrm>
            <a:off x="0" y="0"/>
            <a:ext cx="9139238" cy="277813"/>
          </a:xfrm>
          <a:prstGeom prst="rect">
            <a:avLst/>
          </a:prstGeom>
          <a:solidFill>
            <a:srgbClr val="6DB33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496B2E"/>
              </a:solidFill>
              <a:latin typeface="Arial" charset="0"/>
            </a:endParaRPr>
          </a:p>
        </p:txBody>
      </p:sp>
    </p:spTree>
    <p:extLst>
      <p:ext uri="{BB962C8B-B14F-4D97-AF65-F5344CB8AC3E}">
        <p14:creationId xmlns:p14="http://schemas.microsoft.com/office/powerpoint/2010/main" val="269302681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p:wipe dir="r"/>
  </p:transition>
  <p:timing>
    <p:tnLst>
      <p:par>
        <p:cTn id="1" dur="indefinite" restart="never" nodeType="tmRoot"/>
      </p:par>
    </p:tnLst>
  </p:timing>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cs typeface="Arial" charset="0"/>
        </a:defRPr>
      </a:lvl2pPr>
      <a:lvl3pPr algn="l" rtl="0" eaLnBrk="0" fontAlgn="base" hangingPunct="0">
        <a:spcBef>
          <a:spcPct val="0"/>
        </a:spcBef>
        <a:spcAft>
          <a:spcPct val="0"/>
        </a:spcAft>
        <a:defRPr sz="4400">
          <a:solidFill>
            <a:schemeClr val="tx2"/>
          </a:solidFill>
          <a:latin typeface="Arial" charset="0"/>
          <a:cs typeface="Arial" charset="0"/>
        </a:defRPr>
      </a:lvl3pPr>
      <a:lvl4pPr algn="l" rtl="0" eaLnBrk="0" fontAlgn="base" hangingPunct="0">
        <a:spcBef>
          <a:spcPct val="0"/>
        </a:spcBef>
        <a:spcAft>
          <a:spcPct val="0"/>
        </a:spcAft>
        <a:defRPr sz="4400">
          <a:solidFill>
            <a:schemeClr val="tx2"/>
          </a:solidFill>
          <a:latin typeface="Arial" charset="0"/>
          <a:cs typeface="Arial" charset="0"/>
        </a:defRPr>
      </a:lvl4pPr>
      <a:lvl5pPr algn="l" rtl="0" eaLnBrk="0" fontAlgn="base" hangingPunct="0">
        <a:spcBef>
          <a:spcPct val="0"/>
        </a:spcBef>
        <a:spcAft>
          <a:spcPct val="0"/>
        </a:spcAft>
        <a:defRPr sz="4400">
          <a:solidFill>
            <a:schemeClr val="tx2"/>
          </a:solidFill>
          <a:latin typeface="Arial" charset="0"/>
          <a:cs typeface="Arial" charset="0"/>
        </a:defRPr>
      </a:lvl5pPr>
      <a:lvl6pPr marL="457200" algn="l" rtl="0" fontAlgn="base">
        <a:spcBef>
          <a:spcPct val="0"/>
        </a:spcBef>
        <a:spcAft>
          <a:spcPct val="0"/>
        </a:spcAft>
        <a:defRPr sz="4400">
          <a:solidFill>
            <a:schemeClr val="tx2"/>
          </a:solidFill>
          <a:latin typeface="Arial" charset="0"/>
          <a:cs typeface="Arial" charset="0"/>
        </a:defRPr>
      </a:lvl6pPr>
      <a:lvl7pPr marL="914400" algn="l" rtl="0" fontAlgn="base">
        <a:spcBef>
          <a:spcPct val="0"/>
        </a:spcBef>
        <a:spcAft>
          <a:spcPct val="0"/>
        </a:spcAft>
        <a:defRPr sz="4400">
          <a:solidFill>
            <a:schemeClr val="tx2"/>
          </a:solidFill>
          <a:latin typeface="Arial" charset="0"/>
          <a:cs typeface="Arial" charset="0"/>
        </a:defRPr>
      </a:lvl7pPr>
      <a:lvl8pPr marL="1371600" algn="l" rtl="0" fontAlgn="base">
        <a:spcBef>
          <a:spcPct val="0"/>
        </a:spcBef>
        <a:spcAft>
          <a:spcPct val="0"/>
        </a:spcAft>
        <a:defRPr sz="4400">
          <a:solidFill>
            <a:schemeClr val="tx2"/>
          </a:solidFill>
          <a:latin typeface="Arial" charset="0"/>
          <a:cs typeface="Arial" charset="0"/>
        </a:defRPr>
      </a:lvl8pPr>
      <a:lvl9pPr marL="1828800" algn="l"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4D4D4D"/>
          </a:solidFill>
          <a:latin typeface="+mn-lt"/>
          <a:cs typeface="+mn-cs"/>
        </a:defRPr>
      </a:lvl2pPr>
      <a:lvl3pPr marL="1143000" indent="-228600" algn="l" rtl="0" eaLnBrk="0" fontAlgn="base" hangingPunct="0">
        <a:spcBef>
          <a:spcPct val="20000"/>
        </a:spcBef>
        <a:spcAft>
          <a:spcPct val="0"/>
        </a:spcAft>
        <a:buChar char="•"/>
        <a:defRPr sz="2400">
          <a:solidFill>
            <a:srgbClr val="4D4D4D"/>
          </a:solidFill>
          <a:latin typeface="+mn-lt"/>
          <a:cs typeface="+mn-cs"/>
        </a:defRPr>
      </a:lvl3pPr>
      <a:lvl4pPr marL="1600200" indent="-228600" algn="l" rtl="0" eaLnBrk="0" fontAlgn="base" hangingPunct="0">
        <a:spcBef>
          <a:spcPct val="20000"/>
        </a:spcBef>
        <a:spcAft>
          <a:spcPct val="0"/>
        </a:spcAft>
        <a:buChar char="–"/>
        <a:defRPr sz="2000">
          <a:solidFill>
            <a:srgbClr val="4D4D4D"/>
          </a:solidFill>
          <a:latin typeface="+mn-lt"/>
          <a:cs typeface="+mn-cs"/>
        </a:defRPr>
      </a:lvl4pPr>
      <a:lvl5pPr marL="2057400" indent="-228600" algn="l" rtl="0" eaLnBrk="0" fontAlgn="base" hangingPunct="0">
        <a:spcBef>
          <a:spcPct val="20000"/>
        </a:spcBef>
        <a:spcAft>
          <a:spcPct val="0"/>
        </a:spcAft>
        <a:buChar char="»"/>
        <a:defRPr sz="2000">
          <a:solidFill>
            <a:srgbClr val="4D4D4D"/>
          </a:solidFill>
          <a:latin typeface="+mn-lt"/>
          <a:cs typeface="+mn-cs"/>
        </a:defRPr>
      </a:lvl5pPr>
      <a:lvl6pPr marL="2514600" indent="-228600" algn="l" rtl="0" fontAlgn="base">
        <a:spcBef>
          <a:spcPct val="20000"/>
        </a:spcBef>
        <a:spcAft>
          <a:spcPct val="0"/>
        </a:spcAft>
        <a:buChar char="»"/>
        <a:defRPr sz="2000">
          <a:solidFill>
            <a:srgbClr val="4D4D4D"/>
          </a:solidFill>
          <a:latin typeface="+mn-lt"/>
          <a:cs typeface="+mn-cs"/>
        </a:defRPr>
      </a:lvl6pPr>
      <a:lvl7pPr marL="2971800" indent="-228600" algn="l" rtl="0" fontAlgn="base">
        <a:spcBef>
          <a:spcPct val="20000"/>
        </a:spcBef>
        <a:spcAft>
          <a:spcPct val="0"/>
        </a:spcAft>
        <a:buChar char="»"/>
        <a:defRPr sz="2000">
          <a:solidFill>
            <a:srgbClr val="4D4D4D"/>
          </a:solidFill>
          <a:latin typeface="+mn-lt"/>
          <a:cs typeface="+mn-cs"/>
        </a:defRPr>
      </a:lvl7pPr>
      <a:lvl8pPr marL="3429000" indent="-228600" algn="l" rtl="0" fontAlgn="base">
        <a:spcBef>
          <a:spcPct val="20000"/>
        </a:spcBef>
        <a:spcAft>
          <a:spcPct val="0"/>
        </a:spcAft>
        <a:buChar char="»"/>
        <a:defRPr sz="2000">
          <a:solidFill>
            <a:srgbClr val="4D4D4D"/>
          </a:solidFill>
          <a:latin typeface="+mn-lt"/>
          <a:cs typeface="+mn-cs"/>
        </a:defRPr>
      </a:lvl8pPr>
      <a:lvl9pPr marL="3886200" indent="-228600" algn="l" rtl="0" fontAlgn="base">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36.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41.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29.xml"/><Relationship Id="rId4" Type="http://schemas.openxmlformats.org/officeDocument/2006/relationships/chart" Target="../charts/char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txBox="1">
            <a:spLocks/>
          </p:cNvSpPr>
          <p:nvPr/>
        </p:nvSpPr>
        <p:spPr bwMode="auto">
          <a:xfrm>
            <a:off x="395288" y="2362200"/>
            <a:ext cx="8291513" cy="1584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cs typeface="Arial" charset="0"/>
              </a:defRPr>
            </a:lvl2pPr>
            <a:lvl3pPr algn="l" rtl="0" eaLnBrk="0" fontAlgn="base" hangingPunct="0">
              <a:spcBef>
                <a:spcPct val="0"/>
              </a:spcBef>
              <a:spcAft>
                <a:spcPct val="0"/>
              </a:spcAft>
              <a:defRPr sz="4400">
                <a:solidFill>
                  <a:schemeClr val="tx2"/>
                </a:solidFill>
                <a:latin typeface="Arial" charset="0"/>
                <a:cs typeface="Arial" charset="0"/>
              </a:defRPr>
            </a:lvl3pPr>
            <a:lvl4pPr algn="l" rtl="0" eaLnBrk="0" fontAlgn="base" hangingPunct="0">
              <a:spcBef>
                <a:spcPct val="0"/>
              </a:spcBef>
              <a:spcAft>
                <a:spcPct val="0"/>
              </a:spcAft>
              <a:defRPr sz="4400">
                <a:solidFill>
                  <a:schemeClr val="tx2"/>
                </a:solidFill>
                <a:latin typeface="Arial" charset="0"/>
                <a:cs typeface="Arial" charset="0"/>
              </a:defRPr>
            </a:lvl4pPr>
            <a:lvl5pPr algn="l" rtl="0" eaLnBrk="0" fontAlgn="base" hangingPunct="0">
              <a:spcBef>
                <a:spcPct val="0"/>
              </a:spcBef>
              <a:spcAft>
                <a:spcPct val="0"/>
              </a:spcAft>
              <a:defRPr sz="4400">
                <a:solidFill>
                  <a:schemeClr val="tx2"/>
                </a:solidFill>
                <a:latin typeface="Arial" charset="0"/>
                <a:cs typeface="Arial" charset="0"/>
              </a:defRPr>
            </a:lvl5pPr>
            <a:lvl6pPr marL="457200" algn="l" rtl="0" fontAlgn="base">
              <a:spcBef>
                <a:spcPct val="0"/>
              </a:spcBef>
              <a:spcAft>
                <a:spcPct val="0"/>
              </a:spcAft>
              <a:defRPr sz="4400">
                <a:solidFill>
                  <a:schemeClr val="tx2"/>
                </a:solidFill>
                <a:latin typeface="Arial" charset="0"/>
                <a:cs typeface="Arial" charset="0"/>
              </a:defRPr>
            </a:lvl6pPr>
            <a:lvl7pPr marL="914400" algn="l" rtl="0" fontAlgn="base">
              <a:spcBef>
                <a:spcPct val="0"/>
              </a:spcBef>
              <a:spcAft>
                <a:spcPct val="0"/>
              </a:spcAft>
              <a:defRPr sz="4400">
                <a:solidFill>
                  <a:schemeClr val="tx2"/>
                </a:solidFill>
                <a:latin typeface="Arial" charset="0"/>
                <a:cs typeface="Arial" charset="0"/>
              </a:defRPr>
            </a:lvl7pPr>
            <a:lvl8pPr marL="1371600" algn="l" rtl="0" fontAlgn="base">
              <a:spcBef>
                <a:spcPct val="0"/>
              </a:spcBef>
              <a:spcAft>
                <a:spcPct val="0"/>
              </a:spcAft>
              <a:defRPr sz="4400">
                <a:solidFill>
                  <a:schemeClr val="tx2"/>
                </a:solidFill>
                <a:latin typeface="Arial" charset="0"/>
                <a:cs typeface="Arial" charset="0"/>
              </a:defRPr>
            </a:lvl8pPr>
            <a:lvl9pPr marL="1828800" algn="l" rtl="0" fontAlgn="base">
              <a:spcBef>
                <a:spcPct val="0"/>
              </a:spcBef>
              <a:spcAft>
                <a:spcPct val="0"/>
              </a:spcAft>
              <a:defRPr sz="4400">
                <a:solidFill>
                  <a:schemeClr val="tx2"/>
                </a:solidFill>
                <a:latin typeface="Arial" charset="0"/>
                <a:cs typeface="Arial" charset="0"/>
              </a:defRPr>
            </a:lvl9pPr>
          </a:lstStyle>
          <a:p>
            <a:pPr algn="ctr"/>
            <a:endParaRPr lang="en-US" sz="3200" b="1" dirty="0" smtClean="0">
              <a:solidFill>
                <a:srgbClr val="CCE3B5">
                  <a:lumMod val="10000"/>
                </a:srgbClr>
              </a:solidFill>
              <a:effectLst>
                <a:outerShdw blurRad="38100" dist="38100" dir="2700000" algn="tl">
                  <a:srgbClr val="000000">
                    <a:alpha val="43137"/>
                  </a:srgbClr>
                </a:outerShdw>
              </a:effectLst>
            </a:endParaRPr>
          </a:p>
          <a:p>
            <a:pPr algn="ctr"/>
            <a:endParaRPr lang="en-US" sz="3200" b="1" dirty="0">
              <a:solidFill>
                <a:srgbClr val="CCE3B5">
                  <a:lumMod val="10000"/>
                </a:srgbClr>
              </a:solidFill>
              <a:effectLst>
                <a:outerShdw blurRad="38100" dist="38100" dir="2700000" algn="tl">
                  <a:srgbClr val="000000">
                    <a:alpha val="43137"/>
                  </a:srgbClr>
                </a:outerShdw>
              </a:effectLst>
            </a:endParaRPr>
          </a:p>
          <a:p>
            <a:pPr algn="ctr"/>
            <a:r>
              <a:rPr lang="en-US" sz="3200" b="1" dirty="0" smtClean="0">
                <a:solidFill>
                  <a:srgbClr val="CCE3B5">
                    <a:lumMod val="10000"/>
                  </a:srgbClr>
                </a:solidFill>
                <a:effectLst>
                  <a:outerShdw blurRad="38100" dist="38100" dir="2700000" algn="tl">
                    <a:srgbClr val="000000">
                      <a:alpha val="43137"/>
                    </a:srgbClr>
                  </a:outerShdw>
                </a:effectLst>
              </a:rPr>
              <a:t>Voters with Disabilities and the 2014 Elections</a:t>
            </a:r>
            <a:endParaRPr lang="en-US" sz="1000" b="1" dirty="0" smtClean="0">
              <a:solidFill>
                <a:srgbClr val="CCE3B5">
                  <a:lumMod val="10000"/>
                </a:srgbClr>
              </a:solidFill>
              <a:effectLst>
                <a:outerShdw blurRad="38100" dist="38100" dir="2700000" algn="tl">
                  <a:srgbClr val="000000">
                    <a:alpha val="43137"/>
                  </a:srgbClr>
                </a:outerShdw>
              </a:effectLst>
            </a:endParaRPr>
          </a:p>
          <a:p>
            <a:pPr algn="ctr"/>
            <a:r>
              <a:rPr lang="en-US" sz="1800" dirty="0" smtClean="0">
                <a:solidFill>
                  <a:srgbClr val="CCE3B5">
                    <a:lumMod val="10000"/>
                  </a:srgbClr>
                </a:solidFill>
                <a:effectLst>
                  <a:outerShdw blurRad="38100" dist="38100" dir="2700000" algn="tl">
                    <a:srgbClr val="000000">
                      <a:alpha val="43137"/>
                    </a:srgbClr>
                  </a:outerShdw>
                </a:effectLst>
              </a:rPr>
              <a:t>November 10, 2014 </a:t>
            </a:r>
            <a:endParaRPr lang="en-US" sz="1800" dirty="0">
              <a:solidFill>
                <a:srgbClr val="CCE3B5">
                  <a:lumMod val="10000"/>
                </a:srgbClr>
              </a:solidFill>
              <a:effectLst>
                <a:outerShdw blurRad="38100" dist="38100" dir="2700000" algn="tl">
                  <a:srgbClr val="000000">
                    <a:alpha val="43137"/>
                  </a:srgbClr>
                </a:outerShdw>
              </a:effectLst>
            </a:endParaRPr>
          </a:p>
        </p:txBody>
      </p:sp>
      <p:pic>
        <p:nvPicPr>
          <p:cNvPr id="8" name="Picture 3" descr="greenberg_identity_black_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088" y="4800600"/>
            <a:ext cx="5472112" cy="25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logo-30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38797" y="5072357"/>
            <a:ext cx="1232694" cy="1007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4724400"/>
            <a:ext cx="2178845" cy="1389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4536282"/>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17B412F-0850-41CC-A4C9-8CD62A8BC027}" type="slidenum">
              <a:rPr lang="en-US" smtClean="0">
                <a:solidFill>
                  <a:srgbClr val="FFFFFF"/>
                </a:solidFill>
              </a:rPr>
              <a:pPr/>
              <a:t>10</a:t>
            </a:fld>
            <a:endParaRPr lang="en-US" dirty="0">
              <a:solidFill>
                <a:srgbClr val="FFFFFF"/>
              </a:solidFill>
            </a:endParaRPr>
          </a:p>
        </p:txBody>
      </p:sp>
      <p:sp>
        <p:nvSpPr>
          <p:cNvPr id="6" name="AutoShape 4"/>
          <p:cNvSpPr>
            <a:spLocks noChangeArrowheads="1"/>
          </p:cNvSpPr>
          <p:nvPr/>
        </p:nvSpPr>
        <p:spPr bwMode="auto">
          <a:xfrm>
            <a:off x="152400" y="1267777"/>
            <a:ext cx="8991600" cy="408623"/>
          </a:xfrm>
          <a:prstGeom prst="roundRect">
            <a:avLst>
              <a:gd name="adj" fmla="val 16667"/>
            </a:avLst>
          </a:prstGeom>
          <a:solidFill>
            <a:schemeClr val="accent2"/>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tabLst>
                <a:tab pos="5334000" algn="ctr"/>
                <a:tab pos="5715000" algn="ctr"/>
              </a:tabLst>
            </a:pPr>
            <a:r>
              <a:rPr lang="en-US" sz="1200" i="1" dirty="0">
                <a:solidFill>
                  <a:srgbClr val="E7E7E7">
                    <a:lumMod val="10000"/>
                  </a:srgbClr>
                </a:solidFill>
                <a:latin typeface="Arial"/>
                <a:ea typeface="Times New Roman"/>
                <a:cs typeface="Times New Roman"/>
              </a:rPr>
              <a:t>Now I am going to read you a list of reasons people vote for one candidate over another. After I read this list, tell me which THREE are the most important when deciding who to vote for in the election for U.S. Congress. </a:t>
            </a:r>
            <a:endParaRPr lang="en-US" sz="1200" i="1" dirty="0">
              <a:solidFill>
                <a:srgbClr val="E7E7E7">
                  <a:lumMod val="10000"/>
                </a:srgbClr>
              </a:solidFill>
              <a:ea typeface="Times New Roman"/>
              <a:cs typeface="Times New Roman"/>
            </a:endParaRPr>
          </a:p>
        </p:txBody>
      </p:sp>
      <p:graphicFrame>
        <p:nvGraphicFramePr>
          <p:cNvPr id="7" name="Chart 6"/>
          <p:cNvGraphicFramePr/>
          <p:nvPr>
            <p:extLst>
              <p:ext uri="{D42A27DB-BD31-4B8C-83A1-F6EECF244321}">
                <p14:modId xmlns:p14="http://schemas.microsoft.com/office/powerpoint/2010/main" val="3513833520"/>
              </p:ext>
            </p:extLst>
          </p:nvPr>
        </p:nvGraphicFramePr>
        <p:xfrm>
          <a:off x="4318000" y="1910592"/>
          <a:ext cx="4749800" cy="4040187"/>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Connector 7"/>
          <p:cNvCxnSpPr/>
          <p:nvPr/>
        </p:nvCxnSpPr>
        <p:spPr bwMode="auto">
          <a:xfrm>
            <a:off x="427775" y="258953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cxnSp>
        <p:nvCxnSpPr>
          <p:cNvPr id="10" name="Straight Connector 9"/>
          <p:cNvCxnSpPr/>
          <p:nvPr/>
        </p:nvCxnSpPr>
        <p:spPr bwMode="auto">
          <a:xfrm>
            <a:off x="405512" y="444500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cxnSp>
        <p:nvCxnSpPr>
          <p:cNvPr id="22" name="Straight Connector 21"/>
          <p:cNvCxnSpPr/>
          <p:nvPr/>
        </p:nvCxnSpPr>
        <p:spPr bwMode="auto">
          <a:xfrm>
            <a:off x="405512" y="482600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cxnSp>
        <p:nvCxnSpPr>
          <p:cNvPr id="25" name="Straight Connector 24"/>
          <p:cNvCxnSpPr/>
          <p:nvPr/>
        </p:nvCxnSpPr>
        <p:spPr bwMode="auto">
          <a:xfrm>
            <a:off x="405512" y="519430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sp>
        <p:nvSpPr>
          <p:cNvPr id="30" name="Rectangle 3"/>
          <p:cNvSpPr>
            <a:spLocks noChangeArrowheads="1"/>
          </p:cNvSpPr>
          <p:nvPr/>
        </p:nvSpPr>
        <p:spPr bwMode="auto">
          <a:xfrm>
            <a:off x="351575" y="281972"/>
            <a:ext cx="8305800" cy="797782"/>
          </a:xfrm>
          <a:prstGeom prst="rect">
            <a:avLst/>
          </a:prstGeom>
          <a:noFill/>
          <a:ln w="9525">
            <a:noFill/>
            <a:miter lim="800000"/>
            <a:headEnd/>
            <a:tailEnd/>
          </a:ln>
          <a:effectLst/>
        </p:spPr>
        <p:txBody>
          <a:bodyPr lIns="0" tIns="0" rIns="0" bIns="0">
            <a:spAutoFit/>
          </a:bodyPr>
          <a:lstStyle/>
          <a:p>
            <a:pPr>
              <a:lnSpc>
                <a:spcPct val="80000"/>
              </a:lnSpc>
            </a:pPr>
            <a:r>
              <a:rPr lang="en-US" sz="3200" dirty="0" smtClean="0">
                <a:solidFill>
                  <a:srgbClr val="FFFFFF"/>
                </a:solidFill>
              </a:rPr>
              <a:t>Like Other Voters, Disability Community Focused on the Economy </a:t>
            </a:r>
            <a:endParaRPr lang="en-US" sz="2800" dirty="0">
              <a:solidFill>
                <a:srgbClr val="FFFFFF"/>
              </a:solidFill>
            </a:endParaRPr>
          </a:p>
        </p:txBody>
      </p:sp>
      <p:cxnSp>
        <p:nvCxnSpPr>
          <p:cNvPr id="18" name="Straight Connector 17"/>
          <p:cNvCxnSpPr/>
          <p:nvPr/>
        </p:nvCxnSpPr>
        <p:spPr bwMode="auto">
          <a:xfrm>
            <a:off x="419100" y="295910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cxnSp>
        <p:nvCxnSpPr>
          <p:cNvPr id="20" name="Straight Connector 19"/>
          <p:cNvCxnSpPr/>
          <p:nvPr/>
        </p:nvCxnSpPr>
        <p:spPr bwMode="auto">
          <a:xfrm>
            <a:off x="405512" y="332740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graphicFrame>
        <p:nvGraphicFramePr>
          <p:cNvPr id="26" name="Chart 25"/>
          <p:cNvGraphicFramePr/>
          <p:nvPr>
            <p:extLst>
              <p:ext uri="{D42A27DB-BD31-4B8C-83A1-F6EECF244321}">
                <p14:modId xmlns:p14="http://schemas.microsoft.com/office/powerpoint/2010/main" val="2629749569"/>
              </p:ext>
            </p:extLst>
          </p:nvPr>
        </p:nvGraphicFramePr>
        <p:xfrm>
          <a:off x="0" y="1903413"/>
          <a:ext cx="4749800" cy="4040187"/>
        </p:xfrm>
        <a:graphic>
          <a:graphicData uri="http://schemas.openxmlformats.org/drawingml/2006/chart">
            <c:chart xmlns:c="http://schemas.openxmlformats.org/drawingml/2006/chart" xmlns:r="http://schemas.openxmlformats.org/officeDocument/2006/relationships" r:id="rId4"/>
          </a:graphicData>
        </a:graphic>
      </p:graphicFrame>
      <p:cxnSp>
        <p:nvCxnSpPr>
          <p:cNvPr id="28" name="Straight Connector 27"/>
          <p:cNvCxnSpPr/>
          <p:nvPr/>
        </p:nvCxnSpPr>
        <p:spPr bwMode="auto">
          <a:xfrm>
            <a:off x="405512" y="370840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cxnSp>
        <p:nvCxnSpPr>
          <p:cNvPr id="31" name="Straight Connector 30"/>
          <p:cNvCxnSpPr/>
          <p:nvPr/>
        </p:nvCxnSpPr>
        <p:spPr bwMode="auto">
          <a:xfrm>
            <a:off x="405512" y="407670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cxnSp>
        <p:nvCxnSpPr>
          <p:cNvPr id="32" name="Straight Connector 31"/>
          <p:cNvCxnSpPr/>
          <p:nvPr/>
        </p:nvCxnSpPr>
        <p:spPr bwMode="auto">
          <a:xfrm>
            <a:off x="403860" y="5562600"/>
            <a:ext cx="8229600" cy="0"/>
          </a:xfrm>
          <a:prstGeom prst="line">
            <a:avLst/>
          </a:prstGeom>
          <a:noFill/>
          <a:ln w="3175" cap="flat" cmpd="sng" algn="ctr">
            <a:solidFill>
              <a:sysClr val="windowText" lastClr="000000">
                <a:lumMod val="95000"/>
                <a:lumOff val="5000"/>
              </a:sysClr>
            </a:solidFill>
            <a:prstDash val="dash"/>
            <a:headEnd type="none" w="med" len="med"/>
            <a:tailEnd type="none" w="med" len="med"/>
          </a:ln>
          <a:effectLst/>
        </p:spPr>
      </p:cxnSp>
      <p:sp>
        <p:nvSpPr>
          <p:cNvPr id="35" name="TextBox 34"/>
          <p:cNvSpPr txBox="1"/>
          <p:nvPr/>
        </p:nvSpPr>
        <p:spPr>
          <a:xfrm>
            <a:off x="1143000" y="1739900"/>
            <a:ext cx="2743200" cy="327026"/>
          </a:xfrm>
          <a:prstGeom prst="rect">
            <a:avLst/>
          </a:prstGeom>
          <a:solidFill>
            <a:srgbClr val="FFFFFF"/>
          </a:solidFill>
          <a:ln>
            <a:solidFill>
              <a:srgbClr val="000000"/>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E78A5C">
                    <a:lumMod val="10000"/>
                  </a:srgbClr>
                </a:solidFill>
                <a:effectLst/>
                <a:uLnTx/>
                <a:uFillTx/>
              </a:rPr>
              <a:t>2014 Voters</a:t>
            </a:r>
          </a:p>
        </p:txBody>
      </p:sp>
      <p:sp>
        <p:nvSpPr>
          <p:cNvPr id="36" name="TextBox 35"/>
          <p:cNvSpPr txBox="1"/>
          <p:nvPr/>
        </p:nvSpPr>
        <p:spPr>
          <a:xfrm>
            <a:off x="5509260" y="1739900"/>
            <a:ext cx="2743200" cy="327026"/>
          </a:xfrm>
          <a:prstGeom prst="rect">
            <a:avLst/>
          </a:prstGeom>
          <a:solidFill>
            <a:srgbClr val="FFFFFF"/>
          </a:solidFill>
          <a:ln>
            <a:solidFill>
              <a:srgbClr val="000000"/>
            </a:solidFill>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rgbClr val="E78A5C">
                    <a:lumMod val="10000"/>
                  </a:srgbClr>
                </a:solidFill>
                <a:effectLst/>
                <a:uLnTx/>
                <a:uFillTx/>
              </a:rPr>
              <a:t>Disability Community</a:t>
            </a:r>
          </a:p>
        </p:txBody>
      </p:sp>
      <p:sp>
        <p:nvSpPr>
          <p:cNvPr id="39" name="AutoShape 4"/>
          <p:cNvSpPr>
            <a:spLocks noChangeArrowheads="1"/>
          </p:cNvSpPr>
          <p:nvPr/>
        </p:nvSpPr>
        <p:spPr bwMode="auto">
          <a:xfrm>
            <a:off x="82542" y="6515725"/>
            <a:ext cx="2848825" cy="178772"/>
          </a:xfrm>
          <a:prstGeom prst="roundRect">
            <a:avLst>
              <a:gd name="adj" fmla="val 16667"/>
            </a:avLst>
          </a:prstGeom>
          <a:solidFill>
            <a:schemeClr val="accent2">
              <a:lumMod val="75000"/>
            </a:schemeClr>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tabLst>
                <a:tab pos="5334000" algn="ctr"/>
                <a:tab pos="5715000" algn="ctr"/>
              </a:tabLst>
            </a:pPr>
            <a:r>
              <a:rPr lang="en-US" sz="1050" i="1" dirty="0" smtClean="0">
                <a:solidFill>
                  <a:srgbClr val="E7E7E7">
                    <a:lumMod val="10000"/>
                  </a:srgbClr>
                </a:solidFill>
                <a:latin typeface="Arial"/>
                <a:ea typeface="Times New Roman"/>
                <a:cs typeface="Times New Roman"/>
              </a:rPr>
              <a:t>* Blind-accessible data on next slide.</a:t>
            </a:r>
            <a:endParaRPr lang="en-US" sz="1050" i="1" dirty="0">
              <a:solidFill>
                <a:srgbClr val="E7E7E7">
                  <a:lumMod val="10000"/>
                </a:srgbClr>
              </a:solidFill>
              <a:ea typeface="Times New Roman"/>
              <a:cs typeface="Times New Roman"/>
            </a:endParaRPr>
          </a:p>
        </p:txBody>
      </p:sp>
    </p:spTree>
    <p:extLst>
      <p:ext uri="{BB962C8B-B14F-4D97-AF65-F5344CB8AC3E}">
        <p14:creationId xmlns:p14="http://schemas.microsoft.com/office/powerpoint/2010/main" val="1419214517"/>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17B412F-0850-41CC-A4C9-8CD62A8BC027}" type="slidenum">
              <a:rPr lang="en-US" smtClean="0">
                <a:solidFill>
                  <a:srgbClr val="FFFFFF"/>
                </a:solidFill>
              </a:rPr>
              <a:pPr/>
              <a:t>11</a:t>
            </a:fld>
            <a:endParaRPr lang="en-US" dirty="0">
              <a:solidFill>
                <a:srgbClr val="FFFFFF"/>
              </a:solidFill>
            </a:endParaRPr>
          </a:p>
        </p:txBody>
      </p:sp>
      <p:sp>
        <p:nvSpPr>
          <p:cNvPr id="6" name="AutoShape 4"/>
          <p:cNvSpPr>
            <a:spLocks noChangeArrowheads="1"/>
          </p:cNvSpPr>
          <p:nvPr/>
        </p:nvSpPr>
        <p:spPr bwMode="auto">
          <a:xfrm>
            <a:off x="152400" y="1267777"/>
            <a:ext cx="8879633" cy="408623"/>
          </a:xfrm>
          <a:prstGeom prst="roundRect">
            <a:avLst>
              <a:gd name="adj" fmla="val 16667"/>
            </a:avLst>
          </a:prstGeom>
          <a:solidFill>
            <a:schemeClr val="accent2"/>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tabLst>
                <a:tab pos="5334000" algn="ctr"/>
                <a:tab pos="5715000" algn="ctr"/>
              </a:tabLst>
            </a:pPr>
            <a:r>
              <a:rPr lang="en-US" sz="1200" i="1" dirty="0">
                <a:solidFill>
                  <a:srgbClr val="E7E7E7">
                    <a:lumMod val="10000"/>
                  </a:srgbClr>
                </a:solidFill>
                <a:latin typeface="Arial"/>
                <a:ea typeface="Times New Roman"/>
                <a:cs typeface="Times New Roman"/>
              </a:rPr>
              <a:t>Now I am going to read you a list of reasons people vote for one candidate over another. After I read this list, tell me which THREE are the most important when deciding who to vote for in the election for U.S. Congress. </a:t>
            </a:r>
            <a:endParaRPr lang="en-US" sz="1200" i="1" dirty="0">
              <a:solidFill>
                <a:srgbClr val="E7E7E7">
                  <a:lumMod val="10000"/>
                </a:srgbClr>
              </a:solidFill>
              <a:ea typeface="Times New Roman"/>
              <a:cs typeface="Times New Roman"/>
            </a:endParaRPr>
          </a:p>
        </p:txBody>
      </p:sp>
      <p:sp>
        <p:nvSpPr>
          <p:cNvPr id="30" name="Rectangle 3"/>
          <p:cNvSpPr>
            <a:spLocks noChangeArrowheads="1"/>
          </p:cNvSpPr>
          <p:nvPr/>
        </p:nvSpPr>
        <p:spPr bwMode="auto">
          <a:xfrm>
            <a:off x="351575" y="281972"/>
            <a:ext cx="8305800" cy="1042721"/>
          </a:xfrm>
          <a:prstGeom prst="rect">
            <a:avLst/>
          </a:prstGeom>
          <a:noFill/>
          <a:ln w="9525">
            <a:noFill/>
            <a:miter lim="800000"/>
            <a:headEnd/>
            <a:tailEnd/>
          </a:ln>
          <a:effectLst/>
        </p:spPr>
        <p:txBody>
          <a:bodyPr lIns="0" tIns="0" rIns="0" bIns="0">
            <a:spAutoFit/>
          </a:bodyPr>
          <a:lstStyle/>
          <a:p>
            <a:pPr>
              <a:lnSpc>
                <a:spcPct val="80000"/>
              </a:lnSpc>
            </a:pPr>
            <a:r>
              <a:rPr lang="en-US" sz="2800" dirty="0" smtClean="0">
                <a:solidFill>
                  <a:srgbClr val="FFFFFF"/>
                </a:solidFill>
              </a:rPr>
              <a:t>Like Other </a:t>
            </a:r>
            <a:r>
              <a:rPr lang="en-US" sz="2800" dirty="0">
                <a:solidFill>
                  <a:srgbClr val="FFFFFF"/>
                </a:solidFill>
              </a:rPr>
              <a:t>Voters, Disability Community Focused on the Economy </a:t>
            </a:r>
            <a:endParaRPr lang="en-US" sz="2400" dirty="0">
              <a:solidFill>
                <a:srgbClr val="FFFFFF"/>
              </a:solidFill>
            </a:endParaRPr>
          </a:p>
          <a:p>
            <a:pPr>
              <a:lnSpc>
                <a:spcPct val="80000"/>
              </a:lnSpc>
            </a:pPr>
            <a:endParaRPr lang="en-US" sz="2800" dirty="0">
              <a:solidFill>
                <a:srgbClr val="FFFFFF"/>
              </a:solidFill>
            </a:endParaRPr>
          </a:p>
        </p:txBody>
      </p:sp>
      <p:sp>
        <p:nvSpPr>
          <p:cNvPr id="19" name="TextBox 18"/>
          <p:cNvSpPr txBox="1"/>
          <p:nvPr/>
        </p:nvSpPr>
        <p:spPr>
          <a:xfrm>
            <a:off x="152400" y="2023408"/>
            <a:ext cx="8879633" cy="3293209"/>
          </a:xfrm>
          <a:prstGeom prst="rect">
            <a:avLst/>
          </a:prstGeom>
          <a:solidFill>
            <a:srgbClr val="FFFFFF">
              <a:lumMod val="85000"/>
            </a:srgbClr>
          </a:solidFill>
          <a:ln>
            <a:solidFill>
              <a:srgbClr val="000000"/>
            </a:solidFill>
          </a:ln>
        </p:spPr>
        <p:txBody>
          <a:bodyPr wrap="square" rtlCol="0">
            <a:spAutoFit/>
          </a:bodyPr>
          <a:lstStyle/>
          <a:p>
            <a:r>
              <a:rPr kumimoji="0" lang="en-US" sz="1600" b="0" i="0" u="none" strike="noStrike" kern="0" cap="none" spc="0" normalizeH="0" baseline="0" noProof="0" dirty="0" smtClean="0">
                <a:ln>
                  <a:noFill/>
                </a:ln>
                <a:solidFill>
                  <a:srgbClr val="000000"/>
                </a:solidFill>
                <a:effectLst/>
                <a:uLnTx/>
                <a:uFillTx/>
              </a:rPr>
              <a:t>“</a:t>
            </a:r>
            <a:r>
              <a:rPr kumimoji="0" lang="en-US" sz="1600" b="0" i="1" u="none" strike="noStrike" kern="0" cap="none" spc="0" normalizeH="0" baseline="0" noProof="0" dirty="0" smtClean="0">
                <a:ln>
                  <a:noFill/>
                </a:ln>
                <a:solidFill>
                  <a:srgbClr val="000000"/>
                </a:solidFill>
                <a:effectLst/>
                <a:uLnTx/>
                <a:uFillTx/>
              </a:rPr>
              <a:t>Now I am going to read you a list of reasons people vote for one candidate over another. After I read this list, tell me which THREE are the most important when deciding who to vote for in the election for U.S. Congress.</a:t>
            </a:r>
            <a:r>
              <a:rPr kumimoji="0" lang="en-US" sz="1600" b="0" i="0" u="none" strike="noStrike" kern="0" cap="none" spc="0" normalizeH="0" baseline="0" noProof="0" dirty="0" smtClean="0">
                <a:ln>
                  <a:noFill/>
                </a:ln>
                <a:solidFill>
                  <a:srgbClr val="000000"/>
                </a:solidFill>
                <a:effectLst/>
                <a:uLnTx/>
                <a:uFillTx/>
              </a:rPr>
              <a:t>” </a:t>
            </a:r>
            <a:r>
              <a:rPr kumimoji="0" lang="en-US" sz="1600" b="1" i="0" u="none" strike="noStrike" kern="0" cap="none" spc="0" normalizeH="0" baseline="0" noProof="0" dirty="0" smtClean="0">
                <a:ln>
                  <a:noFill/>
                </a:ln>
                <a:solidFill>
                  <a:srgbClr val="000000"/>
                </a:solidFill>
                <a:effectLst/>
                <a:uLnTx/>
                <a:uFillTx/>
              </a:rPr>
              <a:t>2014 voters. </a:t>
            </a:r>
            <a:r>
              <a:rPr kumimoji="0" lang="en-US" sz="1600" b="0" i="0" u="none" strike="noStrike" kern="0" cap="none" spc="0" normalizeH="0" baseline="0" noProof="0" dirty="0" smtClean="0">
                <a:ln>
                  <a:noFill/>
                </a:ln>
                <a:solidFill>
                  <a:srgbClr val="000000"/>
                </a:solidFill>
                <a:effectLst/>
                <a:uLnTx/>
                <a:uFillTx/>
              </a:rPr>
              <a:t>Their position on the economy, jobs and wages, 54 percent. Their position on</a:t>
            </a:r>
            <a:r>
              <a:rPr kumimoji="0" lang="en-US" sz="1600" b="0" i="0" u="none" strike="noStrike" kern="0" cap="none" spc="0" normalizeH="0" noProof="0" dirty="0" smtClean="0">
                <a:ln>
                  <a:noFill/>
                </a:ln>
                <a:solidFill>
                  <a:srgbClr val="000000"/>
                </a:solidFill>
                <a:effectLst/>
                <a:uLnTx/>
                <a:uFillTx/>
              </a:rPr>
              <a:t> the new health care law, </a:t>
            </a:r>
            <a:r>
              <a:rPr lang="en-US" sz="1600" kern="0" noProof="0" dirty="0" smtClean="0">
                <a:solidFill>
                  <a:srgbClr val="000000"/>
                </a:solidFill>
              </a:rPr>
              <a:t>30</a:t>
            </a:r>
            <a:r>
              <a:rPr kumimoji="0" lang="en-US" sz="1600" b="0" i="0" u="none" strike="noStrike" kern="0" cap="none" spc="0" normalizeH="0" noProof="0" dirty="0" smtClean="0">
                <a:ln>
                  <a:noFill/>
                </a:ln>
                <a:solidFill>
                  <a:srgbClr val="000000"/>
                </a:solidFill>
                <a:effectLst/>
                <a:uLnTx/>
                <a:uFillTx/>
              </a:rPr>
              <a:t> percent. Their position on foreign affairs, ISIS, and Ebola, 28 percent. Their position on spending and deficits, 27 percent. Their position on immigration, 26 percent. Their position on Medicare and Social Security, 26 percent. Their position on abortion and gay marriage, 23 percent. Their position on women’s issues, 17 percent. </a:t>
            </a:r>
            <a:r>
              <a:rPr lang="en-US" sz="1600" kern="0" dirty="0" smtClean="0">
                <a:solidFill>
                  <a:srgbClr val="000000"/>
                </a:solidFill>
              </a:rPr>
              <a:t>Because I support their political party, 11 percent. Because of Barack Obama, 8 percent. </a:t>
            </a:r>
            <a:r>
              <a:rPr kumimoji="0" lang="en-US" sz="1600" b="1" i="0" u="none" strike="noStrike" kern="0" cap="none" spc="0" normalizeH="0" baseline="0" noProof="0" dirty="0" smtClean="0">
                <a:ln>
                  <a:noFill/>
                </a:ln>
                <a:solidFill>
                  <a:srgbClr val="000000"/>
                </a:solidFill>
                <a:effectLst/>
                <a:uLnTx/>
                <a:uFillTx/>
              </a:rPr>
              <a:t>Disability community. </a:t>
            </a:r>
            <a:r>
              <a:rPr kumimoji="0" lang="en-US" sz="1600" b="0" i="0" u="none" strike="noStrike" kern="0" cap="none" spc="0" normalizeH="0" baseline="0" noProof="0" dirty="0" smtClean="0">
                <a:ln>
                  <a:noFill/>
                </a:ln>
                <a:solidFill>
                  <a:srgbClr val="000000"/>
                </a:solidFill>
                <a:effectLst/>
                <a:uLnTx/>
                <a:uFillTx/>
              </a:rPr>
              <a:t>Their position on the economy, jobs and wages, 58 percent. Their position on</a:t>
            </a:r>
            <a:r>
              <a:rPr kumimoji="0" lang="en-US" sz="1600" b="0" i="0" u="none" strike="noStrike" kern="0" cap="none" spc="0" normalizeH="0" noProof="0" dirty="0" smtClean="0">
                <a:ln>
                  <a:noFill/>
                </a:ln>
                <a:solidFill>
                  <a:srgbClr val="000000"/>
                </a:solidFill>
                <a:effectLst/>
                <a:uLnTx/>
                <a:uFillTx/>
              </a:rPr>
              <a:t> the new health care law, 26 percent. Their position on foreign affairs, ISIS, and Ebola, 32 percent. Their position on spending and deficits, 32 percent. Their position on immigration, 20 percent. Their position on Medicare and Social Security, 29 percent. Their position on abortion and gay marriage, 21 percent. Their position on women’s issues, 15 percent. </a:t>
            </a:r>
            <a:r>
              <a:rPr lang="en-US" sz="1600" kern="0" dirty="0" smtClean="0">
                <a:solidFill>
                  <a:srgbClr val="000000"/>
                </a:solidFill>
              </a:rPr>
              <a:t>Because I support their political party, 10 percent. Because of Barack Obama, </a:t>
            </a:r>
            <a:r>
              <a:rPr lang="en-US" sz="1600" kern="0" dirty="0">
                <a:solidFill>
                  <a:srgbClr val="000000"/>
                </a:solidFill>
              </a:rPr>
              <a:t>9</a:t>
            </a:r>
            <a:r>
              <a:rPr lang="en-US" sz="1600" kern="0" dirty="0" smtClean="0">
                <a:solidFill>
                  <a:srgbClr val="000000"/>
                </a:solidFill>
              </a:rPr>
              <a:t> percent. </a:t>
            </a:r>
            <a:endParaRPr kumimoji="0" lang="en-US" sz="1600" b="0" i="1" u="none" strike="noStrike" kern="0" cap="none" spc="0" normalizeH="0" baseline="0" noProof="0" dirty="0">
              <a:ln>
                <a:noFill/>
              </a:ln>
              <a:solidFill>
                <a:srgbClr val="000000"/>
              </a:solidFill>
              <a:effectLst/>
              <a:uLnTx/>
              <a:uFillTx/>
            </a:endParaRPr>
          </a:p>
        </p:txBody>
      </p:sp>
    </p:spTree>
    <p:extLst>
      <p:ext uri="{BB962C8B-B14F-4D97-AF65-F5344CB8AC3E}">
        <p14:creationId xmlns:p14="http://schemas.microsoft.com/office/powerpoint/2010/main" val="321527068"/>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12</a:t>
            </a:fld>
            <a:endParaRPr lang="en-US" sz="1400" dirty="0"/>
          </a:p>
        </p:txBody>
      </p:sp>
      <p:sp>
        <p:nvSpPr>
          <p:cNvPr id="5" name="Title 1"/>
          <p:cNvSpPr txBox="1">
            <a:spLocks/>
          </p:cNvSpPr>
          <p:nvPr/>
        </p:nvSpPr>
        <p:spPr>
          <a:xfrm>
            <a:off x="229126" y="152400"/>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Many Agree Not Raising Issues Important to Them</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4138482266"/>
              </p:ext>
            </p:extLst>
          </p:nvPr>
        </p:nvGraphicFramePr>
        <p:xfrm>
          <a:off x="139700" y="1752600"/>
          <a:ext cx="892810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22" name="AutoShape 4"/>
          <p:cNvSpPr>
            <a:spLocks noChangeArrowheads="1"/>
          </p:cNvSpPr>
          <p:nvPr/>
        </p:nvSpPr>
        <p:spPr bwMode="auto">
          <a:xfrm>
            <a:off x="234206" y="1233011"/>
            <a:ext cx="8833594" cy="408623"/>
          </a:xfrm>
          <a:prstGeom prst="roundRect">
            <a:avLst>
              <a:gd name="adj" fmla="val 16667"/>
            </a:avLst>
          </a:prstGeom>
          <a:solidFill>
            <a:schemeClr val="accent2"/>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Now I'm going to read you a pair of statements. Please tell </a:t>
            </a:r>
            <a:r>
              <a:rPr lang="en-US" sz="1200" i="1" dirty="0" smtClean="0">
                <a:solidFill>
                  <a:srgbClr val="000000"/>
                </a:solidFill>
              </a:rPr>
              <a:t>me whether </a:t>
            </a:r>
            <a:r>
              <a:rPr lang="en-US" sz="1200" i="1" dirty="0">
                <a:solidFill>
                  <a:srgbClr val="000000"/>
                </a:solidFill>
              </a:rPr>
              <a:t>the FIRST statement or the SECOND statement comes closer to </a:t>
            </a:r>
            <a:r>
              <a:rPr lang="en-US" sz="1200" i="1" dirty="0" smtClean="0">
                <a:solidFill>
                  <a:srgbClr val="000000"/>
                </a:solidFill>
              </a:rPr>
              <a:t>your own </a:t>
            </a:r>
            <a:r>
              <a:rPr lang="en-US" sz="1200" i="1" dirty="0">
                <a:solidFill>
                  <a:srgbClr val="000000"/>
                </a:solidFill>
              </a:rPr>
              <a:t>view, even if neither is exactly right.</a:t>
            </a:r>
          </a:p>
        </p:txBody>
      </p:sp>
      <p:cxnSp>
        <p:nvCxnSpPr>
          <p:cNvPr id="11" name="Straight Connector 2"/>
          <p:cNvCxnSpPr>
            <a:cxnSpLocks noChangeShapeType="1"/>
          </p:cNvCxnSpPr>
          <p:nvPr/>
        </p:nvCxnSpPr>
        <p:spPr bwMode="auto">
          <a:xfrm>
            <a:off x="4711700" y="2133600"/>
            <a:ext cx="0" cy="3200400"/>
          </a:xfrm>
          <a:prstGeom prst="line">
            <a:avLst/>
          </a:prstGeom>
          <a:noFill/>
          <a:ln w="28575" algn="ctr">
            <a:solidFill>
              <a:srgbClr val="FFFFFF">
                <a:lumMod val="65000"/>
              </a:srgbClr>
            </a:solidFill>
            <a:prstDash val="solid"/>
            <a:round/>
            <a:headEnd/>
            <a:tailEnd/>
          </a:ln>
        </p:spPr>
      </p:cxnSp>
      <p:sp>
        <p:nvSpPr>
          <p:cNvPr id="13" name="TextBox 12"/>
          <p:cNvSpPr txBox="1"/>
          <p:nvPr/>
        </p:nvSpPr>
        <p:spPr>
          <a:xfrm>
            <a:off x="1574800" y="3378200"/>
            <a:ext cx="1889760" cy="327026"/>
          </a:xfrm>
          <a:prstGeom prst="rect">
            <a:avLst/>
          </a:prstGeom>
          <a:noFill/>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2014 Voters</a:t>
            </a:r>
          </a:p>
        </p:txBody>
      </p:sp>
      <p:sp>
        <p:nvSpPr>
          <p:cNvPr id="15" name="TextBox 14"/>
          <p:cNvSpPr txBox="1"/>
          <p:nvPr/>
        </p:nvSpPr>
        <p:spPr>
          <a:xfrm>
            <a:off x="5565140" y="3352800"/>
            <a:ext cx="2651760" cy="327026"/>
          </a:xfrm>
          <a:prstGeom prst="rect">
            <a:avLst/>
          </a:prstGeom>
          <a:noFill/>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Disability Community</a:t>
            </a:r>
          </a:p>
        </p:txBody>
      </p:sp>
      <p:sp>
        <p:nvSpPr>
          <p:cNvPr id="12" name="AutoShape 4"/>
          <p:cNvSpPr>
            <a:spLocks noChangeArrowheads="1"/>
          </p:cNvSpPr>
          <p:nvPr/>
        </p:nvSpPr>
        <p:spPr bwMode="auto">
          <a:xfrm>
            <a:off x="229126" y="1724976"/>
            <a:ext cx="4272017" cy="408623"/>
          </a:xfrm>
          <a:prstGeom prst="roundRect">
            <a:avLst>
              <a:gd name="adj" fmla="val 16667"/>
            </a:avLst>
          </a:prstGeom>
          <a:solidFill>
            <a:srgbClr val="00B0F0"/>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i="1" dirty="0">
                <a:solidFill>
                  <a:schemeClr val="accent2"/>
                </a:solidFill>
              </a:rPr>
              <a:t>The President and the political debate in the </a:t>
            </a:r>
            <a:r>
              <a:rPr lang="en-US" sz="1200" b="1" i="1" dirty="0" smtClean="0">
                <a:solidFill>
                  <a:schemeClr val="accent2"/>
                </a:solidFill>
              </a:rPr>
              <a:t>country are </a:t>
            </a:r>
            <a:r>
              <a:rPr lang="en-US" sz="1200" b="1" i="1" dirty="0">
                <a:solidFill>
                  <a:schemeClr val="accent2"/>
                </a:solidFill>
              </a:rPr>
              <a:t>raising issues important to people.</a:t>
            </a:r>
          </a:p>
        </p:txBody>
      </p:sp>
      <p:sp>
        <p:nvSpPr>
          <p:cNvPr id="16" name="AutoShape 4"/>
          <p:cNvSpPr>
            <a:spLocks noChangeArrowheads="1"/>
          </p:cNvSpPr>
          <p:nvPr/>
        </p:nvSpPr>
        <p:spPr bwMode="auto">
          <a:xfrm>
            <a:off x="4824467" y="1724977"/>
            <a:ext cx="4272017" cy="408623"/>
          </a:xfrm>
          <a:prstGeom prst="roundRect">
            <a:avLst>
              <a:gd name="adj" fmla="val 16667"/>
            </a:avLst>
          </a:prstGeom>
          <a:solidFill>
            <a:srgbClr val="FFC000"/>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i="1" dirty="0">
                <a:solidFill>
                  <a:srgbClr val="000000"/>
                </a:solidFill>
              </a:rPr>
              <a:t>The national political debate </a:t>
            </a:r>
            <a:r>
              <a:rPr lang="en-US" sz="1200" b="1" i="1" dirty="0" smtClean="0">
                <a:solidFill>
                  <a:srgbClr val="000000"/>
                </a:solidFill>
              </a:rPr>
              <a:t>in the </a:t>
            </a:r>
            <a:r>
              <a:rPr lang="en-US" sz="1200" b="1" i="1" dirty="0">
                <a:solidFill>
                  <a:srgbClr val="000000"/>
                </a:solidFill>
              </a:rPr>
              <a:t>country just isn't dealing with issues that matter to people.</a:t>
            </a:r>
          </a:p>
        </p:txBody>
      </p:sp>
      <p:sp>
        <p:nvSpPr>
          <p:cNvPr id="17" name="TextBox 16"/>
          <p:cNvSpPr txBox="1"/>
          <p:nvPr/>
        </p:nvSpPr>
        <p:spPr>
          <a:xfrm>
            <a:off x="41910" y="3746718"/>
            <a:ext cx="9067274" cy="1815882"/>
          </a:xfrm>
          <a:prstGeom prst="rect">
            <a:avLst/>
          </a:prstGeom>
          <a:solidFill>
            <a:srgbClr val="FFFFFF">
              <a:lumMod val="85000"/>
            </a:srgbClr>
          </a:solidFill>
          <a:ln>
            <a:solidFill>
              <a:srgbClr val="000000"/>
            </a:solidFill>
          </a:ln>
        </p:spPr>
        <p:txBody>
          <a:bodyPr wrap="square" rtlCol="0">
            <a:spAutoFit/>
          </a:bodyPr>
          <a:lstStyle/>
          <a:p>
            <a:pPr lvl="0"/>
            <a:r>
              <a:rPr lang="en-US" sz="1400" dirty="0">
                <a:solidFill>
                  <a:srgbClr val="000000"/>
                </a:solidFill>
                <a:latin typeface="Calibri" panose="020F0502020204030204" pitchFamily="34" charset="0"/>
              </a:rPr>
              <a:t>“</a:t>
            </a:r>
            <a:r>
              <a:rPr lang="en-US" sz="1400" i="1" dirty="0">
                <a:solidFill>
                  <a:srgbClr val="000000"/>
                </a:solidFill>
                <a:latin typeface="Calibri" panose="020F0502020204030204" pitchFamily="34" charset="0"/>
              </a:rPr>
              <a:t>Now I'm going to read you a pair of statements. Please tell me whether the FIRST statement or the SECOND statement comes closer to your own view, even if neither is exactly right.</a:t>
            </a:r>
            <a:r>
              <a:rPr lang="en-US" sz="1400" dirty="0">
                <a:solidFill>
                  <a:srgbClr val="000000"/>
                </a:solidFill>
                <a:latin typeface="Calibri" panose="020F0502020204030204" pitchFamily="34" charset="0"/>
              </a:rPr>
              <a:t>” </a:t>
            </a:r>
            <a:r>
              <a:rPr lang="en-US" sz="1400" b="1" dirty="0">
                <a:solidFill>
                  <a:srgbClr val="000000"/>
                </a:solidFill>
                <a:latin typeface="Calibri" panose="020F0502020204030204" pitchFamily="34" charset="0"/>
              </a:rPr>
              <a:t>The President and the political debate in the country are raising issues important to people. OR The national political debate in the country just isn't dealing with issues that matter to people. </a:t>
            </a:r>
            <a:r>
              <a:rPr lang="en-US" sz="1400" dirty="0">
                <a:solidFill>
                  <a:srgbClr val="000000"/>
                </a:solidFill>
                <a:latin typeface="Calibri" panose="020F0502020204030204" pitchFamily="34" charset="0"/>
              </a:rPr>
              <a:t> </a:t>
            </a:r>
            <a:r>
              <a:rPr lang="en-US" sz="1400" i="1" dirty="0">
                <a:solidFill>
                  <a:srgbClr val="000000"/>
                </a:solidFill>
                <a:latin typeface="Calibri" panose="020F0502020204030204" pitchFamily="34" charset="0"/>
              </a:rPr>
              <a:t>2014 voters. </a:t>
            </a:r>
            <a:r>
              <a:rPr lang="en-US" sz="1400" dirty="0">
                <a:solidFill>
                  <a:srgbClr val="000000"/>
                </a:solidFill>
                <a:latin typeface="Calibri" panose="020F0502020204030204" pitchFamily="34" charset="0"/>
              </a:rPr>
              <a:t>Strongly agree with raising important issues, 20 percent. Total agree with raising important issues, 33 percent. Strongly agree with not raising important issues, 46 percent. Total agree with not raising important issues, 59 percent. </a:t>
            </a:r>
            <a:r>
              <a:rPr lang="en-US" sz="1400" b="1" i="1" dirty="0">
                <a:solidFill>
                  <a:srgbClr val="000000"/>
                </a:solidFill>
                <a:latin typeface="Calibri" panose="020F0502020204030204" pitchFamily="34" charset="0"/>
              </a:rPr>
              <a:t>Disability community.</a:t>
            </a:r>
            <a:r>
              <a:rPr lang="en-US" sz="1400" dirty="0">
                <a:solidFill>
                  <a:srgbClr val="000000"/>
                </a:solidFill>
                <a:latin typeface="Calibri" panose="020F0502020204030204" pitchFamily="34" charset="0"/>
              </a:rPr>
              <a:t> Strongly agree with raising important issues, 23 percent. Total agree with raising important issues, 33 percent. Strongly agree with not raising important issues, 46 percent. Total agree with not raising important issues, 58 percent. </a:t>
            </a:r>
            <a:endParaRPr lang="en-US" sz="1400" b="1" i="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522817878"/>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13</a:t>
            </a:fld>
            <a:endParaRPr lang="en-US" sz="1400" dirty="0"/>
          </a:p>
        </p:txBody>
      </p:sp>
      <p:sp>
        <p:nvSpPr>
          <p:cNvPr id="5" name="Title 1"/>
          <p:cNvSpPr txBox="1">
            <a:spLocks/>
          </p:cNvSpPr>
          <p:nvPr/>
        </p:nvSpPr>
        <p:spPr>
          <a:xfrm>
            <a:off x="229126" y="193675"/>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2800" dirty="0" smtClean="0">
                <a:solidFill>
                  <a:srgbClr val="FFFFFF"/>
                </a:solidFill>
                <a:latin typeface="Calibri" panose="020F0502020204030204" pitchFamily="34" charset="0"/>
              </a:rPr>
              <a:t>Few Heard Candidates Speaking to Their Issues, But Disability Community More Likely to Hear Message</a:t>
            </a:r>
            <a:endParaRPr lang="en-US" sz="28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2001271139"/>
              </p:ext>
            </p:extLst>
          </p:nvPr>
        </p:nvGraphicFramePr>
        <p:xfrm>
          <a:off x="139700" y="1143000"/>
          <a:ext cx="8928100" cy="3352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7531100" y="1828800"/>
            <a:ext cx="0" cy="3657600"/>
          </a:xfrm>
          <a:prstGeom prst="line">
            <a:avLst/>
          </a:prstGeom>
          <a:noFill/>
          <a:ln w="19050" algn="ctr">
            <a:solidFill>
              <a:srgbClr val="FFFFFF">
                <a:lumMod val="65000"/>
              </a:srgbClr>
            </a:solidFill>
            <a:prstDash val="dash"/>
            <a:round/>
            <a:headEnd/>
            <a:tailEnd/>
          </a:ln>
        </p:spPr>
      </p:cxnSp>
      <p:cxnSp>
        <p:nvCxnSpPr>
          <p:cNvPr id="11" name="Straight Connector 2"/>
          <p:cNvCxnSpPr>
            <a:cxnSpLocks noChangeShapeType="1"/>
          </p:cNvCxnSpPr>
          <p:nvPr/>
        </p:nvCxnSpPr>
        <p:spPr bwMode="auto">
          <a:xfrm>
            <a:off x="6057900" y="1828800"/>
            <a:ext cx="0" cy="3657600"/>
          </a:xfrm>
          <a:prstGeom prst="line">
            <a:avLst/>
          </a:prstGeom>
          <a:noFill/>
          <a:ln w="19050" algn="ctr">
            <a:solidFill>
              <a:srgbClr val="FFFFFF">
                <a:lumMod val="65000"/>
              </a:srgbClr>
            </a:solidFill>
            <a:prstDash val="solid"/>
            <a:round/>
            <a:headEnd/>
            <a:tailEnd/>
          </a:ln>
        </p:spPr>
      </p:cxnSp>
      <p:sp>
        <p:nvSpPr>
          <p:cNvPr id="13" name="TextBox 12"/>
          <p:cNvSpPr txBox="1"/>
          <p:nvPr/>
        </p:nvSpPr>
        <p:spPr>
          <a:xfrm>
            <a:off x="-63500" y="3221035"/>
            <a:ext cx="1889760" cy="327026"/>
          </a:xfrm>
          <a:prstGeom prst="rect">
            <a:avLst/>
          </a:prstGeom>
          <a:noFill/>
        </p:spPr>
        <p:txBody>
          <a:bodyPr wrap="square" rtlCol="0" anchor="ctr">
            <a:noAutofit/>
          </a:bodyPr>
          <a:lstStyle/>
          <a:p>
            <a:pPr algn="ctr"/>
            <a:r>
              <a:rPr lang="en-US" sz="1400" b="1" dirty="0">
                <a:solidFill>
                  <a:srgbClr val="E78A5C">
                    <a:lumMod val="10000"/>
                  </a:srgbClr>
                </a:solidFill>
                <a:latin typeface="Calibri" panose="020F0502020204030204" pitchFamily="34" charset="0"/>
              </a:rPr>
              <a:t>2014 Voters</a:t>
            </a:r>
          </a:p>
        </p:txBody>
      </p:sp>
      <p:sp>
        <p:nvSpPr>
          <p:cNvPr id="14" name="TextBox 13"/>
          <p:cNvSpPr txBox="1"/>
          <p:nvPr/>
        </p:nvSpPr>
        <p:spPr>
          <a:xfrm>
            <a:off x="1536700" y="3221035"/>
            <a:ext cx="1615440" cy="327026"/>
          </a:xfrm>
          <a:prstGeom prst="rect">
            <a:avLst/>
          </a:prstGeom>
          <a:noFill/>
        </p:spPr>
        <p:txBody>
          <a:bodyPr wrap="square" rtlCol="0" anchor="ctr">
            <a:noAutofit/>
          </a:bodyPr>
          <a:lstStyle/>
          <a:p>
            <a:pPr algn="ctr"/>
            <a:r>
              <a:rPr lang="en-US" sz="1400" b="1" dirty="0" smtClean="0">
                <a:solidFill>
                  <a:srgbClr val="E78A5C">
                    <a:lumMod val="10000"/>
                  </a:srgbClr>
                </a:solidFill>
                <a:latin typeface="Calibri" panose="020F0502020204030204" pitchFamily="34" charset="0"/>
              </a:rPr>
              <a:t>Personal Disability</a:t>
            </a:r>
            <a:endParaRPr lang="en-US" sz="1400" b="1" dirty="0">
              <a:solidFill>
                <a:srgbClr val="E78A5C">
                  <a:lumMod val="10000"/>
                </a:srgbClr>
              </a:solidFill>
              <a:latin typeface="Calibri" panose="020F0502020204030204" pitchFamily="34" charset="0"/>
            </a:endParaRPr>
          </a:p>
        </p:txBody>
      </p:sp>
      <p:sp>
        <p:nvSpPr>
          <p:cNvPr id="15" name="TextBox 14"/>
          <p:cNvSpPr txBox="1"/>
          <p:nvPr/>
        </p:nvSpPr>
        <p:spPr>
          <a:xfrm>
            <a:off x="5956300" y="3330574"/>
            <a:ext cx="1653540" cy="327026"/>
          </a:xfrm>
          <a:prstGeom prst="rect">
            <a:avLst/>
          </a:prstGeom>
          <a:noFill/>
        </p:spPr>
        <p:txBody>
          <a:bodyPr wrap="square" rtlCol="0" anchor="ctr">
            <a:noAutofit/>
          </a:bodyPr>
          <a:lstStyle/>
          <a:p>
            <a:pPr algn="ctr"/>
            <a:r>
              <a:rPr lang="en-US" sz="1400" b="1" dirty="0" smtClean="0">
                <a:solidFill>
                  <a:srgbClr val="E78A5C">
                    <a:lumMod val="10000"/>
                  </a:srgbClr>
                </a:solidFill>
                <a:latin typeface="Calibri" panose="020F0502020204030204" pitchFamily="34" charset="0"/>
              </a:rPr>
              <a:t>Disability Community</a:t>
            </a:r>
            <a:endParaRPr lang="en-US" sz="1400" b="1" dirty="0">
              <a:solidFill>
                <a:srgbClr val="E78A5C">
                  <a:lumMod val="10000"/>
                </a:srgbClr>
              </a:solidFill>
              <a:latin typeface="Calibri" panose="020F0502020204030204" pitchFamily="34" charset="0"/>
            </a:endParaRPr>
          </a:p>
        </p:txBody>
      </p:sp>
      <p:cxnSp>
        <p:nvCxnSpPr>
          <p:cNvPr id="12" name="Straight Connector 2"/>
          <p:cNvCxnSpPr>
            <a:cxnSpLocks noChangeShapeType="1"/>
          </p:cNvCxnSpPr>
          <p:nvPr/>
        </p:nvCxnSpPr>
        <p:spPr bwMode="auto">
          <a:xfrm>
            <a:off x="3111500" y="1828800"/>
            <a:ext cx="0" cy="3657600"/>
          </a:xfrm>
          <a:prstGeom prst="line">
            <a:avLst/>
          </a:prstGeom>
          <a:noFill/>
          <a:ln w="19050" algn="ctr">
            <a:solidFill>
              <a:srgbClr val="FFFFFF">
                <a:lumMod val="65000"/>
              </a:srgbClr>
            </a:solidFill>
            <a:prstDash val="dash"/>
            <a:round/>
            <a:headEnd/>
            <a:tailEnd/>
          </a:ln>
        </p:spPr>
      </p:cxnSp>
      <p:sp>
        <p:nvSpPr>
          <p:cNvPr id="16" name="TextBox 15"/>
          <p:cNvSpPr txBox="1"/>
          <p:nvPr/>
        </p:nvSpPr>
        <p:spPr>
          <a:xfrm>
            <a:off x="7508240" y="3330574"/>
            <a:ext cx="1559560" cy="327026"/>
          </a:xfrm>
          <a:prstGeom prst="rect">
            <a:avLst/>
          </a:prstGeom>
          <a:noFill/>
        </p:spPr>
        <p:txBody>
          <a:bodyPr wrap="square" rtlCol="0" anchor="ctr">
            <a:noAutofit/>
          </a:bodyPr>
          <a:lstStyle/>
          <a:p>
            <a:pPr algn="ctr"/>
            <a:r>
              <a:rPr lang="en-US" sz="1400" b="1" dirty="0">
                <a:solidFill>
                  <a:srgbClr val="E78A5C">
                    <a:lumMod val="10000"/>
                  </a:srgbClr>
                </a:solidFill>
                <a:latin typeface="Calibri" panose="020F0502020204030204" pitchFamily="34" charset="0"/>
              </a:rPr>
              <a:t>Not </a:t>
            </a:r>
            <a:r>
              <a:rPr lang="en-US" sz="1400" b="1" dirty="0" smtClean="0">
                <a:solidFill>
                  <a:srgbClr val="E78A5C">
                    <a:lumMod val="10000"/>
                  </a:srgbClr>
                </a:solidFill>
                <a:latin typeface="Calibri" panose="020F0502020204030204" pitchFamily="34" charset="0"/>
              </a:rPr>
              <a:t>Disability Community</a:t>
            </a:r>
            <a:endParaRPr lang="en-US" sz="1400" b="1" dirty="0">
              <a:solidFill>
                <a:srgbClr val="E78A5C">
                  <a:lumMod val="10000"/>
                </a:srgbClr>
              </a:solidFill>
              <a:latin typeface="Calibri" panose="020F0502020204030204" pitchFamily="34" charset="0"/>
            </a:endParaRPr>
          </a:p>
        </p:txBody>
      </p:sp>
      <p:cxnSp>
        <p:nvCxnSpPr>
          <p:cNvPr id="18" name="Straight Connector 2"/>
          <p:cNvCxnSpPr>
            <a:cxnSpLocks noChangeShapeType="1"/>
          </p:cNvCxnSpPr>
          <p:nvPr/>
        </p:nvCxnSpPr>
        <p:spPr bwMode="auto">
          <a:xfrm>
            <a:off x="4584700" y="1828800"/>
            <a:ext cx="0" cy="3657600"/>
          </a:xfrm>
          <a:prstGeom prst="line">
            <a:avLst/>
          </a:prstGeom>
          <a:noFill/>
          <a:ln w="19050" algn="ctr">
            <a:solidFill>
              <a:srgbClr val="FFFFFF">
                <a:lumMod val="65000"/>
              </a:srgbClr>
            </a:solidFill>
            <a:prstDash val="dash"/>
            <a:round/>
            <a:headEnd/>
            <a:tailEnd/>
          </a:ln>
        </p:spPr>
      </p:cxnSp>
      <p:cxnSp>
        <p:nvCxnSpPr>
          <p:cNvPr id="19" name="Straight Connector 2"/>
          <p:cNvCxnSpPr>
            <a:cxnSpLocks noChangeShapeType="1"/>
          </p:cNvCxnSpPr>
          <p:nvPr/>
        </p:nvCxnSpPr>
        <p:spPr bwMode="auto">
          <a:xfrm>
            <a:off x="1635760" y="1828800"/>
            <a:ext cx="0" cy="3657600"/>
          </a:xfrm>
          <a:prstGeom prst="line">
            <a:avLst/>
          </a:prstGeom>
          <a:noFill/>
          <a:ln w="19050" algn="ctr">
            <a:solidFill>
              <a:srgbClr val="FFFFFF">
                <a:lumMod val="65000"/>
              </a:srgbClr>
            </a:solidFill>
            <a:prstDash val="solid"/>
            <a:round/>
            <a:headEnd/>
            <a:tailEnd/>
          </a:ln>
        </p:spPr>
      </p:cxnSp>
      <p:sp>
        <p:nvSpPr>
          <p:cNvPr id="20" name="TextBox 19"/>
          <p:cNvSpPr txBox="1"/>
          <p:nvPr/>
        </p:nvSpPr>
        <p:spPr>
          <a:xfrm>
            <a:off x="3022600" y="3330574"/>
            <a:ext cx="1615440" cy="327026"/>
          </a:xfrm>
          <a:prstGeom prst="rect">
            <a:avLst/>
          </a:prstGeom>
          <a:noFill/>
        </p:spPr>
        <p:txBody>
          <a:bodyPr wrap="square" rtlCol="0" anchor="ctr">
            <a:noAutofit/>
          </a:bodyPr>
          <a:lstStyle/>
          <a:p>
            <a:pPr algn="ctr"/>
            <a:r>
              <a:rPr lang="en-US" sz="1400" b="1" dirty="0">
                <a:solidFill>
                  <a:srgbClr val="E78A5C">
                    <a:lumMod val="10000"/>
                  </a:srgbClr>
                </a:solidFill>
                <a:latin typeface="Calibri" panose="020F0502020204030204" pitchFamily="34" charset="0"/>
              </a:rPr>
              <a:t>Family Member </a:t>
            </a:r>
            <a:r>
              <a:rPr lang="en-US" sz="1400" b="1" dirty="0" smtClean="0">
                <a:solidFill>
                  <a:srgbClr val="E78A5C">
                    <a:lumMod val="10000"/>
                  </a:srgbClr>
                </a:solidFill>
                <a:latin typeface="Calibri" panose="020F0502020204030204" pitchFamily="34" charset="0"/>
              </a:rPr>
              <a:t>Disability</a:t>
            </a:r>
            <a:endParaRPr lang="en-US" sz="1400" b="1" dirty="0">
              <a:solidFill>
                <a:srgbClr val="E78A5C">
                  <a:lumMod val="10000"/>
                </a:srgbClr>
              </a:solidFill>
              <a:latin typeface="Calibri" panose="020F0502020204030204" pitchFamily="34" charset="0"/>
            </a:endParaRPr>
          </a:p>
        </p:txBody>
      </p:sp>
      <p:sp>
        <p:nvSpPr>
          <p:cNvPr id="21" name="TextBox 20"/>
          <p:cNvSpPr txBox="1"/>
          <p:nvPr/>
        </p:nvSpPr>
        <p:spPr>
          <a:xfrm>
            <a:off x="4495800" y="3330574"/>
            <a:ext cx="1615440" cy="327026"/>
          </a:xfrm>
          <a:prstGeom prst="rect">
            <a:avLst/>
          </a:prstGeom>
          <a:noFill/>
        </p:spPr>
        <p:txBody>
          <a:bodyPr wrap="square" rtlCol="0" anchor="ctr">
            <a:noAutofit/>
          </a:bodyPr>
          <a:lstStyle/>
          <a:p>
            <a:pPr algn="ctr"/>
            <a:r>
              <a:rPr lang="en-US" sz="1400" b="1" dirty="0">
                <a:solidFill>
                  <a:srgbClr val="E78A5C">
                    <a:lumMod val="10000"/>
                  </a:srgbClr>
                </a:solidFill>
                <a:latin typeface="Calibri" panose="020F0502020204030204" pitchFamily="34" charset="0"/>
              </a:rPr>
              <a:t>Close Friend </a:t>
            </a:r>
            <a:r>
              <a:rPr lang="en-US" sz="1400" b="1" dirty="0" smtClean="0">
                <a:solidFill>
                  <a:srgbClr val="E78A5C">
                    <a:lumMod val="10000"/>
                  </a:srgbClr>
                </a:solidFill>
                <a:latin typeface="Calibri" panose="020F0502020204030204" pitchFamily="34" charset="0"/>
              </a:rPr>
              <a:t>Disability</a:t>
            </a:r>
            <a:endParaRPr lang="en-US" sz="1400" b="1" dirty="0">
              <a:solidFill>
                <a:srgbClr val="E78A5C">
                  <a:lumMod val="10000"/>
                </a:srgbClr>
              </a:solidFill>
              <a:latin typeface="Calibri" panose="020F0502020204030204" pitchFamily="34" charset="0"/>
            </a:endParaRPr>
          </a:p>
        </p:txBody>
      </p:sp>
      <p:sp>
        <p:nvSpPr>
          <p:cNvPr id="9" name="TextBox 8"/>
          <p:cNvSpPr txBox="1"/>
          <p:nvPr/>
        </p:nvSpPr>
        <p:spPr>
          <a:xfrm>
            <a:off x="41910" y="3746718"/>
            <a:ext cx="9067274" cy="1815882"/>
          </a:xfrm>
          <a:prstGeom prst="rect">
            <a:avLst/>
          </a:prstGeom>
          <a:solidFill>
            <a:schemeClr val="bg1">
              <a:lumMod val="85000"/>
            </a:schemeClr>
          </a:solidFill>
          <a:ln>
            <a:solidFill>
              <a:schemeClr val="tx1"/>
            </a:solidFill>
          </a:ln>
        </p:spPr>
        <p:txBody>
          <a:bodyPr wrap="square" rtlCol="0">
            <a:spAutoFit/>
          </a:bodyPr>
          <a:lstStyle/>
          <a:p>
            <a:r>
              <a:rPr lang="en-US" sz="1400" dirty="0" smtClean="0">
                <a:solidFill>
                  <a:srgbClr val="000000"/>
                </a:solidFill>
                <a:latin typeface="Calibri" panose="020F0502020204030204" pitchFamily="34" charset="0"/>
              </a:rPr>
              <a:t>“</a:t>
            </a:r>
            <a:r>
              <a:rPr lang="en-US" sz="1400" i="1" dirty="0">
                <a:solidFill>
                  <a:srgbClr val="000000"/>
                </a:solidFill>
                <a:latin typeface="Calibri" panose="020F0502020204030204" pitchFamily="34" charset="0"/>
              </a:rPr>
              <a:t>Thinking about the issues in the contested campaigns in your state, would you say that any candidates put forward specific serious policies to improve opportunities for people with disabilities, or did candidates not put forward any serious policies on those </a:t>
            </a:r>
            <a:r>
              <a:rPr lang="en-US" sz="1400" i="1" dirty="0" smtClean="0">
                <a:solidFill>
                  <a:srgbClr val="000000"/>
                </a:solidFill>
                <a:latin typeface="Calibri" panose="020F0502020204030204" pitchFamily="34" charset="0"/>
              </a:rPr>
              <a:t>issues?” </a:t>
            </a:r>
            <a:r>
              <a:rPr lang="en-US" sz="1400" b="1" dirty="0" smtClean="0">
                <a:solidFill>
                  <a:srgbClr val="000000"/>
                </a:solidFill>
                <a:latin typeface="Calibri" panose="020F0502020204030204" pitchFamily="34" charset="0"/>
              </a:rPr>
              <a:t>2014 </a:t>
            </a:r>
            <a:r>
              <a:rPr lang="en-US" sz="1400" b="1" dirty="0">
                <a:solidFill>
                  <a:srgbClr val="000000"/>
                </a:solidFill>
                <a:latin typeface="Calibri" panose="020F0502020204030204" pitchFamily="34" charset="0"/>
              </a:rPr>
              <a:t>voters. </a:t>
            </a:r>
            <a:r>
              <a:rPr lang="en-US" sz="1400" dirty="0" smtClean="0">
                <a:solidFill>
                  <a:srgbClr val="000000"/>
                </a:solidFill>
                <a:latin typeface="Calibri" panose="020F0502020204030204" pitchFamily="34" charset="0"/>
              </a:rPr>
              <a:t>Yes, put forward policies, 22 percent. No, did not put forward policies, 58 percent. </a:t>
            </a:r>
            <a:r>
              <a:rPr lang="en-US" sz="1400" b="1" dirty="0" smtClean="0">
                <a:solidFill>
                  <a:srgbClr val="000000"/>
                </a:solidFill>
                <a:latin typeface="Calibri" panose="020F0502020204030204" pitchFamily="34" charset="0"/>
              </a:rPr>
              <a:t>Personally Disability. </a:t>
            </a:r>
            <a:r>
              <a:rPr lang="en-US" sz="1400" dirty="0">
                <a:solidFill>
                  <a:srgbClr val="000000"/>
                </a:solidFill>
                <a:latin typeface="Calibri" panose="020F0502020204030204" pitchFamily="34" charset="0"/>
              </a:rPr>
              <a:t>Yes, put forward policies, </a:t>
            </a:r>
            <a:r>
              <a:rPr lang="en-US" sz="1400" dirty="0" smtClean="0">
                <a:solidFill>
                  <a:srgbClr val="000000"/>
                </a:solidFill>
                <a:latin typeface="Calibri" panose="020F0502020204030204" pitchFamily="34" charset="0"/>
              </a:rPr>
              <a:t>38 percent</a:t>
            </a:r>
            <a:r>
              <a:rPr lang="en-US" sz="1400" dirty="0">
                <a:solidFill>
                  <a:srgbClr val="000000"/>
                </a:solidFill>
                <a:latin typeface="Calibri" panose="020F0502020204030204" pitchFamily="34" charset="0"/>
              </a:rPr>
              <a:t>. No, did not put forward policies, </a:t>
            </a:r>
            <a:r>
              <a:rPr lang="en-US" sz="1400" dirty="0" smtClean="0">
                <a:solidFill>
                  <a:srgbClr val="000000"/>
                </a:solidFill>
                <a:latin typeface="Calibri" panose="020F0502020204030204" pitchFamily="34" charset="0"/>
              </a:rPr>
              <a:t>49 percent</a:t>
            </a:r>
            <a:r>
              <a:rPr lang="en-US" sz="1400" dirty="0">
                <a:solidFill>
                  <a:srgbClr val="000000"/>
                </a:solidFill>
                <a:latin typeface="Calibri" panose="020F0502020204030204" pitchFamily="34" charset="0"/>
              </a:rPr>
              <a:t>. </a:t>
            </a:r>
            <a:r>
              <a:rPr lang="en-US" sz="1400" b="1" dirty="0" smtClean="0">
                <a:solidFill>
                  <a:srgbClr val="000000"/>
                </a:solidFill>
                <a:latin typeface="Calibri" panose="020F0502020204030204" pitchFamily="34" charset="0"/>
              </a:rPr>
              <a:t>Family member Disability. </a:t>
            </a:r>
            <a:r>
              <a:rPr lang="en-US" sz="1400" dirty="0">
                <a:solidFill>
                  <a:srgbClr val="000000"/>
                </a:solidFill>
                <a:latin typeface="Calibri" panose="020F0502020204030204" pitchFamily="34" charset="0"/>
              </a:rPr>
              <a:t>Yes, put forward policies, </a:t>
            </a:r>
            <a:r>
              <a:rPr lang="en-US" sz="1400" dirty="0" smtClean="0">
                <a:solidFill>
                  <a:srgbClr val="000000"/>
                </a:solidFill>
                <a:latin typeface="Calibri" panose="020F0502020204030204" pitchFamily="34" charset="0"/>
              </a:rPr>
              <a:t>23 </a:t>
            </a:r>
            <a:r>
              <a:rPr lang="en-US" sz="1400" dirty="0">
                <a:solidFill>
                  <a:srgbClr val="000000"/>
                </a:solidFill>
                <a:latin typeface="Calibri" panose="020F0502020204030204" pitchFamily="34" charset="0"/>
              </a:rPr>
              <a:t>percent. No, did not put forward policies, </a:t>
            </a:r>
            <a:r>
              <a:rPr lang="en-US" sz="1400" dirty="0" smtClean="0">
                <a:solidFill>
                  <a:srgbClr val="000000"/>
                </a:solidFill>
                <a:latin typeface="Calibri" panose="020F0502020204030204" pitchFamily="34" charset="0"/>
              </a:rPr>
              <a:t>65 percent</a:t>
            </a:r>
            <a:r>
              <a:rPr lang="en-US" sz="1400" dirty="0">
                <a:solidFill>
                  <a:srgbClr val="000000"/>
                </a:solidFill>
                <a:latin typeface="Calibri" panose="020F0502020204030204" pitchFamily="34" charset="0"/>
              </a:rPr>
              <a:t>. </a:t>
            </a:r>
            <a:r>
              <a:rPr lang="en-US" sz="1400" b="1" dirty="0" smtClean="0">
                <a:solidFill>
                  <a:srgbClr val="000000"/>
                </a:solidFill>
                <a:latin typeface="Calibri" panose="020F0502020204030204" pitchFamily="34" charset="0"/>
              </a:rPr>
              <a:t>Close friend Disability. </a:t>
            </a:r>
            <a:r>
              <a:rPr lang="en-US" sz="1400" dirty="0">
                <a:solidFill>
                  <a:srgbClr val="000000"/>
                </a:solidFill>
                <a:latin typeface="Calibri" panose="020F0502020204030204" pitchFamily="34" charset="0"/>
              </a:rPr>
              <a:t>Yes, put forward policies, </a:t>
            </a:r>
            <a:r>
              <a:rPr lang="en-US" sz="1400" dirty="0" smtClean="0">
                <a:solidFill>
                  <a:srgbClr val="000000"/>
                </a:solidFill>
                <a:latin typeface="Calibri" panose="020F0502020204030204" pitchFamily="34" charset="0"/>
              </a:rPr>
              <a:t>18 percent</a:t>
            </a:r>
            <a:r>
              <a:rPr lang="en-US" sz="1400" dirty="0">
                <a:solidFill>
                  <a:srgbClr val="000000"/>
                </a:solidFill>
                <a:latin typeface="Calibri" panose="020F0502020204030204" pitchFamily="34" charset="0"/>
              </a:rPr>
              <a:t>. No, did not put forward policies, </a:t>
            </a:r>
            <a:r>
              <a:rPr lang="en-US" sz="1400" dirty="0" smtClean="0">
                <a:solidFill>
                  <a:srgbClr val="000000"/>
                </a:solidFill>
                <a:latin typeface="Calibri" panose="020F0502020204030204" pitchFamily="34" charset="0"/>
              </a:rPr>
              <a:t>61 percent</a:t>
            </a:r>
            <a:r>
              <a:rPr lang="en-US" sz="1400" dirty="0">
                <a:solidFill>
                  <a:srgbClr val="000000"/>
                </a:solidFill>
                <a:latin typeface="Calibri" panose="020F0502020204030204" pitchFamily="34" charset="0"/>
              </a:rPr>
              <a:t>. </a:t>
            </a:r>
            <a:r>
              <a:rPr lang="en-US" sz="1400" b="1" dirty="0" smtClean="0">
                <a:solidFill>
                  <a:srgbClr val="000000"/>
                </a:solidFill>
                <a:latin typeface="Calibri" panose="020F0502020204030204" pitchFamily="34" charset="0"/>
              </a:rPr>
              <a:t>Disability community. </a:t>
            </a:r>
            <a:r>
              <a:rPr lang="en-US" sz="1400" dirty="0">
                <a:solidFill>
                  <a:srgbClr val="000000"/>
                </a:solidFill>
                <a:latin typeface="Calibri" panose="020F0502020204030204" pitchFamily="34" charset="0"/>
              </a:rPr>
              <a:t>Yes, put forward policies, </a:t>
            </a:r>
            <a:r>
              <a:rPr lang="en-US" sz="1400" dirty="0" smtClean="0">
                <a:solidFill>
                  <a:srgbClr val="000000"/>
                </a:solidFill>
                <a:latin typeface="Calibri" panose="020F0502020204030204" pitchFamily="34" charset="0"/>
              </a:rPr>
              <a:t>26 percent</a:t>
            </a:r>
            <a:r>
              <a:rPr lang="en-US" sz="1400" dirty="0">
                <a:solidFill>
                  <a:srgbClr val="000000"/>
                </a:solidFill>
                <a:latin typeface="Calibri" panose="020F0502020204030204" pitchFamily="34" charset="0"/>
              </a:rPr>
              <a:t>. No, did not put forward policies, </a:t>
            </a:r>
            <a:r>
              <a:rPr lang="en-US" sz="1400" dirty="0" smtClean="0">
                <a:solidFill>
                  <a:srgbClr val="000000"/>
                </a:solidFill>
                <a:latin typeface="Calibri" panose="020F0502020204030204" pitchFamily="34" charset="0"/>
              </a:rPr>
              <a:t>60 percent</a:t>
            </a:r>
            <a:r>
              <a:rPr lang="en-US" sz="1400" dirty="0">
                <a:solidFill>
                  <a:srgbClr val="000000"/>
                </a:solidFill>
                <a:latin typeface="Calibri" panose="020F0502020204030204" pitchFamily="34" charset="0"/>
              </a:rPr>
              <a:t>. </a:t>
            </a:r>
            <a:r>
              <a:rPr lang="en-US" sz="1400" b="1" dirty="0" smtClean="0">
                <a:solidFill>
                  <a:srgbClr val="000000"/>
                </a:solidFill>
                <a:latin typeface="Calibri" panose="020F0502020204030204" pitchFamily="34" charset="0"/>
              </a:rPr>
              <a:t>Not Disability Community. </a:t>
            </a:r>
            <a:r>
              <a:rPr lang="en-US" sz="1400" dirty="0">
                <a:solidFill>
                  <a:srgbClr val="000000"/>
                </a:solidFill>
                <a:latin typeface="Calibri" panose="020F0502020204030204" pitchFamily="34" charset="0"/>
              </a:rPr>
              <a:t>Yes, put forward policies, </a:t>
            </a:r>
            <a:r>
              <a:rPr lang="en-US" sz="1400" dirty="0" smtClean="0">
                <a:solidFill>
                  <a:srgbClr val="000000"/>
                </a:solidFill>
                <a:latin typeface="Calibri" panose="020F0502020204030204" pitchFamily="34" charset="0"/>
              </a:rPr>
              <a:t>19 percent</a:t>
            </a:r>
            <a:r>
              <a:rPr lang="en-US" sz="1400" dirty="0">
                <a:solidFill>
                  <a:srgbClr val="000000"/>
                </a:solidFill>
                <a:latin typeface="Calibri" panose="020F0502020204030204" pitchFamily="34" charset="0"/>
              </a:rPr>
              <a:t>. No, did not put forward policies, 58 percent. </a:t>
            </a:r>
            <a:endParaRPr lang="en-US" sz="1400" i="1" dirty="0">
              <a:solidFill>
                <a:srgbClr val="000000"/>
              </a:solidFill>
              <a:latin typeface="Calibri" panose="020F0502020204030204" pitchFamily="34" charset="0"/>
            </a:endParaRPr>
          </a:p>
        </p:txBody>
      </p:sp>
      <p:sp>
        <p:nvSpPr>
          <p:cNvPr id="22" name="AutoShape 4"/>
          <p:cNvSpPr>
            <a:spLocks noChangeArrowheads="1"/>
          </p:cNvSpPr>
          <p:nvPr/>
        </p:nvSpPr>
        <p:spPr bwMode="auto">
          <a:xfrm>
            <a:off x="41910" y="1219200"/>
            <a:ext cx="9067274" cy="408623"/>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Thinking about the issues in the contested campaigns in your state, would you say that any candidates put forward specific serious policies to improve opportunities for people with disabilities, or did candidates not put forward any serious policies on those issues?</a:t>
            </a:r>
          </a:p>
        </p:txBody>
      </p:sp>
    </p:spTree>
    <p:extLst>
      <p:ext uri="{BB962C8B-B14F-4D97-AF65-F5344CB8AC3E}">
        <p14:creationId xmlns:p14="http://schemas.microsoft.com/office/powerpoint/2010/main" val="2439476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p:cNvGraphicFramePr/>
          <p:nvPr>
            <p:extLst>
              <p:ext uri="{D42A27DB-BD31-4B8C-83A1-F6EECF244321}">
                <p14:modId xmlns:p14="http://schemas.microsoft.com/office/powerpoint/2010/main" val="3696718013"/>
              </p:ext>
            </p:extLst>
          </p:nvPr>
        </p:nvGraphicFramePr>
        <p:xfrm>
          <a:off x="90804" y="2353312"/>
          <a:ext cx="8976995" cy="1380488"/>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14</a:t>
            </a:fld>
            <a:endParaRPr lang="en-US" sz="1400" dirty="0"/>
          </a:p>
        </p:txBody>
      </p:sp>
      <p:sp>
        <p:nvSpPr>
          <p:cNvPr id="5" name="Title 1"/>
          <p:cNvSpPr txBox="1">
            <a:spLocks/>
          </p:cNvSpPr>
          <p:nvPr/>
        </p:nvSpPr>
        <p:spPr>
          <a:xfrm>
            <a:off x="229126" y="152400"/>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Powerful Impact Among Voters Who Heard Message</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2264317292"/>
              </p:ext>
            </p:extLst>
          </p:nvPr>
        </p:nvGraphicFramePr>
        <p:xfrm>
          <a:off x="90804" y="4009506"/>
          <a:ext cx="8976995" cy="1554480"/>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Straight Connector 2"/>
          <p:cNvCxnSpPr>
            <a:cxnSpLocks noChangeShapeType="1"/>
          </p:cNvCxnSpPr>
          <p:nvPr/>
        </p:nvCxnSpPr>
        <p:spPr bwMode="auto">
          <a:xfrm>
            <a:off x="6115050" y="2209800"/>
            <a:ext cx="0" cy="3657600"/>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41910" y="1292066"/>
            <a:ext cx="9025890" cy="612934"/>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smtClean="0">
                <a:solidFill>
                  <a:srgbClr val="000000"/>
                </a:solidFill>
              </a:rPr>
              <a:t>(IF HEARD POLICIES) Would </a:t>
            </a:r>
            <a:r>
              <a:rPr lang="en-US" sz="1200" i="1" dirty="0">
                <a:solidFill>
                  <a:srgbClr val="000000"/>
                </a:solidFill>
              </a:rPr>
              <a:t>you say that candidates' stances on policies towards people with disabilities had a major impact on your vote, a minor impact on your vote, or no impact on your vote</a:t>
            </a:r>
            <a:r>
              <a:rPr lang="en-US" sz="1200" i="1" dirty="0" smtClean="0">
                <a:solidFill>
                  <a:srgbClr val="000000"/>
                </a:solidFill>
              </a:rPr>
              <a:t>? (</a:t>
            </a:r>
            <a:r>
              <a:rPr lang="en-US" sz="1200" i="1" dirty="0">
                <a:solidFill>
                  <a:srgbClr val="000000"/>
                </a:solidFill>
              </a:rPr>
              <a:t>IF IMPACT) And did the candidate's stance on policies towards people with disabilities make you more or less likely to support that candidate?</a:t>
            </a:r>
          </a:p>
        </p:txBody>
      </p:sp>
      <p:cxnSp>
        <p:nvCxnSpPr>
          <p:cNvPr id="11" name="Straight Connector 2"/>
          <p:cNvCxnSpPr>
            <a:cxnSpLocks noChangeShapeType="1"/>
          </p:cNvCxnSpPr>
          <p:nvPr/>
        </p:nvCxnSpPr>
        <p:spPr bwMode="auto">
          <a:xfrm>
            <a:off x="3188970" y="2209800"/>
            <a:ext cx="0" cy="3657600"/>
          </a:xfrm>
          <a:prstGeom prst="line">
            <a:avLst/>
          </a:prstGeom>
          <a:noFill/>
          <a:ln w="28575" algn="ctr">
            <a:solidFill>
              <a:srgbClr val="FFFFFF">
                <a:lumMod val="65000"/>
              </a:srgbClr>
            </a:solidFill>
            <a:prstDash val="solid"/>
            <a:round/>
            <a:headEnd/>
            <a:tailEnd/>
          </a:ln>
        </p:spPr>
      </p:cxnSp>
      <p:sp>
        <p:nvSpPr>
          <p:cNvPr id="13" name="TextBox 12"/>
          <p:cNvSpPr txBox="1"/>
          <p:nvPr/>
        </p:nvSpPr>
        <p:spPr>
          <a:xfrm>
            <a:off x="665273" y="1981200"/>
            <a:ext cx="2266094" cy="327026"/>
          </a:xfrm>
          <a:prstGeom prst="rect">
            <a:avLst/>
          </a:prstGeom>
          <a:noFill/>
          <a:ln>
            <a:solidFill>
              <a:schemeClr val="accent4"/>
            </a:solidFill>
          </a:ln>
        </p:spPr>
        <p:txBody>
          <a:bodyPr wrap="square" rtlCol="0" anchor="ctr">
            <a:noAutofit/>
          </a:bodyPr>
          <a:lstStyle/>
          <a:p>
            <a:pPr algn="ctr"/>
            <a:r>
              <a:rPr lang="en-US" b="1" dirty="0">
                <a:solidFill>
                  <a:srgbClr val="E78A5C">
                    <a:lumMod val="10000"/>
                  </a:srgbClr>
                </a:solidFill>
                <a:latin typeface="Calibri" panose="020F0502020204030204" pitchFamily="34" charset="0"/>
              </a:rPr>
              <a:t>2014 Voters</a:t>
            </a:r>
          </a:p>
        </p:txBody>
      </p:sp>
      <p:sp>
        <p:nvSpPr>
          <p:cNvPr id="14" name="TextBox 13"/>
          <p:cNvSpPr txBox="1"/>
          <p:nvPr/>
        </p:nvSpPr>
        <p:spPr>
          <a:xfrm>
            <a:off x="3329434" y="1981200"/>
            <a:ext cx="2690366" cy="327026"/>
          </a:xfrm>
          <a:prstGeom prst="rect">
            <a:avLst/>
          </a:prstGeom>
          <a:noFill/>
          <a:ln>
            <a:solidFill>
              <a:schemeClr val="accent4"/>
            </a:solidFill>
          </a:ln>
        </p:spPr>
        <p:txBody>
          <a:bodyPr wrap="square" rtlCol="0" anchor="ctr">
            <a:noAutofit/>
          </a:bodyPr>
          <a:lstStyle/>
          <a:p>
            <a:pPr algn="ctr"/>
            <a:r>
              <a:rPr lang="en-US" b="1" dirty="0" smtClean="0">
                <a:solidFill>
                  <a:srgbClr val="E78A5C">
                    <a:lumMod val="10000"/>
                  </a:srgbClr>
                </a:solidFill>
                <a:latin typeface="Calibri" panose="020F0502020204030204" pitchFamily="34" charset="0"/>
              </a:rPr>
              <a:t>Personal Disability</a:t>
            </a:r>
            <a:endParaRPr lang="en-US" b="1" dirty="0">
              <a:solidFill>
                <a:srgbClr val="E78A5C">
                  <a:lumMod val="10000"/>
                </a:srgbClr>
              </a:solidFill>
              <a:latin typeface="Calibri" panose="020F0502020204030204" pitchFamily="34" charset="0"/>
            </a:endParaRPr>
          </a:p>
        </p:txBody>
      </p:sp>
      <p:sp>
        <p:nvSpPr>
          <p:cNvPr id="15" name="TextBox 14"/>
          <p:cNvSpPr txBox="1"/>
          <p:nvPr/>
        </p:nvSpPr>
        <p:spPr>
          <a:xfrm>
            <a:off x="6273723" y="1981200"/>
            <a:ext cx="2631594" cy="327026"/>
          </a:xfrm>
          <a:prstGeom prst="rect">
            <a:avLst/>
          </a:prstGeom>
          <a:noFill/>
          <a:ln>
            <a:solidFill>
              <a:schemeClr val="accent4"/>
            </a:solidFill>
          </a:ln>
        </p:spPr>
        <p:txBody>
          <a:bodyPr wrap="square" rtlCol="0" anchor="ctr">
            <a:noAutofit/>
          </a:bodyPr>
          <a:lstStyle/>
          <a:p>
            <a:pPr algn="ctr"/>
            <a:r>
              <a:rPr lang="en-US" b="1" dirty="0" smtClean="0">
                <a:solidFill>
                  <a:srgbClr val="E78A5C">
                    <a:lumMod val="10000"/>
                  </a:srgbClr>
                </a:solidFill>
                <a:latin typeface="Calibri" panose="020F0502020204030204" pitchFamily="34" charset="0"/>
              </a:rPr>
              <a:t>Disability Community</a:t>
            </a:r>
            <a:endParaRPr lang="en-US" b="1" dirty="0">
              <a:solidFill>
                <a:srgbClr val="E78A5C">
                  <a:lumMod val="10000"/>
                </a:srgbClr>
              </a:solidFill>
              <a:latin typeface="Calibri" panose="020F0502020204030204" pitchFamily="34" charset="0"/>
            </a:endParaRPr>
          </a:p>
        </p:txBody>
      </p:sp>
      <p:sp>
        <p:nvSpPr>
          <p:cNvPr id="3" name="Left Brace 2"/>
          <p:cNvSpPr/>
          <p:nvPr/>
        </p:nvSpPr>
        <p:spPr bwMode="auto">
          <a:xfrm rot="5400000">
            <a:off x="1586695" y="2604831"/>
            <a:ext cx="256136" cy="2514074"/>
          </a:xfrm>
          <a:prstGeom prst="leftBrace">
            <a:avLst>
              <a:gd name="adj1" fmla="val 8333"/>
              <a:gd name="adj2" fmla="val 78060"/>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1" u="none" strike="noStrike" cap="none" normalizeH="0" baseline="0" smtClean="0">
              <a:ln>
                <a:noFill/>
              </a:ln>
              <a:solidFill>
                <a:schemeClr val="tx1"/>
              </a:solidFill>
              <a:effectLst/>
              <a:latin typeface="Arial" charset="0"/>
              <a:cs typeface="Arial" charset="0"/>
            </a:endParaRPr>
          </a:p>
        </p:txBody>
      </p:sp>
      <p:sp>
        <p:nvSpPr>
          <p:cNvPr id="17" name="Left Brace 16"/>
          <p:cNvSpPr/>
          <p:nvPr/>
        </p:nvSpPr>
        <p:spPr bwMode="auto">
          <a:xfrm rot="5400000">
            <a:off x="4493199" y="2604831"/>
            <a:ext cx="256136" cy="2514074"/>
          </a:xfrm>
          <a:prstGeom prst="leftBrace">
            <a:avLst>
              <a:gd name="adj1" fmla="val 8333"/>
              <a:gd name="adj2" fmla="val 76241"/>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1" u="none" strike="noStrike" cap="none" normalizeH="0" baseline="0" smtClean="0">
              <a:ln>
                <a:noFill/>
              </a:ln>
              <a:solidFill>
                <a:schemeClr val="tx1"/>
              </a:solidFill>
              <a:effectLst/>
              <a:latin typeface="Arial" charset="0"/>
              <a:cs typeface="Arial" charset="0"/>
            </a:endParaRPr>
          </a:p>
        </p:txBody>
      </p:sp>
      <p:sp>
        <p:nvSpPr>
          <p:cNvPr id="18" name="Left Brace 17"/>
          <p:cNvSpPr/>
          <p:nvPr/>
        </p:nvSpPr>
        <p:spPr bwMode="auto">
          <a:xfrm rot="5400000">
            <a:off x="7459980" y="2607689"/>
            <a:ext cx="259080" cy="2514074"/>
          </a:xfrm>
          <a:prstGeom prst="leftBrace">
            <a:avLst>
              <a:gd name="adj1" fmla="val 8333"/>
              <a:gd name="adj2" fmla="val 78060"/>
            </a:avLst>
          </a:prstGeom>
          <a:noFill/>
          <a:ln w="19050"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1" u="none" strike="noStrike" cap="none" normalizeH="0" baseline="0" smtClean="0">
              <a:ln>
                <a:noFill/>
              </a:ln>
              <a:solidFill>
                <a:schemeClr val="tx1"/>
              </a:solidFill>
              <a:effectLst/>
              <a:latin typeface="Arial" charset="0"/>
              <a:cs typeface="Arial" charset="0"/>
            </a:endParaRPr>
          </a:p>
        </p:txBody>
      </p:sp>
      <p:sp>
        <p:nvSpPr>
          <p:cNvPr id="20" name="AutoShape 4"/>
          <p:cNvSpPr>
            <a:spLocks noChangeArrowheads="1"/>
          </p:cNvSpPr>
          <p:nvPr/>
        </p:nvSpPr>
        <p:spPr bwMode="auto">
          <a:xfrm>
            <a:off x="82542" y="6515725"/>
            <a:ext cx="2848825" cy="178772"/>
          </a:xfrm>
          <a:prstGeom prst="roundRect">
            <a:avLst>
              <a:gd name="adj" fmla="val 16667"/>
            </a:avLst>
          </a:prstGeom>
          <a:solidFill>
            <a:schemeClr val="bg1">
              <a:lumMod val="85000"/>
            </a:schemeClr>
          </a:solidFill>
          <a:ln>
            <a:solidFill>
              <a:srgbClr val="3D5A26"/>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tab pos="5334000" algn="ctr"/>
                <a:tab pos="5715000" algn="ctr"/>
              </a:tabLst>
              <a:defRPr/>
            </a:pPr>
            <a:r>
              <a:rPr kumimoji="0" lang="en-US" sz="1050" b="0" i="1" u="none" strike="noStrike" kern="0" cap="none" spc="0" normalizeH="0" baseline="0" noProof="0" dirty="0" smtClean="0">
                <a:ln>
                  <a:noFill/>
                </a:ln>
                <a:solidFill>
                  <a:srgbClr val="E7E7E7">
                    <a:lumMod val="10000"/>
                  </a:srgbClr>
                </a:solidFill>
                <a:effectLst/>
                <a:uLnTx/>
                <a:uFillTx/>
                <a:latin typeface="Calibri"/>
                <a:ea typeface="Times New Roman"/>
                <a:cs typeface="Times New Roman"/>
              </a:rPr>
              <a:t>* Blind-accessible data on next slide.</a:t>
            </a:r>
            <a:endParaRPr kumimoji="0" lang="en-US" sz="1050" b="0" i="1" u="none" strike="noStrike" kern="0" cap="none" spc="0" normalizeH="0" baseline="0" noProof="0" dirty="0">
              <a:ln>
                <a:noFill/>
              </a:ln>
              <a:solidFill>
                <a:srgbClr val="E7E7E7">
                  <a:lumMod val="10000"/>
                </a:srgbClr>
              </a:solidFill>
              <a:effectLst/>
              <a:uLnTx/>
              <a:uFillTx/>
              <a:latin typeface="Calibri"/>
              <a:ea typeface="Times New Roman"/>
              <a:cs typeface="Times New Roman"/>
            </a:endParaRPr>
          </a:p>
        </p:txBody>
      </p:sp>
    </p:spTree>
    <p:extLst>
      <p:ext uri="{BB962C8B-B14F-4D97-AF65-F5344CB8AC3E}">
        <p14:creationId xmlns:p14="http://schemas.microsoft.com/office/powerpoint/2010/main" val="2977306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15</a:t>
            </a:fld>
            <a:endParaRPr lang="en-US" sz="1400" dirty="0"/>
          </a:p>
        </p:txBody>
      </p:sp>
      <p:sp>
        <p:nvSpPr>
          <p:cNvPr id="5" name="Title 1"/>
          <p:cNvSpPr txBox="1">
            <a:spLocks/>
          </p:cNvSpPr>
          <p:nvPr/>
        </p:nvSpPr>
        <p:spPr>
          <a:xfrm>
            <a:off x="229126" y="152400"/>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Powerful Impact Among Voters Who Heard Message</a:t>
            </a:r>
            <a:endParaRPr lang="en-US" sz="3200" dirty="0">
              <a:solidFill>
                <a:srgbClr val="FFFFFF"/>
              </a:solidFill>
              <a:latin typeface="Calibri" panose="020F0502020204030204" pitchFamily="34" charset="0"/>
            </a:endParaRPr>
          </a:p>
        </p:txBody>
      </p:sp>
      <p:sp>
        <p:nvSpPr>
          <p:cNvPr id="19" name="TextBox 18"/>
          <p:cNvSpPr txBox="1"/>
          <p:nvPr/>
        </p:nvSpPr>
        <p:spPr>
          <a:xfrm>
            <a:off x="41910" y="1905000"/>
            <a:ext cx="9067274" cy="2554545"/>
          </a:xfrm>
          <a:prstGeom prst="rect">
            <a:avLst/>
          </a:prstGeom>
          <a:solidFill>
            <a:schemeClr val="bg1">
              <a:lumMod val="85000"/>
            </a:schemeClr>
          </a:solidFill>
          <a:ln>
            <a:solidFill>
              <a:schemeClr val="tx1"/>
            </a:solidFill>
          </a:ln>
        </p:spPr>
        <p:txBody>
          <a:bodyPr wrap="square" rtlCol="0">
            <a:spAutoFit/>
          </a:bodyPr>
          <a:lstStyle/>
          <a:p>
            <a:r>
              <a:rPr lang="en-US" sz="1600" dirty="0" smtClean="0">
                <a:solidFill>
                  <a:srgbClr val="000000"/>
                </a:solidFill>
                <a:latin typeface="Calibri" panose="020F0502020204030204" pitchFamily="34" charset="0"/>
              </a:rPr>
              <a:t>“</a:t>
            </a:r>
            <a:r>
              <a:rPr lang="en-US" sz="1600" i="1" dirty="0">
                <a:solidFill>
                  <a:srgbClr val="000000"/>
                </a:solidFill>
                <a:latin typeface="Calibri" panose="020F0502020204030204" pitchFamily="34" charset="0"/>
              </a:rPr>
              <a:t>(IF HEARD POLICIES) Would you say that candidates' stances on policies towards people with disabilities had a major impact on your vote, a minor impact on your vote, or no impact on your vote? (IF IMPACT) And did the candidate's stance on policies towards people with disabilities make you more or less likely to support that candidate</a:t>
            </a:r>
            <a:r>
              <a:rPr lang="en-US" sz="1600" i="1" dirty="0" smtClean="0">
                <a:solidFill>
                  <a:srgbClr val="000000"/>
                </a:solidFill>
                <a:latin typeface="Calibri" panose="020F0502020204030204" pitchFamily="34" charset="0"/>
              </a:rPr>
              <a:t>?</a:t>
            </a:r>
            <a:r>
              <a:rPr lang="en-US" sz="1600" dirty="0" smtClean="0">
                <a:solidFill>
                  <a:srgbClr val="000000"/>
                </a:solidFill>
                <a:latin typeface="Calibri" panose="020F0502020204030204" pitchFamily="34" charset="0"/>
              </a:rPr>
              <a:t>” </a:t>
            </a:r>
            <a:r>
              <a:rPr lang="en-US" sz="1600" b="1" dirty="0" smtClean="0">
                <a:solidFill>
                  <a:srgbClr val="000000"/>
                </a:solidFill>
                <a:latin typeface="Calibri" panose="020F0502020204030204" pitchFamily="34" charset="0"/>
              </a:rPr>
              <a:t>2014 voters.</a:t>
            </a:r>
            <a:r>
              <a:rPr lang="en-US" sz="1600" dirty="0" smtClean="0">
                <a:solidFill>
                  <a:srgbClr val="000000"/>
                </a:solidFill>
                <a:latin typeface="Calibri" panose="020F0502020204030204" pitchFamily="34" charset="0"/>
              </a:rPr>
              <a:t> Major impact, 36 percent. Total impact, 78 percent. No impact, 22 percent. Much more likely to support that candidate, 48 percent. Total more likely, 83 percent. Total less likely, 9 percent. </a:t>
            </a:r>
            <a:r>
              <a:rPr lang="en-US" sz="1600" b="1" dirty="0" smtClean="0">
                <a:solidFill>
                  <a:srgbClr val="000000"/>
                </a:solidFill>
                <a:latin typeface="Calibri" panose="020F0502020204030204" pitchFamily="34" charset="0"/>
              </a:rPr>
              <a:t>Personally Disability.</a:t>
            </a:r>
            <a:r>
              <a:rPr lang="en-US" sz="1600" dirty="0" smtClean="0">
                <a:solidFill>
                  <a:srgbClr val="000000"/>
                </a:solidFill>
                <a:latin typeface="Calibri" panose="020F0502020204030204" pitchFamily="34" charset="0"/>
              </a:rPr>
              <a:t> </a:t>
            </a:r>
            <a:r>
              <a:rPr lang="en-US" sz="1600" dirty="0">
                <a:solidFill>
                  <a:srgbClr val="000000"/>
                </a:solidFill>
                <a:latin typeface="Calibri" panose="020F0502020204030204" pitchFamily="34" charset="0"/>
              </a:rPr>
              <a:t>Major impact, </a:t>
            </a:r>
            <a:r>
              <a:rPr lang="en-US" sz="1600" dirty="0" smtClean="0">
                <a:solidFill>
                  <a:srgbClr val="000000"/>
                </a:solidFill>
                <a:latin typeface="Calibri" panose="020F0502020204030204" pitchFamily="34" charset="0"/>
              </a:rPr>
              <a:t>76 percent</a:t>
            </a:r>
            <a:r>
              <a:rPr lang="en-US" sz="1600" dirty="0">
                <a:solidFill>
                  <a:srgbClr val="000000"/>
                </a:solidFill>
                <a:latin typeface="Calibri" panose="020F0502020204030204" pitchFamily="34" charset="0"/>
              </a:rPr>
              <a:t>. Total impact, </a:t>
            </a:r>
            <a:r>
              <a:rPr lang="en-US" sz="1600" dirty="0" smtClean="0">
                <a:solidFill>
                  <a:srgbClr val="000000"/>
                </a:solidFill>
                <a:latin typeface="Calibri" panose="020F0502020204030204" pitchFamily="34" charset="0"/>
              </a:rPr>
              <a:t>84 </a:t>
            </a:r>
            <a:r>
              <a:rPr lang="en-US" sz="1600" dirty="0">
                <a:solidFill>
                  <a:srgbClr val="000000"/>
                </a:solidFill>
                <a:latin typeface="Calibri" panose="020F0502020204030204" pitchFamily="34" charset="0"/>
              </a:rPr>
              <a:t>percent. No impact, </a:t>
            </a:r>
            <a:r>
              <a:rPr lang="en-US" sz="1600" dirty="0" smtClean="0">
                <a:solidFill>
                  <a:srgbClr val="000000"/>
                </a:solidFill>
                <a:latin typeface="Calibri" panose="020F0502020204030204" pitchFamily="34" charset="0"/>
              </a:rPr>
              <a:t>16 </a:t>
            </a:r>
            <a:r>
              <a:rPr lang="en-US" sz="1600" dirty="0">
                <a:solidFill>
                  <a:srgbClr val="000000"/>
                </a:solidFill>
                <a:latin typeface="Calibri" panose="020F0502020204030204" pitchFamily="34" charset="0"/>
              </a:rPr>
              <a:t>percent. Much more likely to support that candidate, </a:t>
            </a:r>
            <a:r>
              <a:rPr lang="en-US" sz="1600" dirty="0" smtClean="0">
                <a:solidFill>
                  <a:srgbClr val="000000"/>
                </a:solidFill>
                <a:latin typeface="Calibri" panose="020F0502020204030204" pitchFamily="34" charset="0"/>
              </a:rPr>
              <a:t>58 </a:t>
            </a:r>
            <a:r>
              <a:rPr lang="en-US" sz="1600" dirty="0">
                <a:solidFill>
                  <a:srgbClr val="000000"/>
                </a:solidFill>
                <a:latin typeface="Calibri" panose="020F0502020204030204" pitchFamily="34" charset="0"/>
              </a:rPr>
              <a:t>percent. Total more likely, </a:t>
            </a:r>
            <a:r>
              <a:rPr lang="en-US" sz="1600" dirty="0" smtClean="0">
                <a:solidFill>
                  <a:srgbClr val="000000"/>
                </a:solidFill>
                <a:latin typeface="Calibri" panose="020F0502020204030204" pitchFamily="34" charset="0"/>
              </a:rPr>
              <a:t>92 </a:t>
            </a:r>
            <a:r>
              <a:rPr lang="en-US" sz="1600" dirty="0">
                <a:solidFill>
                  <a:srgbClr val="000000"/>
                </a:solidFill>
                <a:latin typeface="Calibri" panose="020F0502020204030204" pitchFamily="34" charset="0"/>
              </a:rPr>
              <a:t>percent. Total less likely, </a:t>
            </a:r>
            <a:r>
              <a:rPr lang="en-US" sz="1600" dirty="0" smtClean="0">
                <a:solidFill>
                  <a:srgbClr val="000000"/>
                </a:solidFill>
                <a:latin typeface="Calibri" panose="020F0502020204030204" pitchFamily="34" charset="0"/>
              </a:rPr>
              <a:t>7 </a:t>
            </a:r>
            <a:r>
              <a:rPr lang="en-US" sz="1600" dirty="0">
                <a:solidFill>
                  <a:srgbClr val="000000"/>
                </a:solidFill>
                <a:latin typeface="Calibri" panose="020F0502020204030204" pitchFamily="34" charset="0"/>
              </a:rPr>
              <a:t>percent</a:t>
            </a:r>
            <a:r>
              <a:rPr lang="en-US" sz="1600" dirty="0" smtClean="0">
                <a:solidFill>
                  <a:srgbClr val="000000"/>
                </a:solidFill>
                <a:latin typeface="Calibri" panose="020F0502020204030204" pitchFamily="34" charset="0"/>
              </a:rPr>
              <a:t>. </a:t>
            </a:r>
            <a:r>
              <a:rPr lang="en-US" sz="1600" b="1" dirty="0" smtClean="0">
                <a:solidFill>
                  <a:srgbClr val="000000"/>
                </a:solidFill>
                <a:latin typeface="Calibri" panose="020F0502020204030204" pitchFamily="34" charset="0"/>
              </a:rPr>
              <a:t>Disability community.</a:t>
            </a:r>
            <a:r>
              <a:rPr lang="en-US" sz="1600" dirty="0" smtClean="0">
                <a:solidFill>
                  <a:srgbClr val="000000"/>
                </a:solidFill>
                <a:latin typeface="Calibri" panose="020F0502020204030204" pitchFamily="34" charset="0"/>
              </a:rPr>
              <a:t> </a:t>
            </a:r>
            <a:r>
              <a:rPr lang="en-US" sz="1600" dirty="0">
                <a:solidFill>
                  <a:srgbClr val="000000"/>
                </a:solidFill>
                <a:latin typeface="Calibri" panose="020F0502020204030204" pitchFamily="34" charset="0"/>
              </a:rPr>
              <a:t>Major impact, </a:t>
            </a:r>
            <a:r>
              <a:rPr lang="en-US" sz="1600" dirty="0" smtClean="0">
                <a:solidFill>
                  <a:srgbClr val="000000"/>
                </a:solidFill>
                <a:latin typeface="Calibri" panose="020F0502020204030204" pitchFamily="34" charset="0"/>
              </a:rPr>
              <a:t>43 percent</a:t>
            </a:r>
            <a:r>
              <a:rPr lang="en-US" sz="1600" dirty="0">
                <a:solidFill>
                  <a:srgbClr val="000000"/>
                </a:solidFill>
                <a:latin typeface="Calibri" panose="020F0502020204030204" pitchFamily="34" charset="0"/>
              </a:rPr>
              <a:t>. Total impact, </a:t>
            </a:r>
            <a:r>
              <a:rPr lang="en-US" sz="1600" dirty="0" smtClean="0">
                <a:solidFill>
                  <a:srgbClr val="000000"/>
                </a:solidFill>
                <a:latin typeface="Calibri" panose="020F0502020204030204" pitchFamily="34" charset="0"/>
              </a:rPr>
              <a:t>82 percent</a:t>
            </a:r>
            <a:r>
              <a:rPr lang="en-US" sz="1600" dirty="0">
                <a:solidFill>
                  <a:srgbClr val="000000"/>
                </a:solidFill>
                <a:latin typeface="Calibri" panose="020F0502020204030204" pitchFamily="34" charset="0"/>
              </a:rPr>
              <a:t>. No impact, </a:t>
            </a:r>
            <a:r>
              <a:rPr lang="en-US" sz="1600" dirty="0" smtClean="0">
                <a:solidFill>
                  <a:srgbClr val="000000"/>
                </a:solidFill>
                <a:latin typeface="Calibri" panose="020F0502020204030204" pitchFamily="34" charset="0"/>
              </a:rPr>
              <a:t>18 percent</a:t>
            </a:r>
            <a:r>
              <a:rPr lang="en-US" sz="1600" dirty="0">
                <a:solidFill>
                  <a:srgbClr val="000000"/>
                </a:solidFill>
                <a:latin typeface="Calibri" panose="020F0502020204030204" pitchFamily="34" charset="0"/>
              </a:rPr>
              <a:t>. Much more likely to support that candidate, 48 percent. Total more likely, </a:t>
            </a:r>
            <a:r>
              <a:rPr lang="en-US" sz="1600" dirty="0" smtClean="0">
                <a:solidFill>
                  <a:srgbClr val="000000"/>
                </a:solidFill>
                <a:latin typeface="Calibri" panose="020F0502020204030204" pitchFamily="34" charset="0"/>
              </a:rPr>
              <a:t>84 </a:t>
            </a:r>
            <a:r>
              <a:rPr lang="en-US" sz="1600" dirty="0">
                <a:solidFill>
                  <a:srgbClr val="000000"/>
                </a:solidFill>
                <a:latin typeface="Calibri" panose="020F0502020204030204" pitchFamily="34" charset="0"/>
              </a:rPr>
              <a:t>percent. Total less likely, 9 percent</a:t>
            </a:r>
            <a:r>
              <a:rPr lang="en-US" sz="1600" dirty="0" smtClean="0">
                <a:solidFill>
                  <a:srgbClr val="000000"/>
                </a:solidFill>
                <a:latin typeface="Calibri" panose="020F0502020204030204" pitchFamily="34" charset="0"/>
              </a:rPr>
              <a:t>.</a:t>
            </a:r>
            <a:endParaRPr lang="en-US" sz="1600" i="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826472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16</a:t>
            </a:fld>
            <a:endParaRPr lang="en-US" sz="1400" dirty="0"/>
          </a:p>
        </p:txBody>
      </p:sp>
      <p:sp>
        <p:nvSpPr>
          <p:cNvPr id="5" name="Title 1"/>
          <p:cNvSpPr txBox="1">
            <a:spLocks/>
          </p:cNvSpPr>
          <p:nvPr/>
        </p:nvSpPr>
        <p:spPr>
          <a:xfrm>
            <a:off x="229126" y="152400"/>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Voters In and Out of Disability Community Wanted to Hear More</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2891090066"/>
              </p:ext>
            </p:extLst>
          </p:nvPr>
        </p:nvGraphicFramePr>
        <p:xfrm>
          <a:off x="139700" y="1371600"/>
          <a:ext cx="8928100" cy="24384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6096000" y="1828800"/>
            <a:ext cx="0" cy="3383280"/>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381526" y="1371599"/>
            <a:ext cx="8533874" cy="408623"/>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And would you, or would you not have been interested in hearing more from the candidates on their policies to expand opportunities for people with disabilities? </a:t>
            </a:r>
          </a:p>
        </p:txBody>
      </p:sp>
      <p:cxnSp>
        <p:nvCxnSpPr>
          <p:cNvPr id="11" name="Straight Connector 2"/>
          <p:cNvCxnSpPr>
            <a:cxnSpLocks noChangeShapeType="1"/>
          </p:cNvCxnSpPr>
          <p:nvPr/>
        </p:nvCxnSpPr>
        <p:spPr bwMode="auto">
          <a:xfrm>
            <a:off x="3188970" y="1828800"/>
            <a:ext cx="0" cy="3383280"/>
          </a:xfrm>
          <a:prstGeom prst="line">
            <a:avLst/>
          </a:prstGeom>
          <a:noFill/>
          <a:ln w="28575" algn="ctr">
            <a:solidFill>
              <a:srgbClr val="FFFFFF">
                <a:lumMod val="65000"/>
              </a:srgbClr>
            </a:solidFill>
            <a:prstDash val="solid"/>
            <a:round/>
            <a:headEnd/>
            <a:tailEnd/>
          </a:ln>
        </p:spPr>
      </p:cxnSp>
      <p:sp>
        <p:nvSpPr>
          <p:cNvPr id="9" name="TextBox 8"/>
          <p:cNvSpPr txBox="1"/>
          <p:nvPr/>
        </p:nvSpPr>
        <p:spPr>
          <a:xfrm>
            <a:off x="16510" y="4343400"/>
            <a:ext cx="9067274" cy="954107"/>
          </a:xfrm>
          <a:prstGeom prst="rect">
            <a:avLst/>
          </a:prstGeom>
          <a:solidFill>
            <a:schemeClr val="bg1">
              <a:lumMod val="85000"/>
            </a:schemeClr>
          </a:solidFill>
          <a:ln>
            <a:solidFill>
              <a:schemeClr val="tx1"/>
            </a:solidFill>
          </a:ln>
        </p:spPr>
        <p:txBody>
          <a:bodyPr wrap="square" rtlCol="0">
            <a:spAutoFit/>
          </a:bodyPr>
          <a:lstStyle/>
          <a:p>
            <a:r>
              <a:rPr lang="en-US" sz="1400" dirty="0" smtClean="0">
                <a:solidFill>
                  <a:srgbClr val="000000"/>
                </a:solidFill>
                <a:latin typeface="Calibri" panose="020F0502020204030204" pitchFamily="34" charset="0"/>
              </a:rPr>
              <a:t>“</a:t>
            </a:r>
            <a:r>
              <a:rPr lang="en-US" sz="1400" i="1" dirty="0">
                <a:solidFill>
                  <a:srgbClr val="000000"/>
                </a:solidFill>
                <a:latin typeface="Calibri" panose="020F0502020204030204" pitchFamily="34" charset="0"/>
              </a:rPr>
              <a:t>And would you, or would you not have been interested in hearing more from the candidates on their policies to expand opportunities for people with disabilities</a:t>
            </a:r>
            <a:r>
              <a:rPr lang="en-US" sz="1400" i="1" dirty="0" smtClean="0">
                <a:solidFill>
                  <a:srgbClr val="000000"/>
                </a:solidFill>
                <a:latin typeface="Calibri" panose="020F0502020204030204" pitchFamily="34" charset="0"/>
              </a:rPr>
              <a:t>?</a:t>
            </a:r>
            <a:r>
              <a:rPr lang="en-US" sz="1400" dirty="0" smtClean="0">
                <a:solidFill>
                  <a:srgbClr val="000000"/>
                </a:solidFill>
                <a:latin typeface="Calibri" panose="020F0502020204030204" pitchFamily="34" charset="0"/>
              </a:rPr>
              <a:t>” </a:t>
            </a:r>
            <a:r>
              <a:rPr lang="en-US" sz="1400" b="1" dirty="0" smtClean="0">
                <a:solidFill>
                  <a:srgbClr val="000000"/>
                </a:solidFill>
                <a:latin typeface="Calibri" panose="020F0502020204030204" pitchFamily="34" charset="0"/>
              </a:rPr>
              <a:t>2014 voters.</a:t>
            </a:r>
            <a:r>
              <a:rPr lang="en-US" sz="1400" dirty="0" smtClean="0">
                <a:solidFill>
                  <a:srgbClr val="000000"/>
                </a:solidFill>
                <a:latin typeface="Calibri" panose="020F0502020204030204" pitchFamily="34" charset="0"/>
              </a:rPr>
              <a:t> Yes, would have been, 65 percent. No, would not have been, 31 percent. </a:t>
            </a:r>
            <a:r>
              <a:rPr lang="en-US" sz="1400" b="1" dirty="0" smtClean="0">
                <a:solidFill>
                  <a:srgbClr val="000000"/>
                </a:solidFill>
                <a:latin typeface="Calibri" panose="020F0502020204030204" pitchFamily="34" charset="0"/>
              </a:rPr>
              <a:t>Disability community.</a:t>
            </a:r>
            <a:r>
              <a:rPr lang="en-US" sz="1400" dirty="0" smtClean="0">
                <a:solidFill>
                  <a:srgbClr val="000000"/>
                </a:solidFill>
                <a:latin typeface="Calibri" panose="020F0502020204030204" pitchFamily="34" charset="0"/>
              </a:rPr>
              <a:t> Yes, would have been, 69 percent. No, would not have been, 25 percent. </a:t>
            </a:r>
            <a:r>
              <a:rPr lang="en-US" sz="1400" b="1" dirty="0" smtClean="0">
                <a:solidFill>
                  <a:srgbClr val="000000"/>
                </a:solidFill>
                <a:latin typeface="Calibri" panose="020F0502020204030204" pitchFamily="34" charset="0"/>
              </a:rPr>
              <a:t>Not Disability Community.</a:t>
            </a:r>
            <a:r>
              <a:rPr lang="en-US" sz="1400" dirty="0" smtClean="0">
                <a:solidFill>
                  <a:srgbClr val="000000"/>
                </a:solidFill>
                <a:latin typeface="Calibri" panose="020F0502020204030204" pitchFamily="34" charset="0"/>
              </a:rPr>
              <a:t> Yes, would have been, 62 percent. No, would not have been, 35 percent.</a:t>
            </a:r>
            <a:endParaRPr lang="en-US" sz="1400" i="1" dirty="0">
              <a:solidFill>
                <a:srgbClr val="000000"/>
              </a:solidFill>
              <a:latin typeface="Calibri" panose="020F0502020204030204" pitchFamily="34" charset="0"/>
            </a:endParaRPr>
          </a:p>
        </p:txBody>
      </p:sp>
      <p:sp>
        <p:nvSpPr>
          <p:cNvPr id="13" name="TextBox 12"/>
          <p:cNvSpPr txBox="1"/>
          <p:nvPr/>
        </p:nvSpPr>
        <p:spPr>
          <a:xfrm>
            <a:off x="853440" y="3863974"/>
            <a:ext cx="1889760" cy="327026"/>
          </a:xfrm>
          <a:prstGeom prst="rect">
            <a:avLst/>
          </a:prstGeom>
          <a:noFill/>
        </p:spPr>
        <p:txBody>
          <a:bodyPr wrap="square" rtlCol="0" anchor="ctr">
            <a:noAutofit/>
          </a:bodyPr>
          <a:lstStyle/>
          <a:p>
            <a:pPr algn="ctr"/>
            <a:r>
              <a:rPr lang="en-US" b="1" dirty="0">
                <a:solidFill>
                  <a:srgbClr val="E78A5C">
                    <a:lumMod val="10000"/>
                  </a:srgbClr>
                </a:solidFill>
                <a:latin typeface="Calibri" panose="020F0502020204030204" pitchFamily="34" charset="0"/>
              </a:rPr>
              <a:t>2014 Voters</a:t>
            </a:r>
          </a:p>
        </p:txBody>
      </p:sp>
      <p:sp>
        <p:nvSpPr>
          <p:cNvPr id="14" name="TextBox 13"/>
          <p:cNvSpPr txBox="1"/>
          <p:nvPr/>
        </p:nvSpPr>
        <p:spPr>
          <a:xfrm>
            <a:off x="3566160" y="3863974"/>
            <a:ext cx="2377440" cy="327026"/>
          </a:xfrm>
          <a:prstGeom prst="rect">
            <a:avLst/>
          </a:prstGeom>
          <a:noFill/>
        </p:spPr>
        <p:txBody>
          <a:bodyPr wrap="square" rtlCol="0" anchor="ctr">
            <a:noAutofit/>
          </a:bodyPr>
          <a:lstStyle/>
          <a:p>
            <a:pPr algn="ctr"/>
            <a:r>
              <a:rPr lang="en-US" b="1" dirty="0" smtClean="0">
                <a:solidFill>
                  <a:srgbClr val="E78A5C">
                    <a:lumMod val="10000"/>
                  </a:srgbClr>
                </a:solidFill>
                <a:latin typeface="Calibri" panose="020F0502020204030204" pitchFamily="34" charset="0"/>
              </a:rPr>
              <a:t>Disability Community</a:t>
            </a:r>
            <a:endParaRPr lang="en-US" b="1" dirty="0">
              <a:solidFill>
                <a:srgbClr val="E78A5C">
                  <a:lumMod val="10000"/>
                </a:srgbClr>
              </a:solidFill>
              <a:latin typeface="Calibri" panose="020F0502020204030204" pitchFamily="34" charset="0"/>
            </a:endParaRPr>
          </a:p>
        </p:txBody>
      </p:sp>
      <p:sp>
        <p:nvSpPr>
          <p:cNvPr id="15" name="TextBox 14"/>
          <p:cNvSpPr txBox="1"/>
          <p:nvPr/>
        </p:nvSpPr>
        <p:spPr>
          <a:xfrm>
            <a:off x="6492240" y="3863974"/>
            <a:ext cx="2194560" cy="327026"/>
          </a:xfrm>
          <a:prstGeom prst="rect">
            <a:avLst/>
          </a:prstGeom>
          <a:noFill/>
        </p:spPr>
        <p:txBody>
          <a:bodyPr wrap="square" rtlCol="0" anchor="ctr">
            <a:noAutofit/>
          </a:bodyPr>
          <a:lstStyle/>
          <a:p>
            <a:pPr algn="ctr"/>
            <a:r>
              <a:rPr lang="en-US" b="1" dirty="0" smtClean="0">
                <a:solidFill>
                  <a:srgbClr val="E78A5C">
                    <a:lumMod val="10000"/>
                  </a:srgbClr>
                </a:solidFill>
                <a:latin typeface="Calibri" panose="020F0502020204030204" pitchFamily="34" charset="0"/>
              </a:rPr>
              <a:t>Not Disability Community</a:t>
            </a:r>
            <a:endParaRPr lang="en-US" b="1" dirty="0">
              <a:solidFill>
                <a:srgbClr val="E78A5C">
                  <a:lumMod val="10000"/>
                </a:srgbClr>
              </a:solidFill>
              <a:latin typeface="Calibri" panose="020F0502020204030204" pitchFamily="34" charset="0"/>
            </a:endParaRPr>
          </a:p>
        </p:txBody>
      </p:sp>
    </p:spTree>
    <p:extLst>
      <p:ext uri="{BB962C8B-B14F-4D97-AF65-F5344CB8AC3E}">
        <p14:creationId xmlns:p14="http://schemas.microsoft.com/office/powerpoint/2010/main" val="1600640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17</a:t>
            </a:fld>
            <a:endParaRPr lang="en-US" sz="1400" dirty="0"/>
          </a:p>
        </p:txBody>
      </p:sp>
      <p:sp>
        <p:nvSpPr>
          <p:cNvPr id="5" name="Title 1"/>
          <p:cNvSpPr txBox="1">
            <a:spLocks/>
          </p:cNvSpPr>
          <p:nvPr/>
        </p:nvSpPr>
        <p:spPr>
          <a:xfrm>
            <a:off x="229126" y="346075"/>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Some Run Into Accessibility Problems with Voting</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3287602040"/>
              </p:ext>
            </p:extLst>
          </p:nvPr>
        </p:nvGraphicFramePr>
        <p:xfrm>
          <a:off x="139700" y="1436211"/>
          <a:ext cx="8928100" cy="3669189"/>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6149340" y="1752600"/>
            <a:ext cx="0" cy="3566160"/>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228600" y="1231900"/>
            <a:ext cx="8533874" cy="408623"/>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And thinking about the election this year, do you think voting was fully accessible to people with disabilities, or were some people with disabilities unable to vote due to inaccessibility?</a:t>
            </a:r>
          </a:p>
        </p:txBody>
      </p:sp>
      <p:cxnSp>
        <p:nvCxnSpPr>
          <p:cNvPr id="11" name="Straight Connector 2"/>
          <p:cNvCxnSpPr>
            <a:cxnSpLocks noChangeShapeType="1"/>
          </p:cNvCxnSpPr>
          <p:nvPr/>
        </p:nvCxnSpPr>
        <p:spPr bwMode="auto">
          <a:xfrm>
            <a:off x="3243580" y="1752600"/>
            <a:ext cx="0" cy="3566160"/>
          </a:xfrm>
          <a:prstGeom prst="line">
            <a:avLst/>
          </a:prstGeom>
          <a:noFill/>
          <a:ln w="28575" algn="ctr">
            <a:solidFill>
              <a:srgbClr val="FFFFFF">
                <a:lumMod val="65000"/>
              </a:srgbClr>
            </a:solidFill>
            <a:prstDash val="solid"/>
            <a:round/>
            <a:headEnd/>
            <a:tailEnd/>
          </a:ln>
        </p:spPr>
      </p:cxnSp>
      <p:sp>
        <p:nvSpPr>
          <p:cNvPr id="9" name="TextBox 8"/>
          <p:cNvSpPr txBox="1"/>
          <p:nvPr/>
        </p:nvSpPr>
        <p:spPr>
          <a:xfrm>
            <a:off x="41910" y="4419600"/>
            <a:ext cx="9067274" cy="954107"/>
          </a:xfrm>
          <a:prstGeom prst="rect">
            <a:avLst/>
          </a:prstGeom>
          <a:solidFill>
            <a:schemeClr val="bg1">
              <a:lumMod val="85000"/>
            </a:schemeClr>
          </a:solidFill>
          <a:ln>
            <a:solidFill>
              <a:schemeClr val="tx1"/>
            </a:solidFill>
          </a:ln>
        </p:spPr>
        <p:txBody>
          <a:bodyPr wrap="square" rtlCol="0">
            <a:spAutoFit/>
          </a:bodyPr>
          <a:lstStyle/>
          <a:p>
            <a:r>
              <a:rPr lang="en-US" sz="1400" dirty="0" smtClean="0">
                <a:solidFill>
                  <a:srgbClr val="000000"/>
                </a:solidFill>
                <a:latin typeface="Calibri" panose="020F0502020204030204" pitchFamily="34" charset="0"/>
              </a:rPr>
              <a:t>“</a:t>
            </a:r>
            <a:r>
              <a:rPr lang="en-US" sz="1400" i="1" dirty="0">
                <a:solidFill>
                  <a:srgbClr val="000000"/>
                </a:solidFill>
                <a:latin typeface="Calibri" panose="020F0502020204030204" pitchFamily="34" charset="0"/>
              </a:rPr>
              <a:t>And thinking about the election this year, do you think voting was fully accessible to people with disabilities, or were some people with disabilities unable to vote due to inaccessibility</a:t>
            </a:r>
            <a:r>
              <a:rPr lang="en-US" sz="1400" i="1" dirty="0" smtClean="0">
                <a:solidFill>
                  <a:srgbClr val="000000"/>
                </a:solidFill>
                <a:latin typeface="Calibri" panose="020F0502020204030204" pitchFamily="34" charset="0"/>
              </a:rPr>
              <a:t>?</a:t>
            </a:r>
            <a:r>
              <a:rPr lang="en-US" sz="1400" dirty="0" smtClean="0">
                <a:solidFill>
                  <a:srgbClr val="000000"/>
                </a:solidFill>
                <a:latin typeface="Calibri" panose="020F0502020204030204" pitchFamily="34" charset="0"/>
              </a:rPr>
              <a:t>”</a:t>
            </a:r>
            <a:r>
              <a:rPr lang="en-US" sz="1400" b="1" dirty="0" smtClean="0">
                <a:solidFill>
                  <a:srgbClr val="000000"/>
                </a:solidFill>
                <a:latin typeface="Calibri" panose="020F0502020204030204" pitchFamily="34" charset="0"/>
              </a:rPr>
              <a:t> 2014 voters.</a:t>
            </a:r>
            <a:r>
              <a:rPr lang="en-US" sz="1400" dirty="0" smtClean="0">
                <a:solidFill>
                  <a:srgbClr val="000000"/>
                </a:solidFill>
                <a:latin typeface="Calibri" panose="020F0502020204030204" pitchFamily="34" charset="0"/>
              </a:rPr>
              <a:t> Fully accessible, 68 percent. Some inaccessible, 12 percent. </a:t>
            </a:r>
            <a:r>
              <a:rPr lang="en-US" sz="1400" b="1" dirty="0" smtClean="0">
                <a:solidFill>
                  <a:srgbClr val="000000"/>
                </a:solidFill>
                <a:latin typeface="Calibri" panose="020F0502020204030204" pitchFamily="34" charset="0"/>
              </a:rPr>
              <a:t>Personally Disability.</a:t>
            </a:r>
            <a:r>
              <a:rPr lang="en-US" sz="1400" dirty="0" smtClean="0">
                <a:solidFill>
                  <a:srgbClr val="000000"/>
                </a:solidFill>
                <a:latin typeface="Calibri" panose="020F0502020204030204" pitchFamily="34" charset="0"/>
              </a:rPr>
              <a:t> Fully accessible, 73 percent. Some inaccessible, 18 percent. </a:t>
            </a:r>
            <a:r>
              <a:rPr lang="en-US" sz="1400" b="1" dirty="0" smtClean="0">
                <a:solidFill>
                  <a:srgbClr val="000000"/>
                </a:solidFill>
                <a:latin typeface="Calibri" panose="020F0502020204030204" pitchFamily="34" charset="0"/>
              </a:rPr>
              <a:t>Disability Community.</a:t>
            </a:r>
            <a:r>
              <a:rPr lang="en-US" sz="1400" dirty="0" smtClean="0">
                <a:solidFill>
                  <a:srgbClr val="000000"/>
                </a:solidFill>
                <a:latin typeface="Calibri" panose="020F0502020204030204" pitchFamily="34" charset="0"/>
              </a:rPr>
              <a:t> Fully accessible, 76 percent. Some inaccessible, 14 percent.</a:t>
            </a:r>
            <a:endParaRPr lang="en-US" sz="1400" i="1" dirty="0">
              <a:solidFill>
                <a:srgbClr val="000000"/>
              </a:solidFill>
              <a:latin typeface="Calibri" panose="020F0502020204030204" pitchFamily="34" charset="0"/>
            </a:endParaRPr>
          </a:p>
        </p:txBody>
      </p:sp>
      <p:sp>
        <p:nvSpPr>
          <p:cNvPr id="13" name="TextBox 12"/>
          <p:cNvSpPr txBox="1"/>
          <p:nvPr/>
        </p:nvSpPr>
        <p:spPr>
          <a:xfrm>
            <a:off x="853440" y="3863974"/>
            <a:ext cx="1889760" cy="327026"/>
          </a:xfrm>
          <a:prstGeom prst="rect">
            <a:avLst/>
          </a:prstGeom>
          <a:noFill/>
        </p:spPr>
        <p:txBody>
          <a:bodyPr wrap="square" rtlCol="0" anchor="ctr">
            <a:noAutofit/>
          </a:bodyPr>
          <a:lstStyle/>
          <a:p>
            <a:pPr algn="ctr"/>
            <a:r>
              <a:rPr lang="en-US" b="1" dirty="0">
                <a:solidFill>
                  <a:srgbClr val="E78A5C">
                    <a:lumMod val="10000"/>
                  </a:srgbClr>
                </a:solidFill>
                <a:latin typeface="Calibri" panose="020F0502020204030204" pitchFamily="34" charset="0"/>
              </a:rPr>
              <a:t>2014 Voters</a:t>
            </a:r>
          </a:p>
        </p:txBody>
      </p:sp>
      <p:sp>
        <p:nvSpPr>
          <p:cNvPr id="14" name="TextBox 13"/>
          <p:cNvSpPr txBox="1"/>
          <p:nvPr/>
        </p:nvSpPr>
        <p:spPr>
          <a:xfrm>
            <a:off x="3566160" y="3863974"/>
            <a:ext cx="2377440" cy="327026"/>
          </a:xfrm>
          <a:prstGeom prst="rect">
            <a:avLst/>
          </a:prstGeom>
          <a:noFill/>
        </p:spPr>
        <p:txBody>
          <a:bodyPr wrap="square" rtlCol="0" anchor="ctr">
            <a:noAutofit/>
          </a:bodyPr>
          <a:lstStyle/>
          <a:p>
            <a:pPr algn="ctr"/>
            <a:r>
              <a:rPr lang="en-US" b="1" dirty="0" smtClean="0">
                <a:solidFill>
                  <a:srgbClr val="E78A5C">
                    <a:lumMod val="10000"/>
                  </a:srgbClr>
                </a:solidFill>
                <a:latin typeface="Calibri" panose="020F0502020204030204" pitchFamily="34" charset="0"/>
              </a:rPr>
              <a:t>Personal Disability</a:t>
            </a:r>
            <a:endParaRPr lang="en-US" b="1" dirty="0">
              <a:solidFill>
                <a:srgbClr val="E78A5C">
                  <a:lumMod val="10000"/>
                </a:srgbClr>
              </a:solidFill>
              <a:latin typeface="Calibri" panose="020F0502020204030204" pitchFamily="34" charset="0"/>
            </a:endParaRPr>
          </a:p>
        </p:txBody>
      </p:sp>
      <p:sp>
        <p:nvSpPr>
          <p:cNvPr id="15" name="TextBox 14"/>
          <p:cNvSpPr txBox="1"/>
          <p:nvPr/>
        </p:nvSpPr>
        <p:spPr>
          <a:xfrm>
            <a:off x="6492240" y="3863974"/>
            <a:ext cx="2194560" cy="327026"/>
          </a:xfrm>
          <a:prstGeom prst="rect">
            <a:avLst/>
          </a:prstGeom>
          <a:noFill/>
        </p:spPr>
        <p:txBody>
          <a:bodyPr wrap="square" rtlCol="0" anchor="ctr">
            <a:noAutofit/>
          </a:bodyPr>
          <a:lstStyle/>
          <a:p>
            <a:pPr algn="ctr"/>
            <a:r>
              <a:rPr lang="en-US" b="1" dirty="0" smtClean="0">
                <a:solidFill>
                  <a:srgbClr val="E78A5C">
                    <a:lumMod val="10000"/>
                  </a:srgbClr>
                </a:solidFill>
                <a:latin typeface="Calibri" panose="020F0502020204030204" pitchFamily="34" charset="0"/>
              </a:rPr>
              <a:t>Disability Community</a:t>
            </a:r>
            <a:endParaRPr lang="en-US" b="1" dirty="0">
              <a:solidFill>
                <a:srgbClr val="E78A5C">
                  <a:lumMod val="10000"/>
                </a:srgbClr>
              </a:solidFill>
              <a:latin typeface="Calibri" panose="020F0502020204030204" pitchFamily="34" charset="0"/>
            </a:endParaRPr>
          </a:p>
        </p:txBody>
      </p:sp>
      <p:sp>
        <p:nvSpPr>
          <p:cNvPr id="2" name="Oval 1"/>
          <p:cNvSpPr/>
          <p:nvPr/>
        </p:nvSpPr>
        <p:spPr bwMode="auto">
          <a:xfrm>
            <a:off x="5156200" y="2971800"/>
            <a:ext cx="533400" cy="533400"/>
          </a:xfrm>
          <a:prstGeom prst="ellipse">
            <a:avLst/>
          </a:prstGeom>
          <a:noFill/>
          <a:ln w="38100" cap="flat" cmpd="sng" algn="ctr">
            <a:solidFill>
              <a:srgbClr val="FFC000"/>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1"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794339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 descr="greenberg_identity_black_sma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800" y="2600325"/>
            <a:ext cx="8291513"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ChangeArrowheads="1"/>
          </p:cNvSpPr>
          <p:nvPr/>
        </p:nvSpPr>
        <p:spPr bwMode="auto">
          <a:xfrm>
            <a:off x="0" y="6629400"/>
            <a:ext cx="9144000" cy="228600"/>
          </a:xfrm>
          <a:prstGeom prst="rect">
            <a:avLst/>
          </a:prstGeom>
          <a:solidFill>
            <a:srgbClr val="6DB33F"/>
          </a:solidFill>
          <a:ln>
            <a:noFill/>
          </a:ln>
          <a:extLs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p>
            <a:endParaRPr lang="en-US" dirty="0">
              <a:solidFill>
                <a:srgbClr val="496B2E"/>
              </a:solidFill>
            </a:endParaRPr>
          </a:p>
        </p:txBody>
      </p:sp>
      <p:sp>
        <p:nvSpPr>
          <p:cNvPr id="6151" name="Text Box 48"/>
          <p:cNvSpPr txBox="1">
            <a:spLocks noChangeArrowheads="1"/>
          </p:cNvSpPr>
          <p:nvPr/>
        </p:nvSpPr>
        <p:spPr bwMode="auto">
          <a:xfrm>
            <a:off x="3167063" y="6172200"/>
            <a:ext cx="2881312" cy="247650"/>
          </a:xfrm>
          <a:prstGeom prst="rect">
            <a:avLst/>
          </a:prstGeom>
          <a:noFill/>
          <a:ln w="317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000" dirty="0" smtClean="0">
                <a:solidFill>
                  <a:srgbClr val="777777"/>
                </a:solidFill>
                <a:latin typeface="Calibri" pitchFamily="34" charset="0"/>
              </a:rPr>
              <a:t>www.gqrr.com</a:t>
            </a:r>
            <a:endParaRPr lang="en-US" sz="1000" dirty="0">
              <a:solidFill>
                <a:srgbClr val="777777"/>
              </a:solidFill>
              <a:latin typeface="Calibri" pitchFamily="34" charset="0"/>
            </a:endParaRPr>
          </a:p>
        </p:txBody>
      </p:sp>
      <p:sp>
        <p:nvSpPr>
          <p:cNvPr id="18" name="Rectangle 17"/>
          <p:cNvSpPr/>
          <p:nvPr/>
        </p:nvSpPr>
        <p:spPr>
          <a:xfrm>
            <a:off x="156666" y="3960674"/>
            <a:ext cx="1676401" cy="2185214"/>
          </a:xfrm>
          <a:prstGeom prst="rect">
            <a:avLst/>
          </a:prstGeom>
        </p:spPr>
        <p:txBody>
          <a:bodyPr wrap="square">
            <a:spAutoFit/>
          </a:bodyPr>
          <a:lstStyle/>
          <a:p>
            <a:r>
              <a:rPr lang="en-US" sz="1400" dirty="0">
                <a:solidFill>
                  <a:srgbClr val="434343"/>
                </a:solidFill>
                <a:ea typeface="Droid Sans" pitchFamily="34" charset="0"/>
                <a:cs typeface="Droid Sans" pitchFamily="34" charset="0"/>
              </a:rPr>
              <a:t>10 G Street, NE</a:t>
            </a:r>
          </a:p>
          <a:p>
            <a:r>
              <a:rPr lang="en-US" sz="1400" dirty="0">
                <a:solidFill>
                  <a:srgbClr val="434343"/>
                </a:solidFill>
                <a:ea typeface="Droid Sans" pitchFamily="34" charset="0"/>
                <a:cs typeface="Droid Sans" pitchFamily="34" charset="0"/>
              </a:rPr>
              <a:t>Suite 500</a:t>
            </a:r>
          </a:p>
          <a:p>
            <a:r>
              <a:rPr lang="en-US" sz="1400" dirty="0">
                <a:solidFill>
                  <a:srgbClr val="434343"/>
                </a:solidFill>
                <a:ea typeface="Droid Sans" pitchFamily="34" charset="0"/>
                <a:cs typeface="Droid Sans" pitchFamily="34" charset="0"/>
              </a:rPr>
              <a:t>Washington, D.C. 20002</a:t>
            </a:r>
          </a:p>
          <a:p>
            <a:endParaRPr lang="en-US" sz="1400" dirty="0">
              <a:solidFill>
                <a:srgbClr val="434343"/>
              </a:solidFill>
              <a:ea typeface="Droid Sans" pitchFamily="34" charset="0"/>
              <a:cs typeface="Droid Sans" pitchFamily="34" charset="0"/>
            </a:endParaRPr>
          </a:p>
          <a:p>
            <a:r>
              <a:rPr lang="en-US" sz="1400" dirty="0">
                <a:solidFill>
                  <a:srgbClr val="434343"/>
                </a:solidFill>
                <a:ea typeface="Droid Sans" pitchFamily="34" charset="0"/>
                <a:cs typeface="Droid Sans" pitchFamily="34" charset="0"/>
              </a:rPr>
              <a:t>Phone: </a:t>
            </a:r>
            <a:br>
              <a:rPr lang="en-US" sz="1400" dirty="0">
                <a:solidFill>
                  <a:srgbClr val="434343"/>
                </a:solidFill>
                <a:ea typeface="Droid Sans" pitchFamily="34" charset="0"/>
                <a:cs typeface="Droid Sans" pitchFamily="34" charset="0"/>
              </a:rPr>
            </a:br>
            <a:r>
              <a:rPr lang="en-US" sz="1400" dirty="0">
                <a:solidFill>
                  <a:srgbClr val="434343"/>
                </a:solidFill>
                <a:ea typeface="Droid Sans" pitchFamily="34" charset="0"/>
                <a:cs typeface="Droid Sans" pitchFamily="34" charset="0"/>
              </a:rPr>
              <a:t>+1 202 478 8300</a:t>
            </a:r>
          </a:p>
          <a:p>
            <a:r>
              <a:rPr lang="en-US" sz="1400" dirty="0">
                <a:solidFill>
                  <a:srgbClr val="434343"/>
                </a:solidFill>
                <a:ea typeface="Droid Sans" pitchFamily="34" charset="0"/>
                <a:cs typeface="Droid Sans" pitchFamily="34" charset="0"/>
              </a:rPr>
              <a:t>Fax: </a:t>
            </a:r>
            <a:br>
              <a:rPr lang="en-US" sz="1400" dirty="0">
                <a:solidFill>
                  <a:srgbClr val="434343"/>
                </a:solidFill>
                <a:ea typeface="Droid Sans" pitchFamily="34" charset="0"/>
                <a:cs typeface="Droid Sans" pitchFamily="34" charset="0"/>
              </a:rPr>
            </a:br>
            <a:r>
              <a:rPr lang="en-US" sz="1400" dirty="0">
                <a:solidFill>
                  <a:srgbClr val="434343"/>
                </a:solidFill>
                <a:ea typeface="Droid Sans" pitchFamily="34" charset="0"/>
                <a:cs typeface="Droid Sans" pitchFamily="34" charset="0"/>
              </a:rPr>
              <a:t>+1 202 478 8301</a:t>
            </a:r>
          </a:p>
          <a:p>
            <a:endParaRPr lang="en-US" sz="1000" b="1" dirty="0">
              <a:solidFill>
                <a:prstClr val="white">
                  <a:lumMod val="50000"/>
                </a:prstClr>
              </a:solidFill>
            </a:endParaRPr>
          </a:p>
        </p:txBody>
      </p:sp>
      <p:sp>
        <p:nvSpPr>
          <p:cNvPr id="19" name="Rectangle 18"/>
          <p:cNvSpPr/>
          <p:nvPr/>
        </p:nvSpPr>
        <p:spPr>
          <a:xfrm>
            <a:off x="3733801" y="3960673"/>
            <a:ext cx="1676401" cy="1600438"/>
          </a:xfrm>
          <a:prstGeom prst="rect">
            <a:avLst/>
          </a:prstGeom>
        </p:spPr>
        <p:txBody>
          <a:bodyPr wrap="square">
            <a:spAutoFit/>
          </a:bodyPr>
          <a:lstStyle/>
          <a:p>
            <a:r>
              <a:rPr lang="en-US" sz="1400" dirty="0">
                <a:solidFill>
                  <a:srgbClr val="434343"/>
                </a:solidFill>
                <a:ea typeface="Droid Sans" pitchFamily="34" charset="0"/>
                <a:cs typeface="Droid Sans" pitchFamily="34" charset="0"/>
              </a:rPr>
              <a:t>22 Bloomsbury Sq. London, UK </a:t>
            </a:r>
            <a:br>
              <a:rPr lang="en-US" sz="1400" dirty="0">
                <a:solidFill>
                  <a:srgbClr val="434343"/>
                </a:solidFill>
                <a:ea typeface="Droid Sans" pitchFamily="34" charset="0"/>
                <a:cs typeface="Droid Sans" pitchFamily="34" charset="0"/>
              </a:rPr>
            </a:br>
            <a:r>
              <a:rPr lang="en-US" sz="1400" dirty="0">
                <a:solidFill>
                  <a:srgbClr val="434343"/>
                </a:solidFill>
                <a:ea typeface="Droid Sans" pitchFamily="34" charset="0"/>
                <a:cs typeface="Droid Sans" pitchFamily="34" charset="0"/>
              </a:rPr>
              <a:t>WC1A 2NS</a:t>
            </a:r>
          </a:p>
          <a:p>
            <a:endParaRPr lang="en-US" sz="1400" dirty="0">
              <a:solidFill>
                <a:srgbClr val="434343"/>
              </a:solidFill>
              <a:ea typeface="Droid Sans" pitchFamily="34" charset="0"/>
              <a:cs typeface="Droid Sans" pitchFamily="34" charset="0"/>
            </a:endParaRPr>
          </a:p>
          <a:p>
            <a:endParaRPr lang="en-US" sz="1400" dirty="0">
              <a:solidFill>
                <a:srgbClr val="434343"/>
              </a:solidFill>
              <a:ea typeface="Droid Sans" pitchFamily="34" charset="0"/>
              <a:cs typeface="Droid Sans" pitchFamily="34" charset="0"/>
            </a:endParaRPr>
          </a:p>
          <a:p>
            <a:r>
              <a:rPr lang="en-US" sz="1400" dirty="0">
                <a:solidFill>
                  <a:srgbClr val="434343"/>
                </a:solidFill>
                <a:ea typeface="Droid Sans" pitchFamily="34" charset="0"/>
                <a:cs typeface="Droid Sans" pitchFamily="34" charset="0"/>
              </a:rPr>
              <a:t>Phone: </a:t>
            </a:r>
            <a:br>
              <a:rPr lang="en-US" sz="1400" dirty="0">
                <a:solidFill>
                  <a:srgbClr val="434343"/>
                </a:solidFill>
                <a:ea typeface="Droid Sans" pitchFamily="34" charset="0"/>
                <a:cs typeface="Droid Sans" pitchFamily="34" charset="0"/>
              </a:rPr>
            </a:br>
            <a:r>
              <a:rPr lang="en-US" sz="1400" dirty="0">
                <a:solidFill>
                  <a:srgbClr val="434343"/>
                </a:solidFill>
                <a:ea typeface="Droid Sans" pitchFamily="34" charset="0"/>
                <a:cs typeface="Droid Sans" pitchFamily="34" charset="0"/>
              </a:rPr>
              <a:t>+44 (0)20 3740 9029</a:t>
            </a:r>
          </a:p>
        </p:txBody>
      </p:sp>
      <p:sp>
        <p:nvSpPr>
          <p:cNvPr id="20" name="Rectangle 19"/>
          <p:cNvSpPr/>
          <p:nvPr/>
        </p:nvSpPr>
        <p:spPr>
          <a:xfrm>
            <a:off x="5410200" y="3960674"/>
            <a:ext cx="1828801" cy="1600438"/>
          </a:xfrm>
          <a:prstGeom prst="rect">
            <a:avLst/>
          </a:prstGeom>
        </p:spPr>
        <p:txBody>
          <a:bodyPr wrap="square">
            <a:spAutoFit/>
          </a:bodyPr>
          <a:lstStyle/>
          <a:p>
            <a:r>
              <a:rPr lang="es-ES" sz="1400" dirty="0">
                <a:solidFill>
                  <a:srgbClr val="434343"/>
                </a:solidFill>
                <a:ea typeface="Droid Sans" pitchFamily="34" charset="0"/>
                <a:cs typeface="Droid Sans" pitchFamily="34" charset="0"/>
              </a:rPr>
              <a:t>Cabrera 6060, 7D</a:t>
            </a:r>
          </a:p>
          <a:p>
            <a:r>
              <a:rPr lang="es-ES" sz="1400" dirty="0">
                <a:solidFill>
                  <a:srgbClr val="434343"/>
                </a:solidFill>
                <a:ea typeface="Droid Sans" pitchFamily="34" charset="0"/>
                <a:cs typeface="Droid Sans" pitchFamily="34" charset="0"/>
              </a:rPr>
              <a:t>C1414 BHN, </a:t>
            </a:r>
          </a:p>
          <a:p>
            <a:r>
              <a:rPr lang="es-ES" sz="1400" dirty="0">
                <a:solidFill>
                  <a:srgbClr val="434343"/>
                </a:solidFill>
                <a:ea typeface="Droid Sans" pitchFamily="34" charset="0"/>
                <a:cs typeface="Droid Sans" pitchFamily="34" charset="0"/>
              </a:rPr>
              <a:t>Ciudad de Buenos Aires, Argentina</a:t>
            </a:r>
          </a:p>
          <a:p>
            <a:endParaRPr lang="es-ES" sz="1400" dirty="0">
              <a:solidFill>
                <a:srgbClr val="434343"/>
              </a:solidFill>
              <a:ea typeface="Droid Sans" pitchFamily="34" charset="0"/>
              <a:cs typeface="Droid Sans" pitchFamily="34" charset="0"/>
            </a:endParaRPr>
          </a:p>
          <a:p>
            <a:r>
              <a:rPr lang="es-ES" sz="1400" dirty="0">
                <a:solidFill>
                  <a:srgbClr val="434343"/>
                </a:solidFill>
                <a:ea typeface="Droid Sans" pitchFamily="34" charset="0"/>
                <a:cs typeface="Droid Sans" pitchFamily="34" charset="0"/>
              </a:rPr>
              <a:t>Phone: </a:t>
            </a:r>
            <a:br>
              <a:rPr lang="es-ES" sz="1400" dirty="0">
                <a:solidFill>
                  <a:srgbClr val="434343"/>
                </a:solidFill>
                <a:ea typeface="Droid Sans" pitchFamily="34" charset="0"/>
                <a:cs typeface="Droid Sans" pitchFamily="34" charset="0"/>
              </a:rPr>
            </a:br>
            <a:r>
              <a:rPr lang="es-ES" sz="1400" dirty="0">
                <a:solidFill>
                  <a:srgbClr val="434343"/>
                </a:solidFill>
                <a:ea typeface="Droid Sans" pitchFamily="34" charset="0"/>
                <a:cs typeface="Droid Sans" pitchFamily="34" charset="0"/>
              </a:rPr>
              <a:t>+54 11 4772 0813</a:t>
            </a:r>
          </a:p>
        </p:txBody>
      </p:sp>
      <p:sp>
        <p:nvSpPr>
          <p:cNvPr id="21" name="Rectangle 20"/>
          <p:cNvSpPr/>
          <p:nvPr/>
        </p:nvSpPr>
        <p:spPr>
          <a:xfrm>
            <a:off x="1905001" y="3959611"/>
            <a:ext cx="1676401" cy="1538883"/>
          </a:xfrm>
          <a:prstGeom prst="rect">
            <a:avLst/>
          </a:prstGeom>
        </p:spPr>
        <p:txBody>
          <a:bodyPr wrap="square">
            <a:spAutoFit/>
          </a:bodyPr>
          <a:lstStyle/>
          <a:p>
            <a:r>
              <a:rPr lang="en-US" sz="1400" dirty="0">
                <a:solidFill>
                  <a:srgbClr val="434343"/>
                </a:solidFill>
                <a:ea typeface="Droid Sans" pitchFamily="34" charset="0"/>
                <a:cs typeface="Droid Sans" pitchFamily="34" charset="0"/>
              </a:rPr>
              <a:t>54 W 40</a:t>
            </a:r>
            <a:r>
              <a:rPr lang="en-US" sz="1400" baseline="30000" dirty="0">
                <a:solidFill>
                  <a:srgbClr val="434343"/>
                </a:solidFill>
                <a:ea typeface="Droid Sans" pitchFamily="34" charset="0"/>
                <a:cs typeface="Droid Sans" pitchFamily="34" charset="0"/>
              </a:rPr>
              <a:t>th</a:t>
            </a:r>
            <a:r>
              <a:rPr lang="en-US" sz="1400" dirty="0">
                <a:solidFill>
                  <a:srgbClr val="434343"/>
                </a:solidFill>
                <a:ea typeface="Droid Sans" pitchFamily="34" charset="0"/>
                <a:cs typeface="Droid Sans" pitchFamily="34" charset="0"/>
              </a:rPr>
              <a:t> </a:t>
            </a:r>
            <a:r>
              <a:rPr lang="en-US" sz="1400" dirty="0" smtClean="0">
                <a:solidFill>
                  <a:srgbClr val="434343"/>
                </a:solidFill>
                <a:ea typeface="Droid Sans" pitchFamily="34" charset="0"/>
                <a:cs typeface="Droid Sans" pitchFamily="34" charset="0"/>
              </a:rPr>
              <a:t>St, </a:t>
            </a:r>
            <a:endParaRPr lang="en-US" sz="1400" dirty="0">
              <a:solidFill>
                <a:srgbClr val="434343"/>
              </a:solidFill>
              <a:ea typeface="Droid Sans" pitchFamily="34" charset="0"/>
              <a:cs typeface="Droid Sans" pitchFamily="34" charset="0"/>
            </a:endParaRPr>
          </a:p>
          <a:p>
            <a:r>
              <a:rPr lang="en-US" sz="1400" dirty="0" smtClean="0">
                <a:solidFill>
                  <a:srgbClr val="434343"/>
                </a:solidFill>
                <a:ea typeface="Droid Sans" pitchFamily="34" charset="0"/>
                <a:cs typeface="Droid Sans" pitchFamily="34" charset="0"/>
              </a:rPr>
              <a:t>New </a:t>
            </a:r>
            <a:r>
              <a:rPr lang="en-US" sz="1400" dirty="0">
                <a:solidFill>
                  <a:srgbClr val="434343"/>
                </a:solidFill>
                <a:ea typeface="Droid Sans" pitchFamily="34" charset="0"/>
                <a:cs typeface="Droid Sans" pitchFamily="34" charset="0"/>
              </a:rPr>
              <a:t>York, NY </a:t>
            </a:r>
            <a:r>
              <a:rPr lang="en-US" sz="1400" dirty="0" smtClean="0">
                <a:solidFill>
                  <a:srgbClr val="434343"/>
                </a:solidFill>
                <a:ea typeface="Droid Sans" pitchFamily="34" charset="0"/>
                <a:cs typeface="Droid Sans" pitchFamily="34" charset="0"/>
              </a:rPr>
              <a:t>10018</a:t>
            </a:r>
            <a:endParaRPr lang="en-US" sz="1400" dirty="0">
              <a:solidFill>
                <a:srgbClr val="434343"/>
              </a:solidFill>
              <a:ea typeface="Droid Sans" pitchFamily="34" charset="0"/>
              <a:cs typeface="Droid Sans" pitchFamily="34" charset="0"/>
            </a:endParaRPr>
          </a:p>
          <a:p>
            <a:endParaRPr lang="en-US" sz="1400" dirty="0">
              <a:solidFill>
                <a:srgbClr val="434343"/>
              </a:solidFill>
              <a:ea typeface="Droid Sans" pitchFamily="34" charset="0"/>
              <a:cs typeface="Droid Sans" pitchFamily="34" charset="0"/>
            </a:endParaRPr>
          </a:p>
          <a:p>
            <a:endParaRPr lang="en-US" sz="1400" dirty="0">
              <a:solidFill>
                <a:srgbClr val="434343"/>
              </a:solidFill>
              <a:ea typeface="Droid Sans" pitchFamily="34" charset="0"/>
              <a:cs typeface="Droid Sans" pitchFamily="34" charset="0"/>
            </a:endParaRPr>
          </a:p>
          <a:p>
            <a:r>
              <a:rPr lang="en-US" sz="1400" dirty="0">
                <a:solidFill>
                  <a:srgbClr val="434343"/>
                </a:solidFill>
                <a:ea typeface="Droid Sans" pitchFamily="34" charset="0"/>
                <a:cs typeface="Droid Sans" pitchFamily="34" charset="0"/>
              </a:rPr>
              <a:t>Phone:  </a:t>
            </a:r>
            <a:br>
              <a:rPr lang="en-US" sz="1400" dirty="0">
                <a:solidFill>
                  <a:srgbClr val="434343"/>
                </a:solidFill>
                <a:ea typeface="Droid Sans" pitchFamily="34" charset="0"/>
                <a:cs typeface="Droid Sans" pitchFamily="34" charset="0"/>
              </a:rPr>
            </a:br>
            <a:r>
              <a:rPr lang="en-US" sz="1400" dirty="0">
                <a:solidFill>
                  <a:srgbClr val="434343"/>
                </a:solidFill>
                <a:ea typeface="Droid Sans" pitchFamily="34" charset="0"/>
                <a:cs typeface="Droid Sans" pitchFamily="34" charset="0"/>
              </a:rPr>
              <a:t>212 231 0050</a:t>
            </a:r>
          </a:p>
          <a:p>
            <a:endParaRPr lang="en-US" sz="1000" b="1" dirty="0">
              <a:solidFill>
                <a:prstClr val="white">
                  <a:lumMod val="50000"/>
                </a:prstClr>
              </a:solidFill>
            </a:endParaRPr>
          </a:p>
        </p:txBody>
      </p:sp>
      <p:sp>
        <p:nvSpPr>
          <p:cNvPr id="22" name="TextBox 21"/>
          <p:cNvSpPr txBox="1"/>
          <p:nvPr/>
        </p:nvSpPr>
        <p:spPr>
          <a:xfrm>
            <a:off x="1905000" y="3257550"/>
            <a:ext cx="1676401" cy="615553"/>
          </a:xfrm>
          <a:prstGeom prst="rect">
            <a:avLst/>
          </a:prstGeom>
          <a:noFill/>
        </p:spPr>
        <p:txBody>
          <a:bodyPr wrap="square" rtlCol="0">
            <a:spAutoFit/>
          </a:bodyPr>
          <a:lstStyle/>
          <a:p>
            <a:r>
              <a:rPr lang="en-US" sz="1700" b="1" dirty="0">
                <a:solidFill>
                  <a:prstClr val="black"/>
                </a:solidFill>
                <a:effectLst>
                  <a:outerShdw blurRad="38100" dist="38100" dir="2700000" algn="tl">
                    <a:srgbClr val="000000">
                      <a:alpha val="43137"/>
                    </a:srgbClr>
                  </a:outerShdw>
                </a:effectLst>
                <a:latin typeface="Arial Narrow" panose="020B0606020202030204" pitchFamily="34" charset="0"/>
              </a:rPr>
              <a:t>CORPORATE HEADQUARTERS</a:t>
            </a:r>
          </a:p>
        </p:txBody>
      </p:sp>
      <p:sp>
        <p:nvSpPr>
          <p:cNvPr id="23" name="TextBox 22"/>
          <p:cNvSpPr txBox="1"/>
          <p:nvPr/>
        </p:nvSpPr>
        <p:spPr>
          <a:xfrm>
            <a:off x="156666" y="3256717"/>
            <a:ext cx="1676401" cy="615553"/>
          </a:xfrm>
          <a:prstGeom prst="rect">
            <a:avLst/>
          </a:prstGeom>
          <a:noFill/>
        </p:spPr>
        <p:txBody>
          <a:bodyPr wrap="square" rtlCol="0">
            <a:spAutoFit/>
          </a:bodyPr>
          <a:lstStyle/>
          <a:p>
            <a:r>
              <a:rPr lang="en-US" sz="1700" b="1" dirty="0">
                <a:solidFill>
                  <a:prstClr val="black"/>
                </a:solidFill>
                <a:effectLst>
                  <a:outerShdw blurRad="38100" dist="38100" dir="2700000" algn="tl">
                    <a:srgbClr val="000000">
                      <a:alpha val="43137"/>
                    </a:srgbClr>
                  </a:outerShdw>
                </a:effectLst>
                <a:latin typeface="Arial Narrow" panose="020B0606020202030204" pitchFamily="34" charset="0"/>
              </a:rPr>
              <a:t>WORLD HEADQUARTERS</a:t>
            </a:r>
          </a:p>
        </p:txBody>
      </p:sp>
      <p:sp>
        <p:nvSpPr>
          <p:cNvPr id="24" name="TextBox 23"/>
          <p:cNvSpPr txBox="1"/>
          <p:nvPr/>
        </p:nvSpPr>
        <p:spPr>
          <a:xfrm>
            <a:off x="3733800" y="3256717"/>
            <a:ext cx="1676401" cy="615553"/>
          </a:xfrm>
          <a:prstGeom prst="rect">
            <a:avLst/>
          </a:prstGeom>
          <a:noFill/>
        </p:spPr>
        <p:txBody>
          <a:bodyPr wrap="square" rtlCol="0">
            <a:spAutoFit/>
          </a:bodyPr>
          <a:lstStyle/>
          <a:p>
            <a:r>
              <a:rPr lang="en-US" sz="1700" b="1" dirty="0">
                <a:solidFill>
                  <a:prstClr val="black"/>
                </a:solidFill>
                <a:effectLst>
                  <a:outerShdw blurRad="38100" dist="38100" dir="2700000" algn="tl">
                    <a:srgbClr val="000000">
                      <a:alpha val="43137"/>
                    </a:srgbClr>
                  </a:outerShdw>
                </a:effectLst>
                <a:latin typeface="Arial Narrow" panose="020B0606020202030204" pitchFamily="34" charset="0"/>
              </a:rPr>
              <a:t>EUROPEAN HEADQUARTERS</a:t>
            </a:r>
          </a:p>
        </p:txBody>
      </p:sp>
      <p:sp>
        <p:nvSpPr>
          <p:cNvPr id="25" name="TextBox 24"/>
          <p:cNvSpPr txBox="1"/>
          <p:nvPr/>
        </p:nvSpPr>
        <p:spPr>
          <a:xfrm>
            <a:off x="5410201" y="3256717"/>
            <a:ext cx="1828799" cy="615553"/>
          </a:xfrm>
          <a:prstGeom prst="rect">
            <a:avLst/>
          </a:prstGeom>
          <a:noFill/>
        </p:spPr>
        <p:txBody>
          <a:bodyPr wrap="square" rtlCol="0">
            <a:spAutoFit/>
          </a:bodyPr>
          <a:lstStyle/>
          <a:p>
            <a:r>
              <a:rPr lang="en-US" sz="1700" b="1" dirty="0">
                <a:solidFill>
                  <a:prstClr val="black"/>
                </a:solidFill>
                <a:effectLst>
                  <a:outerShdw blurRad="38100" dist="38100" dir="2700000" algn="tl">
                    <a:srgbClr val="000000">
                      <a:alpha val="43137"/>
                    </a:srgbClr>
                  </a:outerShdw>
                </a:effectLst>
                <a:latin typeface="Arial Narrow" panose="020B0606020202030204" pitchFamily="34" charset="0"/>
              </a:rPr>
              <a:t>LATIN AMERICAN HEADQUARTERS</a:t>
            </a:r>
          </a:p>
        </p:txBody>
      </p:sp>
      <p:sp>
        <p:nvSpPr>
          <p:cNvPr id="26" name="Rectangle 25"/>
          <p:cNvSpPr/>
          <p:nvPr/>
        </p:nvSpPr>
        <p:spPr>
          <a:xfrm>
            <a:off x="7238999" y="3988475"/>
            <a:ext cx="1905001" cy="1600438"/>
          </a:xfrm>
          <a:prstGeom prst="rect">
            <a:avLst/>
          </a:prstGeom>
        </p:spPr>
        <p:txBody>
          <a:bodyPr wrap="square">
            <a:spAutoFit/>
          </a:bodyPr>
          <a:lstStyle/>
          <a:p>
            <a:r>
              <a:rPr lang="es-ES" sz="1400" dirty="0">
                <a:solidFill>
                  <a:srgbClr val="434343"/>
                </a:solidFill>
                <a:ea typeface="Droid Sans" pitchFamily="34" charset="0"/>
                <a:cs typeface="Droid Sans" pitchFamily="34" charset="0"/>
              </a:rPr>
              <a:t>350-1 </a:t>
            </a:r>
            <a:r>
              <a:rPr lang="es-ES" sz="1400" dirty="0" err="1">
                <a:solidFill>
                  <a:srgbClr val="434343"/>
                </a:solidFill>
                <a:ea typeface="Droid Sans" pitchFamily="34" charset="0"/>
                <a:cs typeface="Droid Sans" pitchFamily="34" charset="0"/>
              </a:rPr>
              <a:t>First</a:t>
            </a:r>
            <a:r>
              <a:rPr lang="es-ES" sz="1400" dirty="0">
                <a:solidFill>
                  <a:srgbClr val="434343"/>
                </a:solidFill>
                <a:ea typeface="Droid Sans" pitchFamily="34" charset="0"/>
                <a:cs typeface="Droid Sans" pitchFamily="34" charset="0"/>
              </a:rPr>
              <a:t> Canadian Pl.</a:t>
            </a:r>
          </a:p>
          <a:p>
            <a:r>
              <a:rPr lang="es-ES" sz="1400" dirty="0">
                <a:solidFill>
                  <a:srgbClr val="434343"/>
                </a:solidFill>
                <a:ea typeface="Droid Sans" pitchFamily="34" charset="0"/>
                <a:cs typeface="Droid Sans" pitchFamily="34" charset="0"/>
              </a:rPr>
              <a:t>Toronto </a:t>
            </a:r>
            <a:r>
              <a:rPr lang="es-ES" sz="1400" dirty="0" err="1">
                <a:solidFill>
                  <a:srgbClr val="434343"/>
                </a:solidFill>
                <a:ea typeface="Droid Sans" pitchFamily="34" charset="0"/>
                <a:cs typeface="Droid Sans" pitchFamily="34" charset="0"/>
              </a:rPr>
              <a:t>Board</a:t>
            </a:r>
            <a:r>
              <a:rPr lang="es-ES" sz="1400" dirty="0">
                <a:solidFill>
                  <a:srgbClr val="434343"/>
                </a:solidFill>
                <a:ea typeface="Droid Sans" pitchFamily="34" charset="0"/>
                <a:cs typeface="Droid Sans" pitchFamily="34" charset="0"/>
              </a:rPr>
              <a:t> of </a:t>
            </a:r>
            <a:r>
              <a:rPr lang="es-ES" sz="1400" dirty="0" err="1">
                <a:solidFill>
                  <a:srgbClr val="434343"/>
                </a:solidFill>
                <a:ea typeface="Droid Sans" pitchFamily="34" charset="0"/>
                <a:cs typeface="Droid Sans" pitchFamily="34" charset="0"/>
              </a:rPr>
              <a:t>Trade</a:t>
            </a:r>
            <a:r>
              <a:rPr lang="es-ES" sz="1400" dirty="0">
                <a:solidFill>
                  <a:srgbClr val="434343"/>
                </a:solidFill>
                <a:ea typeface="Droid Sans" pitchFamily="34" charset="0"/>
                <a:cs typeface="Droid Sans" pitchFamily="34" charset="0"/>
              </a:rPr>
              <a:t> Tower</a:t>
            </a:r>
          </a:p>
          <a:p>
            <a:r>
              <a:rPr lang="es-ES" sz="1400" dirty="0">
                <a:solidFill>
                  <a:srgbClr val="434343"/>
                </a:solidFill>
                <a:ea typeface="Droid Sans" pitchFamily="34" charset="0"/>
                <a:cs typeface="Droid Sans" pitchFamily="34" charset="0"/>
              </a:rPr>
              <a:t>Toronto, ON M5K 1C1</a:t>
            </a:r>
          </a:p>
          <a:p>
            <a:endParaRPr lang="es-ES" sz="1400" dirty="0">
              <a:solidFill>
                <a:srgbClr val="434343"/>
              </a:solidFill>
              <a:ea typeface="Droid Sans" pitchFamily="34" charset="0"/>
              <a:cs typeface="Droid Sans" pitchFamily="34" charset="0"/>
            </a:endParaRPr>
          </a:p>
          <a:p>
            <a:r>
              <a:rPr lang="es-ES" sz="1400" dirty="0">
                <a:solidFill>
                  <a:srgbClr val="434343"/>
                </a:solidFill>
                <a:ea typeface="Droid Sans" pitchFamily="34" charset="0"/>
                <a:cs typeface="Droid Sans" pitchFamily="34" charset="0"/>
              </a:rPr>
              <a:t>Phone: </a:t>
            </a:r>
            <a:br>
              <a:rPr lang="es-ES" sz="1400" dirty="0">
                <a:solidFill>
                  <a:srgbClr val="434343"/>
                </a:solidFill>
                <a:ea typeface="Droid Sans" pitchFamily="34" charset="0"/>
                <a:cs typeface="Droid Sans" pitchFamily="34" charset="0"/>
              </a:rPr>
            </a:br>
            <a:r>
              <a:rPr lang="es-ES" sz="1400" dirty="0">
                <a:solidFill>
                  <a:srgbClr val="434343"/>
                </a:solidFill>
                <a:ea typeface="Droid Sans" pitchFamily="34" charset="0"/>
                <a:cs typeface="Droid Sans" pitchFamily="34" charset="0"/>
              </a:rPr>
              <a:t>+1 647-526-6754</a:t>
            </a:r>
          </a:p>
        </p:txBody>
      </p:sp>
      <p:sp>
        <p:nvSpPr>
          <p:cNvPr id="27" name="TextBox 26"/>
          <p:cNvSpPr txBox="1"/>
          <p:nvPr/>
        </p:nvSpPr>
        <p:spPr>
          <a:xfrm>
            <a:off x="7239000" y="3284518"/>
            <a:ext cx="1676401" cy="615553"/>
          </a:xfrm>
          <a:prstGeom prst="rect">
            <a:avLst/>
          </a:prstGeom>
          <a:noFill/>
        </p:spPr>
        <p:txBody>
          <a:bodyPr wrap="square" rtlCol="0">
            <a:spAutoFit/>
          </a:bodyPr>
          <a:lstStyle/>
          <a:p>
            <a:r>
              <a:rPr lang="en-US" sz="1700" b="1" dirty="0">
                <a:solidFill>
                  <a:prstClr val="black"/>
                </a:solidFill>
                <a:effectLst>
                  <a:outerShdw blurRad="38100" dist="38100" dir="2700000" algn="tl">
                    <a:srgbClr val="000000">
                      <a:alpha val="43137"/>
                    </a:srgbClr>
                  </a:outerShdw>
                </a:effectLst>
                <a:latin typeface="Arial Narrow" panose="020B0606020202030204" pitchFamily="34" charset="0"/>
              </a:rPr>
              <a:t>CANADIAN</a:t>
            </a:r>
            <a:br>
              <a:rPr lang="en-US" sz="1700" b="1" dirty="0">
                <a:solidFill>
                  <a:prstClr val="black"/>
                </a:solidFill>
                <a:effectLst>
                  <a:outerShdw blurRad="38100" dist="38100" dir="2700000" algn="tl">
                    <a:srgbClr val="000000">
                      <a:alpha val="43137"/>
                    </a:srgbClr>
                  </a:outerShdw>
                </a:effectLst>
                <a:latin typeface="Arial Narrow" panose="020B0606020202030204" pitchFamily="34" charset="0"/>
              </a:rPr>
            </a:br>
            <a:r>
              <a:rPr lang="en-US" sz="1700" b="1" dirty="0">
                <a:solidFill>
                  <a:prstClr val="black"/>
                </a:solidFill>
                <a:effectLst>
                  <a:outerShdw blurRad="38100" dist="38100" dir="2700000" algn="tl">
                    <a:srgbClr val="000000">
                      <a:alpha val="43137"/>
                    </a:srgbClr>
                  </a:outerShdw>
                </a:effectLst>
                <a:latin typeface="Arial Narrow" panose="020B0606020202030204" pitchFamily="34" charset="0"/>
              </a:rPr>
              <a:t>HEADQUARTERS</a:t>
            </a:r>
          </a:p>
        </p:txBody>
      </p:sp>
    </p:spTree>
    <p:extLst>
      <p:ext uri="{BB962C8B-B14F-4D97-AF65-F5344CB8AC3E}">
        <p14:creationId xmlns:p14="http://schemas.microsoft.com/office/powerpoint/2010/main" val="2381408842"/>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1540" y="332656"/>
            <a:ext cx="8291513" cy="720725"/>
          </a:xfrm>
        </p:spPr>
        <p:txBody>
          <a:bodyPr/>
          <a:lstStyle/>
          <a:p>
            <a:r>
              <a:rPr lang="en-US" sz="2800" dirty="0" smtClean="0">
                <a:solidFill>
                  <a:srgbClr val="FFFFFF"/>
                </a:solidFill>
                <a:latin typeface="+mn-lt"/>
              </a:rPr>
              <a:t>Methodology and Overview</a:t>
            </a:r>
            <a:endParaRPr lang="en-US" sz="2800" dirty="0">
              <a:solidFill>
                <a:srgbClr val="FFFFFF"/>
              </a:solidFill>
              <a:latin typeface="+mn-lt"/>
            </a:endParaRPr>
          </a:p>
        </p:txBody>
      </p:sp>
      <p:sp>
        <p:nvSpPr>
          <p:cNvPr id="2" name="Slide Number Placeholder 1"/>
          <p:cNvSpPr>
            <a:spLocks noGrp="1"/>
          </p:cNvSpPr>
          <p:nvPr>
            <p:ph type="sldNum" sz="quarter" idx="12"/>
          </p:nvPr>
        </p:nvSpPr>
        <p:spPr/>
        <p:txBody>
          <a:bodyPr/>
          <a:lstStyle/>
          <a:p>
            <a:fld id="{7424ECC3-8C0B-4E47-8276-5D65C8C79384}" type="slidenum">
              <a:rPr lang="en-US" smtClean="0"/>
              <a:pPr/>
              <a:t>2</a:t>
            </a:fld>
            <a:endParaRPr lang="en-US" dirty="0"/>
          </a:p>
        </p:txBody>
      </p:sp>
      <p:sp>
        <p:nvSpPr>
          <p:cNvPr id="5" name="Text Box 6"/>
          <p:cNvSpPr txBox="1">
            <a:spLocks noChangeArrowheads="1"/>
          </p:cNvSpPr>
          <p:nvPr/>
        </p:nvSpPr>
        <p:spPr bwMode="auto">
          <a:xfrm>
            <a:off x="228600" y="1225689"/>
            <a:ext cx="87630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400" b="1">
                <a:solidFill>
                  <a:schemeClr val="bg1"/>
                </a:solidFill>
                <a:latin typeface="Arial" charset="0"/>
                <a:cs typeface="Arial" charset="0"/>
              </a:defRPr>
            </a:lvl1pPr>
            <a:lvl2pPr marL="37931725" indent="-37474525" eaLnBrk="0" hangingPunct="0">
              <a:defRPr sz="1400" b="1">
                <a:solidFill>
                  <a:schemeClr val="bg1"/>
                </a:solidFill>
                <a:latin typeface="Arial" charset="0"/>
                <a:cs typeface="Arial" charset="0"/>
              </a:defRPr>
            </a:lvl2pPr>
            <a:lvl3pPr eaLnBrk="0" hangingPunct="0">
              <a:defRPr sz="1400" b="1">
                <a:solidFill>
                  <a:schemeClr val="bg1"/>
                </a:solidFill>
                <a:latin typeface="Arial" charset="0"/>
                <a:cs typeface="Arial" charset="0"/>
              </a:defRPr>
            </a:lvl3pPr>
            <a:lvl4pPr eaLnBrk="0" hangingPunct="0">
              <a:defRPr sz="1400" b="1">
                <a:solidFill>
                  <a:schemeClr val="bg1"/>
                </a:solidFill>
                <a:latin typeface="Arial" charset="0"/>
                <a:cs typeface="Arial" charset="0"/>
              </a:defRPr>
            </a:lvl4pPr>
            <a:lvl5pPr eaLnBrk="0" hangingPunct="0">
              <a:defRPr sz="1400" b="1">
                <a:solidFill>
                  <a:schemeClr val="bg1"/>
                </a:solidFill>
                <a:latin typeface="Arial" charset="0"/>
                <a:cs typeface="Arial" charset="0"/>
              </a:defRPr>
            </a:lvl5pPr>
            <a:lvl6pPr marL="457200" eaLnBrk="0" fontAlgn="base" hangingPunct="0">
              <a:spcBef>
                <a:spcPct val="0"/>
              </a:spcBef>
              <a:spcAft>
                <a:spcPct val="0"/>
              </a:spcAft>
              <a:defRPr sz="1400" b="1">
                <a:solidFill>
                  <a:schemeClr val="bg1"/>
                </a:solidFill>
                <a:latin typeface="Arial" charset="0"/>
                <a:cs typeface="Arial" charset="0"/>
              </a:defRPr>
            </a:lvl6pPr>
            <a:lvl7pPr marL="914400" eaLnBrk="0" fontAlgn="base" hangingPunct="0">
              <a:spcBef>
                <a:spcPct val="0"/>
              </a:spcBef>
              <a:spcAft>
                <a:spcPct val="0"/>
              </a:spcAft>
              <a:defRPr sz="1400" b="1">
                <a:solidFill>
                  <a:schemeClr val="bg1"/>
                </a:solidFill>
                <a:latin typeface="Arial" charset="0"/>
                <a:cs typeface="Arial" charset="0"/>
              </a:defRPr>
            </a:lvl7pPr>
            <a:lvl8pPr marL="1371600" eaLnBrk="0" fontAlgn="base" hangingPunct="0">
              <a:spcBef>
                <a:spcPct val="0"/>
              </a:spcBef>
              <a:spcAft>
                <a:spcPct val="0"/>
              </a:spcAft>
              <a:defRPr sz="1400" b="1">
                <a:solidFill>
                  <a:schemeClr val="bg1"/>
                </a:solidFill>
                <a:latin typeface="Arial" charset="0"/>
                <a:cs typeface="Arial" charset="0"/>
              </a:defRPr>
            </a:lvl8pPr>
            <a:lvl9pPr marL="1828800" eaLnBrk="0" fontAlgn="base" hangingPunct="0">
              <a:spcBef>
                <a:spcPct val="0"/>
              </a:spcBef>
              <a:spcAft>
                <a:spcPct val="0"/>
              </a:spcAft>
              <a:defRPr sz="1400" b="1">
                <a:solidFill>
                  <a:schemeClr val="bg1"/>
                </a:solidFill>
                <a:latin typeface="Arial" charset="0"/>
                <a:cs typeface="Arial" charset="0"/>
              </a:defRPr>
            </a:lvl9pPr>
          </a:lstStyle>
          <a:p>
            <a:pPr eaLnBrk="1" hangingPunct="1"/>
            <a:r>
              <a:rPr lang="en-US" sz="1800" dirty="0">
                <a:solidFill>
                  <a:srgbClr val="000000"/>
                </a:solidFill>
                <a:latin typeface="Calibri"/>
              </a:rPr>
              <a:t>This presentation is based on </a:t>
            </a:r>
            <a:r>
              <a:rPr lang="en-US" sz="1800" dirty="0" smtClean="0">
                <a:solidFill>
                  <a:srgbClr val="000000"/>
                </a:solidFill>
                <a:latin typeface="Calibri"/>
              </a:rPr>
              <a:t>a survey </a:t>
            </a:r>
            <a:r>
              <a:rPr lang="en-US" sz="1800" dirty="0">
                <a:solidFill>
                  <a:srgbClr val="000000"/>
                </a:solidFill>
                <a:latin typeface="Calibri"/>
              </a:rPr>
              <a:t>conducted by </a:t>
            </a:r>
            <a:r>
              <a:rPr lang="en-US" sz="1800" dirty="0" smtClean="0">
                <a:solidFill>
                  <a:srgbClr val="000000"/>
                </a:solidFill>
                <a:latin typeface="Calibri"/>
              </a:rPr>
              <a:t>Greenberg </a:t>
            </a:r>
            <a:r>
              <a:rPr lang="en-US" sz="1800" dirty="0">
                <a:solidFill>
                  <a:srgbClr val="000000"/>
                </a:solidFill>
                <a:latin typeface="Calibri"/>
              </a:rPr>
              <a:t>Quinlan </a:t>
            </a:r>
            <a:r>
              <a:rPr lang="en-US" sz="1800" dirty="0" err="1" smtClean="0">
                <a:solidFill>
                  <a:srgbClr val="000000"/>
                </a:solidFill>
                <a:latin typeface="Calibri"/>
              </a:rPr>
              <a:t>Rosner</a:t>
            </a:r>
            <a:r>
              <a:rPr lang="en-US" sz="1800" dirty="0" smtClean="0">
                <a:solidFill>
                  <a:srgbClr val="000000"/>
                </a:solidFill>
                <a:latin typeface="Calibri"/>
              </a:rPr>
              <a:t> for Democracy Corps and Respectability. </a:t>
            </a:r>
          </a:p>
          <a:p>
            <a:pPr eaLnBrk="1" hangingPunct="1"/>
            <a:endParaRPr lang="en-US" sz="1800" dirty="0">
              <a:solidFill>
                <a:srgbClr val="000000"/>
              </a:solidFill>
              <a:latin typeface="Calibri"/>
            </a:endParaRPr>
          </a:p>
          <a:p>
            <a:pPr eaLnBrk="1" hangingPunct="1"/>
            <a:r>
              <a:rPr lang="en-US" sz="1800" dirty="0">
                <a:solidFill>
                  <a:srgbClr val="000000"/>
                </a:solidFill>
                <a:latin typeface="Calibri"/>
              </a:rPr>
              <a:t>The survey </a:t>
            </a:r>
            <a:r>
              <a:rPr lang="en-US" sz="1800" dirty="0" smtClean="0">
                <a:solidFill>
                  <a:srgbClr val="000000"/>
                </a:solidFill>
                <a:latin typeface="Calibri"/>
              </a:rPr>
              <a:t>included 1030 2014 voters nationwide </a:t>
            </a:r>
            <a:r>
              <a:rPr lang="en-US" sz="1800" dirty="0">
                <a:solidFill>
                  <a:srgbClr val="000000"/>
                </a:solidFill>
                <a:latin typeface="Calibri"/>
              </a:rPr>
              <a:t>was conducted from November </a:t>
            </a:r>
            <a:r>
              <a:rPr lang="en-US" sz="1800" dirty="0" smtClean="0">
                <a:solidFill>
                  <a:srgbClr val="000000"/>
                </a:solidFill>
                <a:latin typeface="Calibri"/>
              </a:rPr>
              <a:t>3-5, 2012.</a:t>
            </a:r>
          </a:p>
          <a:p>
            <a:pPr eaLnBrk="1" hangingPunct="1"/>
            <a:endParaRPr lang="en-US" sz="1800" dirty="0">
              <a:solidFill>
                <a:srgbClr val="000000"/>
              </a:solidFill>
              <a:latin typeface="Calibri"/>
            </a:endParaRPr>
          </a:p>
          <a:p>
            <a:pPr eaLnBrk="1" hangingPunct="1"/>
            <a:r>
              <a:rPr lang="en-US" sz="1800" dirty="0">
                <a:solidFill>
                  <a:srgbClr val="000000"/>
                </a:solidFill>
                <a:latin typeface="Calibri"/>
              </a:rPr>
              <a:t>Results among </a:t>
            </a:r>
            <a:r>
              <a:rPr lang="en-US" sz="1800" dirty="0" smtClean="0">
                <a:solidFill>
                  <a:srgbClr val="000000"/>
                </a:solidFill>
                <a:latin typeface="Calibri"/>
              </a:rPr>
              <a:t>are </a:t>
            </a:r>
            <a:r>
              <a:rPr lang="en-US" sz="1800" dirty="0">
                <a:solidFill>
                  <a:srgbClr val="000000"/>
                </a:solidFill>
                <a:latin typeface="Calibri"/>
              </a:rPr>
              <a:t>weighted to reflect election results and Exit Poll demographic results publicly posted by Edison Research.  </a:t>
            </a:r>
            <a:r>
              <a:rPr lang="en-US" sz="1800" dirty="0" smtClean="0">
                <a:solidFill>
                  <a:srgbClr val="000000"/>
                </a:solidFill>
                <a:latin typeface="Calibri"/>
              </a:rPr>
              <a:t>Overall results are weighted to the demographic characteristics of the likely 2016 electorate. </a:t>
            </a:r>
          </a:p>
          <a:p>
            <a:pPr eaLnBrk="1" hangingPunct="1"/>
            <a:endParaRPr lang="en-US" sz="1800" dirty="0" smtClean="0">
              <a:solidFill>
                <a:srgbClr val="000000"/>
              </a:solidFill>
              <a:latin typeface="Calibri"/>
            </a:endParaRPr>
          </a:p>
          <a:p>
            <a:pPr eaLnBrk="1" hangingPunct="1"/>
            <a:r>
              <a:rPr lang="en-US" sz="1800" dirty="0" smtClean="0">
                <a:solidFill>
                  <a:srgbClr val="000000"/>
                </a:solidFill>
                <a:latin typeface="Calibri"/>
              </a:rPr>
              <a:t>Unless </a:t>
            </a:r>
            <a:r>
              <a:rPr lang="en-US" sz="1800" dirty="0">
                <a:solidFill>
                  <a:srgbClr val="000000"/>
                </a:solidFill>
                <a:latin typeface="Calibri"/>
              </a:rPr>
              <a:t>otherwise noted, margin of error= </a:t>
            </a:r>
            <a:r>
              <a:rPr lang="en-US" sz="1800" dirty="0" smtClean="0">
                <a:solidFill>
                  <a:srgbClr val="000000"/>
                </a:solidFill>
                <a:latin typeface="Calibri"/>
              </a:rPr>
              <a:t>+/-3.10 </a:t>
            </a:r>
            <a:r>
              <a:rPr lang="en-US" sz="1800" dirty="0">
                <a:solidFill>
                  <a:srgbClr val="000000"/>
                </a:solidFill>
                <a:latin typeface="Calibri"/>
              </a:rPr>
              <a:t>percentage points at 95% confidence.</a:t>
            </a:r>
            <a:endParaRPr lang="en-US" sz="1800" b="0" i="1" dirty="0">
              <a:solidFill>
                <a:srgbClr val="FF0000"/>
              </a:solidFill>
              <a:latin typeface="Calibri"/>
            </a:endParaRPr>
          </a:p>
          <a:p>
            <a:pPr eaLnBrk="1" hangingPunct="1"/>
            <a:endParaRPr lang="en-US" sz="1800" dirty="0">
              <a:solidFill>
                <a:srgbClr val="000000"/>
              </a:solidFill>
              <a:latin typeface="Calibri"/>
            </a:endParaRPr>
          </a:p>
          <a:p>
            <a:pPr eaLnBrk="1" hangingPunct="1"/>
            <a:r>
              <a:rPr lang="en-US" sz="1800" dirty="0">
                <a:solidFill>
                  <a:srgbClr val="000000"/>
                </a:solidFill>
                <a:latin typeface="Calibri"/>
              </a:rPr>
              <a:t>50 percent of respondents were reached by cell phone, in order to account for ever-changing demographics and trying to accurately sample the full American electorate</a:t>
            </a:r>
            <a:r>
              <a:rPr lang="en-US" sz="1800" dirty="0" smtClean="0">
                <a:solidFill>
                  <a:srgbClr val="000000"/>
                </a:solidFill>
                <a:latin typeface="Calibri"/>
              </a:rPr>
              <a:t>.</a:t>
            </a:r>
            <a:endParaRPr lang="en-US" sz="2400" b="0" i="1" dirty="0">
              <a:solidFill>
                <a:srgbClr val="FF0000"/>
              </a:solidFill>
              <a:latin typeface="Calibri"/>
            </a:endParaRPr>
          </a:p>
        </p:txBody>
      </p:sp>
    </p:spTree>
    <p:extLst>
      <p:ext uri="{BB962C8B-B14F-4D97-AF65-F5344CB8AC3E}">
        <p14:creationId xmlns:p14="http://schemas.microsoft.com/office/powerpoint/2010/main" val="809549805"/>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9126" y="152400"/>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Four in Ten 2014 Voters Part of Disability Community</a:t>
            </a:r>
            <a:endParaRPr lang="en-US" sz="3200" dirty="0">
              <a:solidFill>
                <a:srgbClr val="FFFFFF"/>
              </a:solidFill>
              <a:latin typeface="Calibri" panose="020F0502020204030204" pitchFamily="34" charset="0"/>
            </a:endParaRPr>
          </a:p>
        </p:txBody>
      </p:sp>
      <p:sp>
        <p:nvSpPr>
          <p:cNvPr id="6"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3</a:t>
            </a:fld>
            <a:endParaRPr lang="en-US" sz="1400" dirty="0"/>
          </a:p>
        </p:txBody>
      </p:sp>
      <p:graphicFrame>
        <p:nvGraphicFramePr>
          <p:cNvPr id="8" name="Chart 7"/>
          <p:cNvGraphicFramePr/>
          <p:nvPr>
            <p:extLst>
              <p:ext uri="{D42A27DB-BD31-4B8C-83A1-F6EECF244321}">
                <p14:modId xmlns:p14="http://schemas.microsoft.com/office/powerpoint/2010/main" val="3456296410"/>
              </p:ext>
            </p:extLst>
          </p:nvPr>
        </p:nvGraphicFramePr>
        <p:xfrm>
          <a:off x="381000" y="1066800"/>
          <a:ext cx="8077200" cy="4815417"/>
        </p:xfrm>
        <a:graphic>
          <a:graphicData uri="http://schemas.openxmlformats.org/drawingml/2006/chart">
            <c:chart xmlns:c="http://schemas.openxmlformats.org/drawingml/2006/chart" xmlns:r="http://schemas.openxmlformats.org/officeDocument/2006/relationships" r:id="rId3"/>
          </a:graphicData>
        </a:graphic>
      </p:graphicFrame>
      <p:sp>
        <p:nvSpPr>
          <p:cNvPr id="9" name="AutoShape 4"/>
          <p:cNvSpPr>
            <a:spLocks noChangeArrowheads="1"/>
          </p:cNvSpPr>
          <p:nvPr/>
        </p:nvSpPr>
        <p:spPr bwMode="auto">
          <a:xfrm>
            <a:off x="1486163" y="1473755"/>
            <a:ext cx="6324600" cy="204311"/>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Do you, a family member, or a close friend have a disability?</a:t>
            </a:r>
          </a:p>
        </p:txBody>
      </p:sp>
      <p:sp>
        <p:nvSpPr>
          <p:cNvPr id="2" name="TextBox 1"/>
          <p:cNvSpPr txBox="1"/>
          <p:nvPr/>
        </p:nvSpPr>
        <p:spPr>
          <a:xfrm>
            <a:off x="229126" y="4953000"/>
            <a:ext cx="8610074" cy="584775"/>
          </a:xfrm>
          <a:prstGeom prst="rect">
            <a:avLst/>
          </a:prstGeom>
          <a:solidFill>
            <a:schemeClr val="bg1">
              <a:lumMod val="85000"/>
            </a:schemeClr>
          </a:solidFill>
          <a:ln>
            <a:solidFill>
              <a:schemeClr val="tx1"/>
            </a:solidFill>
          </a:ln>
        </p:spPr>
        <p:txBody>
          <a:bodyPr wrap="square" rtlCol="0">
            <a:spAutoFit/>
          </a:bodyPr>
          <a:lstStyle/>
          <a:p>
            <a:r>
              <a:rPr lang="en-US" sz="1600" dirty="0">
                <a:solidFill>
                  <a:srgbClr val="000000"/>
                </a:solidFill>
                <a:latin typeface="Calibri" panose="020F0502020204030204" pitchFamily="34" charset="0"/>
              </a:rPr>
              <a:t>“</a:t>
            </a:r>
            <a:r>
              <a:rPr lang="en-US" sz="1600" i="1" dirty="0">
                <a:solidFill>
                  <a:srgbClr val="000000"/>
                </a:solidFill>
                <a:latin typeface="Calibri" panose="020F0502020204030204" pitchFamily="34" charset="0"/>
              </a:rPr>
              <a:t>Do you, a family member, or a close friend have a disability?</a:t>
            </a:r>
            <a:r>
              <a:rPr lang="en-US" sz="1600" dirty="0">
                <a:solidFill>
                  <a:srgbClr val="000000"/>
                </a:solidFill>
                <a:latin typeface="Calibri" panose="020F0502020204030204" pitchFamily="34" charset="0"/>
              </a:rPr>
              <a:t>” Yes, family member, </a:t>
            </a:r>
            <a:r>
              <a:rPr lang="en-US" sz="1600" dirty="0" smtClean="0">
                <a:solidFill>
                  <a:srgbClr val="000000"/>
                </a:solidFill>
                <a:latin typeface="Calibri" panose="020F0502020204030204" pitchFamily="34" charset="0"/>
              </a:rPr>
              <a:t>23 </a:t>
            </a:r>
            <a:r>
              <a:rPr lang="en-US" sz="1600" dirty="0">
                <a:solidFill>
                  <a:srgbClr val="000000"/>
                </a:solidFill>
                <a:latin typeface="Calibri" panose="020F0502020204030204" pitchFamily="34" charset="0"/>
              </a:rPr>
              <a:t>percent. Yes, close friend, </a:t>
            </a:r>
            <a:r>
              <a:rPr lang="en-US" sz="1600" dirty="0" smtClean="0">
                <a:solidFill>
                  <a:srgbClr val="000000"/>
                </a:solidFill>
                <a:latin typeface="Calibri" panose="020F0502020204030204" pitchFamily="34" charset="0"/>
              </a:rPr>
              <a:t>5 </a:t>
            </a:r>
            <a:r>
              <a:rPr lang="en-US" sz="1600" dirty="0">
                <a:solidFill>
                  <a:srgbClr val="000000"/>
                </a:solidFill>
                <a:latin typeface="Calibri" panose="020F0502020204030204" pitchFamily="34" charset="0"/>
              </a:rPr>
              <a:t>percent.  Yes, myself, </a:t>
            </a:r>
            <a:r>
              <a:rPr lang="en-US" sz="1600" dirty="0" smtClean="0">
                <a:solidFill>
                  <a:srgbClr val="000000"/>
                </a:solidFill>
                <a:latin typeface="Calibri" panose="020F0502020204030204" pitchFamily="34" charset="0"/>
              </a:rPr>
              <a:t>10 </a:t>
            </a:r>
            <a:r>
              <a:rPr lang="en-US" sz="1600" dirty="0">
                <a:solidFill>
                  <a:srgbClr val="000000"/>
                </a:solidFill>
                <a:latin typeface="Calibri" panose="020F0502020204030204" pitchFamily="34" charset="0"/>
              </a:rPr>
              <a:t>percent.  No, </a:t>
            </a:r>
            <a:r>
              <a:rPr lang="en-US" sz="1600" dirty="0" smtClean="0">
                <a:solidFill>
                  <a:srgbClr val="000000"/>
                </a:solidFill>
                <a:latin typeface="Calibri" panose="020F0502020204030204" pitchFamily="34" charset="0"/>
              </a:rPr>
              <a:t>59 </a:t>
            </a:r>
            <a:r>
              <a:rPr lang="en-US" sz="1600" dirty="0">
                <a:solidFill>
                  <a:srgbClr val="000000"/>
                </a:solidFill>
                <a:latin typeface="Calibri" panose="020F0502020204030204" pitchFamily="34" charset="0"/>
              </a:rPr>
              <a:t>percent.  Don’t know, </a:t>
            </a:r>
            <a:r>
              <a:rPr lang="en-US" sz="1600" dirty="0" smtClean="0">
                <a:solidFill>
                  <a:srgbClr val="000000"/>
                </a:solidFill>
                <a:latin typeface="Calibri" panose="020F0502020204030204" pitchFamily="34" charset="0"/>
              </a:rPr>
              <a:t>2 </a:t>
            </a:r>
            <a:r>
              <a:rPr lang="en-US" sz="1600" dirty="0">
                <a:solidFill>
                  <a:srgbClr val="000000"/>
                </a:solidFill>
                <a:latin typeface="Calibri" panose="020F0502020204030204" pitchFamily="34" charset="0"/>
              </a:rPr>
              <a:t>percent.</a:t>
            </a:r>
            <a:endParaRPr lang="en-US" sz="1600" i="1" dirty="0">
              <a:solidFill>
                <a:srgbClr val="000000"/>
              </a:solidFill>
              <a:latin typeface="Calibri" panose="020F0502020204030204" pitchFamily="34" charset="0"/>
            </a:endParaRPr>
          </a:p>
        </p:txBody>
      </p:sp>
      <p:sp>
        <p:nvSpPr>
          <p:cNvPr id="4" name="TextBox 3"/>
          <p:cNvSpPr txBox="1"/>
          <p:nvPr/>
        </p:nvSpPr>
        <p:spPr>
          <a:xfrm>
            <a:off x="6553200" y="2362199"/>
            <a:ext cx="1371600" cy="646331"/>
          </a:xfrm>
          <a:prstGeom prst="rect">
            <a:avLst/>
          </a:prstGeom>
          <a:solidFill>
            <a:srgbClr val="002060"/>
          </a:solidFill>
          <a:ln>
            <a:solidFill>
              <a:schemeClr val="tx1"/>
            </a:solidFill>
          </a:ln>
        </p:spPr>
        <p:txBody>
          <a:bodyPr wrap="square" rtlCol="0">
            <a:spAutoFit/>
          </a:bodyPr>
          <a:lstStyle/>
          <a:p>
            <a:pPr algn="ctr"/>
            <a:r>
              <a:rPr lang="en-US" dirty="0" smtClean="0">
                <a:solidFill>
                  <a:schemeClr val="bg1"/>
                </a:solidFill>
              </a:rPr>
              <a:t>Total Yes</a:t>
            </a:r>
          </a:p>
          <a:p>
            <a:pPr algn="ctr"/>
            <a:r>
              <a:rPr lang="en-US" dirty="0" smtClean="0">
                <a:solidFill>
                  <a:schemeClr val="bg1"/>
                </a:solidFill>
              </a:rPr>
              <a:t>38 percent</a:t>
            </a:r>
            <a:endParaRPr lang="en-US" dirty="0">
              <a:solidFill>
                <a:schemeClr val="bg1"/>
              </a:solidFill>
            </a:endParaRPr>
          </a:p>
        </p:txBody>
      </p:sp>
      <p:cxnSp>
        <p:nvCxnSpPr>
          <p:cNvPr id="15" name="Straight Connector 14"/>
          <p:cNvCxnSpPr>
            <a:endCxn id="4" idx="0"/>
          </p:cNvCxnSpPr>
          <p:nvPr/>
        </p:nvCxnSpPr>
        <p:spPr bwMode="auto">
          <a:xfrm>
            <a:off x="4762500" y="1905000"/>
            <a:ext cx="2476500" cy="457199"/>
          </a:xfrm>
          <a:prstGeom prst="line">
            <a:avLst/>
          </a:prstGeom>
          <a:solidFill>
            <a:srgbClr val="CCCCCC"/>
          </a:solidFill>
          <a:ln w="9525" cap="flat" cmpd="sng" algn="ctr">
            <a:solidFill>
              <a:schemeClr val="tx1"/>
            </a:solidFill>
            <a:prstDash val="solid"/>
            <a:round/>
            <a:headEnd type="none" w="med" len="med"/>
            <a:tailEnd type="none" w="med" len="med"/>
          </a:ln>
          <a:effectLst/>
        </p:spPr>
      </p:cxnSp>
      <p:cxnSp>
        <p:nvCxnSpPr>
          <p:cNvPr id="17" name="Straight Connector 16"/>
          <p:cNvCxnSpPr>
            <a:endCxn id="4" idx="2"/>
          </p:cNvCxnSpPr>
          <p:nvPr/>
        </p:nvCxnSpPr>
        <p:spPr bwMode="auto">
          <a:xfrm flipV="1">
            <a:off x="5715000" y="3008530"/>
            <a:ext cx="1524000" cy="1487270"/>
          </a:xfrm>
          <a:prstGeom prst="line">
            <a:avLst/>
          </a:prstGeom>
          <a:solidFill>
            <a:srgbClr val="CCCCCC"/>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180693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4</a:t>
            </a:fld>
            <a:endParaRPr lang="en-US" sz="1400" dirty="0"/>
          </a:p>
        </p:txBody>
      </p:sp>
      <p:sp>
        <p:nvSpPr>
          <p:cNvPr id="5" name="Title 1"/>
          <p:cNvSpPr txBox="1">
            <a:spLocks/>
          </p:cNvSpPr>
          <p:nvPr/>
        </p:nvSpPr>
        <p:spPr>
          <a:xfrm>
            <a:off x="229126" y="346075"/>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Disability Community More Energized than Average</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3990960472"/>
              </p:ext>
            </p:extLst>
          </p:nvPr>
        </p:nvGraphicFramePr>
        <p:xfrm>
          <a:off x="139700" y="1752600"/>
          <a:ext cx="8928100" cy="24384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6880860" y="2209800"/>
            <a:ext cx="0" cy="3304639"/>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381526" y="1269443"/>
            <a:ext cx="8533874" cy="612934"/>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Please rate your level of interest in voting </a:t>
            </a:r>
            <a:r>
              <a:rPr lang="en-US" sz="1200" i="1" dirty="0" smtClean="0">
                <a:solidFill>
                  <a:srgbClr val="000000"/>
                </a:solidFill>
              </a:rPr>
              <a:t>in today’s/yesterday’s </a:t>
            </a:r>
            <a:r>
              <a:rPr lang="en-US" sz="1200" i="1" dirty="0">
                <a:solidFill>
                  <a:srgbClr val="000000"/>
                </a:solidFill>
              </a:rPr>
              <a:t>election for U.S. Congress and other offices on a scale from zero to ten, where zero means you are not at all enthusiastic about voting this year and ten means you are extremely enthusiastic about voting this year.</a:t>
            </a:r>
          </a:p>
        </p:txBody>
      </p:sp>
      <p:cxnSp>
        <p:nvCxnSpPr>
          <p:cNvPr id="11" name="Straight Connector 2"/>
          <p:cNvCxnSpPr>
            <a:cxnSpLocks noChangeShapeType="1"/>
          </p:cNvCxnSpPr>
          <p:nvPr/>
        </p:nvCxnSpPr>
        <p:spPr bwMode="auto">
          <a:xfrm>
            <a:off x="2514600" y="2209800"/>
            <a:ext cx="0" cy="3304639"/>
          </a:xfrm>
          <a:prstGeom prst="line">
            <a:avLst/>
          </a:prstGeom>
          <a:noFill/>
          <a:ln w="28575" algn="ctr">
            <a:solidFill>
              <a:srgbClr val="FFFFFF">
                <a:lumMod val="65000"/>
              </a:srgbClr>
            </a:solidFill>
            <a:prstDash val="solid"/>
            <a:round/>
            <a:headEnd/>
            <a:tailEnd/>
          </a:ln>
        </p:spPr>
      </p:cxnSp>
      <p:cxnSp>
        <p:nvCxnSpPr>
          <p:cNvPr id="12" name="Straight Connector 2"/>
          <p:cNvCxnSpPr>
            <a:cxnSpLocks noChangeShapeType="1"/>
          </p:cNvCxnSpPr>
          <p:nvPr/>
        </p:nvCxnSpPr>
        <p:spPr bwMode="auto">
          <a:xfrm>
            <a:off x="4699000" y="2209800"/>
            <a:ext cx="0" cy="3304639"/>
          </a:xfrm>
          <a:prstGeom prst="line">
            <a:avLst/>
          </a:prstGeom>
          <a:noFill/>
          <a:ln w="28575" algn="ctr">
            <a:solidFill>
              <a:srgbClr val="FFFFFF">
                <a:lumMod val="65000"/>
              </a:srgbClr>
            </a:solidFill>
            <a:prstDash val="dash"/>
            <a:round/>
            <a:headEnd/>
            <a:tailEnd/>
          </a:ln>
        </p:spPr>
      </p:cxnSp>
      <p:sp>
        <p:nvSpPr>
          <p:cNvPr id="9" name="TextBox 8"/>
          <p:cNvSpPr txBox="1"/>
          <p:nvPr/>
        </p:nvSpPr>
        <p:spPr>
          <a:xfrm>
            <a:off x="41910" y="4191000"/>
            <a:ext cx="9067274" cy="1323439"/>
          </a:xfrm>
          <a:prstGeom prst="rect">
            <a:avLst/>
          </a:prstGeom>
          <a:solidFill>
            <a:schemeClr val="bg1">
              <a:lumMod val="85000"/>
            </a:schemeClr>
          </a:solidFill>
          <a:ln>
            <a:solidFill>
              <a:schemeClr val="tx1"/>
            </a:solidFill>
          </a:ln>
        </p:spPr>
        <p:txBody>
          <a:bodyPr wrap="square" rtlCol="0">
            <a:spAutoFit/>
          </a:bodyPr>
          <a:lstStyle/>
          <a:p>
            <a:r>
              <a:rPr lang="en-US" sz="1600" dirty="0" smtClean="0">
                <a:solidFill>
                  <a:srgbClr val="000000"/>
                </a:solidFill>
                <a:latin typeface="Calibri" panose="020F0502020204030204" pitchFamily="34" charset="0"/>
              </a:rPr>
              <a:t>“</a:t>
            </a:r>
            <a:r>
              <a:rPr lang="en-US" sz="1600" i="1" dirty="0">
                <a:solidFill>
                  <a:srgbClr val="000000"/>
                </a:solidFill>
                <a:latin typeface="Calibri" panose="020F0502020204030204" pitchFamily="34" charset="0"/>
              </a:rPr>
              <a:t>Please rate your level of interest in voting in today’s/yesterday’s election for U.S. Congress and other offices on a scale from zero to ten, where zero means you are not at all enthusiastic about voting this year and ten means you are extremely enthusiastic about voting this year</a:t>
            </a:r>
            <a:r>
              <a:rPr lang="en-US" sz="1600" i="1" dirty="0" smtClean="0">
                <a:solidFill>
                  <a:srgbClr val="000000"/>
                </a:solidFill>
                <a:latin typeface="Calibri" panose="020F0502020204030204" pitchFamily="34" charset="0"/>
              </a:rPr>
              <a:t>.</a:t>
            </a:r>
            <a:r>
              <a:rPr lang="en-US" sz="1600" dirty="0" smtClean="0">
                <a:solidFill>
                  <a:srgbClr val="000000"/>
                </a:solidFill>
                <a:latin typeface="Calibri" panose="020F0502020204030204" pitchFamily="34" charset="0"/>
              </a:rPr>
              <a:t>” Percent saying “10” on enthusiasm. 2014 voters, 56 </a:t>
            </a:r>
            <a:r>
              <a:rPr lang="en-US" sz="1600" dirty="0">
                <a:solidFill>
                  <a:srgbClr val="000000"/>
                </a:solidFill>
                <a:latin typeface="Calibri" panose="020F0502020204030204" pitchFamily="34" charset="0"/>
              </a:rPr>
              <a:t>percent. </a:t>
            </a:r>
            <a:r>
              <a:rPr lang="en-US" sz="1600" dirty="0" smtClean="0">
                <a:solidFill>
                  <a:srgbClr val="000000"/>
                </a:solidFill>
                <a:latin typeface="Calibri" panose="020F0502020204030204" pitchFamily="34" charset="0"/>
              </a:rPr>
              <a:t>Personally Disability, 66 percent</a:t>
            </a:r>
            <a:r>
              <a:rPr lang="en-US" sz="1600" dirty="0">
                <a:solidFill>
                  <a:srgbClr val="000000"/>
                </a:solidFill>
                <a:latin typeface="Calibri" panose="020F0502020204030204" pitchFamily="34" charset="0"/>
              </a:rPr>
              <a:t>. </a:t>
            </a:r>
            <a:r>
              <a:rPr lang="en-US" sz="1600" dirty="0" smtClean="0">
                <a:solidFill>
                  <a:srgbClr val="000000"/>
                </a:solidFill>
                <a:latin typeface="Calibri" panose="020F0502020204030204" pitchFamily="34" charset="0"/>
              </a:rPr>
              <a:t>Disability community, 60 </a:t>
            </a:r>
            <a:r>
              <a:rPr lang="en-US" sz="1600" dirty="0">
                <a:solidFill>
                  <a:srgbClr val="000000"/>
                </a:solidFill>
                <a:latin typeface="Calibri" panose="020F0502020204030204" pitchFamily="34" charset="0"/>
              </a:rPr>
              <a:t>percent. </a:t>
            </a:r>
            <a:r>
              <a:rPr lang="en-US" sz="1600" dirty="0" smtClean="0">
                <a:solidFill>
                  <a:srgbClr val="000000"/>
                </a:solidFill>
                <a:latin typeface="Calibri" panose="020F0502020204030204" pitchFamily="34" charset="0"/>
              </a:rPr>
              <a:t>Not Disability Community, 52 </a:t>
            </a:r>
            <a:r>
              <a:rPr lang="en-US" sz="1600" dirty="0">
                <a:solidFill>
                  <a:srgbClr val="000000"/>
                </a:solidFill>
                <a:latin typeface="Calibri" panose="020F0502020204030204" pitchFamily="34" charset="0"/>
              </a:rPr>
              <a:t>percent. </a:t>
            </a:r>
            <a:endParaRPr lang="en-US" sz="1600" i="1" dirty="0">
              <a:solidFill>
                <a:srgbClr val="000000"/>
              </a:solidFill>
              <a:latin typeface="Calibri" panose="020F0502020204030204" pitchFamily="34" charset="0"/>
            </a:endParaRPr>
          </a:p>
        </p:txBody>
      </p:sp>
      <p:sp>
        <p:nvSpPr>
          <p:cNvPr id="2" name="TextBox 1"/>
          <p:cNvSpPr txBox="1"/>
          <p:nvPr/>
        </p:nvSpPr>
        <p:spPr>
          <a:xfrm>
            <a:off x="1003300" y="2057400"/>
            <a:ext cx="7391400" cy="369332"/>
          </a:xfrm>
          <a:prstGeom prst="rect">
            <a:avLst/>
          </a:prstGeom>
          <a:solidFill>
            <a:schemeClr val="bg1"/>
          </a:solidFill>
          <a:ln>
            <a:solidFill>
              <a:schemeClr val="tx1"/>
            </a:solidFill>
          </a:ln>
        </p:spPr>
        <p:txBody>
          <a:bodyPr wrap="square" rtlCol="0">
            <a:spAutoFit/>
          </a:bodyPr>
          <a:lstStyle/>
          <a:p>
            <a:pPr algn="ctr"/>
            <a:r>
              <a:rPr lang="en-US" b="1" dirty="0" smtClean="0"/>
              <a:t>Percent saying 10 on enthusiasm</a:t>
            </a:r>
            <a:endParaRPr lang="en-US" b="1" dirty="0"/>
          </a:p>
        </p:txBody>
      </p:sp>
    </p:spTree>
    <p:extLst>
      <p:ext uri="{BB962C8B-B14F-4D97-AF65-F5344CB8AC3E}">
        <p14:creationId xmlns:p14="http://schemas.microsoft.com/office/powerpoint/2010/main" val="4286061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5</a:t>
            </a:fld>
            <a:endParaRPr lang="en-US" sz="1400" dirty="0"/>
          </a:p>
        </p:txBody>
      </p:sp>
      <p:sp>
        <p:nvSpPr>
          <p:cNvPr id="5" name="Title 1"/>
          <p:cNvSpPr txBox="1">
            <a:spLocks/>
          </p:cNvSpPr>
          <p:nvPr/>
        </p:nvSpPr>
        <p:spPr>
          <a:xfrm>
            <a:off x="229126" y="346075"/>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Share Pessimism of the Rest of the Country</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4267372579"/>
              </p:ext>
            </p:extLst>
          </p:nvPr>
        </p:nvGraphicFramePr>
        <p:xfrm>
          <a:off x="139700" y="1752600"/>
          <a:ext cx="8928100" cy="3352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6149340" y="2209800"/>
            <a:ext cx="0" cy="3363218"/>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381526" y="1371599"/>
            <a:ext cx="8533874" cy="408623"/>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Generally speaking, do you think that things in this country are going in the right direction, or do you feel things have gotten pretty seriously off on the wrong track?</a:t>
            </a:r>
          </a:p>
        </p:txBody>
      </p:sp>
      <p:cxnSp>
        <p:nvCxnSpPr>
          <p:cNvPr id="11" name="Straight Connector 2"/>
          <p:cNvCxnSpPr>
            <a:cxnSpLocks noChangeShapeType="1"/>
          </p:cNvCxnSpPr>
          <p:nvPr/>
        </p:nvCxnSpPr>
        <p:spPr bwMode="auto">
          <a:xfrm>
            <a:off x="3242310" y="2209800"/>
            <a:ext cx="0" cy="3363218"/>
          </a:xfrm>
          <a:prstGeom prst="line">
            <a:avLst/>
          </a:prstGeom>
          <a:noFill/>
          <a:ln w="28575" algn="ctr">
            <a:solidFill>
              <a:srgbClr val="FFFFFF">
                <a:lumMod val="65000"/>
              </a:srgbClr>
            </a:solidFill>
            <a:prstDash val="solid"/>
            <a:round/>
            <a:headEnd/>
            <a:tailEnd/>
          </a:ln>
        </p:spPr>
      </p:cxnSp>
      <p:sp>
        <p:nvSpPr>
          <p:cNvPr id="9" name="TextBox 8"/>
          <p:cNvSpPr txBox="1"/>
          <p:nvPr/>
        </p:nvSpPr>
        <p:spPr>
          <a:xfrm>
            <a:off x="41910" y="4495800"/>
            <a:ext cx="9067274" cy="1077218"/>
          </a:xfrm>
          <a:prstGeom prst="rect">
            <a:avLst/>
          </a:prstGeom>
          <a:solidFill>
            <a:schemeClr val="bg1">
              <a:lumMod val="85000"/>
            </a:schemeClr>
          </a:solidFill>
          <a:ln>
            <a:solidFill>
              <a:schemeClr val="tx1"/>
            </a:solidFill>
          </a:ln>
        </p:spPr>
        <p:txBody>
          <a:bodyPr wrap="square" rtlCol="0">
            <a:spAutoFit/>
          </a:bodyPr>
          <a:lstStyle/>
          <a:p>
            <a:r>
              <a:rPr lang="en-US" sz="1600" dirty="0" smtClean="0">
                <a:solidFill>
                  <a:srgbClr val="000000"/>
                </a:solidFill>
                <a:latin typeface="Calibri" panose="020F0502020204030204" pitchFamily="34" charset="0"/>
              </a:rPr>
              <a:t>“</a:t>
            </a:r>
            <a:r>
              <a:rPr lang="en-US" sz="1600" i="1" dirty="0">
                <a:solidFill>
                  <a:srgbClr val="000000"/>
                </a:solidFill>
                <a:latin typeface="Calibri" panose="020F0502020204030204" pitchFamily="34" charset="0"/>
              </a:rPr>
              <a:t>Generally speaking, do you think that things in this country are going in the right direction, or do you feel things have gotten pretty seriously off on the wrong track?</a:t>
            </a:r>
            <a:r>
              <a:rPr lang="en-US" sz="1600" dirty="0" smtClean="0">
                <a:solidFill>
                  <a:srgbClr val="000000"/>
                </a:solidFill>
                <a:latin typeface="Calibri" panose="020F0502020204030204" pitchFamily="34" charset="0"/>
              </a:rPr>
              <a:t>” 2014 voters, right direction, 22 percent; wrong track, 72 percent. Personally Disability, right direction, 18 percent; wrong direction, 80 percent. Disability community, right direction, 21 percent; wrong track 73 percent.</a:t>
            </a:r>
            <a:endParaRPr lang="en-US" sz="1600" i="1" dirty="0">
              <a:solidFill>
                <a:srgbClr val="000000"/>
              </a:solidFill>
              <a:latin typeface="Calibri" panose="020F0502020204030204" pitchFamily="34" charset="0"/>
            </a:endParaRPr>
          </a:p>
        </p:txBody>
      </p:sp>
      <p:sp>
        <p:nvSpPr>
          <p:cNvPr id="13" name="TextBox 12"/>
          <p:cNvSpPr txBox="1"/>
          <p:nvPr/>
        </p:nvSpPr>
        <p:spPr>
          <a:xfrm>
            <a:off x="853440" y="4114800"/>
            <a:ext cx="1889760" cy="327026"/>
          </a:xfrm>
          <a:prstGeom prst="rect">
            <a:avLst/>
          </a:prstGeom>
          <a:noFill/>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2014 Voters</a:t>
            </a:r>
          </a:p>
        </p:txBody>
      </p:sp>
      <p:sp>
        <p:nvSpPr>
          <p:cNvPr id="14" name="TextBox 13"/>
          <p:cNvSpPr txBox="1"/>
          <p:nvPr/>
        </p:nvSpPr>
        <p:spPr>
          <a:xfrm>
            <a:off x="3540760" y="4114800"/>
            <a:ext cx="2377440" cy="327026"/>
          </a:xfrm>
          <a:prstGeom prst="rect">
            <a:avLst/>
          </a:prstGeom>
          <a:noFill/>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Personal Disability</a:t>
            </a:r>
          </a:p>
        </p:txBody>
      </p:sp>
      <p:sp>
        <p:nvSpPr>
          <p:cNvPr id="15" name="TextBox 14"/>
          <p:cNvSpPr txBox="1"/>
          <p:nvPr/>
        </p:nvSpPr>
        <p:spPr>
          <a:xfrm>
            <a:off x="6263640" y="4114800"/>
            <a:ext cx="2651760" cy="327026"/>
          </a:xfrm>
          <a:prstGeom prst="rect">
            <a:avLst/>
          </a:prstGeom>
          <a:noFill/>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Disability Community</a:t>
            </a:r>
          </a:p>
        </p:txBody>
      </p:sp>
    </p:spTree>
    <p:extLst>
      <p:ext uri="{BB962C8B-B14F-4D97-AF65-F5344CB8AC3E}">
        <p14:creationId xmlns:p14="http://schemas.microsoft.com/office/powerpoint/2010/main" val="377114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6</a:t>
            </a:fld>
            <a:endParaRPr lang="en-US" sz="1400" dirty="0"/>
          </a:p>
        </p:txBody>
      </p:sp>
      <p:sp>
        <p:nvSpPr>
          <p:cNvPr id="5" name="Title 1"/>
          <p:cNvSpPr txBox="1">
            <a:spLocks/>
          </p:cNvSpPr>
          <p:nvPr/>
        </p:nvSpPr>
        <p:spPr>
          <a:xfrm>
            <a:off x="229126" y="152400"/>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Obama Fares Better Among Individuals with Disabilities</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3975223438"/>
              </p:ext>
            </p:extLst>
          </p:nvPr>
        </p:nvGraphicFramePr>
        <p:xfrm>
          <a:off x="139700" y="1752600"/>
          <a:ext cx="8928100" cy="3352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6149340" y="2209800"/>
            <a:ext cx="0" cy="3200400"/>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381526" y="1473755"/>
            <a:ext cx="8533874" cy="204311"/>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Do you approve or disapprove of the way Barack Obama is handling his job as president?</a:t>
            </a:r>
          </a:p>
        </p:txBody>
      </p:sp>
      <p:cxnSp>
        <p:nvCxnSpPr>
          <p:cNvPr id="11" name="Straight Connector 2"/>
          <p:cNvCxnSpPr>
            <a:cxnSpLocks noChangeShapeType="1"/>
          </p:cNvCxnSpPr>
          <p:nvPr/>
        </p:nvCxnSpPr>
        <p:spPr bwMode="auto">
          <a:xfrm>
            <a:off x="3242310" y="2209800"/>
            <a:ext cx="0" cy="3200400"/>
          </a:xfrm>
          <a:prstGeom prst="line">
            <a:avLst/>
          </a:prstGeom>
          <a:noFill/>
          <a:ln w="28575" algn="ctr">
            <a:solidFill>
              <a:srgbClr val="FFFFFF">
                <a:lumMod val="65000"/>
              </a:srgbClr>
            </a:solidFill>
            <a:prstDash val="solid"/>
            <a:round/>
            <a:headEnd/>
            <a:tailEnd/>
          </a:ln>
        </p:spPr>
      </p:cxnSp>
      <p:sp>
        <p:nvSpPr>
          <p:cNvPr id="9" name="TextBox 8"/>
          <p:cNvSpPr txBox="1"/>
          <p:nvPr/>
        </p:nvSpPr>
        <p:spPr>
          <a:xfrm>
            <a:off x="41910" y="4315361"/>
            <a:ext cx="9067274" cy="1323439"/>
          </a:xfrm>
          <a:prstGeom prst="rect">
            <a:avLst/>
          </a:prstGeom>
          <a:solidFill>
            <a:schemeClr val="bg1">
              <a:lumMod val="85000"/>
            </a:schemeClr>
          </a:solidFill>
          <a:ln>
            <a:solidFill>
              <a:schemeClr val="tx1"/>
            </a:solidFill>
          </a:ln>
        </p:spPr>
        <p:txBody>
          <a:bodyPr wrap="square" rtlCol="0">
            <a:spAutoFit/>
          </a:bodyPr>
          <a:lstStyle/>
          <a:p>
            <a:r>
              <a:rPr lang="en-US" sz="1600" dirty="0" smtClean="0">
                <a:solidFill>
                  <a:srgbClr val="000000"/>
                </a:solidFill>
                <a:latin typeface="Calibri" panose="020F0502020204030204" pitchFamily="34" charset="0"/>
              </a:rPr>
              <a:t>“</a:t>
            </a:r>
            <a:r>
              <a:rPr lang="en-US" sz="1600" i="1" dirty="0">
                <a:solidFill>
                  <a:srgbClr val="000000"/>
                </a:solidFill>
                <a:latin typeface="Calibri" panose="020F0502020204030204" pitchFamily="34" charset="0"/>
              </a:rPr>
              <a:t>Do you approve or disapprove of the way Barack Obama is handling his job as president?</a:t>
            </a:r>
            <a:r>
              <a:rPr lang="en-US" sz="1600" dirty="0" smtClean="0">
                <a:solidFill>
                  <a:srgbClr val="000000"/>
                </a:solidFill>
                <a:latin typeface="Calibri" panose="020F0502020204030204" pitchFamily="34" charset="0"/>
              </a:rPr>
              <a:t>” </a:t>
            </a:r>
            <a:r>
              <a:rPr lang="en-US" sz="1600" b="1" dirty="0" smtClean="0">
                <a:solidFill>
                  <a:srgbClr val="000000"/>
                </a:solidFill>
                <a:latin typeface="Calibri" panose="020F0502020204030204" pitchFamily="34" charset="0"/>
              </a:rPr>
              <a:t>2014 voters. </a:t>
            </a:r>
            <a:r>
              <a:rPr lang="en-US" sz="1600" dirty="0" smtClean="0">
                <a:solidFill>
                  <a:srgbClr val="000000"/>
                </a:solidFill>
                <a:latin typeface="Calibri" panose="020F0502020204030204" pitchFamily="34" charset="0"/>
              </a:rPr>
              <a:t>Strongly approve, 21 percent. Total approve, 42 percent. Strongly disapprove, 43 percent. Total disapprove, 54 percent. </a:t>
            </a:r>
            <a:r>
              <a:rPr lang="en-US" sz="1600" b="1" dirty="0" smtClean="0">
                <a:solidFill>
                  <a:srgbClr val="000000"/>
                </a:solidFill>
                <a:latin typeface="Calibri" panose="020F0502020204030204" pitchFamily="34" charset="0"/>
              </a:rPr>
              <a:t>Personally Disability. </a:t>
            </a:r>
            <a:r>
              <a:rPr lang="en-US" sz="1600" dirty="0" smtClean="0">
                <a:solidFill>
                  <a:srgbClr val="000000"/>
                </a:solidFill>
                <a:latin typeface="Calibri" panose="020F0502020204030204" pitchFamily="34" charset="0"/>
              </a:rPr>
              <a:t>Strongly approve, 26 percent. Total approve, 47 percent. Strongly disapprove, 40 percent. Total disapprove, 48 percent. </a:t>
            </a:r>
            <a:r>
              <a:rPr lang="en-US" sz="1600" b="1" dirty="0" smtClean="0">
                <a:solidFill>
                  <a:srgbClr val="000000"/>
                </a:solidFill>
                <a:latin typeface="Calibri" panose="020F0502020204030204" pitchFamily="34" charset="0"/>
              </a:rPr>
              <a:t>Disability community.</a:t>
            </a:r>
            <a:r>
              <a:rPr lang="en-US" sz="1600" dirty="0" smtClean="0">
                <a:solidFill>
                  <a:srgbClr val="000000"/>
                </a:solidFill>
                <a:latin typeface="Calibri" panose="020F0502020204030204" pitchFamily="34" charset="0"/>
              </a:rPr>
              <a:t> Strongly approve, 23 percent. Total approve, 41 percent. Strongly disapprove, 45 percent. Total disapprove, 55 percent. </a:t>
            </a:r>
            <a:endParaRPr lang="en-US" sz="1600" b="1" i="1" dirty="0">
              <a:solidFill>
                <a:srgbClr val="000000"/>
              </a:solidFill>
              <a:latin typeface="Calibri" panose="020F0502020204030204" pitchFamily="34" charset="0"/>
            </a:endParaRPr>
          </a:p>
        </p:txBody>
      </p:sp>
      <p:sp>
        <p:nvSpPr>
          <p:cNvPr id="13" name="TextBox 12"/>
          <p:cNvSpPr txBox="1"/>
          <p:nvPr/>
        </p:nvSpPr>
        <p:spPr>
          <a:xfrm>
            <a:off x="853440" y="3962400"/>
            <a:ext cx="1889760" cy="327026"/>
          </a:xfrm>
          <a:prstGeom prst="rect">
            <a:avLst/>
          </a:prstGeom>
          <a:noFill/>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2014 Voters</a:t>
            </a:r>
          </a:p>
        </p:txBody>
      </p:sp>
      <p:sp>
        <p:nvSpPr>
          <p:cNvPr id="14" name="TextBox 13"/>
          <p:cNvSpPr txBox="1"/>
          <p:nvPr/>
        </p:nvSpPr>
        <p:spPr>
          <a:xfrm>
            <a:off x="3566160" y="3962400"/>
            <a:ext cx="2377440" cy="327026"/>
          </a:xfrm>
          <a:prstGeom prst="rect">
            <a:avLst/>
          </a:prstGeom>
          <a:noFill/>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Personal Disability</a:t>
            </a:r>
          </a:p>
        </p:txBody>
      </p:sp>
      <p:sp>
        <p:nvSpPr>
          <p:cNvPr id="15" name="TextBox 14"/>
          <p:cNvSpPr txBox="1"/>
          <p:nvPr/>
        </p:nvSpPr>
        <p:spPr>
          <a:xfrm>
            <a:off x="6263640" y="3962400"/>
            <a:ext cx="2651760" cy="327026"/>
          </a:xfrm>
          <a:prstGeom prst="rect">
            <a:avLst/>
          </a:prstGeom>
          <a:noFill/>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Disability Community</a:t>
            </a:r>
          </a:p>
        </p:txBody>
      </p:sp>
    </p:spTree>
    <p:extLst>
      <p:ext uri="{BB962C8B-B14F-4D97-AF65-F5344CB8AC3E}">
        <p14:creationId xmlns:p14="http://schemas.microsoft.com/office/powerpoint/2010/main" val="1204728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7</a:t>
            </a:fld>
            <a:endParaRPr lang="en-US" sz="1400" dirty="0"/>
          </a:p>
        </p:txBody>
      </p:sp>
      <p:sp>
        <p:nvSpPr>
          <p:cNvPr id="5" name="Title 1"/>
          <p:cNvSpPr txBox="1">
            <a:spLocks/>
          </p:cNvSpPr>
          <p:nvPr/>
        </p:nvSpPr>
        <p:spPr>
          <a:xfrm>
            <a:off x="229126" y="193675"/>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2400" dirty="0" smtClean="0">
                <a:solidFill>
                  <a:srgbClr val="FFFFFF"/>
                </a:solidFill>
                <a:latin typeface="Calibri" panose="020F0502020204030204" pitchFamily="34" charset="0"/>
              </a:rPr>
              <a:t>In Senate Races, Democrats Win Among Individuals; Republicans Win Among Friends and Family of People with Disabilities</a:t>
            </a:r>
            <a:endParaRPr lang="en-US" sz="24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988757318"/>
              </p:ext>
            </p:extLst>
          </p:nvPr>
        </p:nvGraphicFramePr>
        <p:xfrm>
          <a:off x="139700" y="685800"/>
          <a:ext cx="8928100" cy="3352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7585710" y="1905000"/>
            <a:ext cx="0" cy="3200400"/>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377716" y="1243489"/>
            <a:ext cx="8533874" cy="204311"/>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Thinking about the election for Senate, did you vote for (The Democratic Candidate) or (The Republican Candidate)?</a:t>
            </a:r>
          </a:p>
        </p:txBody>
      </p:sp>
      <p:cxnSp>
        <p:nvCxnSpPr>
          <p:cNvPr id="11" name="Straight Connector 2"/>
          <p:cNvCxnSpPr>
            <a:cxnSpLocks noChangeShapeType="1"/>
          </p:cNvCxnSpPr>
          <p:nvPr/>
        </p:nvCxnSpPr>
        <p:spPr bwMode="auto">
          <a:xfrm>
            <a:off x="6118860" y="1905000"/>
            <a:ext cx="0" cy="3200400"/>
          </a:xfrm>
          <a:prstGeom prst="line">
            <a:avLst/>
          </a:prstGeom>
          <a:noFill/>
          <a:ln w="28575" algn="ctr">
            <a:solidFill>
              <a:srgbClr val="FFFFFF">
                <a:lumMod val="65000"/>
              </a:srgbClr>
            </a:solidFill>
            <a:prstDash val="solid"/>
            <a:round/>
            <a:headEnd/>
            <a:tailEnd/>
          </a:ln>
        </p:spPr>
      </p:cxnSp>
      <p:sp>
        <p:nvSpPr>
          <p:cNvPr id="13" name="TextBox 12"/>
          <p:cNvSpPr txBox="1"/>
          <p:nvPr/>
        </p:nvSpPr>
        <p:spPr>
          <a:xfrm>
            <a:off x="10160" y="3798887"/>
            <a:ext cx="188976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2014 Voters</a:t>
            </a:r>
          </a:p>
        </p:txBody>
      </p:sp>
      <p:sp>
        <p:nvSpPr>
          <p:cNvPr id="14" name="TextBox 13"/>
          <p:cNvSpPr txBox="1"/>
          <p:nvPr/>
        </p:nvSpPr>
        <p:spPr>
          <a:xfrm>
            <a:off x="1649730" y="3798887"/>
            <a:ext cx="161544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Personal Disability</a:t>
            </a:r>
          </a:p>
        </p:txBody>
      </p:sp>
      <p:sp>
        <p:nvSpPr>
          <p:cNvPr id="15" name="TextBox 14"/>
          <p:cNvSpPr txBox="1"/>
          <p:nvPr/>
        </p:nvSpPr>
        <p:spPr>
          <a:xfrm>
            <a:off x="6031230" y="3886200"/>
            <a:ext cx="165354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Disability Community</a:t>
            </a:r>
          </a:p>
        </p:txBody>
      </p:sp>
      <p:cxnSp>
        <p:nvCxnSpPr>
          <p:cNvPr id="12" name="Straight Connector 2"/>
          <p:cNvCxnSpPr>
            <a:cxnSpLocks noChangeShapeType="1"/>
          </p:cNvCxnSpPr>
          <p:nvPr/>
        </p:nvCxnSpPr>
        <p:spPr bwMode="auto">
          <a:xfrm>
            <a:off x="3166110" y="1905000"/>
            <a:ext cx="0" cy="3200400"/>
          </a:xfrm>
          <a:prstGeom prst="line">
            <a:avLst/>
          </a:prstGeom>
          <a:noFill/>
          <a:ln w="28575" algn="ctr">
            <a:solidFill>
              <a:srgbClr val="FFFFFF">
                <a:lumMod val="65000"/>
              </a:srgbClr>
            </a:solidFill>
            <a:prstDash val="dash"/>
            <a:round/>
            <a:headEnd/>
            <a:tailEnd/>
          </a:ln>
        </p:spPr>
      </p:cxnSp>
      <p:sp>
        <p:nvSpPr>
          <p:cNvPr id="16" name="TextBox 15"/>
          <p:cNvSpPr txBox="1"/>
          <p:nvPr/>
        </p:nvSpPr>
        <p:spPr>
          <a:xfrm>
            <a:off x="7612380" y="3886200"/>
            <a:ext cx="145542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Not Disability Community</a:t>
            </a:r>
          </a:p>
        </p:txBody>
      </p:sp>
      <p:cxnSp>
        <p:nvCxnSpPr>
          <p:cNvPr id="18" name="Straight Connector 2"/>
          <p:cNvCxnSpPr>
            <a:cxnSpLocks noChangeShapeType="1"/>
          </p:cNvCxnSpPr>
          <p:nvPr/>
        </p:nvCxnSpPr>
        <p:spPr bwMode="auto">
          <a:xfrm>
            <a:off x="4636770" y="1905000"/>
            <a:ext cx="0" cy="3200400"/>
          </a:xfrm>
          <a:prstGeom prst="line">
            <a:avLst/>
          </a:prstGeom>
          <a:noFill/>
          <a:ln w="28575" algn="ctr">
            <a:solidFill>
              <a:srgbClr val="FFFFFF">
                <a:lumMod val="65000"/>
              </a:srgbClr>
            </a:solidFill>
            <a:prstDash val="dash"/>
            <a:round/>
            <a:headEnd/>
            <a:tailEnd/>
          </a:ln>
        </p:spPr>
      </p:cxnSp>
      <p:cxnSp>
        <p:nvCxnSpPr>
          <p:cNvPr id="19" name="Straight Connector 2"/>
          <p:cNvCxnSpPr>
            <a:cxnSpLocks noChangeShapeType="1"/>
          </p:cNvCxnSpPr>
          <p:nvPr/>
        </p:nvCxnSpPr>
        <p:spPr bwMode="auto">
          <a:xfrm>
            <a:off x="1682750" y="1905000"/>
            <a:ext cx="0" cy="3200400"/>
          </a:xfrm>
          <a:prstGeom prst="line">
            <a:avLst/>
          </a:prstGeom>
          <a:noFill/>
          <a:ln w="28575" algn="ctr">
            <a:solidFill>
              <a:srgbClr val="FFFFFF">
                <a:lumMod val="65000"/>
              </a:srgbClr>
            </a:solidFill>
            <a:prstDash val="solid"/>
            <a:round/>
            <a:headEnd/>
            <a:tailEnd/>
          </a:ln>
        </p:spPr>
      </p:cxnSp>
      <p:sp>
        <p:nvSpPr>
          <p:cNvPr id="20" name="TextBox 19"/>
          <p:cNvSpPr txBox="1"/>
          <p:nvPr/>
        </p:nvSpPr>
        <p:spPr>
          <a:xfrm>
            <a:off x="3101340" y="3886200"/>
            <a:ext cx="161544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Family Member Disability</a:t>
            </a:r>
          </a:p>
        </p:txBody>
      </p:sp>
      <p:sp>
        <p:nvSpPr>
          <p:cNvPr id="21" name="TextBox 20"/>
          <p:cNvSpPr txBox="1"/>
          <p:nvPr/>
        </p:nvSpPr>
        <p:spPr>
          <a:xfrm>
            <a:off x="4575547" y="3886200"/>
            <a:ext cx="161544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Close Friend Disability</a:t>
            </a:r>
          </a:p>
        </p:txBody>
      </p:sp>
      <p:sp>
        <p:nvSpPr>
          <p:cNvPr id="9" name="TextBox 8"/>
          <p:cNvSpPr txBox="1"/>
          <p:nvPr/>
        </p:nvSpPr>
        <p:spPr>
          <a:xfrm>
            <a:off x="41910" y="4316849"/>
            <a:ext cx="9067274" cy="1169551"/>
          </a:xfrm>
          <a:prstGeom prst="rect">
            <a:avLst/>
          </a:prstGeom>
          <a:solidFill>
            <a:schemeClr val="bg1">
              <a:lumMod val="85000"/>
            </a:schemeClr>
          </a:solidFill>
          <a:ln>
            <a:solidFill>
              <a:schemeClr val="tx1"/>
            </a:solidFill>
          </a:ln>
        </p:spPr>
        <p:txBody>
          <a:bodyPr wrap="square" rtlCol="0">
            <a:spAutoFit/>
          </a:bodyPr>
          <a:lstStyle/>
          <a:p>
            <a:r>
              <a:rPr lang="en-US" sz="1400" dirty="0" smtClean="0">
                <a:solidFill>
                  <a:srgbClr val="000000"/>
                </a:solidFill>
                <a:latin typeface="Calibri" panose="020F0502020204030204" pitchFamily="34" charset="0"/>
              </a:rPr>
              <a:t>“</a:t>
            </a:r>
            <a:r>
              <a:rPr lang="en-US" sz="1400" i="1" dirty="0">
                <a:solidFill>
                  <a:srgbClr val="000000"/>
                </a:solidFill>
                <a:latin typeface="Calibri" panose="020F0502020204030204" pitchFamily="34" charset="0"/>
              </a:rPr>
              <a:t>Thinking about the election for Senate, did you vote for t</a:t>
            </a:r>
            <a:r>
              <a:rPr lang="en-US" sz="1400" i="1" dirty="0" smtClean="0">
                <a:solidFill>
                  <a:srgbClr val="000000"/>
                </a:solidFill>
                <a:latin typeface="Calibri" panose="020F0502020204030204" pitchFamily="34" charset="0"/>
              </a:rPr>
              <a:t>he </a:t>
            </a:r>
            <a:r>
              <a:rPr lang="en-US" sz="1400" i="1" dirty="0">
                <a:solidFill>
                  <a:srgbClr val="000000"/>
                </a:solidFill>
                <a:latin typeface="Calibri" panose="020F0502020204030204" pitchFamily="34" charset="0"/>
              </a:rPr>
              <a:t>Democratic c</a:t>
            </a:r>
            <a:r>
              <a:rPr lang="en-US" sz="1400" i="1" dirty="0" smtClean="0">
                <a:solidFill>
                  <a:srgbClr val="000000"/>
                </a:solidFill>
                <a:latin typeface="Calibri" panose="020F0502020204030204" pitchFamily="34" charset="0"/>
              </a:rPr>
              <a:t>andidate </a:t>
            </a:r>
            <a:r>
              <a:rPr lang="en-US" sz="1400" i="1" dirty="0">
                <a:solidFill>
                  <a:srgbClr val="000000"/>
                </a:solidFill>
                <a:latin typeface="Calibri" panose="020F0502020204030204" pitchFamily="34" charset="0"/>
              </a:rPr>
              <a:t>or t</a:t>
            </a:r>
            <a:r>
              <a:rPr lang="en-US" sz="1400" i="1" dirty="0" smtClean="0">
                <a:solidFill>
                  <a:srgbClr val="000000"/>
                </a:solidFill>
                <a:latin typeface="Calibri" panose="020F0502020204030204" pitchFamily="34" charset="0"/>
              </a:rPr>
              <a:t>he </a:t>
            </a:r>
            <a:r>
              <a:rPr lang="en-US" sz="1400" i="1" dirty="0">
                <a:solidFill>
                  <a:srgbClr val="000000"/>
                </a:solidFill>
                <a:latin typeface="Calibri" panose="020F0502020204030204" pitchFamily="34" charset="0"/>
              </a:rPr>
              <a:t>Republican c</a:t>
            </a:r>
            <a:r>
              <a:rPr lang="en-US" sz="1400" i="1" dirty="0" smtClean="0">
                <a:solidFill>
                  <a:srgbClr val="000000"/>
                </a:solidFill>
                <a:latin typeface="Calibri" panose="020F0502020204030204" pitchFamily="34" charset="0"/>
              </a:rPr>
              <a:t>andidate?</a:t>
            </a:r>
            <a:r>
              <a:rPr lang="en-US" sz="1400" dirty="0" smtClean="0">
                <a:solidFill>
                  <a:srgbClr val="000000"/>
                </a:solidFill>
                <a:latin typeface="Calibri" panose="020F0502020204030204" pitchFamily="34" charset="0"/>
              </a:rPr>
              <a:t>” </a:t>
            </a:r>
            <a:r>
              <a:rPr lang="en-US" sz="1400" b="1" dirty="0" smtClean="0">
                <a:solidFill>
                  <a:srgbClr val="000000"/>
                </a:solidFill>
                <a:latin typeface="Calibri" panose="020F0502020204030204" pitchFamily="34" charset="0"/>
              </a:rPr>
              <a:t>2014 voters. </a:t>
            </a:r>
            <a:r>
              <a:rPr lang="en-US" sz="1400" dirty="0" smtClean="0">
                <a:solidFill>
                  <a:srgbClr val="000000"/>
                </a:solidFill>
                <a:latin typeface="Calibri" panose="020F0502020204030204" pitchFamily="34" charset="0"/>
              </a:rPr>
              <a:t>Democrat, 47 percent. Republican, 50 percent. </a:t>
            </a:r>
            <a:r>
              <a:rPr lang="en-US" sz="1400" b="1" dirty="0" smtClean="0">
                <a:solidFill>
                  <a:srgbClr val="000000"/>
                </a:solidFill>
                <a:latin typeface="Calibri" panose="020F0502020204030204" pitchFamily="34" charset="0"/>
              </a:rPr>
              <a:t>Personally Disability.</a:t>
            </a:r>
            <a:r>
              <a:rPr lang="en-US" sz="1400" dirty="0" smtClean="0">
                <a:solidFill>
                  <a:srgbClr val="000000"/>
                </a:solidFill>
                <a:latin typeface="Calibri" panose="020F0502020204030204" pitchFamily="34" charset="0"/>
              </a:rPr>
              <a:t> Democrat, 61 percent. Republican, 39 percent. </a:t>
            </a:r>
            <a:r>
              <a:rPr lang="en-US" sz="1400" b="1" dirty="0" smtClean="0">
                <a:solidFill>
                  <a:srgbClr val="000000"/>
                </a:solidFill>
                <a:latin typeface="Calibri" panose="020F0502020204030204" pitchFamily="34" charset="0"/>
              </a:rPr>
              <a:t>Family member </a:t>
            </a:r>
            <a:r>
              <a:rPr lang="en-US" sz="1400" b="1" dirty="0">
                <a:solidFill>
                  <a:srgbClr val="000000"/>
                </a:solidFill>
                <a:latin typeface="Calibri" panose="020F0502020204030204" pitchFamily="34" charset="0"/>
              </a:rPr>
              <a:t>d</a:t>
            </a:r>
            <a:r>
              <a:rPr lang="en-US" sz="1400" b="1" dirty="0" smtClean="0">
                <a:solidFill>
                  <a:srgbClr val="000000"/>
                </a:solidFill>
                <a:latin typeface="Calibri" panose="020F0502020204030204" pitchFamily="34" charset="0"/>
              </a:rPr>
              <a:t>isability.</a:t>
            </a:r>
            <a:r>
              <a:rPr lang="en-US" sz="1400" dirty="0" smtClean="0">
                <a:solidFill>
                  <a:srgbClr val="000000"/>
                </a:solidFill>
                <a:latin typeface="Calibri" panose="020F0502020204030204" pitchFamily="34" charset="0"/>
              </a:rPr>
              <a:t> Democrat, 39 percent. Republican, 57 percent. </a:t>
            </a:r>
            <a:r>
              <a:rPr lang="en-US" sz="1400" b="1" dirty="0" smtClean="0">
                <a:solidFill>
                  <a:srgbClr val="000000"/>
                </a:solidFill>
                <a:latin typeface="Calibri" panose="020F0502020204030204" pitchFamily="34" charset="0"/>
              </a:rPr>
              <a:t>Close friend </a:t>
            </a:r>
            <a:r>
              <a:rPr lang="en-US" sz="1400" b="1" dirty="0">
                <a:solidFill>
                  <a:srgbClr val="000000"/>
                </a:solidFill>
                <a:latin typeface="Calibri" panose="020F0502020204030204" pitchFamily="34" charset="0"/>
              </a:rPr>
              <a:t>d</a:t>
            </a:r>
            <a:r>
              <a:rPr lang="en-US" sz="1400" b="1" dirty="0" smtClean="0">
                <a:solidFill>
                  <a:srgbClr val="000000"/>
                </a:solidFill>
                <a:latin typeface="Calibri" panose="020F0502020204030204" pitchFamily="34" charset="0"/>
              </a:rPr>
              <a:t>isability.</a:t>
            </a:r>
            <a:r>
              <a:rPr lang="en-US" sz="1400" dirty="0" smtClean="0">
                <a:solidFill>
                  <a:srgbClr val="000000"/>
                </a:solidFill>
                <a:latin typeface="Calibri" panose="020F0502020204030204" pitchFamily="34" charset="0"/>
              </a:rPr>
              <a:t> Democrat, 37 percent. Republican, 54 percent. </a:t>
            </a:r>
            <a:r>
              <a:rPr lang="en-US" sz="1400" b="1" dirty="0" smtClean="0">
                <a:solidFill>
                  <a:srgbClr val="000000"/>
                </a:solidFill>
                <a:latin typeface="Calibri" panose="020F0502020204030204" pitchFamily="34" charset="0"/>
              </a:rPr>
              <a:t>Disability community.</a:t>
            </a:r>
            <a:r>
              <a:rPr lang="en-US" sz="1400" dirty="0" smtClean="0">
                <a:solidFill>
                  <a:srgbClr val="000000"/>
                </a:solidFill>
                <a:latin typeface="Calibri" panose="020F0502020204030204" pitchFamily="34" charset="0"/>
              </a:rPr>
              <a:t> Democrat, 47 percent. Republican, 53 percent. </a:t>
            </a:r>
            <a:r>
              <a:rPr lang="en-US" sz="1400" b="1" dirty="0" smtClean="0">
                <a:solidFill>
                  <a:srgbClr val="000000"/>
                </a:solidFill>
                <a:latin typeface="Calibri" panose="020F0502020204030204" pitchFamily="34" charset="0"/>
              </a:rPr>
              <a:t>Not Disability Community. </a:t>
            </a:r>
            <a:r>
              <a:rPr lang="en-US" sz="1400" dirty="0" smtClean="0">
                <a:solidFill>
                  <a:srgbClr val="000000"/>
                </a:solidFill>
                <a:latin typeface="Calibri" panose="020F0502020204030204" pitchFamily="34" charset="0"/>
              </a:rPr>
              <a:t> Democrat, 45 percent. Republican, 51 percent.</a:t>
            </a:r>
            <a:endParaRPr lang="en-US" sz="1400" i="1" dirty="0">
              <a:solidFill>
                <a:srgbClr val="000000"/>
              </a:solidFill>
              <a:latin typeface="Calibri" panose="020F0502020204030204" pitchFamily="34" charset="0"/>
            </a:endParaRPr>
          </a:p>
        </p:txBody>
      </p:sp>
      <p:sp>
        <p:nvSpPr>
          <p:cNvPr id="23" name="AutoShape 4"/>
          <p:cNvSpPr>
            <a:spLocks noChangeArrowheads="1"/>
          </p:cNvSpPr>
          <p:nvPr/>
        </p:nvSpPr>
        <p:spPr bwMode="auto">
          <a:xfrm>
            <a:off x="727973" y="1676404"/>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+3</a:t>
            </a:r>
            <a:endParaRPr lang="en-US" sz="1600" b="1" dirty="0">
              <a:solidFill>
                <a:schemeClr val="bg1"/>
              </a:solidFill>
              <a:ea typeface="Times New Roman"/>
              <a:cs typeface="Times New Roman"/>
            </a:endParaRPr>
          </a:p>
        </p:txBody>
      </p:sp>
      <p:sp>
        <p:nvSpPr>
          <p:cNvPr id="24" name="AutoShape 4"/>
          <p:cNvSpPr>
            <a:spLocks noChangeArrowheads="1"/>
          </p:cNvSpPr>
          <p:nvPr/>
        </p:nvSpPr>
        <p:spPr bwMode="auto">
          <a:xfrm>
            <a:off x="2217683" y="1676403"/>
            <a:ext cx="479533" cy="272415"/>
          </a:xfrm>
          <a:prstGeom prst="roundRect">
            <a:avLst>
              <a:gd name="adj" fmla="val 16667"/>
            </a:avLst>
          </a:prstGeom>
          <a:solidFill>
            <a:srgbClr val="00206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+22</a:t>
            </a:r>
            <a:endParaRPr lang="en-US" sz="1600" b="1" dirty="0">
              <a:solidFill>
                <a:schemeClr val="bg1"/>
              </a:solidFill>
              <a:ea typeface="Times New Roman"/>
              <a:cs typeface="Times New Roman"/>
            </a:endParaRPr>
          </a:p>
        </p:txBody>
      </p:sp>
      <p:sp>
        <p:nvSpPr>
          <p:cNvPr id="25" name="AutoShape 4"/>
          <p:cNvSpPr>
            <a:spLocks noChangeArrowheads="1"/>
          </p:cNvSpPr>
          <p:nvPr/>
        </p:nvSpPr>
        <p:spPr bwMode="auto">
          <a:xfrm>
            <a:off x="3669293" y="1676402"/>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+18</a:t>
            </a:r>
            <a:endParaRPr lang="en-US" sz="1600" b="1" dirty="0">
              <a:solidFill>
                <a:schemeClr val="bg1"/>
              </a:solidFill>
              <a:ea typeface="Times New Roman"/>
              <a:cs typeface="Times New Roman"/>
            </a:endParaRPr>
          </a:p>
        </p:txBody>
      </p:sp>
      <p:sp>
        <p:nvSpPr>
          <p:cNvPr id="26" name="AutoShape 4"/>
          <p:cNvSpPr>
            <a:spLocks noChangeArrowheads="1"/>
          </p:cNvSpPr>
          <p:nvPr/>
        </p:nvSpPr>
        <p:spPr bwMode="auto">
          <a:xfrm>
            <a:off x="5143499" y="1676401"/>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+17</a:t>
            </a:r>
            <a:endParaRPr lang="en-US" sz="1600" b="1" dirty="0">
              <a:solidFill>
                <a:schemeClr val="bg1"/>
              </a:solidFill>
              <a:ea typeface="Times New Roman"/>
              <a:cs typeface="Times New Roman"/>
            </a:endParaRPr>
          </a:p>
        </p:txBody>
      </p:sp>
      <p:sp>
        <p:nvSpPr>
          <p:cNvPr id="27" name="AutoShape 4"/>
          <p:cNvSpPr>
            <a:spLocks noChangeArrowheads="1"/>
          </p:cNvSpPr>
          <p:nvPr/>
        </p:nvSpPr>
        <p:spPr bwMode="auto">
          <a:xfrm>
            <a:off x="6618233" y="1676400"/>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+6</a:t>
            </a:r>
            <a:endParaRPr lang="en-US" sz="1600" b="1" dirty="0">
              <a:solidFill>
                <a:schemeClr val="bg1"/>
              </a:solidFill>
              <a:ea typeface="Times New Roman"/>
              <a:cs typeface="Times New Roman"/>
            </a:endParaRPr>
          </a:p>
        </p:txBody>
      </p:sp>
      <p:sp>
        <p:nvSpPr>
          <p:cNvPr id="28" name="AutoShape 4"/>
          <p:cNvSpPr>
            <a:spLocks noChangeArrowheads="1"/>
          </p:cNvSpPr>
          <p:nvPr/>
        </p:nvSpPr>
        <p:spPr bwMode="auto">
          <a:xfrm>
            <a:off x="8100323" y="1676404"/>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+6</a:t>
            </a:r>
            <a:endParaRPr lang="en-US" sz="1600" b="1" dirty="0">
              <a:solidFill>
                <a:schemeClr val="bg1"/>
              </a:solidFill>
              <a:ea typeface="Times New Roman"/>
              <a:cs typeface="Times New Roman"/>
            </a:endParaRPr>
          </a:p>
        </p:txBody>
      </p:sp>
    </p:spTree>
    <p:extLst>
      <p:ext uri="{BB962C8B-B14F-4D97-AF65-F5344CB8AC3E}">
        <p14:creationId xmlns:p14="http://schemas.microsoft.com/office/powerpoint/2010/main" val="996276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8</a:t>
            </a:fld>
            <a:endParaRPr lang="en-US" sz="1400" dirty="0"/>
          </a:p>
        </p:txBody>
      </p:sp>
      <p:sp>
        <p:nvSpPr>
          <p:cNvPr id="5" name="Title 1"/>
          <p:cNvSpPr txBox="1">
            <a:spLocks/>
          </p:cNvSpPr>
          <p:nvPr/>
        </p:nvSpPr>
        <p:spPr>
          <a:xfrm>
            <a:off x="229126" y="193675"/>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Similar Pattern in House Races </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2940471276"/>
              </p:ext>
            </p:extLst>
          </p:nvPr>
        </p:nvGraphicFramePr>
        <p:xfrm>
          <a:off x="139700" y="1447800"/>
          <a:ext cx="8928100" cy="3352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7585710" y="1752600"/>
            <a:ext cx="0" cy="3200400"/>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377716" y="1295400"/>
            <a:ext cx="8533874" cy="204311"/>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Now let me ask you about the election for Congress. Did you vote for the Democratic candidate or the Republican candidate?</a:t>
            </a:r>
          </a:p>
        </p:txBody>
      </p:sp>
      <p:cxnSp>
        <p:nvCxnSpPr>
          <p:cNvPr id="11" name="Straight Connector 2"/>
          <p:cNvCxnSpPr>
            <a:cxnSpLocks noChangeShapeType="1"/>
          </p:cNvCxnSpPr>
          <p:nvPr/>
        </p:nvCxnSpPr>
        <p:spPr bwMode="auto">
          <a:xfrm>
            <a:off x="6118860" y="1752600"/>
            <a:ext cx="0" cy="3200400"/>
          </a:xfrm>
          <a:prstGeom prst="line">
            <a:avLst/>
          </a:prstGeom>
          <a:noFill/>
          <a:ln w="28575" algn="ctr">
            <a:solidFill>
              <a:srgbClr val="FFFFFF">
                <a:lumMod val="65000"/>
              </a:srgbClr>
            </a:solidFill>
            <a:prstDash val="solid"/>
            <a:round/>
            <a:headEnd/>
            <a:tailEnd/>
          </a:ln>
        </p:spPr>
      </p:cxnSp>
      <p:sp>
        <p:nvSpPr>
          <p:cNvPr id="13" name="TextBox 12"/>
          <p:cNvSpPr txBox="1"/>
          <p:nvPr/>
        </p:nvSpPr>
        <p:spPr>
          <a:xfrm>
            <a:off x="22860" y="3602035"/>
            <a:ext cx="188976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2014 Voters</a:t>
            </a:r>
          </a:p>
        </p:txBody>
      </p:sp>
      <p:sp>
        <p:nvSpPr>
          <p:cNvPr id="14" name="TextBox 13"/>
          <p:cNvSpPr txBox="1"/>
          <p:nvPr/>
        </p:nvSpPr>
        <p:spPr>
          <a:xfrm>
            <a:off x="1674866" y="3602035"/>
            <a:ext cx="161544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Personal Disability</a:t>
            </a:r>
          </a:p>
        </p:txBody>
      </p:sp>
      <p:sp>
        <p:nvSpPr>
          <p:cNvPr id="15" name="TextBox 14"/>
          <p:cNvSpPr txBox="1"/>
          <p:nvPr/>
        </p:nvSpPr>
        <p:spPr>
          <a:xfrm>
            <a:off x="6031230" y="3711574"/>
            <a:ext cx="165354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Disability Community</a:t>
            </a:r>
          </a:p>
        </p:txBody>
      </p:sp>
      <p:cxnSp>
        <p:nvCxnSpPr>
          <p:cNvPr id="12" name="Straight Connector 2"/>
          <p:cNvCxnSpPr>
            <a:cxnSpLocks noChangeShapeType="1"/>
          </p:cNvCxnSpPr>
          <p:nvPr/>
        </p:nvCxnSpPr>
        <p:spPr bwMode="auto">
          <a:xfrm>
            <a:off x="3166110" y="1752600"/>
            <a:ext cx="0" cy="3200400"/>
          </a:xfrm>
          <a:prstGeom prst="line">
            <a:avLst/>
          </a:prstGeom>
          <a:noFill/>
          <a:ln w="28575" algn="ctr">
            <a:solidFill>
              <a:srgbClr val="FFFFFF">
                <a:lumMod val="65000"/>
              </a:srgbClr>
            </a:solidFill>
            <a:prstDash val="dash"/>
            <a:round/>
            <a:headEnd/>
            <a:tailEnd/>
          </a:ln>
        </p:spPr>
      </p:cxnSp>
      <p:sp>
        <p:nvSpPr>
          <p:cNvPr id="16" name="TextBox 15"/>
          <p:cNvSpPr txBox="1"/>
          <p:nvPr/>
        </p:nvSpPr>
        <p:spPr>
          <a:xfrm>
            <a:off x="7612380" y="3711574"/>
            <a:ext cx="145542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Not Disability Community</a:t>
            </a:r>
          </a:p>
        </p:txBody>
      </p:sp>
      <p:cxnSp>
        <p:nvCxnSpPr>
          <p:cNvPr id="18" name="Straight Connector 2"/>
          <p:cNvCxnSpPr>
            <a:cxnSpLocks noChangeShapeType="1"/>
          </p:cNvCxnSpPr>
          <p:nvPr/>
        </p:nvCxnSpPr>
        <p:spPr bwMode="auto">
          <a:xfrm>
            <a:off x="4636770" y="1752600"/>
            <a:ext cx="0" cy="3200400"/>
          </a:xfrm>
          <a:prstGeom prst="line">
            <a:avLst/>
          </a:prstGeom>
          <a:noFill/>
          <a:ln w="28575" algn="ctr">
            <a:solidFill>
              <a:srgbClr val="FFFFFF">
                <a:lumMod val="65000"/>
              </a:srgbClr>
            </a:solidFill>
            <a:prstDash val="dash"/>
            <a:round/>
            <a:headEnd/>
            <a:tailEnd/>
          </a:ln>
        </p:spPr>
      </p:cxnSp>
      <p:cxnSp>
        <p:nvCxnSpPr>
          <p:cNvPr id="19" name="Straight Connector 2"/>
          <p:cNvCxnSpPr>
            <a:cxnSpLocks noChangeShapeType="1"/>
          </p:cNvCxnSpPr>
          <p:nvPr/>
        </p:nvCxnSpPr>
        <p:spPr bwMode="auto">
          <a:xfrm>
            <a:off x="1695450" y="1752600"/>
            <a:ext cx="0" cy="3200400"/>
          </a:xfrm>
          <a:prstGeom prst="line">
            <a:avLst/>
          </a:prstGeom>
          <a:noFill/>
          <a:ln w="28575" algn="ctr">
            <a:solidFill>
              <a:srgbClr val="FFFFFF">
                <a:lumMod val="65000"/>
              </a:srgbClr>
            </a:solidFill>
            <a:prstDash val="solid"/>
            <a:round/>
            <a:headEnd/>
            <a:tailEnd/>
          </a:ln>
        </p:spPr>
      </p:cxnSp>
      <p:sp>
        <p:nvSpPr>
          <p:cNvPr id="20" name="TextBox 19"/>
          <p:cNvSpPr txBox="1"/>
          <p:nvPr/>
        </p:nvSpPr>
        <p:spPr>
          <a:xfrm>
            <a:off x="3101340" y="3711574"/>
            <a:ext cx="161544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Family Member Disability</a:t>
            </a:r>
          </a:p>
        </p:txBody>
      </p:sp>
      <p:sp>
        <p:nvSpPr>
          <p:cNvPr id="21" name="TextBox 20"/>
          <p:cNvSpPr txBox="1"/>
          <p:nvPr/>
        </p:nvSpPr>
        <p:spPr>
          <a:xfrm>
            <a:off x="4575547" y="3711574"/>
            <a:ext cx="1615440" cy="327026"/>
          </a:xfrm>
          <a:prstGeom prst="rect">
            <a:avLst/>
          </a:prstGeom>
          <a:noFill/>
        </p:spPr>
        <p:txBody>
          <a:bodyPr wrap="square" rtlCol="0" anchor="ctr">
            <a:noAutofit/>
          </a:bodyPr>
          <a:lstStyle/>
          <a:p>
            <a:pPr algn="ctr"/>
            <a:r>
              <a:rPr lang="en-US" sz="1400" b="1" dirty="0" smtClean="0">
                <a:solidFill>
                  <a:schemeClr val="accent6">
                    <a:lumMod val="10000"/>
                  </a:schemeClr>
                </a:solidFill>
                <a:latin typeface="Calibri" panose="020F0502020204030204" pitchFamily="34" charset="0"/>
              </a:rPr>
              <a:t>Close Friend Disability</a:t>
            </a:r>
          </a:p>
        </p:txBody>
      </p:sp>
      <p:sp>
        <p:nvSpPr>
          <p:cNvPr id="9" name="TextBox 8"/>
          <p:cNvSpPr txBox="1"/>
          <p:nvPr/>
        </p:nvSpPr>
        <p:spPr>
          <a:xfrm>
            <a:off x="41910" y="4164449"/>
            <a:ext cx="9067274" cy="1169551"/>
          </a:xfrm>
          <a:prstGeom prst="rect">
            <a:avLst/>
          </a:prstGeom>
          <a:solidFill>
            <a:schemeClr val="bg1">
              <a:lumMod val="85000"/>
            </a:schemeClr>
          </a:solidFill>
          <a:ln>
            <a:solidFill>
              <a:schemeClr val="tx1"/>
            </a:solidFill>
          </a:ln>
        </p:spPr>
        <p:txBody>
          <a:bodyPr wrap="square" rtlCol="0">
            <a:spAutoFit/>
          </a:bodyPr>
          <a:lstStyle/>
          <a:p>
            <a:r>
              <a:rPr lang="en-US" sz="1400" dirty="0" smtClean="0">
                <a:solidFill>
                  <a:srgbClr val="000000"/>
                </a:solidFill>
                <a:latin typeface="Calibri" panose="020F0502020204030204" pitchFamily="34" charset="0"/>
              </a:rPr>
              <a:t>“</a:t>
            </a:r>
            <a:r>
              <a:rPr lang="en-US" sz="1400" i="1" dirty="0">
                <a:solidFill>
                  <a:srgbClr val="000000"/>
                </a:solidFill>
                <a:latin typeface="Calibri" panose="020F0502020204030204" pitchFamily="34" charset="0"/>
              </a:rPr>
              <a:t>Now let me ask you about the election for Congress. Did you vote for the Democratic candidate or the Republican candidate?</a:t>
            </a:r>
            <a:r>
              <a:rPr lang="en-US" sz="1400" dirty="0" smtClean="0">
                <a:solidFill>
                  <a:srgbClr val="000000"/>
                </a:solidFill>
                <a:latin typeface="Calibri" panose="020F0502020204030204" pitchFamily="34" charset="0"/>
              </a:rPr>
              <a:t>” </a:t>
            </a:r>
            <a:r>
              <a:rPr lang="en-US" sz="1400" b="1" dirty="0" smtClean="0">
                <a:solidFill>
                  <a:srgbClr val="000000"/>
                </a:solidFill>
                <a:latin typeface="Calibri" panose="020F0502020204030204" pitchFamily="34" charset="0"/>
              </a:rPr>
              <a:t>2014 voters. </a:t>
            </a:r>
            <a:r>
              <a:rPr lang="en-US" sz="1400" dirty="0" smtClean="0">
                <a:solidFill>
                  <a:srgbClr val="000000"/>
                </a:solidFill>
                <a:latin typeface="Calibri" panose="020F0502020204030204" pitchFamily="34" charset="0"/>
              </a:rPr>
              <a:t>Democrat, 46 percent. Republican, 52 percent. </a:t>
            </a:r>
            <a:r>
              <a:rPr lang="en-US" sz="1400" b="1" dirty="0" smtClean="0">
                <a:solidFill>
                  <a:srgbClr val="000000"/>
                </a:solidFill>
                <a:latin typeface="Calibri" panose="020F0502020204030204" pitchFamily="34" charset="0"/>
              </a:rPr>
              <a:t>Personally Disability.</a:t>
            </a:r>
            <a:r>
              <a:rPr lang="en-US" sz="1400" dirty="0" smtClean="0">
                <a:solidFill>
                  <a:srgbClr val="000000"/>
                </a:solidFill>
                <a:latin typeface="Calibri" panose="020F0502020204030204" pitchFamily="34" charset="0"/>
              </a:rPr>
              <a:t> Democrat, 56 percent. Republican, 44 percent. </a:t>
            </a:r>
            <a:r>
              <a:rPr lang="en-US" sz="1400" b="1" dirty="0" smtClean="0">
                <a:solidFill>
                  <a:srgbClr val="000000"/>
                </a:solidFill>
                <a:latin typeface="Calibri" panose="020F0502020204030204" pitchFamily="34" charset="0"/>
              </a:rPr>
              <a:t>Family Member Disability</a:t>
            </a:r>
            <a:r>
              <a:rPr lang="en-US" sz="1400" dirty="0" smtClean="0">
                <a:solidFill>
                  <a:srgbClr val="000000"/>
                </a:solidFill>
                <a:latin typeface="Calibri" panose="020F0502020204030204" pitchFamily="34" charset="0"/>
              </a:rPr>
              <a:t>. Democrat, 38 percent. Republican, 61 percent. </a:t>
            </a:r>
            <a:r>
              <a:rPr lang="en-US" sz="1400" b="1" dirty="0" smtClean="0">
                <a:solidFill>
                  <a:srgbClr val="000000"/>
                </a:solidFill>
                <a:latin typeface="Calibri" panose="020F0502020204030204" pitchFamily="34" charset="0"/>
              </a:rPr>
              <a:t>Close Friend Disability</a:t>
            </a:r>
            <a:r>
              <a:rPr lang="en-US" sz="1400" dirty="0" smtClean="0">
                <a:solidFill>
                  <a:srgbClr val="000000"/>
                </a:solidFill>
                <a:latin typeface="Calibri" panose="020F0502020204030204" pitchFamily="34" charset="0"/>
              </a:rPr>
              <a:t>. Democrat, 38 percent. Republican, 57 percent. </a:t>
            </a:r>
            <a:r>
              <a:rPr lang="en-US" sz="1400" b="1" dirty="0" smtClean="0">
                <a:solidFill>
                  <a:srgbClr val="000000"/>
                </a:solidFill>
                <a:latin typeface="Calibri" panose="020F0502020204030204" pitchFamily="34" charset="0"/>
              </a:rPr>
              <a:t>Disability community.</a:t>
            </a:r>
            <a:r>
              <a:rPr lang="en-US" sz="1400" dirty="0" smtClean="0">
                <a:solidFill>
                  <a:srgbClr val="000000"/>
                </a:solidFill>
                <a:latin typeface="Calibri" panose="020F0502020204030204" pitchFamily="34" charset="0"/>
              </a:rPr>
              <a:t> Democrat, 44 percent. Republican, 55 percent. </a:t>
            </a:r>
            <a:r>
              <a:rPr lang="en-US" sz="1400" b="1" dirty="0" smtClean="0">
                <a:solidFill>
                  <a:srgbClr val="000000"/>
                </a:solidFill>
                <a:latin typeface="Calibri" panose="020F0502020204030204" pitchFamily="34" charset="0"/>
              </a:rPr>
              <a:t>Not Disability Community. </a:t>
            </a:r>
            <a:r>
              <a:rPr lang="en-US" sz="1400" dirty="0" smtClean="0">
                <a:solidFill>
                  <a:srgbClr val="000000"/>
                </a:solidFill>
                <a:latin typeface="Calibri" panose="020F0502020204030204" pitchFamily="34" charset="0"/>
              </a:rPr>
              <a:t> Democrat, 46 percent. Republican, 51 percent.</a:t>
            </a:r>
            <a:endParaRPr lang="en-US" sz="1400" i="1" dirty="0">
              <a:solidFill>
                <a:srgbClr val="000000"/>
              </a:solidFill>
              <a:latin typeface="Calibri" panose="020F0502020204030204" pitchFamily="34" charset="0"/>
            </a:endParaRPr>
          </a:p>
        </p:txBody>
      </p:sp>
      <p:sp>
        <p:nvSpPr>
          <p:cNvPr id="24" name="AutoShape 4"/>
          <p:cNvSpPr>
            <a:spLocks noChangeArrowheads="1"/>
          </p:cNvSpPr>
          <p:nvPr/>
        </p:nvSpPr>
        <p:spPr bwMode="auto">
          <a:xfrm>
            <a:off x="727973" y="1676404"/>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+6</a:t>
            </a:r>
            <a:endParaRPr lang="en-US" sz="1600" b="1" dirty="0">
              <a:solidFill>
                <a:schemeClr val="bg1"/>
              </a:solidFill>
              <a:ea typeface="Times New Roman"/>
              <a:cs typeface="Times New Roman"/>
            </a:endParaRPr>
          </a:p>
        </p:txBody>
      </p:sp>
      <p:sp>
        <p:nvSpPr>
          <p:cNvPr id="25" name="AutoShape 4"/>
          <p:cNvSpPr>
            <a:spLocks noChangeArrowheads="1"/>
          </p:cNvSpPr>
          <p:nvPr/>
        </p:nvSpPr>
        <p:spPr bwMode="auto">
          <a:xfrm>
            <a:off x="2217683" y="1676403"/>
            <a:ext cx="479533" cy="272415"/>
          </a:xfrm>
          <a:prstGeom prst="roundRect">
            <a:avLst>
              <a:gd name="adj" fmla="val 16667"/>
            </a:avLst>
          </a:prstGeom>
          <a:solidFill>
            <a:srgbClr val="00206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+12</a:t>
            </a:r>
            <a:endParaRPr lang="en-US" sz="1600" b="1" dirty="0">
              <a:solidFill>
                <a:schemeClr val="bg1"/>
              </a:solidFill>
              <a:ea typeface="Times New Roman"/>
              <a:cs typeface="Times New Roman"/>
            </a:endParaRPr>
          </a:p>
        </p:txBody>
      </p:sp>
      <p:sp>
        <p:nvSpPr>
          <p:cNvPr id="26" name="AutoShape 4"/>
          <p:cNvSpPr>
            <a:spLocks noChangeArrowheads="1"/>
          </p:cNvSpPr>
          <p:nvPr/>
        </p:nvSpPr>
        <p:spPr bwMode="auto">
          <a:xfrm>
            <a:off x="3669293" y="1676402"/>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+13</a:t>
            </a:r>
            <a:endParaRPr lang="en-US" sz="1600" b="1" dirty="0">
              <a:solidFill>
                <a:schemeClr val="bg1"/>
              </a:solidFill>
              <a:ea typeface="Times New Roman"/>
              <a:cs typeface="Times New Roman"/>
            </a:endParaRPr>
          </a:p>
        </p:txBody>
      </p:sp>
      <p:sp>
        <p:nvSpPr>
          <p:cNvPr id="27" name="AutoShape 4"/>
          <p:cNvSpPr>
            <a:spLocks noChangeArrowheads="1"/>
          </p:cNvSpPr>
          <p:nvPr/>
        </p:nvSpPr>
        <p:spPr bwMode="auto">
          <a:xfrm>
            <a:off x="5143499" y="1676401"/>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+19</a:t>
            </a:r>
            <a:endParaRPr lang="en-US" sz="1600" b="1" dirty="0">
              <a:solidFill>
                <a:schemeClr val="bg1"/>
              </a:solidFill>
              <a:ea typeface="Times New Roman"/>
              <a:cs typeface="Times New Roman"/>
            </a:endParaRPr>
          </a:p>
        </p:txBody>
      </p:sp>
      <p:sp>
        <p:nvSpPr>
          <p:cNvPr id="28" name="AutoShape 4"/>
          <p:cNvSpPr>
            <a:spLocks noChangeArrowheads="1"/>
          </p:cNvSpPr>
          <p:nvPr/>
        </p:nvSpPr>
        <p:spPr bwMode="auto">
          <a:xfrm>
            <a:off x="6618233" y="1676400"/>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+11</a:t>
            </a:r>
            <a:endParaRPr lang="en-US" sz="1600" b="1" dirty="0">
              <a:solidFill>
                <a:schemeClr val="bg1"/>
              </a:solidFill>
              <a:ea typeface="Times New Roman"/>
              <a:cs typeface="Times New Roman"/>
            </a:endParaRPr>
          </a:p>
        </p:txBody>
      </p:sp>
      <p:sp>
        <p:nvSpPr>
          <p:cNvPr id="29" name="AutoShape 4"/>
          <p:cNvSpPr>
            <a:spLocks noChangeArrowheads="1"/>
          </p:cNvSpPr>
          <p:nvPr/>
        </p:nvSpPr>
        <p:spPr bwMode="auto">
          <a:xfrm>
            <a:off x="8100323" y="1676404"/>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+5</a:t>
            </a:r>
            <a:endParaRPr lang="en-US" sz="1600" b="1" dirty="0">
              <a:solidFill>
                <a:schemeClr val="bg1"/>
              </a:solidFill>
              <a:ea typeface="Times New Roman"/>
              <a:cs typeface="Times New Roman"/>
            </a:endParaRPr>
          </a:p>
        </p:txBody>
      </p:sp>
    </p:spTree>
    <p:extLst>
      <p:ext uri="{BB962C8B-B14F-4D97-AF65-F5344CB8AC3E}">
        <p14:creationId xmlns:p14="http://schemas.microsoft.com/office/powerpoint/2010/main" val="2860511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4294967295"/>
          </p:nvPr>
        </p:nvSpPr>
        <p:spPr>
          <a:xfrm>
            <a:off x="6553200" y="6578600"/>
            <a:ext cx="2133600" cy="279400"/>
          </a:xfrm>
          <a:prstGeom prst="rect">
            <a:avLst/>
          </a:prstGeom>
        </p:spPr>
        <p:txBody>
          <a:bodyPr/>
          <a:lstStyle/>
          <a:p>
            <a:pPr algn="r"/>
            <a:fld id="{617B412F-0850-41CC-A4C9-8CD62A8BC027}" type="slidenum">
              <a:rPr lang="en-US" sz="1400" smtClean="0"/>
              <a:pPr algn="r"/>
              <a:t>9</a:t>
            </a:fld>
            <a:endParaRPr lang="en-US" sz="1400" dirty="0"/>
          </a:p>
        </p:txBody>
      </p:sp>
      <p:sp>
        <p:nvSpPr>
          <p:cNvPr id="5" name="Title 1"/>
          <p:cNvSpPr txBox="1">
            <a:spLocks/>
          </p:cNvSpPr>
          <p:nvPr/>
        </p:nvSpPr>
        <p:spPr>
          <a:xfrm>
            <a:off x="229126" y="117475"/>
            <a:ext cx="8838674" cy="720725"/>
          </a:xfrm>
          <a:prstGeom prst="rect">
            <a:avLst/>
          </a:prstGeom>
        </p:spPr>
        <p:txBody>
          <a:bodyPr/>
          <a:lstStyle>
            <a:lvl1pPr algn="l" rtl="0" eaLnBrk="0" fontAlgn="base" hangingPunct="0">
              <a:spcBef>
                <a:spcPct val="0"/>
              </a:spcBef>
              <a:spcAft>
                <a:spcPct val="0"/>
              </a:spcAft>
              <a:defRPr sz="2500">
                <a:solidFill>
                  <a:schemeClr val="tx1"/>
                </a:solidFill>
                <a:latin typeface="+mj-lt"/>
                <a:ea typeface="+mj-ea"/>
                <a:cs typeface="+mj-cs"/>
              </a:defRPr>
            </a:lvl1pPr>
            <a:lvl2pPr algn="l" rtl="0" eaLnBrk="0" fontAlgn="base" hangingPunct="0">
              <a:spcBef>
                <a:spcPct val="0"/>
              </a:spcBef>
              <a:spcAft>
                <a:spcPct val="0"/>
              </a:spcAft>
              <a:defRPr sz="2500">
                <a:solidFill>
                  <a:schemeClr val="tx1"/>
                </a:solidFill>
                <a:latin typeface="Arial" charset="0"/>
                <a:cs typeface="Arial" charset="0"/>
              </a:defRPr>
            </a:lvl2pPr>
            <a:lvl3pPr algn="l" rtl="0" eaLnBrk="0" fontAlgn="base" hangingPunct="0">
              <a:spcBef>
                <a:spcPct val="0"/>
              </a:spcBef>
              <a:spcAft>
                <a:spcPct val="0"/>
              </a:spcAft>
              <a:defRPr sz="2500">
                <a:solidFill>
                  <a:schemeClr val="tx1"/>
                </a:solidFill>
                <a:latin typeface="Arial" charset="0"/>
                <a:cs typeface="Arial" charset="0"/>
              </a:defRPr>
            </a:lvl3pPr>
            <a:lvl4pPr algn="l" rtl="0" eaLnBrk="0" fontAlgn="base" hangingPunct="0">
              <a:spcBef>
                <a:spcPct val="0"/>
              </a:spcBef>
              <a:spcAft>
                <a:spcPct val="0"/>
              </a:spcAft>
              <a:defRPr sz="2500">
                <a:solidFill>
                  <a:schemeClr val="tx1"/>
                </a:solidFill>
                <a:latin typeface="Arial" charset="0"/>
                <a:cs typeface="Arial" charset="0"/>
              </a:defRPr>
            </a:lvl4pPr>
            <a:lvl5pPr algn="l" rtl="0" eaLnBrk="0" fontAlgn="base" hangingPunct="0">
              <a:spcBef>
                <a:spcPct val="0"/>
              </a:spcBef>
              <a:spcAft>
                <a:spcPct val="0"/>
              </a:spcAft>
              <a:defRPr sz="2500">
                <a:solidFill>
                  <a:schemeClr val="tx1"/>
                </a:solidFill>
                <a:latin typeface="Arial" charset="0"/>
                <a:cs typeface="Arial" charset="0"/>
              </a:defRPr>
            </a:lvl5pPr>
            <a:lvl6pPr marL="457200" algn="l" rtl="0" fontAlgn="base">
              <a:spcBef>
                <a:spcPct val="0"/>
              </a:spcBef>
              <a:spcAft>
                <a:spcPct val="0"/>
              </a:spcAft>
              <a:defRPr sz="2500">
                <a:solidFill>
                  <a:schemeClr val="tx1"/>
                </a:solidFill>
                <a:latin typeface="Arial" charset="0"/>
                <a:cs typeface="Arial" charset="0"/>
              </a:defRPr>
            </a:lvl6pPr>
            <a:lvl7pPr marL="914400" algn="l" rtl="0" fontAlgn="base">
              <a:spcBef>
                <a:spcPct val="0"/>
              </a:spcBef>
              <a:spcAft>
                <a:spcPct val="0"/>
              </a:spcAft>
              <a:defRPr sz="2500">
                <a:solidFill>
                  <a:schemeClr val="tx1"/>
                </a:solidFill>
                <a:latin typeface="Arial" charset="0"/>
                <a:cs typeface="Arial" charset="0"/>
              </a:defRPr>
            </a:lvl7pPr>
            <a:lvl8pPr marL="1371600" algn="l" rtl="0" fontAlgn="base">
              <a:spcBef>
                <a:spcPct val="0"/>
              </a:spcBef>
              <a:spcAft>
                <a:spcPct val="0"/>
              </a:spcAft>
              <a:defRPr sz="2500">
                <a:solidFill>
                  <a:schemeClr val="tx1"/>
                </a:solidFill>
                <a:latin typeface="Arial" charset="0"/>
                <a:cs typeface="Arial" charset="0"/>
              </a:defRPr>
            </a:lvl8pPr>
            <a:lvl9pPr marL="1828800" algn="l" rtl="0" fontAlgn="base">
              <a:spcBef>
                <a:spcPct val="0"/>
              </a:spcBef>
              <a:spcAft>
                <a:spcPct val="0"/>
              </a:spcAft>
              <a:defRPr sz="2500">
                <a:solidFill>
                  <a:schemeClr val="tx1"/>
                </a:solidFill>
                <a:latin typeface="Arial" charset="0"/>
                <a:cs typeface="Arial" charset="0"/>
              </a:defRPr>
            </a:lvl9pPr>
          </a:lstStyle>
          <a:p>
            <a:r>
              <a:rPr lang="en-US" sz="3200" dirty="0" smtClean="0">
                <a:solidFill>
                  <a:srgbClr val="FFFFFF"/>
                </a:solidFill>
                <a:latin typeface="Calibri" panose="020F0502020204030204" pitchFamily="34" charset="0"/>
              </a:rPr>
              <a:t>In Senate, Republicans Improve Slightly in the Disability Community Over last Two Months </a:t>
            </a:r>
            <a:endParaRPr lang="en-US" sz="3200" dirty="0">
              <a:solidFill>
                <a:srgbClr val="FFFFFF"/>
              </a:solidFill>
              <a:latin typeface="Calibri" panose="020F0502020204030204" pitchFamily="34" charset="0"/>
            </a:endParaRPr>
          </a:p>
        </p:txBody>
      </p:sp>
      <p:graphicFrame>
        <p:nvGraphicFramePr>
          <p:cNvPr id="7" name="Chart 6"/>
          <p:cNvGraphicFramePr/>
          <p:nvPr>
            <p:extLst>
              <p:ext uri="{D42A27DB-BD31-4B8C-83A1-F6EECF244321}">
                <p14:modId xmlns:p14="http://schemas.microsoft.com/office/powerpoint/2010/main" val="3194986412"/>
              </p:ext>
            </p:extLst>
          </p:nvPr>
        </p:nvGraphicFramePr>
        <p:xfrm>
          <a:off x="139700" y="1101726"/>
          <a:ext cx="8928100" cy="3352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Connector 2"/>
          <p:cNvCxnSpPr>
            <a:cxnSpLocks noChangeShapeType="1"/>
          </p:cNvCxnSpPr>
          <p:nvPr/>
        </p:nvCxnSpPr>
        <p:spPr bwMode="auto">
          <a:xfrm>
            <a:off x="6880860" y="1536700"/>
            <a:ext cx="0" cy="3657600"/>
          </a:xfrm>
          <a:prstGeom prst="line">
            <a:avLst/>
          </a:prstGeom>
          <a:noFill/>
          <a:ln w="28575" algn="ctr">
            <a:solidFill>
              <a:srgbClr val="FFFFFF">
                <a:lumMod val="65000"/>
              </a:srgbClr>
            </a:solidFill>
            <a:prstDash val="dash"/>
            <a:round/>
            <a:headEnd/>
            <a:tailEnd/>
          </a:ln>
        </p:spPr>
      </p:cxnSp>
      <p:sp>
        <p:nvSpPr>
          <p:cNvPr id="22" name="AutoShape 4"/>
          <p:cNvSpPr>
            <a:spLocks noChangeArrowheads="1"/>
          </p:cNvSpPr>
          <p:nvPr/>
        </p:nvSpPr>
        <p:spPr bwMode="auto">
          <a:xfrm>
            <a:off x="377716" y="1228725"/>
            <a:ext cx="8533874" cy="204311"/>
          </a:xfrm>
          <a:prstGeom prst="roundRect">
            <a:avLst>
              <a:gd name="adj" fmla="val 16667"/>
            </a:avLst>
          </a:prstGeom>
          <a:solidFill>
            <a:schemeClr val="bg1"/>
          </a:solidFill>
          <a:ln w="9525">
            <a:solidFill>
              <a:schemeClr val="tx1"/>
            </a:solidFill>
            <a:round/>
            <a:headEnd/>
            <a:tailEnd/>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solidFill>
                  <a:srgbClr val="000000"/>
                </a:solidFill>
              </a:rPr>
              <a:t>Thinking about the election for Senate, did you vote for (The Democratic Candidate) or (The Republican Candidate)?</a:t>
            </a:r>
          </a:p>
        </p:txBody>
      </p:sp>
      <p:cxnSp>
        <p:nvCxnSpPr>
          <p:cNvPr id="11" name="Straight Connector 2"/>
          <p:cNvCxnSpPr>
            <a:cxnSpLocks noChangeShapeType="1"/>
          </p:cNvCxnSpPr>
          <p:nvPr/>
        </p:nvCxnSpPr>
        <p:spPr bwMode="auto">
          <a:xfrm>
            <a:off x="4701540" y="1536700"/>
            <a:ext cx="0" cy="3657600"/>
          </a:xfrm>
          <a:prstGeom prst="line">
            <a:avLst/>
          </a:prstGeom>
          <a:noFill/>
          <a:ln w="28575" algn="ctr">
            <a:solidFill>
              <a:srgbClr val="FFFFFF">
                <a:lumMod val="65000"/>
              </a:srgbClr>
            </a:solidFill>
            <a:prstDash val="solid"/>
            <a:round/>
            <a:headEnd/>
            <a:tailEnd/>
          </a:ln>
        </p:spPr>
      </p:cxnSp>
      <p:cxnSp>
        <p:nvCxnSpPr>
          <p:cNvPr id="12" name="Straight Connector 2"/>
          <p:cNvCxnSpPr>
            <a:cxnSpLocks noChangeShapeType="1"/>
          </p:cNvCxnSpPr>
          <p:nvPr/>
        </p:nvCxnSpPr>
        <p:spPr bwMode="auto">
          <a:xfrm>
            <a:off x="2514600" y="1536700"/>
            <a:ext cx="0" cy="3657600"/>
          </a:xfrm>
          <a:prstGeom prst="line">
            <a:avLst/>
          </a:prstGeom>
          <a:noFill/>
          <a:ln w="28575" algn="ctr">
            <a:solidFill>
              <a:srgbClr val="FFFFFF">
                <a:lumMod val="65000"/>
              </a:srgbClr>
            </a:solidFill>
            <a:prstDash val="dash"/>
            <a:round/>
            <a:headEnd/>
            <a:tailEnd/>
          </a:ln>
        </p:spPr>
      </p:cxnSp>
      <p:sp>
        <p:nvSpPr>
          <p:cNvPr id="9" name="TextBox 8"/>
          <p:cNvSpPr txBox="1"/>
          <p:nvPr/>
        </p:nvSpPr>
        <p:spPr>
          <a:xfrm>
            <a:off x="41910" y="4521200"/>
            <a:ext cx="9067274" cy="954107"/>
          </a:xfrm>
          <a:prstGeom prst="rect">
            <a:avLst/>
          </a:prstGeom>
          <a:solidFill>
            <a:schemeClr val="bg1">
              <a:lumMod val="85000"/>
            </a:schemeClr>
          </a:solidFill>
          <a:ln>
            <a:solidFill>
              <a:schemeClr val="tx1"/>
            </a:solidFill>
          </a:ln>
        </p:spPr>
        <p:txBody>
          <a:bodyPr wrap="square" rtlCol="0">
            <a:spAutoFit/>
          </a:bodyPr>
          <a:lstStyle/>
          <a:p>
            <a:r>
              <a:rPr lang="en-US" sz="1400" dirty="0" smtClean="0">
                <a:solidFill>
                  <a:srgbClr val="000000"/>
                </a:solidFill>
                <a:latin typeface="Calibri" panose="020F0502020204030204" pitchFamily="34" charset="0"/>
              </a:rPr>
              <a:t>“</a:t>
            </a:r>
            <a:r>
              <a:rPr lang="en-US" sz="1400" i="1" dirty="0">
                <a:solidFill>
                  <a:srgbClr val="000000"/>
                </a:solidFill>
                <a:latin typeface="Calibri" panose="020F0502020204030204" pitchFamily="34" charset="0"/>
              </a:rPr>
              <a:t>Thinking about the election for Senate, did you vote for t</a:t>
            </a:r>
            <a:r>
              <a:rPr lang="en-US" sz="1400" i="1" dirty="0" smtClean="0">
                <a:solidFill>
                  <a:srgbClr val="000000"/>
                </a:solidFill>
                <a:latin typeface="Calibri" panose="020F0502020204030204" pitchFamily="34" charset="0"/>
              </a:rPr>
              <a:t>he </a:t>
            </a:r>
            <a:r>
              <a:rPr lang="en-US" sz="1400" i="1" dirty="0">
                <a:solidFill>
                  <a:srgbClr val="000000"/>
                </a:solidFill>
                <a:latin typeface="Calibri" panose="020F0502020204030204" pitchFamily="34" charset="0"/>
              </a:rPr>
              <a:t>Democratic c</a:t>
            </a:r>
            <a:r>
              <a:rPr lang="en-US" sz="1400" i="1" dirty="0" smtClean="0">
                <a:solidFill>
                  <a:srgbClr val="000000"/>
                </a:solidFill>
                <a:latin typeface="Calibri" panose="020F0502020204030204" pitchFamily="34" charset="0"/>
              </a:rPr>
              <a:t>andidate </a:t>
            </a:r>
            <a:r>
              <a:rPr lang="en-US" sz="1400" i="1" dirty="0">
                <a:solidFill>
                  <a:srgbClr val="000000"/>
                </a:solidFill>
                <a:latin typeface="Calibri" panose="020F0502020204030204" pitchFamily="34" charset="0"/>
              </a:rPr>
              <a:t>or t</a:t>
            </a:r>
            <a:r>
              <a:rPr lang="en-US" sz="1400" i="1" dirty="0" smtClean="0">
                <a:solidFill>
                  <a:srgbClr val="000000"/>
                </a:solidFill>
                <a:latin typeface="Calibri" panose="020F0502020204030204" pitchFamily="34" charset="0"/>
              </a:rPr>
              <a:t>he </a:t>
            </a:r>
            <a:r>
              <a:rPr lang="en-US" sz="1400" i="1" dirty="0">
                <a:solidFill>
                  <a:srgbClr val="000000"/>
                </a:solidFill>
                <a:latin typeface="Calibri" panose="020F0502020204030204" pitchFamily="34" charset="0"/>
              </a:rPr>
              <a:t>Republican c</a:t>
            </a:r>
            <a:r>
              <a:rPr lang="en-US" sz="1400" i="1" dirty="0" smtClean="0">
                <a:solidFill>
                  <a:srgbClr val="000000"/>
                </a:solidFill>
                <a:latin typeface="Calibri" panose="020F0502020204030204" pitchFamily="34" charset="0"/>
              </a:rPr>
              <a:t>andidate?</a:t>
            </a:r>
            <a:r>
              <a:rPr lang="en-US" sz="1400" dirty="0" smtClean="0">
                <a:solidFill>
                  <a:srgbClr val="000000"/>
                </a:solidFill>
                <a:latin typeface="Calibri" panose="020F0502020204030204" pitchFamily="34" charset="0"/>
              </a:rPr>
              <a:t>” </a:t>
            </a:r>
            <a:r>
              <a:rPr lang="en-US" sz="1400" b="1" dirty="0" smtClean="0">
                <a:solidFill>
                  <a:srgbClr val="000000"/>
                </a:solidFill>
                <a:latin typeface="Calibri" panose="020F0502020204030204" pitchFamily="34" charset="0"/>
              </a:rPr>
              <a:t>2014 voters. </a:t>
            </a:r>
            <a:r>
              <a:rPr lang="en-US" sz="1400" dirty="0" smtClean="0">
                <a:solidFill>
                  <a:srgbClr val="000000"/>
                </a:solidFill>
                <a:latin typeface="Calibri" panose="020F0502020204030204" pitchFamily="34" charset="0"/>
              </a:rPr>
              <a:t>September. Democrat, 45 percent. Republican, 48 percent. November. Democrat, 47 percent. Republican, 50 percent. </a:t>
            </a:r>
            <a:r>
              <a:rPr lang="en-US" sz="1400" b="1" dirty="0" smtClean="0">
                <a:solidFill>
                  <a:srgbClr val="000000"/>
                </a:solidFill>
                <a:latin typeface="Calibri" panose="020F0502020204030204" pitchFamily="34" charset="0"/>
              </a:rPr>
              <a:t>Disability community.</a:t>
            </a:r>
            <a:r>
              <a:rPr lang="en-US" sz="1400" dirty="0" smtClean="0">
                <a:solidFill>
                  <a:srgbClr val="000000"/>
                </a:solidFill>
                <a:latin typeface="Calibri" panose="020F0502020204030204" pitchFamily="34" charset="0"/>
              </a:rPr>
              <a:t> September. Democrat, 45 percent. Republican, 47 percent. November. Democrat, 47 percent. Republican, 53 percent. </a:t>
            </a:r>
            <a:endParaRPr lang="en-US" sz="1400" i="1" dirty="0">
              <a:solidFill>
                <a:srgbClr val="000000"/>
              </a:solidFill>
              <a:latin typeface="Calibri" panose="020F0502020204030204" pitchFamily="34" charset="0"/>
            </a:endParaRPr>
          </a:p>
        </p:txBody>
      </p:sp>
      <p:sp>
        <p:nvSpPr>
          <p:cNvPr id="13" name="TextBox 12"/>
          <p:cNvSpPr txBox="1"/>
          <p:nvPr/>
        </p:nvSpPr>
        <p:spPr>
          <a:xfrm>
            <a:off x="1143000" y="1482726"/>
            <a:ext cx="2743200" cy="327026"/>
          </a:xfrm>
          <a:prstGeom prst="rect">
            <a:avLst/>
          </a:prstGeom>
          <a:solidFill>
            <a:schemeClr val="bg1"/>
          </a:solidFill>
          <a:ln>
            <a:solidFill>
              <a:schemeClr val="accent4"/>
            </a:solidFill>
          </a:ln>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2014 Voters</a:t>
            </a:r>
          </a:p>
        </p:txBody>
      </p:sp>
      <p:sp>
        <p:nvSpPr>
          <p:cNvPr id="15" name="TextBox 14"/>
          <p:cNvSpPr txBox="1"/>
          <p:nvPr/>
        </p:nvSpPr>
        <p:spPr>
          <a:xfrm>
            <a:off x="5509260" y="1482726"/>
            <a:ext cx="2743200" cy="327026"/>
          </a:xfrm>
          <a:prstGeom prst="rect">
            <a:avLst/>
          </a:prstGeom>
          <a:solidFill>
            <a:schemeClr val="bg1"/>
          </a:solidFill>
          <a:ln>
            <a:solidFill>
              <a:schemeClr val="accent4"/>
            </a:solidFill>
          </a:ln>
        </p:spPr>
        <p:txBody>
          <a:bodyPr wrap="square" rtlCol="0" anchor="ctr">
            <a:noAutofit/>
          </a:bodyPr>
          <a:lstStyle/>
          <a:p>
            <a:pPr algn="ctr"/>
            <a:r>
              <a:rPr lang="en-US" b="1" dirty="0" smtClean="0">
                <a:solidFill>
                  <a:schemeClr val="accent6">
                    <a:lumMod val="10000"/>
                  </a:schemeClr>
                </a:solidFill>
                <a:latin typeface="Calibri" panose="020F0502020204030204" pitchFamily="34" charset="0"/>
              </a:rPr>
              <a:t>Disability Community</a:t>
            </a:r>
          </a:p>
        </p:txBody>
      </p:sp>
      <p:sp>
        <p:nvSpPr>
          <p:cNvPr id="17" name="TextBox 16"/>
          <p:cNvSpPr txBox="1"/>
          <p:nvPr/>
        </p:nvSpPr>
        <p:spPr>
          <a:xfrm>
            <a:off x="491490" y="4178300"/>
            <a:ext cx="1889760" cy="327026"/>
          </a:xfrm>
          <a:prstGeom prst="rect">
            <a:avLst/>
          </a:prstGeom>
          <a:noFill/>
        </p:spPr>
        <p:txBody>
          <a:bodyPr wrap="square" rtlCol="0" anchor="ctr">
            <a:noAutofit/>
          </a:bodyPr>
          <a:lstStyle/>
          <a:p>
            <a:pPr algn="ctr"/>
            <a:r>
              <a:rPr lang="en-US" sz="1600" b="1" dirty="0" smtClean="0">
                <a:solidFill>
                  <a:schemeClr val="accent6">
                    <a:lumMod val="10000"/>
                  </a:schemeClr>
                </a:solidFill>
                <a:latin typeface="Calibri" panose="020F0502020204030204" pitchFamily="34" charset="0"/>
              </a:rPr>
              <a:t>September</a:t>
            </a:r>
          </a:p>
        </p:txBody>
      </p:sp>
      <p:sp>
        <p:nvSpPr>
          <p:cNvPr id="18" name="TextBox 17"/>
          <p:cNvSpPr txBox="1"/>
          <p:nvPr/>
        </p:nvSpPr>
        <p:spPr>
          <a:xfrm>
            <a:off x="4861560" y="4178300"/>
            <a:ext cx="1889760" cy="327026"/>
          </a:xfrm>
          <a:prstGeom prst="rect">
            <a:avLst/>
          </a:prstGeom>
          <a:noFill/>
        </p:spPr>
        <p:txBody>
          <a:bodyPr wrap="square" rtlCol="0" anchor="ctr">
            <a:noAutofit/>
          </a:bodyPr>
          <a:lstStyle/>
          <a:p>
            <a:pPr algn="ctr"/>
            <a:r>
              <a:rPr lang="en-US" sz="1600" b="1" dirty="0" smtClean="0">
                <a:solidFill>
                  <a:schemeClr val="accent6">
                    <a:lumMod val="10000"/>
                  </a:schemeClr>
                </a:solidFill>
                <a:latin typeface="Calibri" panose="020F0502020204030204" pitchFamily="34" charset="0"/>
              </a:rPr>
              <a:t>September</a:t>
            </a:r>
          </a:p>
        </p:txBody>
      </p:sp>
      <p:sp>
        <p:nvSpPr>
          <p:cNvPr id="19" name="TextBox 18"/>
          <p:cNvSpPr txBox="1"/>
          <p:nvPr/>
        </p:nvSpPr>
        <p:spPr>
          <a:xfrm>
            <a:off x="2679700" y="4178300"/>
            <a:ext cx="1889760" cy="327026"/>
          </a:xfrm>
          <a:prstGeom prst="rect">
            <a:avLst/>
          </a:prstGeom>
          <a:noFill/>
        </p:spPr>
        <p:txBody>
          <a:bodyPr wrap="square" rtlCol="0" anchor="ctr">
            <a:noAutofit/>
          </a:bodyPr>
          <a:lstStyle/>
          <a:p>
            <a:pPr algn="ctr"/>
            <a:r>
              <a:rPr lang="en-US" sz="1600" b="1" dirty="0" smtClean="0">
                <a:solidFill>
                  <a:schemeClr val="accent6">
                    <a:lumMod val="10000"/>
                  </a:schemeClr>
                </a:solidFill>
                <a:latin typeface="Calibri" panose="020F0502020204030204" pitchFamily="34" charset="0"/>
              </a:rPr>
              <a:t>November</a:t>
            </a:r>
          </a:p>
        </p:txBody>
      </p:sp>
      <p:sp>
        <p:nvSpPr>
          <p:cNvPr id="20" name="TextBox 19"/>
          <p:cNvSpPr txBox="1"/>
          <p:nvPr/>
        </p:nvSpPr>
        <p:spPr>
          <a:xfrm>
            <a:off x="7021830" y="4178300"/>
            <a:ext cx="1889760" cy="327026"/>
          </a:xfrm>
          <a:prstGeom prst="rect">
            <a:avLst/>
          </a:prstGeom>
          <a:noFill/>
        </p:spPr>
        <p:txBody>
          <a:bodyPr wrap="square" rtlCol="0" anchor="ctr">
            <a:noAutofit/>
          </a:bodyPr>
          <a:lstStyle/>
          <a:p>
            <a:pPr algn="ctr"/>
            <a:r>
              <a:rPr lang="en-US" sz="1600" b="1" dirty="0" smtClean="0">
                <a:solidFill>
                  <a:schemeClr val="accent6">
                    <a:lumMod val="10000"/>
                  </a:schemeClr>
                </a:solidFill>
                <a:latin typeface="Calibri" panose="020F0502020204030204" pitchFamily="34" charset="0"/>
              </a:rPr>
              <a:t>November</a:t>
            </a:r>
          </a:p>
        </p:txBody>
      </p:sp>
      <p:sp>
        <p:nvSpPr>
          <p:cNvPr id="16" name="AutoShape 4"/>
          <p:cNvSpPr>
            <a:spLocks noChangeArrowheads="1"/>
          </p:cNvSpPr>
          <p:nvPr/>
        </p:nvSpPr>
        <p:spPr bwMode="auto">
          <a:xfrm>
            <a:off x="1193800" y="1917700"/>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+3</a:t>
            </a:r>
            <a:endParaRPr lang="en-US" sz="1600" b="1" dirty="0">
              <a:solidFill>
                <a:schemeClr val="bg1"/>
              </a:solidFill>
              <a:ea typeface="Times New Roman"/>
              <a:cs typeface="Times New Roman"/>
            </a:endParaRPr>
          </a:p>
        </p:txBody>
      </p:sp>
      <p:sp>
        <p:nvSpPr>
          <p:cNvPr id="23" name="AutoShape 4"/>
          <p:cNvSpPr>
            <a:spLocks noChangeArrowheads="1"/>
          </p:cNvSpPr>
          <p:nvPr/>
        </p:nvSpPr>
        <p:spPr bwMode="auto">
          <a:xfrm>
            <a:off x="3365500" y="1917700"/>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+3</a:t>
            </a:r>
            <a:endParaRPr lang="en-US" sz="1600" b="1" dirty="0">
              <a:solidFill>
                <a:schemeClr val="bg1"/>
              </a:solidFill>
              <a:ea typeface="Times New Roman"/>
              <a:cs typeface="Times New Roman"/>
            </a:endParaRPr>
          </a:p>
        </p:txBody>
      </p:sp>
      <p:sp>
        <p:nvSpPr>
          <p:cNvPr id="24" name="AutoShape 4"/>
          <p:cNvSpPr>
            <a:spLocks noChangeArrowheads="1"/>
          </p:cNvSpPr>
          <p:nvPr/>
        </p:nvSpPr>
        <p:spPr bwMode="auto">
          <a:xfrm>
            <a:off x="5566673" y="1917698"/>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+2</a:t>
            </a:r>
            <a:endParaRPr lang="en-US" sz="1600" b="1" dirty="0">
              <a:solidFill>
                <a:schemeClr val="bg1"/>
              </a:solidFill>
              <a:ea typeface="Times New Roman"/>
              <a:cs typeface="Times New Roman"/>
            </a:endParaRPr>
          </a:p>
        </p:txBody>
      </p:sp>
      <p:sp>
        <p:nvSpPr>
          <p:cNvPr id="26" name="AutoShape 4"/>
          <p:cNvSpPr>
            <a:spLocks noChangeArrowheads="1"/>
          </p:cNvSpPr>
          <p:nvPr/>
        </p:nvSpPr>
        <p:spPr bwMode="auto">
          <a:xfrm>
            <a:off x="7726943" y="1917697"/>
            <a:ext cx="479533" cy="272415"/>
          </a:xfrm>
          <a:prstGeom prst="roundRect">
            <a:avLst>
              <a:gd name="adj" fmla="val 16667"/>
            </a:avLst>
          </a:prstGeom>
          <a:solidFill>
            <a:srgbClr val="C00000"/>
          </a:solidFill>
          <a:ln>
            <a:solidFill>
              <a:schemeClr val="accent4"/>
            </a:solidFill>
          </a:ln>
          <a:effectLst/>
          <a:extLst/>
        </p:spPr>
        <p:txBody>
          <a:bodyPr wrap="square" lIns="0" tIns="0" rIns="0" bIns="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tabLst>
                <a:tab pos="5334000" algn="ctr"/>
                <a:tab pos="5715000" algn="ctr"/>
              </a:tabLst>
            </a:pPr>
            <a:r>
              <a:rPr lang="en-US" sz="1600" b="1" dirty="0" smtClean="0">
                <a:solidFill>
                  <a:schemeClr val="bg1"/>
                </a:solidFill>
                <a:latin typeface="Arial"/>
                <a:ea typeface="Times New Roman"/>
                <a:cs typeface="Times New Roman"/>
              </a:rPr>
              <a:t>+6</a:t>
            </a:r>
            <a:endParaRPr lang="en-US" sz="1600" b="1" dirty="0">
              <a:solidFill>
                <a:schemeClr val="bg1"/>
              </a:solidFill>
              <a:ea typeface="Times New Roman"/>
              <a:cs typeface="Times New Roman"/>
            </a:endParaRPr>
          </a:p>
        </p:txBody>
      </p:sp>
    </p:spTree>
    <p:extLst>
      <p:ext uri="{BB962C8B-B14F-4D97-AF65-F5344CB8AC3E}">
        <p14:creationId xmlns:p14="http://schemas.microsoft.com/office/powerpoint/2010/main" val="307496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chor="ctr">
        <a:noAutofit/>
      </a:bodyPr>
      <a:lstStyle>
        <a:defPPr algn="ctr">
          <a:defRPr dirty="0" smtClean="0">
            <a:solidFill>
              <a:schemeClr val="accent6">
                <a:lumMod val="10000"/>
              </a:schemeClr>
            </a:solidFill>
            <a:latin typeface="+mn-lt"/>
          </a:defRPr>
        </a:defPPr>
      </a:lstStyle>
    </a:tx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chor="ctr">
        <a:noAutofit/>
      </a:bodyPr>
      <a:lstStyle>
        <a:defPPr algn="ctr">
          <a:defRPr dirty="0" smtClean="0">
            <a:solidFill>
              <a:schemeClr val="accent6">
                <a:lumMod val="10000"/>
              </a:schemeClr>
            </a:solidFill>
            <a:latin typeface="+mn-lt"/>
          </a:defRPr>
        </a:defPPr>
      </a:lstStyle>
    </a:tx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Greenberg_Master_4">
  <a:themeElements>
    <a:clrScheme name="Greenberg_Master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Greenberg_Master_4">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CCCC"/>
        </a:solidFill>
        <a:ln w="9525" cap="flat" cmpd="sng" algn="ctr">
          <a:noFill/>
          <a:prstDash val="solid"/>
          <a:round/>
          <a:headEnd type="none" w="med" len="med"/>
          <a:tailEnd type="none" w="med" len="med"/>
        </a:ln>
        <a:effectLst/>
      </a:spPr>
      <a:bodyPr vert="horz" wrap="none" lIns="0" tIns="0" rIns="0" bIns="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CCCCCC"/>
        </a:solidFill>
        <a:ln w="9525" cap="flat" cmpd="sng" algn="ctr">
          <a:noFill/>
          <a:prstDash val="solid"/>
          <a:round/>
          <a:headEnd type="none" w="med" len="med"/>
          <a:tailEnd type="none" w="med" len="med"/>
        </a:ln>
        <a:effectLst/>
      </a:spPr>
      <a:bodyPr vert="horz" wrap="none" lIns="0" tIns="0" rIns="0" bIns="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Greenberg_Master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berg_Master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berg_Master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berg_Master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berg_Master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berg_Master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berg_Master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berg_Master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berg_Master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berg_Master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berg_Master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berg_Master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chor="ctr">
        <a:noAutofit/>
      </a:bodyPr>
      <a:lstStyle>
        <a:defPPr algn="ctr">
          <a:defRPr dirty="0" smtClean="0">
            <a:solidFill>
              <a:schemeClr val="accent6">
                <a:lumMod val="10000"/>
              </a:schemeClr>
            </a:solidFill>
            <a:latin typeface="+mn-lt"/>
          </a:defRPr>
        </a:defPPr>
      </a:lstStyle>
    </a:tx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chor="ctr">
        <a:noAutofit/>
      </a:bodyPr>
      <a:lstStyle>
        <a:defPPr algn="ctr">
          <a:defRPr dirty="0" smtClean="0">
            <a:solidFill>
              <a:schemeClr val="accent6">
                <a:lumMod val="10000"/>
              </a:schemeClr>
            </a:solidFill>
            <a:latin typeface="+mn-lt"/>
          </a:defRPr>
        </a:defPPr>
      </a:lstStyle>
    </a:tx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342</TotalTime>
  <Words>2628</Words>
  <Application>Microsoft Office PowerPoint</Application>
  <PresentationFormat>On-screen Show (4:3)</PresentationFormat>
  <Paragraphs>189</Paragraphs>
  <Slides>18</Slides>
  <Notes>18</Notes>
  <HiddenSlides>0</HiddenSlides>
  <MMClips>0</MMClips>
  <ScaleCrop>false</ScaleCrop>
  <HeadingPairs>
    <vt:vector size="4" baseType="variant">
      <vt:variant>
        <vt:lpstr>Theme</vt:lpstr>
      </vt:variant>
      <vt:variant>
        <vt:i4>5</vt:i4>
      </vt:variant>
      <vt:variant>
        <vt:lpstr>Slide Titles</vt:lpstr>
      </vt:variant>
      <vt:variant>
        <vt:i4>18</vt:i4>
      </vt:variant>
    </vt:vector>
  </HeadingPairs>
  <TitlesOfParts>
    <vt:vector size="23" baseType="lpstr">
      <vt:lpstr>Default Design</vt:lpstr>
      <vt:lpstr>1_Default Design</vt:lpstr>
      <vt:lpstr>1_Greenberg_Master_4</vt:lpstr>
      <vt:lpstr>2_Default Design</vt:lpstr>
      <vt:lpstr>3_Default Design</vt:lpstr>
      <vt:lpstr>PowerPoint Presentation</vt:lpstr>
      <vt:lpstr>Methodology and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Swartz</dc:creator>
  <cp:lastModifiedBy>Dave Walker</cp:lastModifiedBy>
  <cp:revision>38</cp:revision>
  <dcterms:created xsi:type="dcterms:W3CDTF">2014-11-07T14:32:45Z</dcterms:created>
  <dcterms:modified xsi:type="dcterms:W3CDTF">2014-11-10T13:11:21Z</dcterms:modified>
</cp:coreProperties>
</file>