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95" name="Shape 9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6" name="Shape 9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3" name="Shape 15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9" name="Shape 15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5" name="Shape 16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1" name="Shape 17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7" name="Shape 17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3" name="Shape 18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9" name="Shape 18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6" name="Shape 19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3" name="Shape 20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8" name="Shape 20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1" name="Shape 10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17" name="Shape 21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18" name="Shape 21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7" name="Shape 10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3" name="Shape 11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3" name="Shape 12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9" name="Shape 12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5" name="Shape 13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1" name="Shape 14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7" name="Shape 14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9.png"/><Relationship Id="rId3" Type="http://schemas.openxmlformats.org/officeDocument/2006/relationships/image" Target="../media/image00.png"/><Relationship Id="rId4" Type="http://schemas.openxmlformats.org/officeDocument/2006/relationships/image" Target="../media/image0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RespectAbility Title Slide">
    <p:spTree>
      <p:nvGrpSpPr>
        <p:cNvPr id="15"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b="0" l="0" r="0" t="0"/>
          <a:stretch/>
        </p:blipFill>
        <p:spPr>
          <a:xfrm>
            <a:off x="-129117" y="6303964"/>
            <a:ext cx="4559301" cy="650874"/>
          </a:xfrm>
          <a:prstGeom prst="rect">
            <a:avLst/>
          </a:prstGeom>
          <a:noFill/>
          <a:ln>
            <a:noFill/>
          </a:ln>
        </p:spPr>
      </p:pic>
      <p:sp>
        <p:nvSpPr>
          <p:cNvPr id="17" name="Shape 17"/>
          <p:cNvSpPr/>
          <p:nvPr/>
        </p:nvSpPr>
        <p:spPr>
          <a:xfrm>
            <a:off x="4368800" y="6400800"/>
            <a:ext cx="7823199" cy="457200"/>
          </a:xfrm>
          <a:prstGeom prst="rect">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rgbClr val="FFFFFF"/>
              </a:solidFill>
              <a:latin typeface="Calibri"/>
              <a:ea typeface="Calibri"/>
              <a:cs typeface="Calibri"/>
              <a:sym typeface="Calibri"/>
            </a:endParaRPr>
          </a:p>
        </p:txBody>
      </p:sp>
      <p:sp>
        <p:nvSpPr>
          <p:cNvPr id="18" name="Shape 18"/>
          <p:cNvSpPr/>
          <p:nvPr/>
        </p:nvSpPr>
        <p:spPr>
          <a:xfrm>
            <a:off x="11415184" y="6445251"/>
            <a:ext cx="582211"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i="0" lang="en-US" sz="1800" u="none" cap="none" strike="noStrike">
                <a:solidFill>
                  <a:srgbClr val="003399"/>
                </a:solidFill>
                <a:latin typeface="Verdana"/>
                <a:ea typeface="Verdana"/>
                <a:cs typeface="Verdana"/>
                <a:sym typeface="Verdana"/>
              </a:rPr>
              <a:t>‹#›</a:t>
            </a:fld>
          </a:p>
        </p:txBody>
      </p:sp>
      <p:sp>
        <p:nvSpPr>
          <p:cNvPr id="19" name="Shape 19"/>
          <p:cNvSpPr/>
          <p:nvPr/>
        </p:nvSpPr>
        <p:spPr>
          <a:xfrm>
            <a:off x="0" y="6324600"/>
            <a:ext cx="12192000" cy="533399"/>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rgbClr val="FFFFFF"/>
              </a:solidFill>
              <a:latin typeface="Calibri"/>
              <a:ea typeface="Calibri"/>
              <a:cs typeface="Calibri"/>
              <a:sym typeface="Calibri"/>
            </a:endParaRPr>
          </a:p>
        </p:txBody>
      </p:sp>
      <p:pic>
        <p:nvPicPr>
          <p:cNvPr id="20" name="Shape 20"/>
          <p:cNvPicPr preferRelativeResize="0"/>
          <p:nvPr/>
        </p:nvPicPr>
        <p:blipFill rotWithShape="1">
          <a:blip r:embed="rId3">
            <a:alphaModFix/>
          </a:blip>
          <a:srcRect b="0" l="0" r="0" t="0"/>
          <a:stretch/>
        </p:blipFill>
        <p:spPr>
          <a:xfrm>
            <a:off x="4267200" y="0"/>
            <a:ext cx="3304117" cy="2105024"/>
          </a:xfrm>
          <a:prstGeom prst="rect">
            <a:avLst/>
          </a:prstGeom>
          <a:noFill/>
          <a:ln>
            <a:noFill/>
          </a:ln>
        </p:spPr>
      </p:pic>
      <p:pic>
        <p:nvPicPr>
          <p:cNvPr id="21" name="Shape 21"/>
          <p:cNvPicPr preferRelativeResize="0"/>
          <p:nvPr/>
        </p:nvPicPr>
        <p:blipFill rotWithShape="1">
          <a:blip r:embed="rId4">
            <a:alphaModFix/>
          </a:blip>
          <a:srcRect b="0" l="0" r="0" t="0"/>
          <a:stretch/>
        </p:blipFill>
        <p:spPr>
          <a:xfrm>
            <a:off x="406401" y="1981200"/>
            <a:ext cx="11495616" cy="1243012"/>
          </a:xfrm>
          <a:prstGeom prst="rect">
            <a:avLst/>
          </a:prstGeom>
          <a:noFill/>
          <a:ln>
            <a:noFill/>
          </a:ln>
        </p:spPr>
      </p:pic>
      <p:sp>
        <p:nvSpPr>
          <p:cNvPr id="22" name="Shape 22"/>
          <p:cNvSpPr/>
          <p:nvPr/>
        </p:nvSpPr>
        <p:spPr>
          <a:xfrm>
            <a:off x="11415184" y="6445251"/>
            <a:ext cx="582211"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i="0" lang="en-US" sz="1800" u="none" cap="none" strike="noStrike">
                <a:solidFill>
                  <a:srgbClr val="000000"/>
                </a:solidFill>
                <a:latin typeface="Verdana"/>
                <a:ea typeface="Verdana"/>
                <a:cs typeface="Verdana"/>
                <a:sym typeface="Verdana"/>
              </a:rPr>
              <a:t>‹#›</a:t>
            </a:fld>
          </a:p>
        </p:txBody>
      </p:sp>
      <p:sp>
        <p:nvSpPr>
          <p:cNvPr id="23" name="Shape 23"/>
          <p:cNvSpPr txBox="1"/>
          <p:nvPr>
            <p:ph idx="1" type="subTitle"/>
          </p:nvPr>
        </p:nvSpPr>
        <p:spPr>
          <a:xfrm>
            <a:off x="1828800" y="4343401"/>
            <a:ext cx="8534399" cy="1066799"/>
          </a:xfrm>
          <a:prstGeom prst="rect">
            <a:avLst/>
          </a:prstGeom>
          <a:noFill/>
          <a:ln>
            <a:noFill/>
          </a:ln>
        </p:spPr>
        <p:txBody>
          <a:bodyPr anchorCtr="0" anchor="t" bIns="91425" lIns="91425" rIns="91425" tIns="91425"/>
          <a:lstStyle>
            <a:lvl1pPr indent="0" lvl="0" marL="0" marR="0" rtl="0" algn="ctr">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4" name="Shape 74"/>
        <p:cNvGrpSpPr/>
        <p:nvPr/>
      </p:nvGrpSpPr>
      <p:grpSpPr>
        <a:xfrm>
          <a:off x="0" y="0"/>
          <a:ext cx="0" cy="0"/>
          <a:chOff x="0" y="0"/>
          <a:chExt cx="0" cy="0"/>
        </a:xfrm>
      </p:grpSpPr>
      <p:sp>
        <p:nvSpPr>
          <p:cNvPr id="75" name="Shape 75"/>
          <p:cNvSpPr txBox="1"/>
          <p:nvPr>
            <p:ph type="title"/>
          </p:nvPr>
        </p:nvSpPr>
        <p:spPr>
          <a:xfrm>
            <a:off x="2389716" y="4800600"/>
            <a:ext cx="7315200"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p:nvPr>
            <p:ph idx="2" type="pic"/>
          </p:nvPr>
        </p:nvSpPr>
        <p:spPr>
          <a:xfrm>
            <a:off x="2389716" y="612775"/>
            <a:ext cx="7315200"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 type="body"/>
          </p:nvPr>
        </p:nvSpPr>
        <p:spPr>
          <a:xfrm>
            <a:off x="2389716" y="5367337"/>
            <a:ext cx="7315200"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78" name="Shape 78"/>
          <p:cNvSpPr txBox="1"/>
          <p:nvPr>
            <p:ph idx="10" type="dt"/>
          </p:nvPr>
        </p:nvSpPr>
        <p:spPr>
          <a:xfrm>
            <a:off x="609600" y="6356351"/>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1" type="ftr"/>
          </p:nvPr>
        </p:nvSpPr>
        <p:spPr>
          <a:xfrm>
            <a:off x="4165600" y="6356351"/>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12" type="sldNum"/>
          </p:nvPr>
        </p:nvSpPr>
        <p:spPr>
          <a:xfrm>
            <a:off x="8737600" y="6356351"/>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81" name="Shape 81"/>
        <p:cNvGrpSpPr/>
        <p:nvPr/>
      </p:nvGrpSpPr>
      <p:grpSpPr>
        <a:xfrm>
          <a:off x="0" y="0"/>
          <a:ext cx="0" cy="0"/>
          <a:chOff x="0" y="0"/>
          <a:chExt cx="0" cy="0"/>
        </a:xfrm>
      </p:grpSpPr>
      <p:sp>
        <p:nvSpPr>
          <p:cNvPr id="82" name="Shape 82"/>
          <p:cNvSpPr txBox="1"/>
          <p:nvPr>
            <p:ph type="title"/>
          </p:nvPr>
        </p:nvSpPr>
        <p:spPr>
          <a:xfrm>
            <a:off x="609600" y="274637"/>
            <a:ext cx="1097279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3" name="Shape 83"/>
          <p:cNvSpPr txBox="1"/>
          <p:nvPr>
            <p:ph idx="1" type="body"/>
          </p:nvPr>
        </p:nvSpPr>
        <p:spPr>
          <a:xfrm rot="5400000">
            <a:off x="3833018" y="-1623217"/>
            <a:ext cx="4525963" cy="10972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Shape 84"/>
          <p:cNvSpPr txBox="1"/>
          <p:nvPr>
            <p:ph idx="10" type="dt"/>
          </p:nvPr>
        </p:nvSpPr>
        <p:spPr>
          <a:xfrm>
            <a:off x="609600" y="6356351"/>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1" type="ftr"/>
          </p:nvPr>
        </p:nvSpPr>
        <p:spPr>
          <a:xfrm>
            <a:off x="4165600" y="6356351"/>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6" name="Shape 86"/>
          <p:cNvSpPr txBox="1"/>
          <p:nvPr>
            <p:ph idx="12" type="sldNum"/>
          </p:nvPr>
        </p:nvSpPr>
        <p:spPr>
          <a:xfrm>
            <a:off x="8737600" y="6356351"/>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7" name="Shape 87"/>
        <p:cNvGrpSpPr/>
        <p:nvPr/>
      </p:nvGrpSpPr>
      <p:grpSpPr>
        <a:xfrm>
          <a:off x="0" y="0"/>
          <a:ext cx="0" cy="0"/>
          <a:chOff x="0" y="0"/>
          <a:chExt cx="0" cy="0"/>
        </a:xfrm>
      </p:grpSpPr>
      <p:sp>
        <p:nvSpPr>
          <p:cNvPr id="88" name="Shape 88"/>
          <p:cNvSpPr txBox="1"/>
          <p:nvPr>
            <p:ph type="title"/>
          </p:nvPr>
        </p:nvSpPr>
        <p:spPr>
          <a:xfrm rot="5400000">
            <a:off x="7285037" y="1828801"/>
            <a:ext cx="5851525" cy="27431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9" name="Shape 89"/>
          <p:cNvSpPr txBox="1"/>
          <p:nvPr>
            <p:ph idx="1" type="body"/>
          </p:nvPr>
        </p:nvSpPr>
        <p:spPr>
          <a:xfrm rot="5400000">
            <a:off x="1697037" y="-812798"/>
            <a:ext cx="5851525" cy="80264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0" name="Shape 90"/>
          <p:cNvSpPr txBox="1"/>
          <p:nvPr>
            <p:ph idx="10" type="dt"/>
          </p:nvPr>
        </p:nvSpPr>
        <p:spPr>
          <a:xfrm>
            <a:off x="609600" y="6356351"/>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1" name="Shape 91"/>
          <p:cNvSpPr txBox="1"/>
          <p:nvPr>
            <p:ph idx="11" type="ftr"/>
          </p:nvPr>
        </p:nvSpPr>
        <p:spPr>
          <a:xfrm>
            <a:off x="4165600" y="6356351"/>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2" type="sldNum"/>
          </p:nvPr>
        </p:nvSpPr>
        <p:spPr>
          <a:xfrm>
            <a:off x="8737600" y="6356351"/>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x="0" y="0"/>
          <a:ext cx="0" cy="0"/>
          <a:chOff x="0" y="0"/>
          <a:chExt cx="0" cy="0"/>
        </a:xfrm>
      </p:grpSpPr>
      <p:sp>
        <p:nvSpPr>
          <p:cNvPr id="25" name="Shape 25"/>
          <p:cNvSpPr txBox="1"/>
          <p:nvPr>
            <p:ph type="title"/>
          </p:nvPr>
        </p:nvSpPr>
        <p:spPr>
          <a:xfrm>
            <a:off x="609600" y="274637"/>
            <a:ext cx="1097279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6" name="Shape 26"/>
          <p:cNvSpPr txBox="1"/>
          <p:nvPr>
            <p:ph idx="1" type="body"/>
          </p:nvPr>
        </p:nvSpPr>
        <p:spPr>
          <a:xfrm>
            <a:off x="609600" y="1600200"/>
            <a:ext cx="10972799"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7" name="Shape 27"/>
          <p:cNvSpPr txBox="1"/>
          <p:nvPr>
            <p:ph idx="10" type="dt"/>
          </p:nvPr>
        </p:nvSpPr>
        <p:spPr>
          <a:xfrm>
            <a:off x="609600" y="6356351"/>
            <a:ext cx="28448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1" type="ftr"/>
          </p:nvPr>
        </p:nvSpPr>
        <p:spPr>
          <a:xfrm>
            <a:off x="4165600" y="6356351"/>
            <a:ext cx="38607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2" type="sldNum"/>
          </p:nvPr>
        </p:nvSpPr>
        <p:spPr>
          <a:xfrm>
            <a:off x="8737600" y="6356351"/>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0" name="Shape 30"/>
        <p:cNvGrpSpPr/>
        <p:nvPr/>
      </p:nvGrpSpPr>
      <p:grpSpPr>
        <a:xfrm>
          <a:off x="0" y="0"/>
          <a:ext cx="0" cy="0"/>
          <a:chOff x="0" y="0"/>
          <a:chExt cx="0" cy="0"/>
        </a:xfrm>
      </p:grpSpPr>
      <p:sp>
        <p:nvSpPr>
          <p:cNvPr id="31" name="Shape 31"/>
          <p:cNvSpPr txBox="1"/>
          <p:nvPr>
            <p:ph type="title"/>
          </p:nvPr>
        </p:nvSpPr>
        <p:spPr>
          <a:xfrm>
            <a:off x="609600" y="274637"/>
            <a:ext cx="1097279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2" name="Shape 32"/>
          <p:cNvSpPr txBox="1"/>
          <p:nvPr>
            <p:ph idx="1" type="body"/>
          </p:nvPr>
        </p:nvSpPr>
        <p:spPr>
          <a:xfrm>
            <a:off x="609600" y="1600200"/>
            <a:ext cx="53847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2" type="body"/>
          </p:nvPr>
        </p:nvSpPr>
        <p:spPr>
          <a:xfrm>
            <a:off x="6197600" y="1600200"/>
            <a:ext cx="53847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0" type="dt"/>
          </p:nvPr>
        </p:nvSpPr>
        <p:spPr>
          <a:xfrm>
            <a:off x="609600" y="6356351"/>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4165600" y="6356351"/>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8737600" y="6356351"/>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7" name="Shape 37"/>
        <p:cNvGrpSpPr/>
        <p:nvPr/>
      </p:nvGrpSpPr>
      <p:grpSpPr>
        <a:xfrm>
          <a:off x="0" y="0"/>
          <a:ext cx="0" cy="0"/>
          <a:chOff x="0" y="0"/>
          <a:chExt cx="0" cy="0"/>
        </a:xfrm>
      </p:grpSpPr>
      <p:sp>
        <p:nvSpPr>
          <p:cNvPr id="38" name="Shape 38"/>
          <p:cNvSpPr txBox="1"/>
          <p:nvPr>
            <p:ph type="ctrTitle"/>
          </p:nvPr>
        </p:nvSpPr>
        <p:spPr>
          <a:xfrm>
            <a:off x="914400" y="2130425"/>
            <a:ext cx="103632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 name="Shape 39"/>
          <p:cNvSpPr txBox="1"/>
          <p:nvPr>
            <p:ph idx="1" type="subTitle"/>
          </p:nvPr>
        </p:nvSpPr>
        <p:spPr>
          <a:xfrm>
            <a:off x="1828800" y="3886200"/>
            <a:ext cx="85343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40" name="Shape 40"/>
          <p:cNvSpPr txBox="1"/>
          <p:nvPr>
            <p:ph idx="10" type="dt"/>
          </p:nvPr>
        </p:nvSpPr>
        <p:spPr>
          <a:xfrm>
            <a:off x="609600" y="6356351"/>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1" type="ftr"/>
          </p:nvPr>
        </p:nvSpPr>
        <p:spPr>
          <a:xfrm>
            <a:off x="4165600" y="6356351"/>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2" type="sldNum"/>
          </p:nvPr>
        </p:nvSpPr>
        <p:spPr>
          <a:xfrm>
            <a:off x="8737600" y="6356351"/>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3" name="Shape 43"/>
        <p:cNvGrpSpPr/>
        <p:nvPr/>
      </p:nvGrpSpPr>
      <p:grpSpPr>
        <a:xfrm>
          <a:off x="0" y="0"/>
          <a:ext cx="0" cy="0"/>
          <a:chOff x="0" y="0"/>
          <a:chExt cx="0" cy="0"/>
        </a:xfrm>
      </p:grpSpPr>
      <p:sp>
        <p:nvSpPr>
          <p:cNvPr id="44" name="Shape 44"/>
          <p:cNvSpPr txBox="1"/>
          <p:nvPr>
            <p:ph type="title"/>
          </p:nvPr>
        </p:nvSpPr>
        <p:spPr>
          <a:xfrm>
            <a:off x="963083" y="4406901"/>
            <a:ext cx="103632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5" name="Shape 45"/>
          <p:cNvSpPr txBox="1"/>
          <p:nvPr>
            <p:ph idx="1" type="body"/>
          </p:nvPr>
        </p:nvSpPr>
        <p:spPr>
          <a:xfrm>
            <a:off x="963083" y="2906713"/>
            <a:ext cx="103632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46" name="Shape 46"/>
          <p:cNvSpPr txBox="1"/>
          <p:nvPr>
            <p:ph idx="10" type="dt"/>
          </p:nvPr>
        </p:nvSpPr>
        <p:spPr>
          <a:xfrm>
            <a:off x="609600" y="6356351"/>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165600" y="6356351"/>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737600" y="6356351"/>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9" name="Shape 49"/>
        <p:cNvGrpSpPr/>
        <p:nvPr/>
      </p:nvGrpSpPr>
      <p:grpSpPr>
        <a:xfrm>
          <a:off x="0" y="0"/>
          <a:ext cx="0" cy="0"/>
          <a:chOff x="0" y="0"/>
          <a:chExt cx="0" cy="0"/>
        </a:xfrm>
      </p:grpSpPr>
      <p:sp>
        <p:nvSpPr>
          <p:cNvPr id="50" name="Shape 50"/>
          <p:cNvSpPr txBox="1"/>
          <p:nvPr>
            <p:ph type="title"/>
          </p:nvPr>
        </p:nvSpPr>
        <p:spPr>
          <a:xfrm>
            <a:off x="609600" y="274637"/>
            <a:ext cx="1097279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 type="body"/>
          </p:nvPr>
        </p:nvSpPr>
        <p:spPr>
          <a:xfrm>
            <a:off x="609600" y="1535112"/>
            <a:ext cx="538691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2" name="Shape 52"/>
          <p:cNvSpPr txBox="1"/>
          <p:nvPr>
            <p:ph idx="2" type="body"/>
          </p:nvPr>
        </p:nvSpPr>
        <p:spPr>
          <a:xfrm>
            <a:off x="609600" y="2174875"/>
            <a:ext cx="538691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3" name="Shape 53"/>
          <p:cNvSpPr txBox="1"/>
          <p:nvPr>
            <p:ph idx="3" type="body"/>
          </p:nvPr>
        </p:nvSpPr>
        <p:spPr>
          <a:xfrm>
            <a:off x="6193367" y="1535112"/>
            <a:ext cx="5389032"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4" name="Shape 54"/>
          <p:cNvSpPr txBox="1"/>
          <p:nvPr>
            <p:ph idx="4" type="body"/>
          </p:nvPr>
        </p:nvSpPr>
        <p:spPr>
          <a:xfrm>
            <a:off x="6193367" y="2174875"/>
            <a:ext cx="5389032"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5" name="Shape 55"/>
          <p:cNvSpPr txBox="1"/>
          <p:nvPr>
            <p:ph idx="10" type="dt"/>
          </p:nvPr>
        </p:nvSpPr>
        <p:spPr>
          <a:xfrm>
            <a:off x="609600" y="6356351"/>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4165600" y="6356351"/>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8737600" y="6356351"/>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8" name="Shape 58"/>
        <p:cNvGrpSpPr/>
        <p:nvPr/>
      </p:nvGrpSpPr>
      <p:grpSpPr>
        <a:xfrm>
          <a:off x="0" y="0"/>
          <a:ext cx="0" cy="0"/>
          <a:chOff x="0" y="0"/>
          <a:chExt cx="0" cy="0"/>
        </a:xfrm>
      </p:grpSpPr>
      <p:sp>
        <p:nvSpPr>
          <p:cNvPr id="59" name="Shape 59"/>
          <p:cNvSpPr txBox="1"/>
          <p:nvPr>
            <p:ph type="title"/>
          </p:nvPr>
        </p:nvSpPr>
        <p:spPr>
          <a:xfrm>
            <a:off x="609600" y="274637"/>
            <a:ext cx="1097279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0" type="dt"/>
          </p:nvPr>
        </p:nvSpPr>
        <p:spPr>
          <a:xfrm>
            <a:off x="609600" y="6356351"/>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1" type="ftr"/>
          </p:nvPr>
        </p:nvSpPr>
        <p:spPr>
          <a:xfrm>
            <a:off x="4165600" y="6356351"/>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2" type="sldNum"/>
          </p:nvPr>
        </p:nvSpPr>
        <p:spPr>
          <a:xfrm>
            <a:off x="8737600" y="6356351"/>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3" name="Shape 63"/>
        <p:cNvGrpSpPr/>
        <p:nvPr/>
      </p:nvGrpSpPr>
      <p:grpSpPr>
        <a:xfrm>
          <a:off x="0" y="0"/>
          <a:ext cx="0" cy="0"/>
          <a:chOff x="0" y="0"/>
          <a:chExt cx="0" cy="0"/>
        </a:xfrm>
      </p:grpSpPr>
      <p:sp>
        <p:nvSpPr>
          <p:cNvPr id="64" name="Shape 64"/>
          <p:cNvSpPr txBox="1"/>
          <p:nvPr>
            <p:ph idx="10" type="dt"/>
          </p:nvPr>
        </p:nvSpPr>
        <p:spPr>
          <a:xfrm>
            <a:off x="609600" y="6356351"/>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5" name="Shape 65"/>
          <p:cNvSpPr txBox="1"/>
          <p:nvPr>
            <p:ph idx="11" type="ftr"/>
          </p:nvPr>
        </p:nvSpPr>
        <p:spPr>
          <a:xfrm>
            <a:off x="4165600" y="6356351"/>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2" type="sldNum"/>
          </p:nvPr>
        </p:nvSpPr>
        <p:spPr>
          <a:xfrm>
            <a:off x="8737600" y="6356351"/>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7" name="Shape 67"/>
        <p:cNvGrpSpPr/>
        <p:nvPr/>
      </p:nvGrpSpPr>
      <p:grpSpPr>
        <a:xfrm>
          <a:off x="0" y="0"/>
          <a:ext cx="0" cy="0"/>
          <a:chOff x="0" y="0"/>
          <a:chExt cx="0" cy="0"/>
        </a:xfrm>
      </p:grpSpPr>
      <p:sp>
        <p:nvSpPr>
          <p:cNvPr id="68" name="Shape 68"/>
          <p:cNvSpPr txBox="1"/>
          <p:nvPr>
            <p:ph type="title"/>
          </p:nvPr>
        </p:nvSpPr>
        <p:spPr>
          <a:xfrm>
            <a:off x="609600" y="273050"/>
            <a:ext cx="4011084"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9" name="Shape 69"/>
          <p:cNvSpPr txBox="1"/>
          <p:nvPr>
            <p:ph idx="1" type="body"/>
          </p:nvPr>
        </p:nvSpPr>
        <p:spPr>
          <a:xfrm>
            <a:off x="4766732" y="273051"/>
            <a:ext cx="6815666"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0" name="Shape 70"/>
          <p:cNvSpPr txBox="1"/>
          <p:nvPr>
            <p:ph idx="2" type="body"/>
          </p:nvPr>
        </p:nvSpPr>
        <p:spPr>
          <a:xfrm>
            <a:off x="609600" y="1435100"/>
            <a:ext cx="4011084"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609600" y="6356351"/>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165600" y="6356351"/>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737600" y="6356351"/>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609600" y="274637"/>
            <a:ext cx="1097279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609600" y="1600200"/>
            <a:ext cx="10972799"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609600" y="6356351"/>
            <a:ext cx="28448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165600" y="6356351"/>
            <a:ext cx="38607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737600" y="6356351"/>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youtube.com/watch?v=Znh3weJ2D3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f-dAUM_3YY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0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secure.confertel.net/tsRegister.asp?course=6269025" TargetMode="External"/><Relationship Id="rId4" Type="http://schemas.openxmlformats.org/officeDocument/2006/relationships/image" Target="../media/image05.png"/><Relationship Id="rId5"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RespectAbilityUS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8.png"/><Relationship Id="rId4" Type="http://schemas.openxmlformats.org/officeDocument/2006/relationships/image" Target="../media/image01.gif"/><Relationship Id="rId5" Type="http://schemas.openxmlformats.org/officeDocument/2006/relationships/image" Target="../media/image07.png"/><Relationship Id="rId6"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idx="1" type="subTitle"/>
          </p:nvPr>
        </p:nvSpPr>
        <p:spPr>
          <a:xfrm>
            <a:off x="406400" y="3352800"/>
            <a:ext cx="11480800" cy="26669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Arial"/>
              <a:buNone/>
            </a:pPr>
            <a:r>
              <a:rPr b="1" i="0" lang="en-US" sz="3600" u="none" cap="none" strike="noStrike">
                <a:solidFill>
                  <a:schemeClr val="dk1"/>
                </a:solidFill>
                <a:latin typeface="Calibri"/>
                <a:ea typeface="Calibri"/>
                <a:cs typeface="Calibri"/>
                <a:sym typeface="Calibri"/>
              </a:rPr>
              <a:t>Best Practices in Action: Iowa</a:t>
            </a:r>
          </a:p>
          <a:p>
            <a:pPr indent="0" lvl="0" marL="0" marR="0" rtl="0" algn="ctr">
              <a:spcBef>
                <a:spcPts val="0"/>
              </a:spcBef>
              <a:spcAft>
                <a:spcPts val="0"/>
              </a:spcAft>
              <a:buClr>
                <a:schemeClr val="dk1"/>
              </a:buClr>
              <a:buSzPct val="25000"/>
              <a:buFont typeface="Arial"/>
              <a:buNone/>
            </a:pPr>
            <a:r>
              <a:rPr b="1" i="0" lang="en-US" sz="3600" u="none" cap="none" strike="noStrike">
                <a:solidFill>
                  <a:schemeClr val="dk1"/>
                </a:solidFill>
                <a:latin typeface="Calibri"/>
                <a:ea typeface="Calibri"/>
                <a:cs typeface="Calibri"/>
                <a:sym typeface="Calibri"/>
              </a:rPr>
              <a:t>IVRS and Employer Engagement</a:t>
            </a:r>
          </a:p>
          <a:p>
            <a:pPr indent="0" lvl="0" marL="0" marR="0" rtl="0" algn="ctr">
              <a:spcBef>
                <a:spcPts val="30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July 11, 2016 </a:t>
            </a:r>
          </a:p>
          <a:p>
            <a:pPr indent="0" lvl="0" marL="0" marR="0" rtl="0" algn="ctr">
              <a:spcBef>
                <a:spcPts val="30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David Mitchell, IVRS Administrator</a:t>
            </a:r>
          </a:p>
          <a:p>
            <a:pPr indent="0" lvl="0" marL="0" marR="0" rtl="0" algn="ctr">
              <a:spcBef>
                <a:spcPts val="30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Michelle Krefft, IVRS Business Consultant</a:t>
            </a:r>
          </a:p>
          <a:p>
            <a:pPr indent="0" lvl="0" marL="0" marR="0" rtl="0" algn="ctr">
              <a:spcBef>
                <a:spcPts val="300"/>
              </a:spcBef>
              <a:buClr>
                <a:schemeClr val="dk1"/>
              </a:buClr>
              <a:buSzPct val="25000"/>
              <a:buFont typeface="Arial"/>
              <a:buNone/>
            </a:pPr>
            <a:r>
              <a:rPr b="1" i="0" lang="en-US" sz="2000" u="none" cap="none" strike="noStrike">
                <a:solidFill>
                  <a:schemeClr val="dk1"/>
                </a:solidFill>
                <a:latin typeface="Calibri"/>
                <a:ea typeface="Calibri"/>
                <a:cs typeface="Calibri"/>
                <a:sym typeface="Calibri"/>
              </a:rPr>
              <a:t>Emily Brown, HR Retention Specialist, UnityPoint Health – Des Moines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609600" y="274637"/>
            <a:ext cx="109727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Business Partnership Video #1</a:t>
            </a:r>
          </a:p>
        </p:txBody>
      </p:sp>
      <p:sp>
        <p:nvSpPr>
          <p:cNvPr id="156" name="Shape 156"/>
          <p:cNvSpPr txBox="1"/>
          <p:nvPr>
            <p:ph idx="1" type="body"/>
          </p:nvPr>
        </p:nvSpPr>
        <p:spPr>
          <a:xfrm>
            <a:off x="609600" y="1600200"/>
            <a:ext cx="10972799"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sng" cap="none" strike="noStrike">
                <a:solidFill>
                  <a:schemeClr val="hlink"/>
                </a:solidFill>
                <a:latin typeface="Calibri"/>
                <a:ea typeface="Calibri"/>
                <a:cs typeface="Calibri"/>
                <a:sym typeface="Calibri"/>
                <a:hlinkClick r:id="rId3"/>
              </a:rPr>
              <a:t>Kwik Star Video Clip</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609600" y="274637"/>
            <a:ext cx="109727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Staffing Agencies – Access2Ability</a:t>
            </a:r>
          </a:p>
        </p:txBody>
      </p:sp>
      <p:sp>
        <p:nvSpPr>
          <p:cNvPr id="162" name="Shape 162"/>
          <p:cNvSpPr txBox="1"/>
          <p:nvPr>
            <p:ph idx="1" type="body"/>
          </p:nvPr>
        </p:nvSpPr>
        <p:spPr>
          <a:xfrm>
            <a:off x="609600" y="1600200"/>
            <a:ext cx="10972799"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1" i="0" lang="en-US" sz="3200" u="none" cap="none" strike="noStrike">
                <a:solidFill>
                  <a:schemeClr val="dk1"/>
                </a:solidFill>
                <a:latin typeface="Calibri"/>
                <a:ea typeface="Calibri"/>
                <a:cs typeface="Calibri"/>
                <a:sym typeface="Calibri"/>
              </a:rPr>
              <a:t>Vision- A partnership that relies on collaboration with Vocational Rehabilitation to provide a workforce solution and talent to job seekers that have a disability.</a:t>
            </a:r>
          </a:p>
          <a:p>
            <a:pPr indent="-342900" lvl="0" marL="342900" marR="0" rtl="0" algn="l">
              <a:spcBef>
                <a:spcPts val="640"/>
              </a:spcBef>
              <a:spcAft>
                <a:spcPts val="0"/>
              </a:spcAft>
              <a:buClr>
                <a:schemeClr val="dk1"/>
              </a:buClr>
              <a:buSzPct val="100000"/>
              <a:buFont typeface="Arial"/>
              <a:buChar char="•"/>
            </a:pPr>
            <a:r>
              <a:rPr b="1" i="0" lang="en-US" sz="3200" u="none" cap="none" strike="noStrike">
                <a:solidFill>
                  <a:schemeClr val="dk1"/>
                </a:solidFill>
                <a:latin typeface="Calibri"/>
                <a:ea typeface="Calibri"/>
                <a:cs typeface="Calibri"/>
                <a:sym typeface="Calibri"/>
              </a:rPr>
              <a:t>Stats from April 2015           </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Referrals                                                           99</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Manpower Placements                                 28</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Status 26 closures                                            1</a:t>
            </a: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609600" y="274637"/>
            <a:ext cx="109727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Business Partnership Video #2</a:t>
            </a:r>
          </a:p>
        </p:txBody>
      </p:sp>
      <p:sp>
        <p:nvSpPr>
          <p:cNvPr id="168" name="Shape 168"/>
          <p:cNvSpPr txBox="1"/>
          <p:nvPr>
            <p:ph idx="1" type="body"/>
          </p:nvPr>
        </p:nvSpPr>
        <p:spPr>
          <a:xfrm>
            <a:off x="609600" y="1600200"/>
            <a:ext cx="10972799" cy="45259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sng" cap="none" strike="noStrike">
                <a:solidFill>
                  <a:schemeClr val="hlink"/>
                </a:solidFill>
                <a:latin typeface="Calibri"/>
                <a:ea typeface="Calibri"/>
                <a:cs typeface="Calibri"/>
                <a:sym typeface="Calibri"/>
                <a:hlinkClick r:id="rId3"/>
              </a:rPr>
              <a:t>Owners Revolution, Plastic Professionals</a:t>
            </a:r>
            <a:br>
              <a:rPr b="0" i="0" lang="en-US" sz="3200" u="none" cap="none" strike="noStrike">
                <a:solidFill>
                  <a:schemeClr val="dk1"/>
                </a:solidFill>
                <a:latin typeface="Calibri"/>
                <a:ea typeface="Calibri"/>
                <a:cs typeface="Calibri"/>
                <a:sym typeface="Calibri"/>
              </a:rPr>
            </a:b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838200" y="365126"/>
            <a:ext cx="10515599" cy="94786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UnityPoint Health – Des Moines		</a:t>
            </a:r>
          </a:p>
        </p:txBody>
      </p:sp>
      <p:sp>
        <p:nvSpPr>
          <p:cNvPr id="174" name="Shape 174"/>
          <p:cNvSpPr txBox="1"/>
          <p:nvPr>
            <p:ph idx="1" type="body"/>
          </p:nvPr>
        </p:nvSpPr>
        <p:spPr>
          <a:xfrm>
            <a:off x="838200" y="1096341"/>
            <a:ext cx="10515599" cy="54863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An innovative partnership between UPH-DM and IVRS that focuses on matching the needs of the business with the abilities and interests of the job candidate.</a:t>
            </a:r>
          </a:p>
          <a:p>
            <a:pPr indent="-342900" lvl="0" marL="342900" marR="0" rtl="0" algn="l">
              <a:spcBef>
                <a:spcPts val="30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Career Coaching for VR Job Seekers</a:t>
            </a:r>
          </a:p>
          <a:p>
            <a:pPr indent="-285750" lvl="1" marL="742950" marR="0" rtl="0" algn="l">
              <a:spcBef>
                <a:spcPts val="30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Applicants get support with their resume, application, interviews and how to follow up.</a:t>
            </a:r>
          </a:p>
          <a:p>
            <a:pPr indent="-285750" lvl="1" marL="742950" marR="0" rtl="0" algn="l">
              <a:spcBef>
                <a:spcPts val="30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Alternative supports like applicant tours, staff tours, speaking at conferences and support with staff training. </a:t>
            </a:r>
          </a:p>
          <a:p>
            <a:pPr indent="-228600" lvl="2" marL="1143000" marR="0" rtl="0" algn="l">
              <a:spcBef>
                <a:spcPts val="300"/>
              </a:spcBef>
              <a:spcAft>
                <a:spcPts val="0"/>
              </a:spcAft>
              <a:buClr>
                <a:schemeClr val="dk1"/>
              </a:buClr>
              <a:buSzPct val="100000"/>
              <a:buFont typeface="Arial"/>
              <a:buChar char="•"/>
            </a:pPr>
            <a:r>
              <a:rPr b="1" i="0" lang="en-US" sz="2400" u="none" cap="none" strike="noStrike">
                <a:solidFill>
                  <a:schemeClr val="dk1"/>
                </a:solidFill>
                <a:latin typeface="Calibri"/>
                <a:ea typeface="Calibri"/>
                <a:cs typeface="Calibri"/>
                <a:sym typeface="Calibri"/>
              </a:rPr>
              <a:t>Coached 94 job seekers / 22 successful hires since February 2014 </a:t>
            </a:r>
          </a:p>
          <a:p>
            <a:pPr indent="-228600" lvl="2" marL="1143000" marR="0" rtl="0" algn="l">
              <a:spcBef>
                <a:spcPts val="500"/>
              </a:spcBef>
              <a:spcAft>
                <a:spcPts val="0"/>
              </a:spcAft>
              <a:buClr>
                <a:schemeClr val="dk1"/>
              </a:buClr>
              <a:buSzPct val="100000"/>
              <a:buFont typeface="Arial"/>
              <a:buChar char="•"/>
            </a:pPr>
            <a:r>
              <a:rPr b="1" i="0" lang="en-US" sz="2400" u="none" cap="none" strike="noStrike">
                <a:solidFill>
                  <a:schemeClr val="dk1"/>
                </a:solidFill>
                <a:latin typeface="Calibri"/>
                <a:ea typeface="Calibri"/>
                <a:cs typeface="Calibri"/>
                <a:sym typeface="Calibri"/>
              </a:rPr>
              <a:t>An average of 149 days to be hired, ranges from 8 up to 715</a:t>
            </a:r>
          </a:p>
          <a:p>
            <a:pPr indent="-342900" lvl="0" marL="342900" marR="0" rtl="0" algn="l">
              <a:spcBef>
                <a:spcPts val="50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609600" y="274637"/>
            <a:ext cx="109727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UnityPoint Health – Des Moines		</a:t>
            </a:r>
          </a:p>
        </p:txBody>
      </p:sp>
      <p:sp>
        <p:nvSpPr>
          <p:cNvPr id="180" name="Shape 180"/>
          <p:cNvSpPr txBox="1"/>
          <p:nvPr>
            <p:ph idx="1" type="body"/>
          </p:nvPr>
        </p:nvSpPr>
        <p:spPr>
          <a:xfrm>
            <a:off x="609600" y="1600200"/>
            <a:ext cx="10972799"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Rehoming Process for current employees </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When an employee has permanent restrictions that limit their ability to do their job, we rehome.  This includes evaluating current openings, identifying positions that match the employees skills, interests and restrictions, having employees complete job shadows and ultimately placing our staff into new positions.</a:t>
            </a:r>
          </a:p>
          <a:p>
            <a:pPr indent="-228600" lvl="2" marL="11430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8 staff have gone through official “rehoming” since December of 2015 and 6 have been successfully rehomed</a:t>
            </a: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609600" y="274637"/>
            <a:ext cx="109727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UnityPoint Health - Des Moines</a:t>
            </a:r>
          </a:p>
        </p:txBody>
      </p:sp>
      <p:sp>
        <p:nvSpPr>
          <p:cNvPr id="186" name="Shape 186"/>
          <p:cNvSpPr txBox="1"/>
          <p:nvPr>
            <p:ph idx="1" type="body"/>
          </p:nvPr>
        </p:nvSpPr>
        <p:spPr>
          <a:xfrm>
            <a:off x="609600" y="1600200"/>
            <a:ext cx="10972799" cy="4525963"/>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99200"/>
              <a:buFont typeface="Arial"/>
              <a:buChar char="•"/>
            </a:pPr>
            <a:r>
              <a:rPr b="0" i="0" lang="en-US" sz="2480" u="none" cap="none" strike="noStrike">
                <a:solidFill>
                  <a:schemeClr val="dk1"/>
                </a:solidFill>
                <a:latin typeface="Calibri"/>
                <a:ea typeface="Calibri"/>
                <a:cs typeface="Calibri"/>
                <a:sym typeface="Calibri"/>
              </a:rPr>
              <a:t>Project SEARCH</a:t>
            </a:r>
          </a:p>
          <a:p>
            <a:pPr indent="0" lvl="0" marL="0" marR="0" rtl="0" algn="l">
              <a:lnSpc>
                <a:spcPct val="100000"/>
              </a:lnSpc>
              <a:spcBef>
                <a:spcPts val="500"/>
              </a:spcBef>
              <a:spcAft>
                <a:spcPts val="0"/>
              </a:spcAft>
              <a:buClr>
                <a:schemeClr val="dk1"/>
              </a:buClr>
              <a:buSzPct val="25000"/>
              <a:buFont typeface="Arial"/>
              <a:buNone/>
            </a:pPr>
            <a:r>
              <a:rPr b="0" i="0" lang="en-US" sz="2480" u="none" cap="none" strike="noStrike">
                <a:solidFill>
                  <a:schemeClr val="dk1"/>
                </a:solidFill>
                <a:latin typeface="Calibri"/>
                <a:ea typeface="Calibri"/>
                <a:cs typeface="Calibri"/>
                <a:sym typeface="Calibri"/>
              </a:rPr>
              <a:t>-An onsite training program for young adults with disabilities.  Internships are the hallmark of the Project SEARCH program and focus on work based learning but also has a classroom component to focus on the soft skills that it takes to keep a job.</a:t>
            </a:r>
          </a:p>
          <a:p>
            <a:pPr indent="0" lvl="0" marL="0" marR="0" rtl="0" algn="l">
              <a:lnSpc>
                <a:spcPct val="100000"/>
              </a:lnSpc>
              <a:spcBef>
                <a:spcPts val="500"/>
              </a:spcBef>
              <a:spcAft>
                <a:spcPts val="0"/>
              </a:spcAft>
              <a:buClr>
                <a:schemeClr val="dk1"/>
              </a:buClr>
              <a:buSzPct val="25000"/>
              <a:buFont typeface="Arial"/>
              <a:buNone/>
            </a:pPr>
            <a:r>
              <a:rPr b="0" i="0" lang="en-US" sz="2480" u="none" cap="none" strike="noStrike">
                <a:solidFill>
                  <a:schemeClr val="dk1"/>
                </a:solidFill>
                <a:latin typeface="Calibri"/>
                <a:ea typeface="Calibri"/>
                <a:cs typeface="Calibri"/>
                <a:sym typeface="Calibri"/>
              </a:rPr>
              <a:t>-60 students have completed the program and the 6th class will start this fall</a:t>
            </a:r>
          </a:p>
          <a:p>
            <a:pPr indent="0" lvl="0" marL="0" marR="0" rtl="0" algn="l">
              <a:lnSpc>
                <a:spcPct val="100000"/>
              </a:lnSpc>
              <a:spcBef>
                <a:spcPts val="500"/>
              </a:spcBef>
              <a:spcAft>
                <a:spcPts val="0"/>
              </a:spcAft>
              <a:buClr>
                <a:schemeClr val="dk1"/>
              </a:buClr>
              <a:buSzPct val="25000"/>
              <a:buFont typeface="Arial"/>
              <a:buNone/>
            </a:pPr>
            <a:r>
              <a:rPr b="0" i="0" lang="en-US" sz="2480" u="none" cap="none" strike="noStrike">
                <a:solidFill>
                  <a:schemeClr val="dk1"/>
                </a:solidFill>
                <a:latin typeface="Calibri"/>
                <a:ea typeface="Calibri"/>
                <a:cs typeface="Calibri"/>
                <a:sym typeface="Calibri"/>
              </a:rPr>
              <a:t>-UPH-DM has hired 15 of them in a variety of roles including Food and Nutrition, Housekeeping, Lab Support Techs, Supply Techs, Patient Transporters, Data Entry and Laundry Workers</a:t>
            </a:r>
          </a:p>
          <a:p>
            <a:pPr indent="0" lvl="0" marL="0" marR="0" rtl="0" algn="l">
              <a:lnSpc>
                <a:spcPct val="100000"/>
              </a:lnSpc>
              <a:spcBef>
                <a:spcPts val="500"/>
              </a:spcBef>
              <a:spcAft>
                <a:spcPts val="0"/>
              </a:spcAft>
              <a:buClr>
                <a:schemeClr val="dk1"/>
              </a:buClr>
              <a:buSzPct val="25000"/>
              <a:buFont typeface="Arial"/>
              <a:buNone/>
            </a:pPr>
            <a:r>
              <a:rPr b="0" i="0" lang="en-US" sz="2480" u="none" cap="none" strike="noStrike">
                <a:solidFill>
                  <a:schemeClr val="dk1"/>
                </a:solidFill>
                <a:latin typeface="Calibri"/>
                <a:ea typeface="Calibri"/>
                <a:cs typeface="Calibri"/>
                <a:sym typeface="Calibri"/>
              </a:rPr>
              <a:t>-There is no number that can begin to express the culture shift that’s taken place within our hospital</a:t>
            </a:r>
          </a:p>
          <a:p>
            <a:pPr indent="-342900" lvl="0" marL="342900" marR="0" rtl="0" algn="l">
              <a:lnSpc>
                <a:spcPct val="100000"/>
              </a:lnSpc>
              <a:spcBef>
                <a:spcPts val="500"/>
              </a:spcBef>
              <a:buClr>
                <a:schemeClr val="dk1"/>
              </a:buClr>
              <a:buSzPct val="99200"/>
              <a:buFont typeface="Arial"/>
              <a:buNone/>
            </a:pPr>
            <a:r>
              <a:t/>
            </a:r>
            <a:endParaRPr b="0" i="0" sz="248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838200" y="365127"/>
            <a:ext cx="3429000" cy="1325562"/>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Steven’s Story</a:t>
            </a:r>
          </a:p>
        </p:txBody>
      </p:sp>
      <p:sp>
        <p:nvSpPr>
          <p:cNvPr id="192" name="Shape 192"/>
          <p:cNvSpPr txBox="1"/>
          <p:nvPr>
            <p:ph idx="1" type="body"/>
          </p:nvPr>
        </p:nvSpPr>
        <p:spPr>
          <a:xfrm>
            <a:off x="838200" y="1400909"/>
            <a:ext cx="4782312" cy="5281244"/>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Steven weighed less than a pound at birth and wasn’t expected to live. </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After graduating high school Project SEARCH allowed him an opportunity to prove to the world how capable he was.</a:t>
            </a:r>
          </a:p>
          <a:p>
            <a:pPr indent="-342900" lvl="0" marL="342900" marR="0" rtl="0" algn="l">
              <a:spcBef>
                <a:spcPts val="400"/>
              </a:spcBef>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Today Steven is a Lab Support Tech and works behind the scenes in our lab.                                                       His duties include entering and verifying information in patient medical                                                     records, some sample management, putting supply orders together                                                        as well as assisting our clinics throughout campus when needed.  </a:t>
            </a:r>
          </a:p>
        </p:txBody>
      </p:sp>
      <p:pic>
        <p:nvPicPr>
          <p:cNvPr id="193" name="Shape 193"/>
          <p:cNvPicPr preferRelativeResize="0"/>
          <p:nvPr/>
        </p:nvPicPr>
        <p:blipFill rotWithShape="1">
          <a:blip r:embed="rId3">
            <a:alphaModFix/>
          </a:blip>
          <a:srcRect b="0" l="0" r="0" t="0"/>
          <a:stretch/>
        </p:blipFill>
        <p:spPr>
          <a:xfrm>
            <a:off x="7084228" y="1300869"/>
            <a:ext cx="4147652" cy="22391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609600" y="274637"/>
            <a:ext cx="109727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Steven’s Story</a:t>
            </a:r>
          </a:p>
        </p:txBody>
      </p:sp>
      <p:pic>
        <p:nvPicPr>
          <p:cNvPr descr="C:\Users\brownes\AppData\Local\Microsoft\Windows\Temporary Internet Files\Content.Outlook\KFN0QJN6\20140512_162855.jpg" id="199" name="Shape 199"/>
          <p:cNvPicPr preferRelativeResize="0"/>
          <p:nvPr>
            <p:ph idx="1" type="body"/>
          </p:nvPr>
        </p:nvPicPr>
        <p:blipFill rotWithShape="1">
          <a:blip r:embed="rId3">
            <a:alphaModFix/>
          </a:blip>
          <a:srcRect b="0" l="0" r="0" t="0"/>
          <a:stretch/>
        </p:blipFill>
        <p:spPr>
          <a:xfrm rot="5400000">
            <a:off x="8804892" y="1890563"/>
            <a:ext cx="3494199" cy="2713525"/>
          </a:xfrm>
          <a:prstGeom prst="rect">
            <a:avLst/>
          </a:prstGeom>
          <a:noFill/>
          <a:ln>
            <a:noFill/>
          </a:ln>
        </p:spPr>
      </p:pic>
      <p:sp>
        <p:nvSpPr>
          <p:cNvPr id="200" name="Shape 200"/>
          <p:cNvSpPr/>
          <p:nvPr/>
        </p:nvSpPr>
        <p:spPr>
          <a:xfrm>
            <a:off x="609600" y="1578104"/>
            <a:ext cx="8435545" cy="3416319"/>
          </a:xfrm>
          <a:prstGeom prst="rect">
            <a:avLst/>
          </a:prstGeom>
          <a:noFill/>
          <a:ln>
            <a:noFill/>
          </a:ln>
        </p:spPr>
        <p:txBody>
          <a:bodyPr anchorCtr="0" anchor="t" bIns="45700" lIns="91425" rIns="91425" tIns="45700">
            <a:noAutofit/>
          </a:bodyPr>
          <a:lstStyle/>
          <a:p>
            <a:pPr indent="-285750" lvl="0" marL="285750" marR="0" rtl="0" algn="l">
              <a:spcBef>
                <a:spcPts val="0"/>
              </a:spcBef>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If it wasn’t for Project SEARCH, Steven would’ve been screened out in the typical hiring process because he had no work experience.</a:t>
            </a:r>
          </a:p>
          <a:p>
            <a:pPr indent="0" lvl="0" marL="0" marR="0" rtl="0" algn="l">
              <a:spcBef>
                <a:spcPts val="0"/>
              </a:spcBef>
              <a:buNone/>
            </a:pPr>
            <a:r>
              <a:t/>
            </a:r>
            <a:endParaRPr sz="1800">
              <a:solidFill>
                <a:schemeClr val="dk1"/>
              </a:solidFill>
              <a:latin typeface="Calibri"/>
              <a:ea typeface="Calibri"/>
              <a:cs typeface="Calibri"/>
              <a:sym typeface="Calibri"/>
            </a:endParaRPr>
          </a:p>
          <a:p>
            <a:pPr indent="-285750" lvl="0" marL="285750" marR="0" rtl="0" algn="l">
              <a:spcBef>
                <a:spcPts val="0"/>
              </a:spcBef>
              <a:buClr>
                <a:schemeClr val="dk1"/>
              </a:buClr>
              <a:buSzPct val="100000"/>
              <a:buFont typeface="Arial"/>
              <a:buChar char="•"/>
            </a:pPr>
            <a:r>
              <a:rPr lang="en-US" sz="1800">
                <a:solidFill>
                  <a:schemeClr val="dk1"/>
                </a:solidFill>
                <a:latin typeface="Calibri"/>
                <a:ea typeface="Calibri"/>
                <a:cs typeface="Calibri"/>
                <a:sym typeface="Calibri"/>
              </a:rPr>
              <a:t>The internship allowed Steven to prove that not only could he do                                                              the work but that he fit in perfectly with the team.  It also takes the                                           emphasis off the typical application , resume and interview.</a:t>
            </a:r>
          </a:p>
          <a:p>
            <a:pPr indent="-285750" lvl="0" marL="285750" marR="0" rtl="0" algn="l">
              <a:spcBef>
                <a:spcPts val="0"/>
              </a:spcBef>
              <a:buClr>
                <a:schemeClr val="dk1"/>
              </a:buClr>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buClr>
                <a:schemeClr val="dk1"/>
              </a:buClr>
              <a:buSzPct val="100000"/>
              <a:buFont typeface="Arial"/>
              <a:buChar char="•"/>
            </a:pPr>
            <a:r>
              <a:rPr lang="en-US" sz="1800">
                <a:solidFill>
                  <a:schemeClr val="dk1"/>
                </a:solidFill>
                <a:latin typeface="Calibri"/>
                <a:ea typeface="Calibri"/>
                <a:cs typeface="Calibri"/>
                <a:sym typeface="Calibri"/>
              </a:rPr>
              <a:t>Steven recently celebrated his 4 year anniversary                                                                                    and continues to have some of the highest accuracy                                                                                   ratings for his data entry and his productivity does not suffer.  </a:t>
            </a:r>
          </a:p>
          <a:p>
            <a:pPr indent="-285750" lvl="0" marL="285750" marR="0" rtl="0" algn="l">
              <a:spcBef>
                <a:spcPts val="0"/>
              </a:spcBef>
              <a:buClr>
                <a:schemeClr val="dk1"/>
              </a:buClr>
              <a:buFont typeface="Arial"/>
              <a:buNone/>
            </a:pPr>
            <a:r>
              <a:t/>
            </a:r>
            <a:endParaRPr sz="1800">
              <a:solidFill>
                <a:schemeClr val="dk1"/>
              </a:solidFill>
              <a:latin typeface="Calibri"/>
              <a:ea typeface="Calibri"/>
              <a:cs typeface="Calibri"/>
              <a:sym typeface="Calibri"/>
            </a:endParaRPr>
          </a:p>
          <a:p>
            <a:pPr indent="0" lvl="0" marL="0" marR="0" rtl="0" algn="l">
              <a:spcBef>
                <a:spcPts val="0"/>
              </a:spcBef>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idx="1" type="body"/>
          </p:nvPr>
        </p:nvSpPr>
        <p:spPr>
          <a:xfrm>
            <a:off x="609600" y="1600200"/>
            <a:ext cx="10972799" cy="4525963"/>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Arial"/>
              <a:buNone/>
            </a:pPr>
            <a:r>
              <a:rPr b="0" i="0" lang="en-US" sz="9600" u="none" cap="none" strike="noStrike">
                <a:solidFill>
                  <a:schemeClr val="dk1"/>
                </a:solidFill>
                <a:latin typeface="Calibri"/>
                <a:ea typeface="Calibri"/>
                <a:cs typeface="Calibri"/>
                <a:sym typeface="Calibri"/>
              </a:rPr>
              <a:t>Questions??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idx="1" type="body"/>
          </p:nvPr>
        </p:nvSpPr>
        <p:spPr>
          <a:xfrm>
            <a:off x="5689600" y="1898650"/>
            <a:ext cx="5283200" cy="28194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1" i="0" lang="en-US" sz="2400" u="none" cap="none" strike="noStrike">
                <a:solidFill>
                  <a:srgbClr val="000000"/>
                </a:solidFill>
                <a:latin typeface="Calibri"/>
                <a:ea typeface="Calibri"/>
                <a:cs typeface="Calibri"/>
                <a:sym typeface="Calibri"/>
              </a:rPr>
              <a:t>Specialisterne USA, Hope, Action, Impact- Cutting Edge Jobs for People on the Autism Spectrum </a:t>
            </a:r>
          </a:p>
          <a:p>
            <a:pPr indent="0" lvl="0" marL="0" marR="0" rtl="0" algn="l">
              <a:spcBef>
                <a:spcPts val="320"/>
              </a:spcBef>
              <a:spcAft>
                <a:spcPts val="0"/>
              </a:spcAft>
              <a:buClr>
                <a:srgbClr val="000000"/>
              </a:buClr>
              <a:buSzPct val="25000"/>
              <a:buFont typeface="Arial"/>
              <a:buNone/>
            </a:pPr>
            <a:r>
              <a:rPr b="1" i="0" lang="en-US" sz="1600" u="none" cap="none" strike="noStrike">
                <a:solidFill>
                  <a:srgbClr val="000000"/>
                </a:solidFill>
                <a:latin typeface="Calibri"/>
                <a:ea typeface="Calibri"/>
                <a:cs typeface="Calibri"/>
                <a:sym typeface="Calibri"/>
              </a:rPr>
              <a:t>Featuring Thorkill Sonne, CEO and Founder, SpecialsiterneUSA</a:t>
            </a:r>
          </a:p>
          <a:p>
            <a:pPr indent="0" lvl="0" marL="0" marR="0" rtl="0" algn="l">
              <a:spcBef>
                <a:spcPts val="320"/>
              </a:spcBef>
              <a:spcAft>
                <a:spcPts val="0"/>
              </a:spcAft>
              <a:buClr>
                <a:srgbClr val="000000"/>
              </a:buClr>
              <a:buSzPct val="100000"/>
              <a:buFont typeface="Arial"/>
              <a:buChar char="•"/>
            </a:pPr>
            <a:r>
              <a:rPr b="1" i="0" lang="en-US" sz="1600" u="none" cap="none" strike="noStrike">
                <a:solidFill>
                  <a:srgbClr val="000000"/>
                </a:solidFill>
                <a:latin typeface="Calibri"/>
                <a:ea typeface="Calibri"/>
                <a:cs typeface="Calibri"/>
                <a:sym typeface="Calibri"/>
              </a:rPr>
              <a:t>RSVP at </a:t>
            </a:r>
            <a:r>
              <a:rPr b="1" i="0" lang="en-US" sz="1600" u="sng" cap="none" strike="noStrike">
                <a:solidFill>
                  <a:schemeClr val="hlink"/>
                </a:solidFill>
                <a:latin typeface="Calibri"/>
                <a:ea typeface="Calibri"/>
                <a:cs typeface="Calibri"/>
                <a:sym typeface="Calibri"/>
                <a:hlinkClick r:id="rId3"/>
              </a:rPr>
              <a:t>respectabilityusa.com/events/</a:t>
            </a:r>
          </a:p>
          <a:p>
            <a:pPr indent="0" lvl="0" marL="0" marR="0" rtl="0" algn="l">
              <a:spcBef>
                <a:spcPts val="320"/>
              </a:spcBef>
              <a:spcAft>
                <a:spcPts val="0"/>
              </a:spcAft>
              <a:buClr>
                <a:schemeClr val="dk1"/>
              </a:buClr>
              <a:buSzPct val="1000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sp>
        <p:nvSpPr>
          <p:cNvPr id="211" name="Shape 211"/>
          <p:cNvSpPr txBox="1"/>
          <p:nvPr>
            <p:ph idx="2" type="body"/>
          </p:nvPr>
        </p:nvSpPr>
        <p:spPr>
          <a:xfrm>
            <a:off x="1981200" y="1295400"/>
            <a:ext cx="8229600" cy="6857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2800" u="none" cap="none" strike="noStrike">
                <a:solidFill>
                  <a:schemeClr val="dk1"/>
                </a:solidFill>
                <a:latin typeface="Calibri"/>
                <a:ea typeface="Calibri"/>
                <a:cs typeface="Calibri"/>
                <a:sym typeface="Calibri"/>
              </a:rPr>
              <a:t>Wednesday, July 27, 2016 at 1:30pm ET</a:t>
            </a:r>
          </a:p>
        </p:txBody>
      </p:sp>
      <p:pic>
        <p:nvPicPr>
          <p:cNvPr descr="These webinars are made possible through the generous support of JP Morgan Chase and Co.. The views and opinions expressed by the participants and RespectAbility's materials are theirs along and do not necessarily reflect the views and opinions of JPMorgan Chase &amp; Co. or its affiliates." id="212" name="Shape 212" title="Thank you JP Morgan Chase &amp; Co."/>
          <p:cNvPicPr preferRelativeResize="0"/>
          <p:nvPr/>
        </p:nvPicPr>
        <p:blipFill rotWithShape="1">
          <a:blip r:embed="rId4">
            <a:alphaModFix/>
          </a:blip>
          <a:srcRect b="0" l="0" r="0" t="0"/>
          <a:stretch/>
        </p:blipFill>
        <p:spPr>
          <a:xfrm>
            <a:off x="1949450" y="4718050"/>
            <a:ext cx="8229600" cy="1377950"/>
          </a:xfrm>
          <a:prstGeom prst="rect">
            <a:avLst/>
          </a:prstGeom>
          <a:noFill/>
          <a:ln>
            <a:noFill/>
          </a:ln>
        </p:spPr>
      </p:pic>
      <p:pic>
        <p:nvPicPr>
          <p:cNvPr id="213" name="Shape 213"/>
          <p:cNvPicPr preferRelativeResize="0"/>
          <p:nvPr/>
        </p:nvPicPr>
        <p:blipFill rotWithShape="1">
          <a:blip r:embed="rId5">
            <a:alphaModFix/>
          </a:blip>
          <a:srcRect b="0" l="0" r="0" t="0"/>
          <a:stretch/>
        </p:blipFill>
        <p:spPr>
          <a:xfrm>
            <a:off x="2157265" y="1774874"/>
            <a:ext cx="3153396" cy="2743199"/>
          </a:xfrm>
          <a:prstGeom prst="rect">
            <a:avLst/>
          </a:prstGeom>
          <a:noFill/>
          <a:ln>
            <a:noFill/>
          </a:ln>
        </p:spPr>
      </p:pic>
      <p:sp>
        <p:nvSpPr>
          <p:cNvPr id="214" name="Shape 214"/>
          <p:cNvSpPr txBox="1"/>
          <p:nvPr>
            <p:ph type="title"/>
          </p:nvPr>
        </p:nvSpPr>
        <p:spPr>
          <a:xfrm>
            <a:off x="0" y="0"/>
            <a:ext cx="12192000" cy="1328927"/>
          </a:xfrm>
          <a:prstGeom prst="rect">
            <a:avLst/>
          </a:prstGeom>
          <a:solidFill>
            <a:srgbClr val="000099"/>
          </a:solid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US" sz="4400" u="none" cap="none" strike="noStrike">
                <a:solidFill>
                  <a:schemeClr val="lt1"/>
                </a:solidFill>
                <a:latin typeface="Calibri"/>
                <a:ea typeface="Calibri"/>
                <a:cs typeface="Calibri"/>
                <a:sym typeface="Calibri"/>
              </a:rPr>
              <a:t>Don’t Miss Our Next Webinar!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0" y="0"/>
            <a:ext cx="12192000" cy="1417638"/>
          </a:xfrm>
          <a:prstGeom prst="rect">
            <a:avLst/>
          </a:prstGeom>
          <a:solidFill>
            <a:srgbClr val="000099"/>
          </a:solid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US" sz="4400" u="none" cap="none" strike="noStrike">
                <a:solidFill>
                  <a:schemeClr val="lt1"/>
                </a:solidFill>
                <a:latin typeface="Calibri"/>
                <a:ea typeface="Calibri"/>
                <a:cs typeface="Calibri"/>
                <a:sym typeface="Calibri"/>
              </a:rPr>
              <a:t>A Quick Thank You to Our Sponsor</a:t>
            </a:r>
          </a:p>
        </p:txBody>
      </p:sp>
      <p:pic>
        <p:nvPicPr>
          <p:cNvPr descr="These webinars are made possible through the generous support of JP Morgan Chase and Co.. The views and opinions expressed by the participants and RespectAbility's materials are theirs along and do not necessarily reflect the views and opinions of JPMorgan Chase &amp; Co. or its affiliates." id="104" name="Shape 104" title="JP Morgan Chase &amp; Co."/>
          <p:cNvPicPr preferRelativeResize="0"/>
          <p:nvPr>
            <p:ph idx="1" type="body"/>
          </p:nvPr>
        </p:nvPicPr>
        <p:blipFill rotWithShape="1">
          <a:blip r:embed="rId3">
            <a:alphaModFix/>
          </a:blip>
          <a:srcRect b="0" l="0" r="0" t="0"/>
          <a:stretch/>
        </p:blipFill>
        <p:spPr>
          <a:xfrm>
            <a:off x="609600" y="2944814"/>
            <a:ext cx="10972799" cy="18367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idx="1" type="body"/>
          </p:nvPr>
        </p:nvSpPr>
        <p:spPr>
          <a:xfrm>
            <a:off x="1016000" y="1295400"/>
            <a:ext cx="10160000" cy="50291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000000"/>
              </a:buClr>
              <a:buSzPct val="25000"/>
              <a:buFont typeface="Noto Sans Symbols"/>
              <a:buNone/>
            </a:pPr>
            <a:r>
              <a:rPr b="1" i="0" lang="en-US" sz="2000" u="none" cap="none" strike="noStrike">
                <a:solidFill>
                  <a:srgbClr val="000000"/>
                </a:solidFill>
                <a:latin typeface="Calibri"/>
                <a:ea typeface="Calibri"/>
                <a:cs typeface="Calibri"/>
                <a:sym typeface="Calibri"/>
              </a:rPr>
              <a:t>We have many resources for policy makers and employers on our website and are ready to help! </a:t>
            </a:r>
          </a:p>
          <a:p>
            <a:pPr indent="0" lvl="0" marL="0" marR="0" rtl="0" algn="ctr">
              <a:spcBef>
                <a:spcPts val="500"/>
              </a:spcBef>
              <a:spcAft>
                <a:spcPts val="0"/>
              </a:spcAft>
              <a:buClr>
                <a:srgbClr val="000090"/>
              </a:buClr>
              <a:buSzPct val="25000"/>
              <a:buFont typeface="Noto Sans Symbols"/>
              <a:buNone/>
            </a:pPr>
            <a:r>
              <a:rPr b="1" i="0" lang="en-US" sz="2800" u="none" cap="none" strike="noStrike">
                <a:solidFill>
                  <a:srgbClr val="000090"/>
                </a:solidFill>
                <a:latin typeface="Calibri"/>
                <a:ea typeface="Calibri"/>
                <a:cs typeface="Calibri"/>
                <a:sym typeface="Calibri"/>
              </a:rPr>
              <a:t>RespectAbilityUSA</a:t>
            </a:r>
          </a:p>
          <a:p>
            <a:pPr indent="0" lvl="0" marL="0" marR="0" rtl="0" algn="ctr">
              <a:spcBef>
                <a:spcPts val="500"/>
              </a:spcBef>
              <a:spcAft>
                <a:spcPts val="0"/>
              </a:spcAft>
              <a:buClr>
                <a:srgbClr val="000090"/>
              </a:buClr>
              <a:buSzPct val="25000"/>
              <a:buFont typeface="Noto Sans Symbols"/>
              <a:buNone/>
            </a:pPr>
            <a:r>
              <a:rPr b="1" i="0" lang="en-US" sz="2800" u="none" cap="none" strike="noStrike">
                <a:solidFill>
                  <a:srgbClr val="000090"/>
                </a:solidFill>
                <a:latin typeface="Calibri"/>
                <a:ea typeface="Calibri"/>
                <a:cs typeface="Calibri"/>
                <a:sym typeface="Calibri"/>
              </a:rPr>
              <a:t>11333 Woodglen Drive, #102</a:t>
            </a:r>
          </a:p>
          <a:p>
            <a:pPr indent="0" lvl="0" marL="0" marR="0" rtl="0" algn="ctr">
              <a:spcBef>
                <a:spcPts val="500"/>
              </a:spcBef>
              <a:spcAft>
                <a:spcPts val="0"/>
              </a:spcAft>
              <a:buClr>
                <a:srgbClr val="000090"/>
              </a:buClr>
              <a:buSzPct val="25000"/>
              <a:buFont typeface="Noto Sans Symbols"/>
              <a:buNone/>
            </a:pPr>
            <a:r>
              <a:rPr b="1" i="0" lang="en-US" sz="2800" u="none" cap="none" strike="noStrike">
                <a:solidFill>
                  <a:srgbClr val="000090"/>
                </a:solidFill>
                <a:latin typeface="Calibri"/>
                <a:ea typeface="Calibri"/>
                <a:cs typeface="Calibri"/>
                <a:sym typeface="Calibri"/>
              </a:rPr>
              <a:t>Rockville, MD 20852</a:t>
            </a:r>
          </a:p>
          <a:p>
            <a:pPr indent="-342900" lvl="0" marL="342900" marR="0" rtl="0" algn="ctr">
              <a:spcBef>
                <a:spcPts val="500"/>
              </a:spcBef>
              <a:spcAft>
                <a:spcPts val="0"/>
              </a:spcAft>
              <a:buClr>
                <a:schemeClr val="dk1"/>
              </a:buClr>
              <a:buSzPct val="100000"/>
              <a:buFont typeface="Arial"/>
              <a:buNone/>
            </a:pPr>
            <a:r>
              <a:t/>
            </a:r>
            <a:endParaRPr b="1" i="0" sz="800" u="none" cap="none" strike="noStrike">
              <a:solidFill>
                <a:srgbClr val="000090"/>
              </a:solidFill>
              <a:latin typeface="Calibri"/>
              <a:ea typeface="Calibri"/>
              <a:cs typeface="Calibri"/>
              <a:sym typeface="Calibri"/>
            </a:endParaRPr>
          </a:p>
          <a:p>
            <a:pPr indent="0" lvl="0" marL="0" marR="0" rtl="0" algn="ctr">
              <a:spcBef>
                <a:spcPts val="500"/>
              </a:spcBef>
              <a:spcAft>
                <a:spcPts val="0"/>
              </a:spcAft>
              <a:buClr>
                <a:srgbClr val="000090"/>
              </a:buClr>
              <a:buSzPct val="25000"/>
              <a:buFont typeface="Noto Sans Symbols"/>
              <a:buNone/>
            </a:pPr>
            <a:r>
              <a:rPr b="1" i="0" lang="en-US" sz="2800" u="sng" cap="none" strike="noStrike">
                <a:solidFill>
                  <a:schemeClr val="hlink"/>
                </a:solidFill>
                <a:latin typeface="Calibri"/>
                <a:ea typeface="Calibri"/>
                <a:cs typeface="Calibri"/>
                <a:sym typeface="Calibri"/>
                <a:hlinkClick r:id="rId3"/>
              </a:rPr>
              <a:t>www.RespectAbilityUSA.org</a:t>
            </a:r>
          </a:p>
          <a:p>
            <a:pPr indent="0" lvl="0" marL="0" marR="0" rtl="0" algn="ctr">
              <a:spcBef>
                <a:spcPts val="500"/>
              </a:spcBef>
              <a:spcAft>
                <a:spcPts val="0"/>
              </a:spcAft>
              <a:buClr>
                <a:srgbClr val="000090"/>
              </a:buClr>
              <a:buSzPct val="25000"/>
              <a:buFont typeface="Noto Sans Symbols"/>
              <a:buNone/>
            </a:pPr>
            <a:r>
              <a:rPr b="1" i="0" lang="en-US" sz="2800" u="none" cap="none" strike="noStrike">
                <a:solidFill>
                  <a:srgbClr val="000090"/>
                </a:solidFill>
                <a:latin typeface="Calibri"/>
                <a:ea typeface="Calibri"/>
                <a:cs typeface="Calibri"/>
                <a:sym typeface="Calibri"/>
              </a:rPr>
              <a:t>Cell: (202) 365 – 0787</a:t>
            </a:r>
          </a:p>
          <a:p>
            <a:pPr indent="0" lvl="0" marL="0" marR="0" rtl="0" algn="ctr">
              <a:spcBef>
                <a:spcPts val="500"/>
              </a:spcBef>
              <a:spcAft>
                <a:spcPts val="0"/>
              </a:spcAft>
              <a:buClr>
                <a:srgbClr val="000090"/>
              </a:buClr>
              <a:buSzPct val="25000"/>
              <a:buFont typeface="Noto Sans Symbols"/>
              <a:buNone/>
            </a:pPr>
            <a:r>
              <a:rPr b="1" i="0" lang="en-US" sz="2800" u="none" cap="none" strike="noStrike">
                <a:solidFill>
                  <a:srgbClr val="000090"/>
                </a:solidFill>
                <a:latin typeface="Calibri"/>
                <a:ea typeface="Calibri"/>
                <a:cs typeface="Calibri"/>
                <a:sym typeface="Calibri"/>
              </a:rPr>
              <a:t>Jennifer Laszlo Mizrahi</a:t>
            </a:r>
          </a:p>
          <a:p>
            <a:pPr indent="0" lvl="0" marL="0" marR="0" rtl="0" algn="ctr">
              <a:spcBef>
                <a:spcPts val="500"/>
              </a:spcBef>
              <a:spcAft>
                <a:spcPts val="0"/>
              </a:spcAft>
              <a:buClr>
                <a:srgbClr val="000090"/>
              </a:buClr>
              <a:buSzPct val="25000"/>
              <a:buFont typeface="Noto Sans Symbols"/>
              <a:buNone/>
            </a:pPr>
            <a:r>
              <a:rPr b="1" i="0" lang="en-US" sz="2800" u="none" cap="none" strike="noStrike">
                <a:solidFill>
                  <a:srgbClr val="000090"/>
                </a:solidFill>
                <a:latin typeface="Calibri"/>
                <a:ea typeface="Calibri"/>
                <a:cs typeface="Calibri"/>
                <a:sym typeface="Calibri"/>
              </a:rPr>
              <a:t>President</a:t>
            </a:r>
          </a:p>
          <a:p>
            <a:pPr indent="0" lvl="0" marL="0" marR="0" rtl="0" algn="ctr">
              <a:spcBef>
                <a:spcPts val="500"/>
              </a:spcBef>
              <a:buClr>
                <a:srgbClr val="000090"/>
              </a:buClr>
              <a:buSzPct val="25000"/>
              <a:buFont typeface="Noto Sans Symbols"/>
              <a:buNone/>
            </a:pPr>
            <a:r>
              <a:rPr b="1" i="0" lang="en-US" sz="2800" u="none" cap="none" strike="noStrike">
                <a:solidFill>
                  <a:srgbClr val="000090"/>
                </a:solidFill>
                <a:latin typeface="Calibri"/>
                <a:ea typeface="Calibri"/>
                <a:cs typeface="Calibri"/>
                <a:sym typeface="Calibri"/>
              </a:rPr>
              <a:t>JenniferM@RespectAbilityUSA.org</a:t>
            </a:r>
          </a:p>
        </p:txBody>
      </p:sp>
      <p:sp>
        <p:nvSpPr>
          <p:cNvPr id="221" name="Shape 221"/>
          <p:cNvSpPr txBox="1"/>
          <p:nvPr>
            <p:ph type="title"/>
          </p:nvPr>
        </p:nvSpPr>
        <p:spPr>
          <a:xfrm>
            <a:off x="0" y="0"/>
            <a:ext cx="12192000" cy="1243584"/>
          </a:xfrm>
          <a:prstGeom prst="rect">
            <a:avLst/>
          </a:prstGeom>
          <a:solidFill>
            <a:srgbClr val="000099"/>
          </a:solid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US" sz="4400" u="none" cap="none" strike="noStrike">
                <a:solidFill>
                  <a:schemeClr val="lt1"/>
                </a:solidFill>
                <a:latin typeface="Calibri"/>
                <a:ea typeface="Calibri"/>
                <a:cs typeface="Calibri"/>
                <a:sym typeface="Calibri"/>
              </a:rPr>
              <a:t>RespectAbility Contact Information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609600" y="274637"/>
            <a:ext cx="109727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IVRS and Employer Engagement</a:t>
            </a:r>
          </a:p>
        </p:txBody>
      </p:sp>
      <p:sp>
        <p:nvSpPr>
          <p:cNvPr id="110" name="Shape 110"/>
          <p:cNvSpPr txBox="1"/>
          <p:nvPr>
            <p:ph idx="1" type="body"/>
          </p:nvPr>
        </p:nvSpPr>
        <p:spPr>
          <a:xfrm>
            <a:off x="609600" y="1600200"/>
            <a:ext cx="10972799"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600" u="none" cap="none" strike="noStrike">
                <a:solidFill>
                  <a:schemeClr val="dk1"/>
                </a:solidFill>
                <a:latin typeface="Calibri"/>
                <a:ea typeface="Calibri"/>
                <a:cs typeface="Calibri"/>
                <a:sym typeface="Calibri"/>
              </a:rPr>
              <a:t>David Mitchell, IVRS Administrator</a:t>
            </a:r>
          </a:p>
          <a:p>
            <a:pPr indent="-342900" lvl="0" marL="342900" marR="0" rtl="0" algn="l">
              <a:spcBef>
                <a:spcPts val="520"/>
              </a:spcBef>
              <a:spcAft>
                <a:spcPts val="0"/>
              </a:spcAft>
              <a:buClr>
                <a:schemeClr val="dk1"/>
              </a:buClr>
              <a:buSzPct val="100000"/>
              <a:buFont typeface="Arial"/>
              <a:buChar char="•"/>
            </a:pPr>
            <a:r>
              <a:rPr b="0" i="0" lang="en-US" sz="2600" u="none" cap="none" strike="noStrike">
                <a:solidFill>
                  <a:schemeClr val="dk1"/>
                </a:solidFill>
                <a:latin typeface="Calibri"/>
                <a:ea typeface="Calibri"/>
                <a:cs typeface="Calibri"/>
                <a:sym typeface="Calibri"/>
              </a:rPr>
              <a:t>Michelle Krefft, IVRS Business Consultant</a:t>
            </a:r>
          </a:p>
          <a:p>
            <a:pPr indent="-342900" lvl="0" marL="342900" marR="0" rtl="0" algn="l">
              <a:spcBef>
                <a:spcPts val="520"/>
              </a:spcBef>
              <a:spcAft>
                <a:spcPts val="0"/>
              </a:spcAft>
              <a:buClr>
                <a:schemeClr val="dk1"/>
              </a:buClr>
              <a:buSzPct val="100000"/>
              <a:buFont typeface="Arial"/>
              <a:buChar char="•"/>
            </a:pPr>
            <a:r>
              <a:rPr b="0" i="0" lang="en-US" sz="2600" u="none" cap="none" strike="noStrike">
                <a:solidFill>
                  <a:schemeClr val="dk1"/>
                </a:solidFill>
                <a:latin typeface="Calibri"/>
                <a:ea typeface="Calibri"/>
                <a:cs typeface="Calibri"/>
                <a:sym typeface="Calibri"/>
              </a:rPr>
              <a:t>Emily Brown, HR Retention Specialist, UnityPoint Health – Des Moines</a:t>
            </a:r>
          </a:p>
          <a:p>
            <a:pPr indent="0" lvl="0" marL="0" marR="0" rtl="0" algn="l">
              <a:spcBef>
                <a:spcPts val="640"/>
              </a:spcBef>
              <a:spcAft>
                <a:spcPts val="0"/>
              </a:spcAft>
              <a:buClr>
                <a:schemeClr val="dk1"/>
              </a:buClr>
              <a:buSzPct val="25000"/>
              <a:buFont typeface="Arial"/>
              <a:buNone/>
            </a:pPr>
            <a:r>
              <a:rPr b="1" i="0" lang="en-US" sz="3200" u="none" cap="none" strike="noStrike">
                <a:solidFill>
                  <a:schemeClr val="dk1"/>
                </a:solidFill>
                <a:latin typeface="Calibri"/>
                <a:ea typeface="Calibri"/>
                <a:cs typeface="Calibri"/>
                <a:sym typeface="Calibri"/>
              </a:rPr>
              <a:t>A relationship can be the catalyst for having real impact in someone’s life.  This is why we’ve focused on building relationships in order to effectively support individuals with disabilities.  </a:t>
            </a:r>
          </a:p>
          <a:p>
            <a:pPr indent="0" lvl="0" marL="0" marR="0" rtl="0" algn="l">
              <a:spcBef>
                <a:spcPts val="640"/>
              </a:spcBef>
              <a:buClr>
                <a:schemeClr val="dk1"/>
              </a:buClr>
              <a:buSzPct val="25000"/>
              <a:buFont typeface="Arial"/>
              <a:buNone/>
            </a:pPr>
            <a:r>
              <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609600" y="274637"/>
            <a:ext cx="109727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US" sz="4400" u="none" cap="none" strike="noStrike">
                <a:solidFill>
                  <a:schemeClr val="lt1"/>
                </a:solidFill>
                <a:latin typeface="Calibri"/>
                <a:ea typeface="Calibri"/>
                <a:cs typeface="Calibri"/>
                <a:sym typeface="Calibri"/>
              </a:rPr>
              <a:t>Our Partners</a:t>
            </a:r>
          </a:p>
        </p:txBody>
      </p:sp>
      <p:pic>
        <p:nvPicPr>
          <p:cNvPr id="116" name="Shape 116"/>
          <p:cNvPicPr preferRelativeResize="0"/>
          <p:nvPr>
            <p:ph idx="1" type="body"/>
          </p:nvPr>
        </p:nvPicPr>
        <p:blipFill rotWithShape="1">
          <a:blip r:embed="rId3">
            <a:alphaModFix/>
          </a:blip>
          <a:srcRect b="0" l="0" r="0" t="0"/>
          <a:stretch/>
        </p:blipFill>
        <p:spPr>
          <a:xfrm>
            <a:off x="6341555" y="2067341"/>
            <a:ext cx="3128448" cy="661197"/>
          </a:xfrm>
          <a:prstGeom prst="rect">
            <a:avLst/>
          </a:prstGeom>
          <a:noFill/>
          <a:ln>
            <a:noFill/>
          </a:ln>
        </p:spPr>
      </p:pic>
      <p:pic>
        <p:nvPicPr>
          <p:cNvPr id="117" name="Shape 117"/>
          <p:cNvPicPr preferRelativeResize="0"/>
          <p:nvPr/>
        </p:nvPicPr>
        <p:blipFill rotWithShape="1">
          <a:blip r:embed="rId4">
            <a:alphaModFix/>
          </a:blip>
          <a:srcRect b="0" l="0" r="0" t="0"/>
          <a:stretch/>
        </p:blipFill>
        <p:spPr>
          <a:xfrm>
            <a:off x="6459110" y="3697358"/>
            <a:ext cx="2814135" cy="1196007"/>
          </a:xfrm>
          <a:prstGeom prst="rect">
            <a:avLst/>
          </a:prstGeom>
          <a:noFill/>
          <a:ln>
            <a:noFill/>
          </a:ln>
        </p:spPr>
      </p:pic>
      <p:pic>
        <p:nvPicPr>
          <p:cNvPr id="118" name="Shape 118"/>
          <p:cNvPicPr preferRelativeResize="0"/>
          <p:nvPr/>
        </p:nvPicPr>
        <p:blipFill rotWithShape="1">
          <a:blip r:embed="rId5">
            <a:alphaModFix/>
          </a:blip>
          <a:srcRect b="0" l="0" r="0" t="0"/>
          <a:stretch/>
        </p:blipFill>
        <p:spPr>
          <a:xfrm>
            <a:off x="1321904" y="4267614"/>
            <a:ext cx="2838451" cy="819150"/>
          </a:xfrm>
          <a:prstGeom prst="rect">
            <a:avLst/>
          </a:prstGeom>
          <a:noFill/>
          <a:ln>
            <a:noFill/>
          </a:ln>
        </p:spPr>
      </p:pic>
      <p:sp>
        <p:nvSpPr>
          <p:cNvPr id="119" name="Shape 119"/>
          <p:cNvSpPr/>
          <p:nvPr/>
        </p:nvSpPr>
        <p:spPr>
          <a:xfrm>
            <a:off x="0" y="-184666"/>
            <a:ext cx="12192000" cy="36933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chemeClr val="dk1"/>
              </a:solidFill>
              <a:latin typeface="Arial"/>
              <a:ea typeface="Arial"/>
              <a:cs typeface="Arial"/>
              <a:sym typeface="Arial"/>
            </a:endParaRPr>
          </a:p>
        </p:txBody>
      </p:sp>
      <p:pic>
        <p:nvPicPr>
          <p:cNvPr id="120" name="Shape 120"/>
          <p:cNvPicPr preferRelativeResize="0"/>
          <p:nvPr/>
        </p:nvPicPr>
        <p:blipFill rotWithShape="1">
          <a:blip r:embed="rId6">
            <a:alphaModFix/>
          </a:blip>
          <a:srcRect b="0" l="0" r="0" t="0"/>
          <a:stretch/>
        </p:blipFill>
        <p:spPr>
          <a:xfrm>
            <a:off x="1393465" y="2204499"/>
            <a:ext cx="2496545" cy="1361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609600" y="274637"/>
            <a:ext cx="109727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Brief Overview</a:t>
            </a:r>
          </a:p>
        </p:txBody>
      </p:sp>
      <p:sp>
        <p:nvSpPr>
          <p:cNvPr id="126" name="Shape 126"/>
          <p:cNvSpPr txBox="1"/>
          <p:nvPr>
            <p:ph idx="1" type="body"/>
          </p:nvPr>
        </p:nvSpPr>
        <p:spPr>
          <a:xfrm>
            <a:off x="682752" y="1075945"/>
            <a:ext cx="10972799" cy="4525963"/>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New staff training</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Business Services Manual</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Reverse Job Fair</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Kwik Star</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Access to Ability</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Business Engagement</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UnityPoint Contract</a:t>
            </a:r>
          </a:p>
          <a:p>
            <a:pPr indent="-342900" lvl="0" marL="342900" marR="0" rtl="0" algn="l">
              <a:lnSpc>
                <a:spcPct val="90000"/>
              </a:lnSpc>
              <a:spcBef>
                <a:spcPts val="640"/>
              </a:spcBef>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Steven’s Success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609600" y="274637"/>
            <a:ext cx="109727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Business Services Manual/Staff training</a:t>
            </a:r>
          </a:p>
        </p:txBody>
      </p:sp>
      <p:sp>
        <p:nvSpPr>
          <p:cNvPr id="132" name="Shape 132"/>
          <p:cNvSpPr txBox="1"/>
          <p:nvPr>
            <p:ph idx="1" type="body"/>
          </p:nvPr>
        </p:nvSpPr>
        <p:spPr>
          <a:xfrm>
            <a:off x="597408" y="1197865"/>
            <a:ext cx="10972799"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New Staff training</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Area office training</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1:1 staff training</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Business services training</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Business Intake</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Job Analysis</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Tools for partnership versus job placement</a:t>
            </a:r>
          </a:p>
          <a:p>
            <a:pPr indent="-228600" lvl="2" marL="1143000" marR="0" rtl="0" algn="l">
              <a:spcBef>
                <a:spcPts val="480"/>
              </a:spcBef>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Section 503 Federal Contracting</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803031" y="365127"/>
            <a:ext cx="10515599" cy="1325562"/>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The Value of Training</a:t>
            </a:r>
          </a:p>
        </p:txBody>
      </p:sp>
      <p:sp>
        <p:nvSpPr>
          <p:cNvPr id="138" name="Shape 138"/>
          <p:cNvSpPr txBox="1"/>
          <p:nvPr>
            <p:ph idx="1" type="body"/>
          </p:nvPr>
        </p:nvSpPr>
        <p:spPr>
          <a:xfrm>
            <a:off x="597408" y="1319784"/>
            <a:ext cx="10972799" cy="4525963"/>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760" u="none" cap="none" strike="noStrike">
                <a:solidFill>
                  <a:schemeClr val="dk1"/>
                </a:solidFill>
                <a:latin typeface="Calibri"/>
                <a:ea typeface="Calibri"/>
                <a:cs typeface="Calibri"/>
                <a:sym typeface="Calibri"/>
              </a:rPr>
              <a:t>Comments from our staff.</a:t>
            </a:r>
          </a:p>
          <a:p>
            <a:pPr indent="-342900" lvl="0" marL="342900" marR="0" rtl="0" algn="l">
              <a:lnSpc>
                <a:spcPct val="100000"/>
              </a:lnSpc>
              <a:spcBef>
                <a:spcPts val="352"/>
              </a:spcBef>
              <a:spcAft>
                <a:spcPts val="0"/>
              </a:spcAft>
              <a:buClr>
                <a:schemeClr val="dk1"/>
              </a:buClr>
              <a:buSzPct val="97777"/>
              <a:buFont typeface="Arial"/>
              <a:buChar char="•"/>
            </a:pPr>
            <a:r>
              <a:rPr b="0" i="0" lang="en-US" sz="1760" u="none" cap="none" strike="noStrike">
                <a:solidFill>
                  <a:schemeClr val="dk1"/>
                </a:solidFill>
                <a:latin typeface="Calibri"/>
                <a:ea typeface="Calibri"/>
                <a:cs typeface="Calibri"/>
                <a:sym typeface="Calibri"/>
              </a:rPr>
              <a:t>Different job duties at 2 businesses- how to get more comfortable with businesses and strategies for the first meeting</a:t>
            </a:r>
          </a:p>
          <a:p>
            <a:pPr indent="0" lvl="0" marL="0" marR="0" rtl="0" algn="l">
              <a:lnSpc>
                <a:spcPct val="100000"/>
              </a:lnSpc>
              <a:spcBef>
                <a:spcPts val="352"/>
              </a:spcBef>
              <a:spcAft>
                <a:spcPts val="0"/>
              </a:spcAft>
              <a:buClr>
                <a:schemeClr val="dk1"/>
              </a:buClr>
              <a:buSzPct val="25000"/>
              <a:buFont typeface="Arial"/>
              <a:buNone/>
            </a:pPr>
            <a:r>
              <a:t/>
            </a:r>
            <a:endParaRPr b="0" i="0" sz="1760" u="none" cap="none" strike="noStrike">
              <a:solidFill>
                <a:schemeClr val="dk1"/>
              </a:solidFill>
              <a:latin typeface="Calibri"/>
              <a:ea typeface="Calibri"/>
              <a:cs typeface="Calibri"/>
              <a:sym typeface="Calibri"/>
            </a:endParaRPr>
          </a:p>
          <a:p>
            <a:pPr indent="-342900" lvl="0" marL="342900" marR="0" rtl="0" algn="l">
              <a:lnSpc>
                <a:spcPct val="100000"/>
              </a:lnSpc>
              <a:spcBef>
                <a:spcPts val="352"/>
              </a:spcBef>
              <a:spcAft>
                <a:spcPts val="0"/>
              </a:spcAft>
              <a:buClr>
                <a:schemeClr val="dk1"/>
              </a:buClr>
              <a:buSzPct val="97777"/>
              <a:buFont typeface="Arial"/>
              <a:buChar char="•"/>
            </a:pPr>
            <a:r>
              <a:rPr b="0" i="0" lang="en-US" sz="1760" u="none" cap="none" strike="noStrike">
                <a:solidFill>
                  <a:schemeClr val="dk1"/>
                </a:solidFill>
                <a:latin typeface="Calibri"/>
                <a:ea typeface="Calibri"/>
                <a:cs typeface="Calibri"/>
                <a:sym typeface="Calibri"/>
              </a:rPr>
              <a:t>I also learned that there are many employers that </a:t>
            </a:r>
            <a:r>
              <a:rPr b="0" i="0" lang="en-US" sz="1760" u="sng" cap="none" strike="noStrike">
                <a:solidFill>
                  <a:schemeClr val="dk1"/>
                </a:solidFill>
                <a:latin typeface="Calibri"/>
                <a:ea typeface="Calibri"/>
                <a:cs typeface="Calibri"/>
                <a:sym typeface="Calibri"/>
              </a:rPr>
              <a:t>NEED</a:t>
            </a:r>
            <a:r>
              <a:rPr b="0" i="0" lang="en-US" sz="1760" u="none" cap="none" strike="noStrike">
                <a:solidFill>
                  <a:schemeClr val="dk1"/>
                </a:solidFill>
                <a:latin typeface="Calibri"/>
                <a:ea typeface="Calibri"/>
                <a:cs typeface="Calibri"/>
                <a:sym typeface="Calibri"/>
              </a:rPr>
              <a:t> our clients just as much as our clients want to work.</a:t>
            </a:r>
          </a:p>
          <a:p>
            <a:pPr indent="0" lvl="0" marL="0" marR="0" rtl="0" algn="l">
              <a:lnSpc>
                <a:spcPct val="100000"/>
              </a:lnSpc>
              <a:spcBef>
                <a:spcPts val="352"/>
              </a:spcBef>
              <a:spcAft>
                <a:spcPts val="0"/>
              </a:spcAft>
              <a:buClr>
                <a:schemeClr val="dk1"/>
              </a:buClr>
              <a:buSzPct val="25000"/>
              <a:buFont typeface="Arial"/>
              <a:buNone/>
            </a:pPr>
            <a:r>
              <a:t/>
            </a:r>
            <a:endParaRPr b="0" i="0" sz="1760" u="none" cap="none" strike="noStrike">
              <a:solidFill>
                <a:schemeClr val="dk1"/>
              </a:solidFill>
              <a:latin typeface="Calibri"/>
              <a:ea typeface="Calibri"/>
              <a:cs typeface="Calibri"/>
              <a:sym typeface="Calibri"/>
            </a:endParaRPr>
          </a:p>
          <a:p>
            <a:pPr indent="-342900" lvl="0" marL="342900" marR="0" rtl="0" algn="l">
              <a:lnSpc>
                <a:spcPct val="100000"/>
              </a:lnSpc>
              <a:spcBef>
                <a:spcPts val="352"/>
              </a:spcBef>
              <a:spcAft>
                <a:spcPts val="0"/>
              </a:spcAft>
              <a:buClr>
                <a:schemeClr val="dk1"/>
              </a:buClr>
              <a:buSzPct val="97777"/>
              <a:buFont typeface="Arial"/>
              <a:buChar char="•"/>
            </a:pPr>
            <a:r>
              <a:rPr b="0" i="0" lang="en-US" sz="1760" u="none" cap="none" strike="noStrike">
                <a:solidFill>
                  <a:schemeClr val="dk1"/>
                </a:solidFill>
                <a:latin typeface="Calibri"/>
                <a:ea typeface="Calibri"/>
                <a:cs typeface="Calibri"/>
                <a:sym typeface="Calibri"/>
              </a:rPr>
              <a:t>To be open and direct with employers so that they can best serve individuals</a:t>
            </a:r>
          </a:p>
          <a:p>
            <a:pPr indent="-342900" lvl="0" marL="342900" marR="0" rtl="0" algn="l">
              <a:lnSpc>
                <a:spcPct val="100000"/>
              </a:lnSpc>
              <a:spcBef>
                <a:spcPts val="352"/>
              </a:spcBef>
              <a:spcAft>
                <a:spcPts val="0"/>
              </a:spcAft>
              <a:buClr>
                <a:schemeClr val="dk1"/>
              </a:buClr>
              <a:buSzPct val="97777"/>
              <a:buFont typeface="Arial"/>
              <a:buChar char="•"/>
            </a:pPr>
            <a:r>
              <a:rPr b="0" i="0" lang="en-US" sz="1760" u="none" cap="none" strike="noStrike">
                <a:solidFill>
                  <a:schemeClr val="dk1"/>
                </a:solidFill>
                <a:latin typeface="Calibri"/>
                <a:ea typeface="Calibri"/>
                <a:cs typeface="Calibri"/>
                <a:sym typeface="Calibri"/>
              </a:rPr>
              <a:t>It was nice to learn about UnityPoint and have a tour of the facility</a:t>
            </a:r>
          </a:p>
          <a:p>
            <a:pPr indent="0" lvl="0" marL="0" marR="0" rtl="0" algn="l">
              <a:lnSpc>
                <a:spcPct val="100000"/>
              </a:lnSpc>
              <a:spcBef>
                <a:spcPts val="352"/>
              </a:spcBef>
              <a:spcAft>
                <a:spcPts val="0"/>
              </a:spcAft>
              <a:buClr>
                <a:schemeClr val="dk1"/>
              </a:buClr>
              <a:buSzPct val="25000"/>
              <a:buFont typeface="Arial"/>
              <a:buNone/>
            </a:pPr>
            <a:r>
              <a:t/>
            </a:r>
            <a:endParaRPr b="0" i="0" sz="1760" u="none" cap="none" strike="noStrike">
              <a:solidFill>
                <a:schemeClr val="dk1"/>
              </a:solidFill>
              <a:latin typeface="Calibri"/>
              <a:ea typeface="Calibri"/>
              <a:cs typeface="Calibri"/>
              <a:sym typeface="Calibri"/>
            </a:endParaRPr>
          </a:p>
          <a:p>
            <a:pPr indent="-342900" lvl="0" marL="342900" marR="0" rtl="0" algn="l">
              <a:lnSpc>
                <a:spcPct val="100000"/>
              </a:lnSpc>
              <a:spcBef>
                <a:spcPts val="352"/>
              </a:spcBef>
              <a:spcAft>
                <a:spcPts val="0"/>
              </a:spcAft>
              <a:buClr>
                <a:schemeClr val="dk1"/>
              </a:buClr>
              <a:buSzPct val="97777"/>
              <a:buFont typeface="Arial"/>
              <a:buChar char="•"/>
            </a:pPr>
            <a:r>
              <a:rPr b="0" i="0" lang="en-US" sz="1760" u="none" cap="none" strike="noStrike">
                <a:solidFill>
                  <a:schemeClr val="dk1"/>
                </a:solidFill>
                <a:latin typeface="Calibri"/>
                <a:ea typeface="Calibri"/>
                <a:cs typeface="Calibri"/>
                <a:sym typeface="Calibri"/>
              </a:rPr>
              <a:t>IVRS Business Questions hand out will be very helpful to take back home and utilize with local employers</a:t>
            </a:r>
          </a:p>
          <a:p>
            <a:pPr indent="0" lvl="0" marL="0" marR="0" rtl="0" algn="l">
              <a:lnSpc>
                <a:spcPct val="100000"/>
              </a:lnSpc>
              <a:spcBef>
                <a:spcPts val="352"/>
              </a:spcBef>
              <a:spcAft>
                <a:spcPts val="0"/>
              </a:spcAft>
              <a:buClr>
                <a:schemeClr val="dk1"/>
              </a:buClr>
              <a:buSzPct val="25000"/>
              <a:buFont typeface="Arial"/>
              <a:buNone/>
            </a:pPr>
            <a:r>
              <a:t/>
            </a:r>
            <a:endParaRPr b="0" i="0" sz="1760" u="none" cap="none" strike="noStrike">
              <a:solidFill>
                <a:schemeClr val="dk1"/>
              </a:solidFill>
              <a:latin typeface="Calibri"/>
              <a:ea typeface="Calibri"/>
              <a:cs typeface="Calibri"/>
              <a:sym typeface="Calibri"/>
            </a:endParaRPr>
          </a:p>
          <a:p>
            <a:pPr indent="-342900" lvl="0" marL="342900" marR="0" rtl="0" algn="l">
              <a:lnSpc>
                <a:spcPct val="100000"/>
              </a:lnSpc>
              <a:spcBef>
                <a:spcPts val="352"/>
              </a:spcBef>
              <a:spcAft>
                <a:spcPts val="0"/>
              </a:spcAft>
              <a:buClr>
                <a:schemeClr val="dk1"/>
              </a:buClr>
              <a:buSzPct val="97777"/>
              <a:buFont typeface="Arial"/>
              <a:buChar char="•"/>
            </a:pPr>
            <a:r>
              <a:rPr b="0" i="0" lang="en-US" sz="1760" u="none" cap="none" strike="noStrike">
                <a:solidFill>
                  <a:schemeClr val="dk1"/>
                </a:solidFill>
                <a:latin typeface="Calibri"/>
                <a:ea typeface="Calibri"/>
                <a:cs typeface="Calibri"/>
                <a:sym typeface="Calibri"/>
              </a:rPr>
              <a:t>Building business relationships- employers perspective: how to arrange meetings, what to say and what not to say  </a:t>
            </a:r>
          </a:p>
          <a:p>
            <a:pPr indent="-342900" lvl="0" marL="342900" marR="0" rtl="0" algn="l">
              <a:lnSpc>
                <a:spcPct val="100000"/>
              </a:lnSpc>
              <a:spcBef>
                <a:spcPts val="352"/>
              </a:spcBef>
              <a:spcAft>
                <a:spcPts val="0"/>
              </a:spcAft>
              <a:buClr>
                <a:schemeClr val="dk1"/>
              </a:buClr>
              <a:buSzPct val="97777"/>
              <a:buFont typeface="Arial"/>
              <a:buNone/>
            </a:pPr>
            <a:r>
              <a:t/>
            </a:r>
            <a:endParaRPr b="0" i="0" sz="1760" u="none" cap="none" strike="noStrike">
              <a:solidFill>
                <a:schemeClr val="lt1"/>
              </a:solidFill>
              <a:latin typeface="Calibri"/>
              <a:ea typeface="Calibri"/>
              <a:cs typeface="Calibri"/>
              <a:sym typeface="Calibri"/>
            </a:endParaRPr>
          </a:p>
          <a:p>
            <a:pPr indent="0" lvl="0" marL="0" marR="0" rtl="0" algn="l">
              <a:lnSpc>
                <a:spcPct val="100000"/>
              </a:lnSpc>
              <a:spcBef>
                <a:spcPts val="352"/>
              </a:spcBef>
              <a:spcAft>
                <a:spcPts val="0"/>
              </a:spcAft>
              <a:buClr>
                <a:schemeClr val="dk1"/>
              </a:buClr>
              <a:buSzPct val="25000"/>
              <a:buFont typeface="Arial"/>
              <a:buNone/>
            </a:pPr>
            <a:r>
              <a:t/>
            </a:r>
            <a:endParaRPr b="0" i="0" sz="1760" u="none" cap="none" strike="noStrike">
              <a:solidFill>
                <a:schemeClr val="lt1"/>
              </a:solidFill>
              <a:latin typeface="Calibri"/>
              <a:ea typeface="Calibri"/>
              <a:cs typeface="Calibri"/>
              <a:sym typeface="Calibri"/>
            </a:endParaRPr>
          </a:p>
          <a:p>
            <a:pPr indent="-342900" lvl="0" marL="342900" marR="0" rtl="0" algn="l">
              <a:lnSpc>
                <a:spcPct val="100000"/>
              </a:lnSpc>
              <a:spcBef>
                <a:spcPts val="352"/>
              </a:spcBef>
              <a:buClr>
                <a:schemeClr val="dk1"/>
              </a:buClr>
              <a:buSzPct val="97777"/>
              <a:buFont typeface="Arial"/>
              <a:buNone/>
            </a:pPr>
            <a:r>
              <a:t/>
            </a:r>
            <a:endParaRPr b="0" i="0" sz="176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609600" y="274637"/>
            <a:ext cx="109727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The Value of training continued</a:t>
            </a:r>
          </a:p>
        </p:txBody>
      </p:sp>
      <p:sp>
        <p:nvSpPr>
          <p:cNvPr id="144" name="Shape 144"/>
          <p:cNvSpPr txBox="1"/>
          <p:nvPr>
            <p:ph idx="1" type="body"/>
          </p:nvPr>
        </p:nvSpPr>
        <p:spPr>
          <a:xfrm>
            <a:off x="597408" y="1161288"/>
            <a:ext cx="10972799" cy="45259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99200"/>
              <a:buFont typeface="Arial"/>
              <a:buChar char="•"/>
            </a:pPr>
            <a:r>
              <a:rPr b="0" i="0" lang="en-US" sz="2480" u="none" cap="none" strike="noStrike">
                <a:solidFill>
                  <a:schemeClr val="dk1"/>
                </a:solidFill>
                <a:latin typeface="Calibri"/>
                <a:ea typeface="Calibri"/>
                <a:cs typeface="Calibri"/>
                <a:sym typeface="Calibri"/>
              </a:rPr>
              <a:t>I learned a better approach to contacting businesses, adjusting approach based on audience.  Importance of finding the need of the business, where their turnover is and how to make the best match of the JC to fill their need.</a:t>
            </a:r>
          </a:p>
          <a:p>
            <a:pPr indent="0" lvl="0" marL="0" marR="0" rtl="0" algn="l">
              <a:lnSpc>
                <a:spcPct val="80000"/>
              </a:lnSpc>
              <a:spcBef>
                <a:spcPts val="496"/>
              </a:spcBef>
              <a:spcAft>
                <a:spcPts val="0"/>
              </a:spcAft>
              <a:buClr>
                <a:schemeClr val="dk1"/>
              </a:buClr>
              <a:buSzPct val="25000"/>
              <a:buFont typeface="Arial"/>
              <a:buNone/>
            </a:pPr>
            <a:r>
              <a:t/>
            </a:r>
            <a:endParaRPr b="0" i="0" sz="2480" u="none" cap="none" strike="noStrike">
              <a:solidFill>
                <a:schemeClr val="dk1"/>
              </a:solidFill>
              <a:latin typeface="Calibri"/>
              <a:ea typeface="Calibri"/>
              <a:cs typeface="Calibri"/>
              <a:sym typeface="Calibri"/>
            </a:endParaRPr>
          </a:p>
          <a:p>
            <a:pPr indent="-342900" lvl="0" marL="342900" marR="0" rtl="0" algn="l">
              <a:lnSpc>
                <a:spcPct val="80000"/>
              </a:lnSpc>
              <a:spcBef>
                <a:spcPts val="496"/>
              </a:spcBef>
              <a:spcAft>
                <a:spcPts val="0"/>
              </a:spcAft>
              <a:buClr>
                <a:schemeClr val="dk1"/>
              </a:buClr>
              <a:buSzPct val="99200"/>
              <a:buFont typeface="Arial"/>
              <a:buChar char="•"/>
            </a:pPr>
            <a:r>
              <a:rPr b="0" i="0" lang="en-US" sz="2480" u="none" cap="none" strike="noStrike">
                <a:solidFill>
                  <a:schemeClr val="dk1"/>
                </a:solidFill>
                <a:latin typeface="Calibri"/>
                <a:ea typeface="Calibri"/>
                <a:cs typeface="Calibri"/>
                <a:sym typeface="Calibri"/>
              </a:rPr>
              <a:t>I enjoyed meeting with employers and not only role playing, but also “picking their brain” as to things they need from VR</a:t>
            </a:r>
          </a:p>
          <a:p>
            <a:pPr indent="0" lvl="0" marL="0" marR="0" rtl="0" algn="l">
              <a:lnSpc>
                <a:spcPct val="80000"/>
              </a:lnSpc>
              <a:spcBef>
                <a:spcPts val="496"/>
              </a:spcBef>
              <a:spcAft>
                <a:spcPts val="0"/>
              </a:spcAft>
              <a:buClr>
                <a:schemeClr val="dk1"/>
              </a:buClr>
              <a:buSzPct val="25000"/>
              <a:buFont typeface="Arial"/>
              <a:buNone/>
            </a:pPr>
            <a:r>
              <a:t/>
            </a:r>
            <a:endParaRPr b="0" i="0" sz="2480" u="none" cap="none" strike="noStrike">
              <a:solidFill>
                <a:schemeClr val="dk1"/>
              </a:solidFill>
              <a:latin typeface="Calibri"/>
              <a:ea typeface="Calibri"/>
              <a:cs typeface="Calibri"/>
              <a:sym typeface="Calibri"/>
            </a:endParaRPr>
          </a:p>
          <a:p>
            <a:pPr indent="-342900" lvl="0" marL="342900" marR="0" rtl="0" algn="l">
              <a:lnSpc>
                <a:spcPct val="80000"/>
              </a:lnSpc>
              <a:spcBef>
                <a:spcPts val="496"/>
              </a:spcBef>
              <a:spcAft>
                <a:spcPts val="0"/>
              </a:spcAft>
              <a:buClr>
                <a:schemeClr val="dk1"/>
              </a:buClr>
              <a:buSzPct val="99200"/>
              <a:buFont typeface="Arial"/>
              <a:buChar char="•"/>
            </a:pPr>
            <a:r>
              <a:rPr b="0" i="0" lang="en-US" sz="2480" u="none" cap="none" strike="noStrike">
                <a:solidFill>
                  <a:schemeClr val="dk1"/>
                </a:solidFill>
                <a:latin typeface="Calibri"/>
                <a:ea typeface="Calibri"/>
                <a:cs typeface="Calibri"/>
                <a:sym typeface="Calibri"/>
              </a:rPr>
              <a:t>I enjoyed talking/speaking with the different employers and learning what they look for in JCS.  As well as how to properly approach them.</a:t>
            </a:r>
          </a:p>
          <a:p>
            <a:pPr indent="0" lvl="0" marL="0" marR="0" rtl="0" algn="l">
              <a:lnSpc>
                <a:spcPct val="80000"/>
              </a:lnSpc>
              <a:spcBef>
                <a:spcPts val="496"/>
              </a:spcBef>
              <a:spcAft>
                <a:spcPts val="0"/>
              </a:spcAft>
              <a:buClr>
                <a:schemeClr val="dk1"/>
              </a:buClr>
              <a:buSzPct val="25000"/>
              <a:buFont typeface="Arial"/>
              <a:buNone/>
            </a:pPr>
            <a:r>
              <a:t/>
            </a:r>
            <a:endParaRPr b="0" i="0" sz="2480" u="none" cap="none" strike="noStrike">
              <a:solidFill>
                <a:schemeClr val="dk1"/>
              </a:solidFill>
              <a:latin typeface="Calibri"/>
              <a:ea typeface="Calibri"/>
              <a:cs typeface="Calibri"/>
              <a:sym typeface="Calibri"/>
            </a:endParaRPr>
          </a:p>
          <a:p>
            <a:pPr indent="-342900" lvl="0" marL="342900" marR="0" rtl="0" algn="l">
              <a:lnSpc>
                <a:spcPct val="80000"/>
              </a:lnSpc>
              <a:spcBef>
                <a:spcPts val="496"/>
              </a:spcBef>
              <a:buClr>
                <a:schemeClr val="dk1"/>
              </a:buClr>
              <a:buSzPct val="99200"/>
              <a:buFont typeface="Arial"/>
              <a:buChar char="•"/>
            </a:pPr>
            <a:r>
              <a:rPr b="0" i="0" lang="en-US" sz="2480" u="none" cap="none" strike="noStrike">
                <a:solidFill>
                  <a:schemeClr val="dk1"/>
                </a:solidFill>
                <a:latin typeface="Calibri"/>
                <a:ea typeface="Calibri"/>
                <a:cs typeface="Calibri"/>
                <a:sym typeface="Calibri"/>
              </a:rPr>
              <a:t>I was dreading the employer role play, but it ended up being my favorite part and most helpful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896815" y="412018"/>
            <a:ext cx="10515599" cy="1325562"/>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The Reverse Job Fair</a:t>
            </a:r>
          </a:p>
        </p:txBody>
      </p:sp>
      <p:sp>
        <p:nvSpPr>
          <p:cNvPr id="150" name="Shape 150"/>
          <p:cNvSpPr txBox="1"/>
          <p:nvPr>
            <p:ph idx="1" type="body"/>
          </p:nvPr>
        </p:nvSpPr>
        <p:spPr>
          <a:xfrm>
            <a:off x="609600" y="1600200"/>
            <a:ext cx="10972799" cy="45259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2960" u="none" cap="none" strike="noStrike">
                <a:solidFill>
                  <a:schemeClr val="dk1"/>
                </a:solidFill>
                <a:latin typeface="Calibri"/>
                <a:ea typeface="Calibri"/>
                <a:cs typeface="Calibri"/>
                <a:sym typeface="Calibri"/>
              </a:rPr>
              <a:t>Job candidates set up a booth that displayed their work experience, skills and abilities and the employers traveled to their booth, rather than the candidate going to various employer booths.  Job seekers were assisted with preparation through boot camps that were offered as a dry run prior to the day of the Reverse Job Fair.</a:t>
            </a:r>
          </a:p>
          <a:p>
            <a:pPr indent="-342900" lvl="0" marL="342900" marR="0" rtl="0" algn="l">
              <a:lnSpc>
                <a:spcPct val="90000"/>
              </a:lnSpc>
              <a:spcBef>
                <a:spcPts val="592"/>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50 employer representatives present</a:t>
            </a:r>
          </a:p>
          <a:p>
            <a:pPr indent="-342900" lvl="0" marL="342900" marR="0" rtl="0" algn="l">
              <a:lnSpc>
                <a:spcPct val="90000"/>
              </a:lnSpc>
              <a:spcBef>
                <a:spcPts val="592"/>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24 job candidates</a:t>
            </a:r>
          </a:p>
          <a:p>
            <a:pPr indent="-342900" lvl="0" marL="342900" marR="0" rtl="0" algn="l">
              <a:lnSpc>
                <a:spcPct val="90000"/>
              </a:lnSpc>
              <a:spcBef>
                <a:spcPts val="592"/>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10 jobs offered</a:t>
            </a:r>
          </a:p>
          <a:p>
            <a:pPr indent="-342900" lvl="0" marL="342900" marR="0" rtl="0" algn="l">
              <a:lnSpc>
                <a:spcPct val="90000"/>
              </a:lnSpc>
              <a:spcBef>
                <a:spcPts val="592"/>
              </a:spcBef>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5 successful placements in their desired career field</a:t>
            </a: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