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28" r:id="rId3"/>
    <p:sldId id="352" r:id="rId4"/>
    <p:sldId id="347" r:id="rId5"/>
    <p:sldId id="348" r:id="rId6"/>
    <p:sldId id="259" r:id="rId7"/>
    <p:sldId id="265" r:id="rId8"/>
    <p:sldId id="266" r:id="rId9"/>
    <p:sldId id="293" r:id="rId10"/>
    <p:sldId id="359" r:id="rId11"/>
    <p:sldId id="340" r:id="rId12"/>
    <p:sldId id="358" r:id="rId13"/>
    <p:sldId id="298" r:id="rId14"/>
    <p:sldId id="343" r:id="rId15"/>
    <p:sldId id="361" r:id="rId16"/>
    <p:sldId id="356" r:id="rId17"/>
    <p:sldId id="290"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 initials="A" lastIdx="1" clrIdx="0"/>
  <p:cmAuthor id="1" name="Amber Cecil" initials="AC" lastIdx="0" clrIdx="1">
    <p:extLst>
      <p:ext uri="{19B8F6BF-5375-455C-9EA6-DF929625EA0E}">
        <p15:presenceInfo xmlns:p15="http://schemas.microsoft.com/office/powerpoint/2012/main" userId="Amber Cec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EB3"/>
    <a:srgbClr val="EA2C2F"/>
    <a:srgbClr val="79ADC0"/>
    <a:srgbClr val="2E9FB5"/>
    <a:srgbClr val="1E4079"/>
    <a:srgbClr val="0073AE"/>
    <a:srgbClr val="96BCEA"/>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howGuides="1">
      <p:cViewPr varScale="1">
        <p:scale>
          <a:sx n="75" d="100"/>
          <a:sy n="75" d="100"/>
        </p:scale>
        <p:origin x="60"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17"/>
    </p:cViewPr>
  </p:sorterViewPr>
  <p:notesViewPr>
    <p:cSldViewPr>
      <p:cViewPr varScale="1">
        <p:scale>
          <a:sx n="73" d="100"/>
          <a:sy n="73" d="100"/>
        </p:scale>
        <p:origin x="25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Workforce Size </a:t>
            </a:r>
          </a:p>
          <a:p>
            <a:pPr>
              <a:defRPr b="1"/>
            </a:pPr>
            <a:r>
              <a:rPr lang="en-US" b="1" dirty="0" smtClean="0"/>
              <a:t>(# Employees)</a:t>
            </a:r>
            <a:endParaRPr lang="en-US" b="1" dirty="0"/>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Employees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46-47E5-88A7-BEE982A169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46-47E5-88A7-BEE982A169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46-47E5-88A7-BEE982A1697D}"/>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3346-47E5-88A7-BEE982A169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&lt; 1k</c:v>
                </c:pt>
                <c:pt idx="1">
                  <c:v>1-10k</c:v>
                </c:pt>
                <c:pt idx="2">
                  <c:v>10-50k</c:v>
                </c:pt>
                <c:pt idx="3">
                  <c:v>&gt; 50k</c:v>
                </c:pt>
              </c:strCache>
            </c:strRef>
          </c:cat>
          <c:val>
            <c:numRef>
              <c:f>Sheet1!$B$2:$B$5</c:f>
              <c:numCache>
                <c:formatCode>0%</c:formatCode>
                <c:ptCount val="4"/>
                <c:pt idx="0">
                  <c:v>7.0000000000000007E-2</c:v>
                </c:pt>
                <c:pt idx="1">
                  <c:v>0.16</c:v>
                </c:pt>
                <c:pt idx="2">
                  <c:v>0.45</c:v>
                </c:pt>
                <c:pt idx="3">
                  <c:v>0.28000000000000003</c:v>
                </c:pt>
              </c:numCache>
            </c:numRef>
          </c:val>
          <c:extLst>
            <c:ext xmlns:c16="http://schemas.microsoft.com/office/drawing/2014/chart" uri="{C3380CC4-5D6E-409C-BE32-E72D297353CC}">
              <c16:uniqueId val="{00000008-3346-47E5-88A7-BEE982A1697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995604616408595"/>
          <c:y val="0.82760921384109631"/>
          <c:w val="0.6400879076718281"/>
          <c:h val="0.172390786158903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22292-9D8B-4CF3-934C-F490A63AFFD6}" type="doc">
      <dgm:prSet loTypeId="urn:microsoft.com/office/officeart/2005/8/layout/radial6" loCatId="relationship" qsTypeId="urn:microsoft.com/office/officeart/2005/8/quickstyle/simple1#3" qsCatId="simple" csTypeId="urn:microsoft.com/office/officeart/2005/8/colors/accent1_2#3" csCatId="accent1" phldr="1"/>
      <dgm:spPr/>
      <dgm:t>
        <a:bodyPr/>
        <a:lstStyle/>
        <a:p>
          <a:endParaRPr lang="en-US"/>
        </a:p>
      </dgm:t>
    </dgm:pt>
    <dgm:pt modelId="{B0F5F5C9-78CF-4FA8-AFBA-A097F18A73FC}">
      <dgm:prSet phldrT="[Text]" custT="1"/>
      <dgm:spPr>
        <a:xfrm>
          <a:off x="1346150" y="1346150"/>
          <a:ext cx="1422499" cy="1422499"/>
        </a:xfrm>
        <a:solidFill>
          <a:srgbClr val="057EB3"/>
        </a:solidFill>
        <a:ln w="25400" cap="flat" cmpd="sng" algn="ctr">
          <a:solidFill>
            <a:srgbClr val="FFFFFF">
              <a:hueOff val="0"/>
              <a:satOff val="0"/>
              <a:lumOff val="0"/>
              <a:alphaOff val="0"/>
            </a:srgbClr>
          </a:solidFill>
          <a:prstDash val="solid"/>
        </a:ln>
        <a:effectLst/>
      </dgm:spPr>
      <dgm:t>
        <a:bodyPr/>
        <a:lstStyle/>
        <a:p>
          <a:r>
            <a:rPr lang="en-US" sz="1400" b="1" dirty="0" smtClean="0">
              <a:ln>
                <a:noFill/>
              </a:ln>
              <a:solidFill>
                <a:schemeClr val="bg1"/>
              </a:solidFill>
              <a:latin typeface="+mj-lt"/>
              <a:ea typeface="+mn-ea"/>
              <a:cs typeface="+mn-cs"/>
            </a:rPr>
            <a:t>People with Disabilities </a:t>
          </a:r>
        </a:p>
        <a:p>
          <a:r>
            <a:rPr lang="en-US" sz="1400" b="1" dirty="0" smtClean="0">
              <a:ln>
                <a:noFill/>
              </a:ln>
              <a:solidFill>
                <a:schemeClr val="bg1"/>
              </a:solidFill>
              <a:latin typeface="+mj-lt"/>
              <a:ea typeface="+mn-ea"/>
              <a:cs typeface="+mn-cs"/>
            </a:rPr>
            <a:t>(1 in 5 Americans)</a:t>
          </a:r>
          <a:endParaRPr lang="en-US" sz="1400" b="1" dirty="0">
            <a:ln>
              <a:noFill/>
            </a:ln>
            <a:solidFill>
              <a:schemeClr val="bg1"/>
            </a:solidFill>
            <a:latin typeface="+mj-lt"/>
            <a:ea typeface="+mn-ea"/>
            <a:cs typeface="+mn-cs"/>
          </a:endParaRPr>
        </a:p>
      </dgm:t>
    </dgm:pt>
    <dgm:pt modelId="{DD5965FC-C901-4E78-B9F6-5E42C263BA4A}" type="parTrans" cxnId="{E87AF5D1-5B8C-4DD6-8844-55D5436638B6}">
      <dgm:prSet/>
      <dgm:spPr/>
      <dgm:t>
        <a:bodyPr/>
        <a:lstStyle/>
        <a:p>
          <a:endParaRPr lang="en-US" sz="1300">
            <a:ln>
              <a:noFill/>
            </a:ln>
            <a:solidFill>
              <a:schemeClr val="bg1"/>
            </a:solidFill>
            <a:latin typeface="+mj-lt"/>
          </a:endParaRPr>
        </a:p>
      </dgm:t>
    </dgm:pt>
    <dgm:pt modelId="{874FC149-23B3-4A7F-986C-DB396DD3D740}" type="sibTrans" cxnId="{E87AF5D1-5B8C-4DD6-8844-55D5436638B6}">
      <dgm:prSet/>
      <dgm:spPr/>
      <dgm:t>
        <a:bodyPr/>
        <a:lstStyle/>
        <a:p>
          <a:endParaRPr lang="en-US" sz="1300">
            <a:ln>
              <a:noFill/>
            </a:ln>
            <a:solidFill>
              <a:schemeClr val="bg1"/>
            </a:solidFill>
            <a:latin typeface="+mj-lt"/>
          </a:endParaRPr>
        </a:p>
      </dgm:t>
    </dgm:pt>
    <dgm:pt modelId="{EF072C81-8EBF-4214-BBA6-3E6D99051FE4}">
      <dgm:prSet phldrT="[Text]" custT="1"/>
      <dgm:spPr>
        <a:xfrm>
          <a:off x="1401255" y="217"/>
          <a:ext cx="1312288" cy="995749"/>
        </a:xfrm>
        <a:solidFill>
          <a:srgbClr val="2E9FB5"/>
        </a:solidFill>
        <a:ln w="25400" cap="flat" cmpd="sng" algn="ctr">
          <a:solidFill>
            <a:srgbClr val="FFFFFF">
              <a:hueOff val="0"/>
              <a:satOff val="0"/>
              <a:lumOff val="0"/>
              <a:alphaOff val="0"/>
            </a:srgbClr>
          </a:solidFill>
          <a:prstDash val="solid"/>
        </a:ln>
        <a:effectLst/>
      </dgm:spPr>
      <dgm:t>
        <a:bodyPr/>
        <a:lstStyle/>
        <a:p>
          <a:r>
            <a:rPr lang="en-US" sz="1400" b="1" dirty="0" smtClean="0">
              <a:ln>
                <a:noFill/>
              </a:ln>
              <a:solidFill>
                <a:schemeClr val="bg1"/>
              </a:solidFill>
              <a:latin typeface="+mj-lt"/>
              <a:ea typeface="+mn-ea"/>
              <a:cs typeface="+mn-cs"/>
            </a:rPr>
            <a:t>LGBT</a:t>
          </a:r>
        </a:p>
      </dgm:t>
    </dgm:pt>
    <dgm:pt modelId="{6E4F09C9-95A9-4EF8-9AEA-D7B0383DBAC8}" type="parTrans" cxnId="{CCD17812-D924-4F29-A9AE-520CAE2D5CB4}">
      <dgm:prSet/>
      <dgm:spPr/>
      <dgm:t>
        <a:bodyPr/>
        <a:lstStyle/>
        <a:p>
          <a:endParaRPr lang="en-US" sz="1300">
            <a:ln>
              <a:noFill/>
            </a:ln>
            <a:solidFill>
              <a:schemeClr val="bg1"/>
            </a:solidFill>
            <a:latin typeface="+mj-lt"/>
          </a:endParaRPr>
        </a:p>
      </dgm:t>
    </dgm:pt>
    <dgm:pt modelId="{EE97744C-2F0D-4D0D-90F2-2283B1C6BFF6}" type="sibTrans" cxnId="{CCD17812-D924-4F29-A9AE-520CAE2D5CB4}">
      <dgm:prSet/>
      <dgm:spPr>
        <a:xfrm>
          <a:off x="462245" y="462245"/>
          <a:ext cx="3190309" cy="3190309"/>
        </a:xfrm>
        <a:solidFill>
          <a:schemeClr val="bg1">
            <a:lumMod val="50000"/>
          </a:schemeClr>
        </a:solidFill>
        <a:ln>
          <a:noFill/>
        </a:ln>
        <a:effectLst/>
      </dgm:spPr>
      <dgm:t>
        <a:bodyPr/>
        <a:lstStyle/>
        <a:p>
          <a:endParaRPr lang="en-US" sz="1300" dirty="0">
            <a:ln>
              <a:noFill/>
            </a:ln>
            <a:solidFill>
              <a:schemeClr val="bg1"/>
            </a:solidFill>
            <a:latin typeface="+mj-lt"/>
          </a:endParaRPr>
        </a:p>
      </dgm:t>
    </dgm:pt>
    <dgm:pt modelId="{0AB71788-3315-4E12-871F-EAF0ADCB4E42}">
      <dgm:prSet phldrT="[Text]" custT="1"/>
      <dgm:spPr>
        <a:xfrm>
          <a:off x="1401255" y="3118832"/>
          <a:ext cx="1312288" cy="995749"/>
        </a:xfrm>
        <a:solidFill>
          <a:srgbClr val="2E9FB5"/>
        </a:solidFill>
        <a:ln w="25400" cap="flat" cmpd="sng" algn="ctr">
          <a:solidFill>
            <a:srgbClr val="FFFFFF">
              <a:hueOff val="0"/>
              <a:satOff val="0"/>
              <a:lumOff val="0"/>
              <a:alphaOff val="0"/>
            </a:srgbClr>
          </a:solidFill>
          <a:prstDash val="solid"/>
        </a:ln>
        <a:effectLst/>
      </dgm:spPr>
      <dgm:t>
        <a:bodyPr/>
        <a:lstStyle/>
        <a:p>
          <a:r>
            <a:rPr lang="en-US" sz="1400" b="1" dirty="0" smtClean="0">
              <a:ln>
                <a:noFill/>
              </a:ln>
              <a:solidFill>
                <a:schemeClr val="bg1"/>
              </a:solidFill>
              <a:latin typeface="+mj-lt"/>
              <a:ea typeface="+mn-ea"/>
              <a:cs typeface="+mn-cs"/>
            </a:rPr>
            <a:t>African American</a:t>
          </a:r>
        </a:p>
      </dgm:t>
    </dgm:pt>
    <dgm:pt modelId="{6F7C668E-73BB-4133-91F9-A5DF8A95E017}" type="parTrans" cxnId="{5632CAF2-0A8C-4314-8324-5A9E492C35A8}">
      <dgm:prSet/>
      <dgm:spPr/>
      <dgm:t>
        <a:bodyPr/>
        <a:lstStyle/>
        <a:p>
          <a:endParaRPr lang="en-US" sz="1300">
            <a:ln>
              <a:noFill/>
            </a:ln>
            <a:solidFill>
              <a:schemeClr val="bg1"/>
            </a:solidFill>
            <a:latin typeface="+mj-lt"/>
          </a:endParaRPr>
        </a:p>
      </dgm:t>
    </dgm:pt>
    <dgm:pt modelId="{2053F836-1AF1-4A5F-905D-5F634934D49C}" type="sibTrans" cxnId="{5632CAF2-0A8C-4314-8324-5A9E492C35A8}">
      <dgm:prSet/>
      <dgm:spPr>
        <a:xfrm>
          <a:off x="462245" y="462245"/>
          <a:ext cx="3190309" cy="3190309"/>
        </a:xfrm>
        <a:solidFill>
          <a:schemeClr val="bg1">
            <a:lumMod val="50000"/>
          </a:schemeClr>
        </a:solidFill>
        <a:ln>
          <a:noFill/>
        </a:ln>
        <a:effectLst/>
      </dgm:spPr>
      <dgm:t>
        <a:bodyPr/>
        <a:lstStyle/>
        <a:p>
          <a:endParaRPr lang="en-US" sz="1300" dirty="0">
            <a:ln>
              <a:noFill/>
            </a:ln>
            <a:solidFill>
              <a:schemeClr val="bg1"/>
            </a:solidFill>
            <a:latin typeface="+mj-lt"/>
          </a:endParaRPr>
        </a:p>
      </dgm:t>
    </dgm:pt>
    <dgm:pt modelId="{732997DC-DEB7-4B0A-BE09-D1DC187F0AC1}">
      <dgm:prSet phldrT="[Text]" custT="1"/>
      <dgm:spPr>
        <a:xfrm>
          <a:off x="50855" y="2339179"/>
          <a:ext cx="1312288" cy="995749"/>
        </a:xfrm>
        <a:solidFill>
          <a:srgbClr val="2E9FB5"/>
        </a:solidFill>
        <a:ln w="25400" cap="flat" cmpd="sng" algn="ctr">
          <a:solidFill>
            <a:srgbClr val="FFFFFF">
              <a:hueOff val="0"/>
              <a:satOff val="0"/>
              <a:lumOff val="0"/>
              <a:alphaOff val="0"/>
            </a:srgbClr>
          </a:solidFill>
          <a:prstDash val="solid"/>
        </a:ln>
        <a:effectLst/>
      </dgm:spPr>
      <dgm:t>
        <a:bodyPr/>
        <a:lstStyle/>
        <a:p>
          <a:r>
            <a:rPr lang="en-US" sz="1400" b="1" dirty="0" smtClean="0">
              <a:ln>
                <a:noFill/>
              </a:ln>
              <a:solidFill>
                <a:schemeClr val="bg1"/>
              </a:solidFill>
              <a:latin typeface="+mj-lt"/>
              <a:ea typeface="+mn-ea"/>
              <a:cs typeface="+mn-cs"/>
            </a:rPr>
            <a:t>Caucasian</a:t>
          </a:r>
        </a:p>
      </dgm:t>
    </dgm:pt>
    <dgm:pt modelId="{A1D5407D-FF60-4F34-A937-7C36F430893A}" type="parTrans" cxnId="{A976B28E-D5A1-4AF4-BF7A-D3A504C13B88}">
      <dgm:prSet/>
      <dgm:spPr/>
      <dgm:t>
        <a:bodyPr/>
        <a:lstStyle/>
        <a:p>
          <a:endParaRPr lang="en-US" sz="1300">
            <a:ln>
              <a:noFill/>
            </a:ln>
            <a:solidFill>
              <a:schemeClr val="bg1"/>
            </a:solidFill>
            <a:latin typeface="+mj-lt"/>
          </a:endParaRPr>
        </a:p>
      </dgm:t>
    </dgm:pt>
    <dgm:pt modelId="{9060FBCA-83B0-4F49-9D6F-DEB050E335F1}" type="sibTrans" cxnId="{A976B28E-D5A1-4AF4-BF7A-D3A504C13B88}">
      <dgm:prSet/>
      <dgm:spPr>
        <a:xfrm>
          <a:off x="462245" y="462245"/>
          <a:ext cx="3190309" cy="3190309"/>
        </a:xfrm>
        <a:solidFill>
          <a:schemeClr val="bg1">
            <a:lumMod val="50000"/>
          </a:schemeClr>
        </a:solidFill>
        <a:ln>
          <a:noFill/>
        </a:ln>
        <a:effectLst/>
      </dgm:spPr>
      <dgm:t>
        <a:bodyPr/>
        <a:lstStyle/>
        <a:p>
          <a:endParaRPr lang="en-US" sz="1300" dirty="0">
            <a:ln>
              <a:noFill/>
            </a:ln>
            <a:solidFill>
              <a:schemeClr val="bg1"/>
            </a:solidFill>
            <a:latin typeface="+mj-lt"/>
          </a:endParaRPr>
        </a:p>
      </dgm:t>
    </dgm:pt>
    <dgm:pt modelId="{10BA57AB-0D60-4DAF-B6B9-D4F0F3B177E7}">
      <dgm:prSet phldrT="[Text]" custT="1"/>
      <dgm:spPr>
        <a:xfrm>
          <a:off x="50855" y="779871"/>
          <a:ext cx="1312288" cy="995749"/>
        </a:xfrm>
        <a:solidFill>
          <a:srgbClr val="2E9FB5"/>
        </a:solidFill>
        <a:ln w="25400" cap="flat" cmpd="sng" algn="ctr">
          <a:solidFill>
            <a:srgbClr val="FFFFFF">
              <a:hueOff val="0"/>
              <a:satOff val="0"/>
              <a:lumOff val="0"/>
              <a:alphaOff val="0"/>
            </a:srgbClr>
          </a:solidFill>
          <a:prstDash val="solid"/>
        </a:ln>
        <a:effectLst/>
      </dgm:spPr>
      <dgm:t>
        <a:bodyPr/>
        <a:lstStyle/>
        <a:p>
          <a:pPr>
            <a:spcAft>
              <a:spcPts val="0"/>
            </a:spcAft>
          </a:pPr>
          <a:r>
            <a:rPr lang="en-US" sz="1400" b="1" dirty="0" smtClean="0">
              <a:ln>
                <a:noFill/>
              </a:ln>
              <a:solidFill>
                <a:schemeClr val="bg1"/>
              </a:solidFill>
              <a:latin typeface="+mj-lt"/>
              <a:ea typeface="+mn-ea"/>
              <a:cs typeface="+mn-cs"/>
            </a:rPr>
            <a:t>American Indian /</a:t>
          </a:r>
        </a:p>
        <a:p>
          <a:pPr>
            <a:spcAft>
              <a:spcPts val="0"/>
            </a:spcAft>
          </a:pPr>
          <a:r>
            <a:rPr lang="en-US" sz="1400" b="1" dirty="0" smtClean="0">
              <a:ln>
                <a:noFill/>
              </a:ln>
              <a:solidFill>
                <a:schemeClr val="bg1"/>
              </a:solidFill>
              <a:latin typeface="+mj-lt"/>
              <a:ea typeface="+mn-ea"/>
              <a:cs typeface="+mn-cs"/>
            </a:rPr>
            <a:t>Alaskan</a:t>
          </a:r>
        </a:p>
      </dgm:t>
    </dgm:pt>
    <dgm:pt modelId="{E76D87D8-ABBB-4A68-851D-6BFDEE441CF3}" type="parTrans" cxnId="{E97A535A-425F-477B-8E5C-70BC0B437FA9}">
      <dgm:prSet/>
      <dgm:spPr/>
      <dgm:t>
        <a:bodyPr/>
        <a:lstStyle/>
        <a:p>
          <a:endParaRPr lang="en-US" sz="1300">
            <a:ln>
              <a:noFill/>
            </a:ln>
            <a:solidFill>
              <a:schemeClr val="bg1"/>
            </a:solidFill>
            <a:latin typeface="+mj-lt"/>
          </a:endParaRPr>
        </a:p>
      </dgm:t>
    </dgm:pt>
    <dgm:pt modelId="{67A82026-C58C-4766-9E99-3CAA60E93ECB}" type="sibTrans" cxnId="{E97A535A-425F-477B-8E5C-70BC0B437FA9}">
      <dgm:prSet/>
      <dgm:spPr>
        <a:xfrm>
          <a:off x="462245" y="462245"/>
          <a:ext cx="3190309" cy="3190309"/>
        </a:xfrm>
        <a:solidFill>
          <a:schemeClr val="bg1">
            <a:lumMod val="50000"/>
          </a:schemeClr>
        </a:solidFill>
        <a:ln>
          <a:noFill/>
        </a:ln>
        <a:effectLst/>
      </dgm:spPr>
      <dgm:t>
        <a:bodyPr/>
        <a:lstStyle/>
        <a:p>
          <a:endParaRPr lang="en-US" sz="1300" dirty="0">
            <a:ln>
              <a:noFill/>
            </a:ln>
            <a:solidFill>
              <a:schemeClr val="bg1"/>
            </a:solidFill>
            <a:latin typeface="+mj-lt"/>
          </a:endParaRPr>
        </a:p>
      </dgm:t>
    </dgm:pt>
    <dgm:pt modelId="{27C4F52C-67A5-4E36-9BC4-4769C2CB78AC}">
      <dgm:prSet phldrT="[Text]"/>
      <dgm:spPr/>
      <dgm:t>
        <a:bodyPr/>
        <a:lstStyle/>
        <a:p>
          <a:endParaRPr lang="en-US" sz="1300" dirty="0">
            <a:ln>
              <a:noFill/>
            </a:ln>
            <a:solidFill>
              <a:schemeClr val="bg1"/>
            </a:solidFill>
            <a:latin typeface="+mj-lt"/>
          </a:endParaRPr>
        </a:p>
      </dgm:t>
    </dgm:pt>
    <dgm:pt modelId="{21A7CA4D-CDFA-41D4-B31B-1BDD99153B4D}" type="parTrans" cxnId="{D6410FAC-F8C6-468C-90DC-ACFA464AA934}">
      <dgm:prSet/>
      <dgm:spPr/>
      <dgm:t>
        <a:bodyPr/>
        <a:lstStyle/>
        <a:p>
          <a:endParaRPr lang="en-US" sz="1300">
            <a:ln>
              <a:noFill/>
            </a:ln>
            <a:solidFill>
              <a:schemeClr val="bg1"/>
            </a:solidFill>
            <a:latin typeface="+mj-lt"/>
          </a:endParaRPr>
        </a:p>
      </dgm:t>
    </dgm:pt>
    <dgm:pt modelId="{F903189A-4C08-4B29-8D1F-050984139DEA}" type="sibTrans" cxnId="{D6410FAC-F8C6-468C-90DC-ACFA464AA934}">
      <dgm:prSet/>
      <dgm:spPr/>
      <dgm:t>
        <a:bodyPr/>
        <a:lstStyle/>
        <a:p>
          <a:endParaRPr lang="en-US" sz="1300">
            <a:ln>
              <a:noFill/>
            </a:ln>
            <a:solidFill>
              <a:schemeClr val="bg1"/>
            </a:solidFill>
            <a:latin typeface="+mj-lt"/>
          </a:endParaRPr>
        </a:p>
      </dgm:t>
    </dgm:pt>
    <dgm:pt modelId="{E6F97107-72AB-4DB1-B348-347EC80B0706}">
      <dgm:prSet custT="1"/>
      <dgm:spPr>
        <a:xfrm>
          <a:off x="2751655" y="2339179"/>
          <a:ext cx="1312288" cy="995749"/>
        </a:xfrm>
        <a:solidFill>
          <a:srgbClr val="2E9FB5"/>
        </a:solidFill>
        <a:ln w="25400" cap="flat" cmpd="sng" algn="ctr">
          <a:solidFill>
            <a:srgbClr val="FFFFFF">
              <a:hueOff val="0"/>
              <a:satOff val="0"/>
              <a:lumOff val="0"/>
              <a:alphaOff val="0"/>
            </a:srgbClr>
          </a:solidFill>
          <a:prstDash val="solid"/>
        </a:ln>
        <a:effectLst/>
      </dgm:spPr>
      <dgm:t>
        <a:bodyPr/>
        <a:lstStyle/>
        <a:p>
          <a:r>
            <a:rPr lang="en-US" sz="1400" b="1" dirty="0" smtClean="0">
              <a:ln>
                <a:noFill/>
              </a:ln>
              <a:solidFill>
                <a:schemeClr val="bg1"/>
              </a:solidFill>
              <a:latin typeface="+mj-lt"/>
              <a:ea typeface="+mn-ea"/>
              <a:cs typeface="+mn-cs"/>
            </a:rPr>
            <a:t>Hispanic</a:t>
          </a:r>
        </a:p>
      </dgm:t>
    </dgm:pt>
    <dgm:pt modelId="{4AF680A7-682D-4397-BEA5-A8F1C533FEC6}" type="parTrans" cxnId="{CECBF59A-C407-48FC-96C0-F453F2BA9B9D}">
      <dgm:prSet/>
      <dgm:spPr/>
      <dgm:t>
        <a:bodyPr/>
        <a:lstStyle/>
        <a:p>
          <a:endParaRPr lang="en-US" sz="1300">
            <a:ln>
              <a:noFill/>
            </a:ln>
            <a:solidFill>
              <a:schemeClr val="bg1"/>
            </a:solidFill>
            <a:latin typeface="+mj-lt"/>
          </a:endParaRPr>
        </a:p>
      </dgm:t>
    </dgm:pt>
    <dgm:pt modelId="{50A7341D-0DFA-4B3F-B836-2E86CEEA6853}" type="sibTrans" cxnId="{CECBF59A-C407-48FC-96C0-F453F2BA9B9D}">
      <dgm:prSet/>
      <dgm:spPr>
        <a:xfrm>
          <a:off x="462245" y="462245"/>
          <a:ext cx="3190309" cy="3190309"/>
        </a:xfrm>
        <a:solidFill>
          <a:schemeClr val="bg1">
            <a:lumMod val="50000"/>
          </a:schemeClr>
        </a:solidFill>
        <a:ln>
          <a:noFill/>
        </a:ln>
        <a:effectLst/>
      </dgm:spPr>
      <dgm:t>
        <a:bodyPr/>
        <a:lstStyle/>
        <a:p>
          <a:endParaRPr lang="en-US" sz="1300" dirty="0">
            <a:ln>
              <a:noFill/>
            </a:ln>
            <a:solidFill>
              <a:schemeClr val="bg1"/>
            </a:solidFill>
            <a:latin typeface="+mj-lt"/>
          </a:endParaRPr>
        </a:p>
      </dgm:t>
    </dgm:pt>
    <dgm:pt modelId="{897B11F2-0CC6-487C-B5CE-7AA079CF7E9C}">
      <dgm:prSet custT="1"/>
      <dgm:spPr>
        <a:xfrm>
          <a:off x="2751655" y="779871"/>
          <a:ext cx="1312288" cy="995749"/>
        </a:xfrm>
        <a:solidFill>
          <a:srgbClr val="2E9FB5"/>
        </a:solidFill>
        <a:ln w="25400" cap="flat" cmpd="sng" algn="ctr">
          <a:solidFill>
            <a:srgbClr val="FFFFFF">
              <a:hueOff val="0"/>
              <a:satOff val="0"/>
              <a:lumOff val="0"/>
              <a:alphaOff val="0"/>
            </a:srgbClr>
          </a:solidFill>
          <a:prstDash val="solid"/>
        </a:ln>
        <a:effectLst/>
      </dgm:spPr>
      <dgm:t>
        <a:bodyPr/>
        <a:lstStyle/>
        <a:p>
          <a:r>
            <a:rPr lang="en-US" sz="1400" b="1" dirty="0" smtClean="0">
              <a:ln>
                <a:noFill/>
              </a:ln>
              <a:solidFill>
                <a:schemeClr val="bg1"/>
              </a:solidFill>
              <a:latin typeface="+mj-lt"/>
              <a:ea typeface="+mn-ea"/>
              <a:cs typeface="+mn-cs"/>
            </a:rPr>
            <a:t>Asian / Pacific Islander</a:t>
          </a:r>
        </a:p>
      </dgm:t>
    </dgm:pt>
    <dgm:pt modelId="{B3C3C4C9-1B22-4BA5-9D78-06A075B91F4E}" type="parTrans" cxnId="{66B6EE50-7CF1-4CDF-994E-D1951A56F701}">
      <dgm:prSet/>
      <dgm:spPr/>
      <dgm:t>
        <a:bodyPr/>
        <a:lstStyle/>
        <a:p>
          <a:endParaRPr lang="en-US" sz="1300">
            <a:ln>
              <a:noFill/>
            </a:ln>
            <a:solidFill>
              <a:schemeClr val="bg1"/>
            </a:solidFill>
            <a:latin typeface="+mj-lt"/>
          </a:endParaRPr>
        </a:p>
      </dgm:t>
    </dgm:pt>
    <dgm:pt modelId="{FE8D0A4A-A479-4657-AB6F-A5F497F9C773}" type="sibTrans" cxnId="{66B6EE50-7CF1-4CDF-994E-D1951A56F701}">
      <dgm:prSet/>
      <dgm:spPr>
        <a:xfrm>
          <a:off x="462245" y="462245"/>
          <a:ext cx="3190309" cy="3190309"/>
        </a:xfrm>
        <a:solidFill>
          <a:schemeClr val="bg1">
            <a:lumMod val="50000"/>
          </a:schemeClr>
        </a:solidFill>
        <a:ln>
          <a:noFill/>
        </a:ln>
        <a:effectLst/>
      </dgm:spPr>
      <dgm:t>
        <a:bodyPr/>
        <a:lstStyle/>
        <a:p>
          <a:endParaRPr lang="en-US" sz="1300" dirty="0">
            <a:ln>
              <a:noFill/>
            </a:ln>
            <a:solidFill>
              <a:schemeClr val="bg1"/>
            </a:solidFill>
            <a:latin typeface="+mj-lt"/>
          </a:endParaRPr>
        </a:p>
      </dgm:t>
    </dgm:pt>
    <dgm:pt modelId="{F0BC9494-CC50-4ECB-95F1-F1F076BD0E4F}" type="pres">
      <dgm:prSet presAssocID="{29622292-9D8B-4CF3-934C-F490A63AFFD6}" presName="Name0" presStyleCnt="0">
        <dgm:presLayoutVars>
          <dgm:chMax val="1"/>
          <dgm:dir/>
          <dgm:animLvl val="ctr"/>
          <dgm:resizeHandles val="exact"/>
        </dgm:presLayoutVars>
      </dgm:prSet>
      <dgm:spPr/>
      <dgm:t>
        <a:bodyPr/>
        <a:lstStyle/>
        <a:p>
          <a:endParaRPr lang="en-US"/>
        </a:p>
      </dgm:t>
    </dgm:pt>
    <dgm:pt modelId="{D5704F27-6898-4FD4-AFA4-A31A9E42C5E7}" type="pres">
      <dgm:prSet presAssocID="{B0F5F5C9-78CF-4FA8-AFBA-A097F18A73FC}" presName="centerShape" presStyleLbl="node0" presStyleIdx="0" presStyleCnt="1"/>
      <dgm:spPr>
        <a:prstGeom prst="ellipse">
          <a:avLst/>
        </a:prstGeom>
      </dgm:spPr>
      <dgm:t>
        <a:bodyPr/>
        <a:lstStyle/>
        <a:p>
          <a:endParaRPr lang="en-US"/>
        </a:p>
      </dgm:t>
    </dgm:pt>
    <dgm:pt modelId="{6914F855-1F1A-46F6-9062-ED3040DBFC59}" type="pres">
      <dgm:prSet presAssocID="{EF072C81-8EBF-4214-BBA6-3E6D99051FE4}" presName="node" presStyleLbl="node1" presStyleIdx="0" presStyleCnt="6" custScaleX="131789">
        <dgm:presLayoutVars>
          <dgm:bulletEnabled val="1"/>
        </dgm:presLayoutVars>
      </dgm:prSet>
      <dgm:spPr>
        <a:prstGeom prst="ellipse">
          <a:avLst/>
        </a:prstGeom>
      </dgm:spPr>
      <dgm:t>
        <a:bodyPr/>
        <a:lstStyle/>
        <a:p>
          <a:endParaRPr lang="en-US"/>
        </a:p>
      </dgm:t>
    </dgm:pt>
    <dgm:pt modelId="{D414BE08-197E-49AF-A939-F33D6B235449}" type="pres">
      <dgm:prSet presAssocID="{EF072C81-8EBF-4214-BBA6-3E6D99051FE4}" presName="dummy" presStyleCnt="0"/>
      <dgm:spPr/>
    </dgm:pt>
    <dgm:pt modelId="{26706CC8-4526-44AF-A9C9-E665816A7B71}" type="pres">
      <dgm:prSet presAssocID="{EE97744C-2F0D-4D0D-90F2-2283B1C6BFF6}" presName="sibTrans" presStyleLbl="sibTrans2D1" presStyleIdx="0" presStyleCnt="6"/>
      <dgm:spPr>
        <a:prstGeom prst="blockArc">
          <a:avLst>
            <a:gd name="adj1" fmla="val 16200000"/>
            <a:gd name="adj2" fmla="val 19800000"/>
            <a:gd name="adj3" fmla="val 4494"/>
          </a:avLst>
        </a:prstGeom>
      </dgm:spPr>
      <dgm:t>
        <a:bodyPr/>
        <a:lstStyle/>
        <a:p>
          <a:endParaRPr lang="en-US"/>
        </a:p>
      </dgm:t>
    </dgm:pt>
    <dgm:pt modelId="{AA1AD77C-2435-447D-ACBF-E57264E73CBE}" type="pres">
      <dgm:prSet presAssocID="{897B11F2-0CC6-487C-B5CE-7AA079CF7E9C}" presName="node" presStyleLbl="node1" presStyleIdx="1" presStyleCnt="6" custScaleX="131789">
        <dgm:presLayoutVars>
          <dgm:bulletEnabled val="1"/>
        </dgm:presLayoutVars>
      </dgm:prSet>
      <dgm:spPr>
        <a:prstGeom prst="ellipse">
          <a:avLst/>
        </a:prstGeom>
      </dgm:spPr>
      <dgm:t>
        <a:bodyPr/>
        <a:lstStyle/>
        <a:p>
          <a:endParaRPr lang="en-US"/>
        </a:p>
      </dgm:t>
    </dgm:pt>
    <dgm:pt modelId="{FD8EC251-A4B0-47D6-B113-A22E7F33ACE5}" type="pres">
      <dgm:prSet presAssocID="{897B11F2-0CC6-487C-B5CE-7AA079CF7E9C}" presName="dummy" presStyleCnt="0"/>
      <dgm:spPr/>
    </dgm:pt>
    <dgm:pt modelId="{94FFA57D-2A65-4C29-93D1-2DDB299F0717}" type="pres">
      <dgm:prSet presAssocID="{FE8D0A4A-A479-4657-AB6F-A5F497F9C773}" presName="sibTrans" presStyleLbl="sibTrans2D1" presStyleIdx="1" presStyleCnt="6"/>
      <dgm:spPr>
        <a:prstGeom prst="blockArc">
          <a:avLst>
            <a:gd name="adj1" fmla="val 19800000"/>
            <a:gd name="adj2" fmla="val 1800000"/>
            <a:gd name="adj3" fmla="val 4494"/>
          </a:avLst>
        </a:prstGeom>
      </dgm:spPr>
      <dgm:t>
        <a:bodyPr/>
        <a:lstStyle/>
        <a:p>
          <a:endParaRPr lang="en-US"/>
        </a:p>
      </dgm:t>
    </dgm:pt>
    <dgm:pt modelId="{5E55BD2C-2B89-48D0-BD43-76CA2FB20ABC}" type="pres">
      <dgm:prSet presAssocID="{E6F97107-72AB-4DB1-B348-347EC80B0706}" presName="node" presStyleLbl="node1" presStyleIdx="2" presStyleCnt="6" custScaleX="131789">
        <dgm:presLayoutVars>
          <dgm:bulletEnabled val="1"/>
        </dgm:presLayoutVars>
      </dgm:prSet>
      <dgm:spPr>
        <a:prstGeom prst="ellipse">
          <a:avLst/>
        </a:prstGeom>
      </dgm:spPr>
      <dgm:t>
        <a:bodyPr/>
        <a:lstStyle/>
        <a:p>
          <a:endParaRPr lang="en-US"/>
        </a:p>
      </dgm:t>
    </dgm:pt>
    <dgm:pt modelId="{363FA252-D5DB-423D-A687-DFDA634807F6}" type="pres">
      <dgm:prSet presAssocID="{E6F97107-72AB-4DB1-B348-347EC80B0706}" presName="dummy" presStyleCnt="0"/>
      <dgm:spPr/>
    </dgm:pt>
    <dgm:pt modelId="{82249478-7975-4118-BD55-03E219A577A6}" type="pres">
      <dgm:prSet presAssocID="{50A7341D-0DFA-4B3F-B836-2E86CEEA6853}" presName="sibTrans" presStyleLbl="sibTrans2D1" presStyleIdx="2" presStyleCnt="6"/>
      <dgm:spPr>
        <a:prstGeom prst="blockArc">
          <a:avLst>
            <a:gd name="adj1" fmla="val 1800000"/>
            <a:gd name="adj2" fmla="val 5400000"/>
            <a:gd name="adj3" fmla="val 4494"/>
          </a:avLst>
        </a:prstGeom>
      </dgm:spPr>
      <dgm:t>
        <a:bodyPr/>
        <a:lstStyle/>
        <a:p>
          <a:endParaRPr lang="en-US"/>
        </a:p>
      </dgm:t>
    </dgm:pt>
    <dgm:pt modelId="{199D4D9C-3DD0-4086-8BC0-F9A0C787E37A}" type="pres">
      <dgm:prSet presAssocID="{0AB71788-3315-4E12-871F-EAF0ADCB4E42}" presName="node" presStyleLbl="node1" presStyleIdx="3" presStyleCnt="6" custScaleX="131789">
        <dgm:presLayoutVars>
          <dgm:bulletEnabled val="1"/>
        </dgm:presLayoutVars>
      </dgm:prSet>
      <dgm:spPr>
        <a:prstGeom prst="ellipse">
          <a:avLst/>
        </a:prstGeom>
      </dgm:spPr>
      <dgm:t>
        <a:bodyPr/>
        <a:lstStyle/>
        <a:p>
          <a:endParaRPr lang="en-US"/>
        </a:p>
      </dgm:t>
    </dgm:pt>
    <dgm:pt modelId="{1666E517-5F78-426D-B26D-0E6C07DA2A32}" type="pres">
      <dgm:prSet presAssocID="{0AB71788-3315-4E12-871F-EAF0ADCB4E42}" presName="dummy" presStyleCnt="0"/>
      <dgm:spPr/>
    </dgm:pt>
    <dgm:pt modelId="{86ED4E0A-0FA5-462F-B3AA-9B9F4D064466}" type="pres">
      <dgm:prSet presAssocID="{2053F836-1AF1-4A5F-905D-5F634934D49C}" presName="sibTrans" presStyleLbl="sibTrans2D1" presStyleIdx="3" presStyleCnt="6"/>
      <dgm:spPr>
        <a:prstGeom prst="blockArc">
          <a:avLst>
            <a:gd name="adj1" fmla="val 5400000"/>
            <a:gd name="adj2" fmla="val 9000000"/>
            <a:gd name="adj3" fmla="val 4494"/>
          </a:avLst>
        </a:prstGeom>
      </dgm:spPr>
      <dgm:t>
        <a:bodyPr/>
        <a:lstStyle/>
        <a:p>
          <a:endParaRPr lang="en-US"/>
        </a:p>
      </dgm:t>
    </dgm:pt>
    <dgm:pt modelId="{A23179B4-33FD-4CF0-8244-331119BFEC39}" type="pres">
      <dgm:prSet presAssocID="{732997DC-DEB7-4B0A-BE09-D1DC187F0AC1}" presName="node" presStyleLbl="node1" presStyleIdx="4" presStyleCnt="6" custScaleX="131789">
        <dgm:presLayoutVars>
          <dgm:bulletEnabled val="1"/>
        </dgm:presLayoutVars>
      </dgm:prSet>
      <dgm:spPr>
        <a:prstGeom prst="ellipse">
          <a:avLst/>
        </a:prstGeom>
      </dgm:spPr>
      <dgm:t>
        <a:bodyPr/>
        <a:lstStyle/>
        <a:p>
          <a:endParaRPr lang="en-US"/>
        </a:p>
      </dgm:t>
    </dgm:pt>
    <dgm:pt modelId="{4B028AE3-35DB-43BE-BD7C-4D1C9B01DECC}" type="pres">
      <dgm:prSet presAssocID="{732997DC-DEB7-4B0A-BE09-D1DC187F0AC1}" presName="dummy" presStyleCnt="0"/>
      <dgm:spPr/>
    </dgm:pt>
    <dgm:pt modelId="{917F32AC-6473-4ACF-933E-F153ECEA4BB6}" type="pres">
      <dgm:prSet presAssocID="{9060FBCA-83B0-4F49-9D6F-DEB050E335F1}" presName="sibTrans" presStyleLbl="sibTrans2D1" presStyleIdx="4" presStyleCnt="6"/>
      <dgm:spPr>
        <a:prstGeom prst="blockArc">
          <a:avLst>
            <a:gd name="adj1" fmla="val 9000000"/>
            <a:gd name="adj2" fmla="val 12600000"/>
            <a:gd name="adj3" fmla="val 4494"/>
          </a:avLst>
        </a:prstGeom>
      </dgm:spPr>
      <dgm:t>
        <a:bodyPr/>
        <a:lstStyle/>
        <a:p>
          <a:endParaRPr lang="en-US"/>
        </a:p>
      </dgm:t>
    </dgm:pt>
    <dgm:pt modelId="{7F700BB7-8483-445F-97FD-A0696E5FE975}" type="pres">
      <dgm:prSet presAssocID="{10BA57AB-0D60-4DAF-B6B9-D4F0F3B177E7}" presName="node" presStyleLbl="node1" presStyleIdx="5" presStyleCnt="6" custScaleX="131789">
        <dgm:presLayoutVars>
          <dgm:bulletEnabled val="1"/>
        </dgm:presLayoutVars>
      </dgm:prSet>
      <dgm:spPr>
        <a:prstGeom prst="ellipse">
          <a:avLst/>
        </a:prstGeom>
      </dgm:spPr>
      <dgm:t>
        <a:bodyPr/>
        <a:lstStyle/>
        <a:p>
          <a:endParaRPr lang="en-US"/>
        </a:p>
      </dgm:t>
    </dgm:pt>
    <dgm:pt modelId="{29CD2ABD-364E-4074-BDE4-4209D43661FB}" type="pres">
      <dgm:prSet presAssocID="{10BA57AB-0D60-4DAF-B6B9-D4F0F3B177E7}" presName="dummy" presStyleCnt="0"/>
      <dgm:spPr/>
    </dgm:pt>
    <dgm:pt modelId="{B6FE146C-6BED-431B-AC43-3FA3497FDE33}" type="pres">
      <dgm:prSet presAssocID="{67A82026-C58C-4766-9E99-3CAA60E93ECB}" presName="sibTrans" presStyleLbl="sibTrans2D1" presStyleIdx="5" presStyleCnt="6"/>
      <dgm:spPr>
        <a:prstGeom prst="blockArc">
          <a:avLst>
            <a:gd name="adj1" fmla="val 12600000"/>
            <a:gd name="adj2" fmla="val 16200000"/>
            <a:gd name="adj3" fmla="val 4494"/>
          </a:avLst>
        </a:prstGeom>
      </dgm:spPr>
      <dgm:t>
        <a:bodyPr/>
        <a:lstStyle/>
        <a:p>
          <a:endParaRPr lang="en-US"/>
        </a:p>
      </dgm:t>
    </dgm:pt>
  </dgm:ptLst>
  <dgm:cxnLst>
    <dgm:cxn modelId="{CECBF59A-C407-48FC-96C0-F453F2BA9B9D}" srcId="{B0F5F5C9-78CF-4FA8-AFBA-A097F18A73FC}" destId="{E6F97107-72AB-4DB1-B348-347EC80B0706}" srcOrd="2" destOrd="0" parTransId="{4AF680A7-682D-4397-BEA5-A8F1C533FEC6}" sibTransId="{50A7341D-0DFA-4B3F-B836-2E86CEEA6853}"/>
    <dgm:cxn modelId="{7817EB3B-D702-4EB6-896E-E883CEC33923}" type="presOf" srcId="{2053F836-1AF1-4A5F-905D-5F634934D49C}" destId="{86ED4E0A-0FA5-462F-B3AA-9B9F4D064466}" srcOrd="0" destOrd="0" presId="urn:microsoft.com/office/officeart/2005/8/layout/radial6"/>
    <dgm:cxn modelId="{2A10D023-94E3-45E5-9983-BE59FCD09F6C}" type="presOf" srcId="{EE97744C-2F0D-4D0D-90F2-2283B1C6BFF6}" destId="{26706CC8-4526-44AF-A9C9-E665816A7B71}" srcOrd="0" destOrd="0" presId="urn:microsoft.com/office/officeart/2005/8/layout/radial6"/>
    <dgm:cxn modelId="{B9CEDFF2-B7FC-46B8-A7D8-ED0219F75BBD}" type="presOf" srcId="{B0F5F5C9-78CF-4FA8-AFBA-A097F18A73FC}" destId="{D5704F27-6898-4FD4-AFA4-A31A9E42C5E7}" srcOrd="0" destOrd="0" presId="urn:microsoft.com/office/officeart/2005/8/layout/radial6"/>
    <dgm:cxn modelId="{E97A535A-425F-477B-8E5C-70BC0B437FA9}" srcId="{B0F5F5C9-78CF-4FA8-AFBA-A097F18A73FC}" destId="{10BA57AB-0D60-4DAF-B6B9-D4F0F3B177E7}" srcOrd="5" destOrd="0" parTransId="{E76D87D8-ABBB-4A68-851D-6BFDEE441CF3}" sibTransId="{67A82026-C58C-4766-9E99-3CAA60E93ECB}"/>
    <dgm:cxn modelId="{7FFEE467-1341-4B56-B8A3-67D10632A3D4}" type="presOf" srcId="{9060FBCA-83B0-4F49-9D6F-DEB050E335F1}" destId="{917F32AC-6473-4ACF-933E-F153ECEA4BB6}" srcOrd="0" destOrd="0" presId="urn:microsoft.com/office/officeart/2005/8/layout/radial6"/>
    <dgm:cxn modelId="{D6FA27C2-07DB-4246-8B05-1DFC61EF5BB6}" type="presOf" srcId="{EF072C81-8EBF-4214-BBA6-3E6D99051FE4}" destId="{6914F855-1F1A-46F6-9062-ED3040DBFC59}" srcOrd="0" destOrd="0" presId="urn:microsoft.com/office/officeart/2005/8/layout/radial6"/>
    <dgm:cxn modelId="{BF5A14AB-2527-4A56-B319-858BF87FAC2C}" type="presOf" srcId="{732997DC-DEB7-4B0A-BE09-D1DC187F0AC1}" destId="{A23179B4-33FD-4CF0-8244-331119BFEC39}" srcOrd="0" destOrd="0" presId="urn:microsoft.com/office/officeart/2005/8/layout/radial6"/>
    <dgm:cxn modelId="{8BADE885-DEBD-4890-B3F7-7C983AD83A01}" type="presOf" srcId="{E6F97107-72AB-4DB1-B348-347EC80B0706}" destId="{5E55BD2C-2B89-48D0-BD43-76CA2FB20ABC}" srcOrd="0" destOrd="0" presId="urn:microsoft.com/office/officeart/2005/8/layout/radial6"/>
    <dgm:cxn modelId="{9CA12FA8-5AF1-4789-9E52-9385ECFB9A69}" type="presOf" srcId="{29622292-9D8B-4CF3-934C-F490A63AFFD6}" destId="{F0BC9494-CC50-4ECB-95F1-F1F076BD0E4F}" srcOrd="0" destOrd="0" presId="urn:microsoft.com/office/officeart/2005/8/layout/radial6"/>
    <dgm:cxn modelId="{2DD98D9A-7A5E-4BF6-B73A-DC7E6B94112C}" type="presOf" srcId="{897B11F2-0CC6-487C-B5CE-7AA079CF7E9C}" destId="{AA1AD77C-2435-447D-ACBF-E57264E73CBE}" srcOrd="0" destOrd="0" presId="urn:microsoft.com/office/officeart/2005/8/layout/radial6"/>
    <dgm:cxn modelId="{1D27EB4F-EEF9-45F0-904A-C90B20963A6F}" type="presOf" srcId="{67A82026-C58C-4766-9E99-3CAA60E93ECB}" destId="{B6FE146C-6BED-431B-AC43-3FA3497FDE33}" srcOrd="0" destOrd="0" presId="urn:microsoft.com/office/officeart/2005/8/layout/radial6"/>
    <dgm:cxn modelId="{76234815-3AD4-4E33-94DE-581BC5E7FD4F}" type="presOf" srcId="{50A7341D-0DFA-4B3F-B836-2E86CEEA6853}" destId="{82249478-7975-4118-BD55-03E219A577A6}" srcOrd="0" destOrd="0" presId="urn:microsoft.com/office/officeart/2005/8/layout/radial6"/>
    <dgm:cxn modelId="{DEEAA41C-0D29-4BD0-8E01-491158B7EF86}" type="presOf" srcId="{0AB71788-3315-4E12-871F-EAF0ADCB4E42}" destId="{199D4D9C-3DD0-4086-8BC0-F9A0C787E37A}" srcOrd="0" destOrd="0" presId="urn:microsoft.com/office/officeart/2005/8/layout/radial6"/>
    <dgm:cxn modelId="{61A0DBFE-F098-44EC-9872-3FCD7A5C7DEC}" type="presOf" srcId="{FE8D0A4A-A479-4657-AB6F-A5F497F9C773}" destId="{94FFA57D-2A65-4C29-93D1-2DDB299F0717}" srcOrd="0" destOrd="0" presId="urn:microsoft.com/office/officeart/2005/8/layout/radial6"/>
    <dgm:cxn modelId="{3195D3E6-D7D9-4C24-89D5-05540315182D}" type="presOf" srcId="{10BA57AB-0D60-4DAF-B6B9-D4F0F3B177E7}" destId="{7F700BB7-8483-445F-97FD-A0696E5FE975}" srcOrd="0" destOrd="0" presId="urn:microsoft.com/office/officeart/2005/8/layout/radial6"/>
    <dgm:cxn modelId="{66B6EE50-7CF1-4CDF-994E-D1951A56F701}" srcId="{B0F5F5C9-78CF-4FA8-AFBA-A097F18A73FC}" destId="{897B11F2-0CC6-487C-B5CE-7AA079CF7E9C}" srcOrd="1" destOrd="0" parTransId="{B3C3C4C9-1B22-4BA5-9D78-06A075B91F4E}" sibTransId="{FE8D0A4A-A479-4657-AB6F-A5F497F9C773}"/>
    <dgm:cxn modelId="{A976B28E-D5A1-4AF4-BF7A-D3A504C13B88}" srcId="{B0F5F5C9-78CF-4FA8-AFBA-A097F18A73FC}" destId="{732997DC-DEB7-4B0A-BE09-D1DC187F0AC1}" srcOrd="4" destOrd="0" parTransId="{A1D5407D-FF60-4F34-A937-7C36F430893A}" sibTransId="{9060FBCA-83B0-4F49-9D6F-DEB050E335F1}"/>
    <dgm:cxn modelId="{D6410FAC-F8C6-468C-90DC-ACFA464AA934}" srcId="{29622292-9D8B-4CF3-934C-F490A63AFFD6}" destId="{27C4F52C-67A5-4E36-9BC4-4769C2CB78AC}" srcOrd="1" destOrd="0" parTransId="{21A7CA4D-CDFA-41D4-B31B-1BDD99153B4D}" sibTransId="{F903189A-4C08-4B29-8D1F-050984139DEA}"/>
    <dgm:cxn modelId="{5632CAF2-0A8C-4314-8324-5A9E492C35A8}" srcId="{B0F5F5C9-78CF-4FA8-AFBA-A097F18A73FC}" destId="{0AB71788-3315-4E12-871F-EAF0ADCB4E42}" srcOrd="3" destOrd="0" parTransId="{6F7C668E-73BB-4133-91F9-A5DF8A95E017}" sibTransId="{2053F836-1AF1-4A5F-905D-5F634934D49C}"/>
    <dgm:cxn modelId="{E87AF5D1-5B8C-4DD6-8844-55D5436638B6}" srcId="{29622292-9D8B-4CF3-934C-F490A63AFFD6}" destId="{B0F5F5C9-78CF-4FA8-AFBA-A097F18A73FC}" srcOrd="0" destOrd="0" parTransId="{DD5965FC-C901-4E78-B9F6-5E42C263BA4A}" sibTransId="{874FC149-23B3-4A7F-986C-DB396DD3D740}"/>
    <dgm:cxn modelId="{CCD17812-D924-4F29-A9AE-520CAE2D5CB4}" srcId="{B0F5F5C9-78CF-4FA8-AFBA-A097F18A73FC}" destId="{EF072C81-8EBF-4214-BBA6-3E6D99051FE4}" srcOrd="0" destOrd="0" parTransId="{6E4F09C9-95A9-4EF8-9AEA-D7B0383DBAC8}" sibTransId="{EE97744C-2F0D-4D0D-90F2-2283B1C6BFF6}"/>
    <dgm:cxn modelId="{63669D11-4588-405B-8170-C5A1D5E1D9C7}" type="presParOf" srcId="{F0BC9494-CC50-4ECB-95F1-F1F076BD0E4F}" destId="{D5704F27-6898-4FD4-AFA4-A31A9E42C5E7}" srcOrd="0" destOrd="0" presId="urn:microsoft.com/office/officeart/2005/8/layout/radial6"/>
    <dgm:cxn modelId="{43AE6E25-4826-40F0-8ADE-C3E1D15C90DC}" type="presParOf" srcId="{F0BC9494-CC50-4ECB-95F1-F1F076BD0E4F}" destId="{6914F855-1F1A-46F6-9062-ED3040DBFC59}" srcOrd="1" destOrd="0" presId="urn:microsoft.com/office/officeart/2005/8/layout/radial6"/>
    <dgm:cxn modelId="{16A370C8-7CCC-471D-9843-29C05BEF2DC3}" type="presParOf" srcId="{F0BC9494-CC50-4ECB-95F1-F1F076BD0E4F}" destId="{D414BE08-197E-49AF-A939-F33D6B235449}" srcOrd="2" destOrd="0" presId="urn:microsoft.com/office/officeart/2005/8/layout/radial6"/>
    <dgm:cxn modelId="{4CB7FB59-7B56-4430-BFC6-BB8F7A536C30}" type="presParOf" srcId="{F0BC9494-CC50-4ECB-95F1-F1F076BD0E4F}" destId="{26706CC8-4526-44AF-A9C9-E665816A7B71}" srcOrd="3" destOrd="0" presId="urn:microsoft.com/office/officeart/2005/8/layout/radial6"/>
    <dgm:cxn modelId="{F0261BA9-6161-417D-AB28-2C3ABFBFF11B}" type="presParOf" srcId="{F0BC9494-CC50-4ECB-95F1-F1F076BD0E4F}" destId="{AA1AD77C-2435-447D-ACBF-E57264E73CBE}" srcOrd="4" destOrd="0" presId="urn:microsoft.com/office/officeart/2005/8/layout/radial6"/>
    <dgm:cxn modelId="{138A6CC6-616C-4F59-82AB-3255B12BB2D3}" type="presParOf" srcId="{F0BC9494-CC50-4ECB-95F1-F1F076BD0E4F}" destId="{FD8EC251-A4B0-47D6-B113-A22E7F33ACE5}" srcOrd="5" destOrd="0" presId="urn:microsoft.com/office/officeart/2005/8/layout/radial6"/>
    <dgm:cxn modelId="{2ADADD47-8CE1-424F-BC5C-9ABD968AFA22}" type="presParOf" srcId="{F0BC9494-CC50-4ECB-95F1-F1F076BD0E4F}" destId="{94FFA57D-2A65-4C29-93D1-2DDB299F0717}" srcOrd="6" destOrd="0" presId="urn:microsoft.com/office/officeart/2005/8/layout/radial6"/>
    <dgm:cxn modelId="{2847FF69-0F03-4448-B85A-608D7A411702}" type="presParOf" srcId="{F0BC9494-CC50-4ECB-95F1-F1F076BD0E4F}" destId="{5E55BD2C-2B89-48D0-BD43-76CA2FB20ABC}" srcOrd="7" destOrd="0" presId="urn:microsoft.com/office/officeart/2005/8/layout/radial6"/>
    <dgm:cxn modelId="{758A693B-F168-4C9F-B5CB-55DFCB483DBA}" type="presParOf" srcId="{F0BC9494-CC50-4ECB-95F1-F1F076BD0E4F}" destId="{363FA252-D5DB-423D-A687-DFDA634807F6}" srcOrd="8" destOrd="0" presId="urn:microsoft.com/office/officeart/2005/8/layout/radial6"/>
    <dgm:cxn modelId="{50B3089B-8B2F-470C-B9DC-0A3D7867B363}" type="presParOf" srcId="{F0BC9494-CC50-4ECB-95F1-F1F076BD0E4F}" destId="{82249478-7975-4118-BD55-03E219A577A6}" srcOrd="9" destOrd="0" presId="urn:microsoft.com/office/officeart/2005/8/layout/radial6"/>
    <dgm:cxn modelId="{E75648BC-7FE1-4FCE-8E20-6E332EC99092}" type="presParOf" srcId="{F0BC9494-CC50-4ECB-95F1-F1F076BD0E4F}" destId="{199D4D9C-3DD0-4086-8BC0-F9A0C787E37A}" srcOrd="10" destOrd="0" presId="urn:microsoft.com/office/officeart/2005/8/layout/radial6"/>
    <dgm:cxn modelId="{B84B172B-212A-4829-B79D-5700DDA32FBA}" type="presParOf" srcId="{F0BC9494-CC50-4ECB-95F1-F1F076BD0E4F}" destId="{1666E517-5F78-426D-B26D-0E6C07DA2A32}" srcOrd="11" destOrd="0" presId="urn:microsoft.com/office/officeart/2005/8/layout/radial6"/>
    <dgm:cxn modelId="{6EDFC7C8-7007-4195-974F-A8839DB143D9}" type="presParOf" srcId="{F0BC9494-CC50-4ECB-95F1-F1F076BD0E4F}" destId="{86ED4E0A-0FA5-462F-B3AA-9B9F4D064466}" srcOrd="12" destOrd="0" presId="urn:microsoft.com/office/officeart/2005/8/layout/radial6"/>
    <dgm:cxn modelId="{BEBBA342-66C4-4E8A-A155-153A519003B0}" type="presParOf" srcId="{F0BC9494-CC50-4ECB-95F1-F1F076BD0E4F}" destId="{A23179B4-33FD-4CF0-8244-331119BFEC39}" srcOrd="13" destOrd="0" presId="urn:microsoft.com/office/officeart/2005/8/layout/radial6"/>
    <dgm:cxn modelId="{C69ABF1F-A00B-442D-90D5-7384B14177BA}" type="presParOf" srcId="{F0BC9494-CC50-4ECB-95F1-F1F076BD0E4F}" destId="{4B028AE3-35DB-43BE-BD7C-4D1C9B01DECC}" srcOrd="14" destOrd="0" presId="urn:microsoft.com/office/officeart/2005/8/layout/radial6"/>
    <dgm:cxn modelId="{99FA08DF-59B0-4C79-ABFC-BB604D8DF165}" type="presParOf" srcId="{F0BC9494-CC50-4ECB-95F1-F1F076BD0E4F}" destId="{917F32AC-6473-4ACF-933E-F153ECEA4BB6}" srcOrd="15" destOrd="0" presId="urn:microsoft.com/office/officeart/2005/8/layout/radial6"/>
    <dgm:cxn modelId="{DAD38238-04F8-49B2-A196-ADB2377653C9}" type="presParOf" srcId="{F0BC9494-CC50-4ECB-95F1-F1F076BD0E4F}" destId="{7F700BB7-8483-445F-97FD-A0696E5FE975}" srcOrd="16" destOrd="0" presId="urn:microsoft.com/office/officeart/2005/8/layout/radial6"/>
    <dgm:cxn modelId="{A7F82709-5767-4A15-94C5-9838BBB414FB}" type="presParOf" srcId="{F0BC9494-CC50-4ECB-95F1-F1F076BD0E4F}" destId="{29CD2ABD-364E-4074-BDE4-4209D43661FB}" srcOrd="17" destOrd="0" presId="urn:microsoft.com/office/officeart/2005/8/layout/radial6"/>
    <dgm:cxn modelId="{AB39AEF4-4CD6-4509-A6CD-67B64D580A23}" type="presParOf" srcId="{F0BC9494-CC50-4ECB-95F1-F1F076BD0E4F}" destId="{B6FE146C-6BED-431B-AC43-3FA3497FDE33}" srcOrd="18" destOrd="0" presId="urn:microsoft.com/office/officeart/2005/8/layout/radial6"/>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E146C-6BED-431B-AC43-3FA3497FDE33}">
      <dsp:nvSpPr>
        <dsp:cNvPr id="0" name=""/>
        <dsp:cNvSpPr/>
      </dsp:nvSpPr>
      <dsp:spPr>
        <a:xfrm>
          <a:off x="462245" y="462245"/>
          <a:ext cx="3190309" cy="3190309"/>
        </a:xfrm>
        <a:prstGeom prst="blockArc">
          <a:avLst>
            <a:gd name="adj1" fmla="val 12600000"/>
            <a:gd name="adj2" fmla="val 16200000"/>
            <a:gd name="adj3" fmla="val 4494"/>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17F32AC-6473-4ACF-933E-F153ECEA4BB6}">
      <dsp:nvSpPr>
        <dsp:cNvPr id="0" name=""/>
        <dsp:cNvSpPr/>
      </dsp:nvSpPr>
      <dsp:spPr>
        <a:xfrm>
          <a:off x="462245" y="462245"/>
          <a:ext cx="3190309" cy="3190309"/>
        </a:xfrm>
        <a:prstGeom prst="blockArc">
          <a:avLst>
            <a:gd name="adj1" fmla="val 9000000"/>
            <a:gd name="adj2" fmla="val 12600000"/>
            <a:gd name="adj3" fmla="val 4494"/>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86ED4E0A-0FA5-462F-B3AA-9B9F4D064466}">
      <dsp:nvSpPr>
        <dsp:cNvPr id="0" name=""/>
        <dsp:cNvSpPr/>
      </dsp:nvSpPr>
      <dsp:spPr>
        <a:xfrm>
          <a:off x="462245" y="462245"/>
          <a:ext cx="3190309" cy="3190309"/>
        </a:xfrm>
        <a:prstGeom prst="blockArc">
          <a:avLst>
            <a:gd name="adj1" fmla="val 5400000"/>
            <a:gd name="adj2" fmla="val 9000000"/>
            <a:gd name="adj3" fmla="val 4494"/>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82249478-7975-4118-BD55-03E219A577A6}">
      <dsp:nvSpPr>
        <dsp:cNvPr id="0" name=""/>
        <dsp:cNvSpPr/>
      </dsp:nvSpPr>
      <dsp:spPr>
        <a:xfrm>
          <a:off x="462245" y="462245"/>
          <a:ext cx="3190309" cy="3190309"/>
        </a:xfrm>
        <a:prstGeom prst="blockArc">
          <a:avLst>
            <a:gd name="adj1" fmla="val 1800000"/>
            <a:gd name="adj2" fmla="val 5400000"/>
            <a:gd name="adj3" fmla="val 4494"/>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4FFA57D-2A65-4C29-93D1-2DDB299F0717}">
      <dsp:nvSpPr>
        <dsp:cNvPr id="0" name=""/>
        <dsp:cNvSpPr/>
      </dsp:nvSpPr>
      <dsp:spPr>
        <a:xfrm>
          <a:off x="462245" y="462245"/>
          <a:ext cx="3190309" cy="3190309"/>
        </a:xfrm>
        <a:prstGeom prst="blockArc">
          <a:avLst>
            <a:gd name="adj1" fmla="val 19800000"/>
            <a:gd name="adj2" fmla="val 1800000"/>
            <a:gd name="adj3" fmla="val 4494"/>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6706CC8-4526-44AF-A9C9-E665816A7B71}">
      <dsp:nvSpPr>
        <dsp:cNvPr id="0" name=""/>
        <dsp:cNvSpPr/>
      </dsp:nvSpPr>
      <dsp:spPr>
        <a:xfrm>
          <a:off x="462245" y="462245"/>
          <a:ext cx="3190309" cy="3190309"/>
        </a:xfrm>
        <a:prstGeom prst="blockArc">
          <a:avLst>
            <a:gd name="adj1" fmla="val 16200000"/>
            <a:gd name="adj2" fmla="val 19800000"/>
            <a:gd name="adj3" fmla="val 4494"/>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5704F27-6898-4FD4-AFA4-A31A9E42C5E7}">
      <dsp:nvSpPr>
        <dsp:cNvPr id="0" name=""/>
        <dsp:cNvSpPr/>
      </dsp:nvSpPr>
      <dsp:spPr>
        <a:xfrm>
          <a:off x="1346150" y="1346150"/>
          <a:ext cx="1422499" cy="1422499"/>
        </a:xfrm>
        <a:prstGeom prst="ellipse">
          <a:avLst/>
        </a:prstGeom>
        <a:solidFill>
          <a:srgbClr val="057EB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People with Disabilities </a:t>
          </a:r>
        </a:p>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(1 in 5 Americans)</a:t>
          </a:r>
          <a:endParaRPr lang="en-US" sz="1400" b="1" kern="1200" dirty="0">
            <a:ln>
              <a:noFill/>
            </a:ln>
            <a:solidFill>
              <a:schemeClr val="bg1"/>
            </a:solidFill>
            <a:latin typeface="+mj-lt"/>
            <a:ea typeface="+mn-ea"/>
            <a:cs typeface="+mn-cs"/>
          </a:endParaRPr>
        </a:p>
      </dsp:txBody>
      <dsp:txXfrm>
        <a:off x="1554470" y="1554470"/>
        <a:ext cx="1005859" cy="1005859"/>
      </dsp:txXfrm>
    </dsp:sp>
    <dsp:sp modelId="{6914F855-1F1A-46F6-9062-ED3040DBFC59}">
      <dsp:nvSpPr>
        <dsp:cNvPr id="0" name=""/>
        <dsp:cNvSpPr/>
      </dsp:nvSpPr>
      <dsp:spPr>
        <a:xfrm>
          <a:off x="1401255" y="217"/>
          <a:ext cx="1312288" cy="995749"/>
        </a:xfrm>
        <a:prstGeom prst="ellipse">
          <a:avLst/>
        </a:prstGeom>
        <a:solidFill>
          <a:srgbClr val="2E9FB5"/>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LGBT</a:t>
          </a:r>
        </a:p>
      </dsp:txBody>
      <dsp:txXfrm>
        <a:off x="1593435" y="146041"/>
        <a:ext cx="927928" cy="704101"/>
      </dsp:txXfrm>
    </dsp:sp>
    <dsp:sp modelId="{AA1AD77C-2435-447D-ACBF-E57264E73CBE}">
      <dsp:nvSpPr>
        <dsp:cNvPr id="0" name=""/>
        <dsp:cNvSpPr/>
      </dsp:nvSpPr>
      <dsp:spPr>
        <a:xfrm>
          <a:off x="2751655" y="779871"/>
          <a:ext cx="1312288" cy="995749"/>
        </a:xfrm>
        <a:prstGeom prst="ellipse">
          <a:avLst/>
        </a:prstGeom>
        <a:solidFill>
          <a:srgbClr val="2E9FB5"/>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Asian / Pacific Islander</a:t>
          </a:r>
        </a:p>
      </dsp:txBody>
      <dsp:txXfrm>
        <a:off x="2943835" y="925695"/>
        <a:ext cx="927928" cy="704101"/>
      </dsp:txXfrm>
    </dsp:sp>
    <dsp:sp modelId="{5E55BD2C-2B89-48D0-BD43-76CA2FB20ABC}">
      <dsp:nvSpPr>
        <dsp:cNvPr id="0" name=""/>
        <dsp:cNvSpPr/>
      </dsp:nvSpPr>
      <dsp:spPr>
        <a:xfrm>
          <a:off x="2751655" y="2339179"/>
          <a:ext cx="1312288" cy="995749"/>
        </a:xfrm>
        <a:prstGeom prst="ellipse">
          <a:avLst/>
        </a:prstGeom>
        <a:solidFill>
          <a:srgbClr val="2E9FB5"/>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Hispanic</a:t>
          </a:r>
        </a:p>
      </dsp:txBody>
      <dsp:txXfrm>
        <a:off x="2943835" y="2485003"/>
        <a:ext cx="927928" cy="704101"/>
      </dsp:txXfrm>
    </dsp:sp>
    <dsp:sp modelId="{199D4D9C-3DD0-4086-8BC0-F9A0C787E37A}">
      <dsp:nvSpPr>
        <dsp:cNvPr id="0" name=""/>
        <dsp:cNvSpPr/>
      </dsp:nvSpPr>
      <dsp:spPr>
        <a:xfrm>
          <a:off x="1401255" y="3118832"/>
          <a:ext cx="1312288" cy="995749"/>
        </a:xfrm>
        <a:prstGeom prst="ellipse">
          <a:avLst/>
        </a:prstGeom>
        <a:solidFill>
          <a:srgbClr val="2E9FB5"/>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African American</a:t>
          </a:r>
        </a:p>
      </dsp:txBody>
      <dsp:txXfrm>
        <a:off x="1593435" y="3264656"/>
        <a:ext cx="927928" cy="704101"/>
      </dsp:txXfrm>
    </dsp:sp>
    <dsp:sp modelId="{A23179B4-33FD-4CF0-8244-331119BFEC39}">
      <dsp:nvSpPr>
        <dsp:cNvPr id="0" name=""/>
        <dsp:cNvSpPr/>
      </dsp:nvSpPr>
      <dsp:spPr>
        <a:xfrm>
          <a:off x="50855" y="2339179"/>
          <a:ext cx="1312288" cy="995749"/>
        </a:xfrm>
        <a:prstGeom prst="ellipse">
          <a:avLst/>
        </a:prstGeom>
        <a:solidFill>
          <a:srgbClr val="2E9FB5"/>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n>
                <a:noFill/>
              </a:ln>
              <a:solidFill>
                <a:schemeClr val="bg1"/>
              </a:solidFill>
              <a:latin typeface="+mj-lt"/>
              <a:ea typeface="+mn-ea"/>
              <a:cs typeface="+mn-cs"/>
            </a:rPr>
            <a:t>Caucasian</a:t>
          </a:r>
        </a:p>
      </dsp:txBody>
      <dsp:txXfrm>
        <a:off x="243035" y="2485003"/>
        <a:ext cx="927928" cy="704101"/>
      </dsp:txXfrm>
    </dsp:sp>
    <dsp:sp modelId="{7F700BB7-8483-445F-97FD-A0696E5FE975}">
      <dsp:nvSpPr>
        <dsp:cNvPr id="0" name=""/>
        <dsp:cNvSpPr/>
      </dsp:nvSpPr>
      <dsp:spPr>
        <a:xfrm>
          <a:off x="50855" y="779871"/>
          <a:ext cx="1312288" cy="995749"/>
        </a:xfrm>
        <a:prstGeom prst="ellipse">
          <a:avLst/>
        </a:prstGeom>
        <a:solidFill>
          <a:srgbClr val="2E9FB5"/>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b="1" kern="1200" dirty="0" smtClean="0">
              <a:ln>
                <a:noFill/>
              </a:ln>
              <a:solidFill>
                <a:schemeClr val="bg1"/>
              </a:solidFill>
              <a:latin typeface="+mj-lt"/>
              <a:ea typeface="+mn-ea"/>
              <a:cs typeface="+mn-cs"/>
            </a:rPr>
            <a:t>American Indian /</a:t>
          </a:r>
        </a:p>
        <a:p>
          <a:pPr lvl="0" algn="ctr" defTabSz="622300">
            <a:lnSpc>
              <a:spcPct val="90000"/>
            </a:lnSpc>
            <a:spcBef>
              <a:spcPct val="0"/>
            </a:spcBef>
            <a:spcAft>
              <a:spcPts val="0"/>
            </a:spcAft>
          </a:pPr>
          <a:r>
            <a:rPr lang="en-US" sz="1400" b="1" kern="1200" dirty="0" smtClean="0">
              <a:ln>
                <a:noFill/>
              </a:ln>
              <a:solidFill>
                <a:schemeClr val="bg1"/>
              </a:solidFill>
              <a:latin typeface="+mj-lt"/>
              <a:ea typeface="+mn-ea"/>
              <a:cs typeface="+mn-cs"/>
            </a:rPr>
            <a:t>Alaskan</a:t>
          </a:r>
        </a:p>
      </dsp:txBody>
      <dsp:txXfrm>
        <a:off x="243035" y="925695"/>
        <a:ext cx="927928" cy="70410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DA6A13-9B5F-46AF-85F5-30C70EB75EDE}" type="datetimeFigureOut">
              <a:rPr lang="en-US" smtClean="0"/>
              <a:t>1/22/2016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DEF05EC-7A92-45AE-85B0-9074303905FF}" type="slidenum">
              <a:rPr lang="en-US" smtClean="0"/>
              <a:t>‹#›</a:t>
            </a:fld>
            <a:endParaRPr lang="en-US" dirty="0"/>
          </a:p>
        </p:txBody>
      </p:sp>
    </p:spTree>
    <p:extLst>
      <p:ext uri="{BB962C8B-B14F-4D97-AF65-F5344CB8AC3E}">
        <p14:creationId xmlns:p14="http://schemas.microsoft.com/office/powerpoint/2010/main" val="1450265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6D89E1D-4548-47AB-98ED-77375D3798F4}" type="datetimeFigureOut">
              <a:rPr lang="en-US" smtClean="0"/>
              <a:t>1/22/2016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EDBE5A-090E-4842-B36D-22F3F7C8ACD6}" type="slidenum">
              <a:rPr lang="en-US" smtClean="0"/>
              <a:t>‹#›</a:t>
            </a:fld>
            <a:endParaRPr lang="en-US" dirty="0"/>
          </a:p>
        </p:txBody>
      </p:sp>
    </p:spTree>
    <p:extLst>
      <p:ext uri="{BB962C8B-B14F-4D97-AF65-F5344CB8AC3E}">
        <p14:creationId xmlns:p14="http://schemas.microsoft.com/office/powerpoint/2010/main" val="425396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od.org/tracker_signu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od.org/system/www.nod.org/track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minute</a:t>
            </a:r>
          </a:p>
          <a:p>
            <a:endParaRPr lang="en-US" baseline="0" dirty="0" smtClean="0"/>
          </a:p>
          <a:p>
            <a:r>
              <a:rPr lang="en-US" b="1" baseline="0" dirty="0" smtClean="0"/>
              <a:t>Andy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Welcome to the Disability Employment</a:t>
            </a:r>
            <a:r>
              <a:rPr lang="en-US" b="0" baseline="0" dirty="0" smtClean="0"/>
              <a:t> Tracker Year Three Webinar!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My name is Andy Traub and I am joined by the President of NOD, Carol Glazer </a:t>
            </a:r>
            <a:r>
              <a:rPr lang="en-US" b="1" baseline="0" dirty="0" smtClean="0"/>
              <a:t>(Carol greets attendees with a hello)</a:t>
            </a:r>
            <a:endParaRPr lang="en-US" b="1" dirty="0" smtClean="0"/>
          </a:p>
          <a:p>
            <a:endParaRPr lang="en-US" dirty="0" smtClean="0"/>
          </a:p>
          <a:p>
            <a:r>
              <a:rPr lang="en-US" b="1" dirty="0" smtClean="0"/>
              <a:t>Andy</a:t>
            </a:r>
          </a:p>
          <a:p>
            <a:endParaRPr lang="en-US" dirty="0" smtClean="0"/>
          </a:p>
          <a:p>
            <a:r>
              <a:rPr lang="en-US" dirty="0" smtClean="0"/>
              <a:t>Thank you all for joining us today</a:t>
            </a:r>
            <a:r>
              <a:rPr lang="en-US" baseline="0" dirty="0" smtClean="0"/>
              <a:t> to learn more about this valuable tool. </a:t>
            </a:r>
            <a:r>
              <a:rPr lang="en-US" sz="1200" b="0" i="0" kern="1200" dirty="0" smtClean="0">
                <a:solidFill>
                  <a:schemeClr val="tx1"/>
                </a:solidFill>
                <a:effectLst/>
                <a:latin typeface="+mn-lt"/>
                <a:ea typeface="+mn-ea"/>
                <a:cs typeface="+mn-cs"/>
              </a:rPr>
              <a:t>This webinar will provide critical information for any company seeking to welcome and recruit individuals with disabilities or veterans, particularly Diversity and Inclusion leaders, recruiters, hiring managers and compliance personnel</a:t>
            </a:r>
          </a:p>
          <a:p>
            <a:pPr fontAlgn="base"/>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baseline="0" dirty="0" smtClean="0"/>
              <a:t>We want to make this session as interactive as possible so please use the chat box on your screen to ask questions, as we go through content. We will also have time at the end to answer any questions you may have.  </a:t>
            </a:r>
          </a:p>
          <a:p>
            <a:pPr marL="0" marR="0" indent="0" algn="l" defTabSz="914400" rtl="0" eaLnBrk="1" fontAlgn="base"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base" latinLnBrk="0" hangingPunct="1">
              <a:lnSpc>
                <a:spcPct val="100000"/>
              </a:lnSpc>
              <a:spcBef>
                <a:spcPts val="0"/>
              </a:spcBef>
              <a:spcAft>
                <a:spcPts val="0"/>
              </a:spcAft>
              <a:buClrTx/>
              <a:buSzTx/>
              <a:buFontTx/>
              <a:buNone/>
              <a:tabLst/>
              <a:defRPr/>
            </a:pPr>
            <a:r>
              <a:rPr lang="en-US" baseline="0" dirty="0" smtClean="0"/>
              <a:t>Let’s begin! </a:t>
            </a:r>
          </a:p>
          <a:p>
            <a:pPr fontAlgn="base"/>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1</a:t>
            </a:fld>
            <a:endParaRPr lang="en-US" dirty="0"/>
          </a:p>
        </p:txBody>
      </p:sp>
    </p:spTree>
    <p:extLst>
      <p:ext uri="{BB962C8B-B14F-4D97-AF65-F5344CB8AC3E}">
        <p14:creationId xmlns:p14="http://schemas.microsoft.com/office/powerpoint/2010/main" val="326022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strike="noStrike" dirty="0" smtClean="0"/>
              <a:t>1-2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strike="noStrike" dirty="0" smtClean="0"/>
              <a:t>For Year</a:t>
            </a:r>
            <a:r>
              <a:rPr lang="en-US" i="0" strike="noStrike" baseline="0" dirty="0" smtClean="0"/>
              <a:t> Three, the Report has changed to a ScoreCard which will document the state of your company’s disability and veteran’s awareness and inclusion practices to educate your internal stakeholders. On this slide, we have provided an idea of what the scorecard will look like. There will be a definition, examples of best practices and rating for each of the four areas the disability employment tracker measures your company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strike="noStrike" baseline="0" dirty="0" smtClean="0"/>
              <a:t>It will also s</a:t>
            </a:r>
            <a:r>
              <a:rPr lang="en-US" dirty="0" smtClean="0"/>
              <a:t>how</a:t>
            </a:r>
            <a:r>
              <a:rPr lang="en-US" baseline="0" dirty="0" smtClean="0"/>
              <a:t> </a:t>
            </a:r>
            <a:r>
              <a:rPr lang="en-US" dirty="0" smtClean="0"/>
              <a:t>how companies’ efforts stack up against leading practices and corporate peers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both areas of strength and areas of opportunity for improvement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lastly, chart</a:t>
            </a:r>
            <a:r>
              <a:rPr lang="en-US" dirty="0" smtClean="0"/>
              <a:t> progress year-over-year for companies who enroll annually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upon participant feedback, NOD created the Disability Employment Tracker ScoreCard™, a streamlined report giving companies a snapshot of their performance in key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Will include year over year responses if available</a:t>
            </a:r>
            <a:endParaRPr lang="en-US" sz="1200" i="0" strike="noStrik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strike="noStrike" dirty="0" smtClean="0"/>
              <a:t>Note, for those that have completed the tracker for Y1/Y2 this differs from the previous report you were provided by: </a:t>
            </a:r>
            <a:r>
              <a:rPr lang="en-US" i="0" strike="noStrike" dirty="0" smtClean="0">
                <a:solidFill>
                  <a:srgbClr val="FF0000"/>
                </a:solidFill>
              </a:rPr>
              <a:t>(add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strike="noStrik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strike="noStrike"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10</a:t>
            </a:fld>
            <a:endParaRPr lang="en-US" dirty="0"/>
          </a:p>
        </p:txBody>
      </p:sp>
    </p:spTree>
    <p:extLst>
      <p:ext uri="{BB962C8B-B14F-4D97-AF65-F5344CB8AC3E}">
        <p14:creationId xmlns:p14="http://schemas.microsoft.com/office/powerpoint/2010/main" val="1110332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cs typeface="Arial"/>
              </a:rPr>
              <a:t>We are excited to share the new</a:t>
            </a:r>
            <a:r>
              <a:rPr lang="en-US" sz="1200" i="0" baseline="0" dirty="0" smtClean="0">
                <a:cs typeface="Arial"/>
              </a:rPr>
              <a:t> Executive Briefing option for Year Three!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cs typeface="Arial"/>
              </a:rPr>
              <a:t>(read content on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cs typeface="Arial"/>
              </a:rPr>
              <a:t>For on-site Executive Briefing clients, NOD can incorporate findings of the Tracker into the training</a:t>
            </a:r>
            <a:endParaRPr lang="en-US" sz="1200" i="0" dirty="0" smtClean="0"/>
          </a:p>
          <a:p>
            <a:endParaRPr lang="en-US" i="0" dirty="0"/>
          </a:p>
        </p:txBody>
      </p:sp>
      <p:sp>
        <p:nvSpPr>
          <p:cNvPr id="4" name="Slide Number Placeholder 3"/>
          <p:cNvSpPr>
            <a:spLocks noGrp="1"/>
          </p:cNvSpPr>
          <p:nvPr>
            <p:ph type="sldNum" sz="quarter" idx="10"/>
          </p:nvPr>
        </p:nvSpPr>
        <p:spPr/>
        <p:txBody>
          <a:bodyPr/>
          <a:lstStyle/>
          <a:p>
            <a:fld id="{B0EDBE5A-090E-4842-B36D-22F3F7C8ACD6}" type="slidenum">
              <a:rPr lang="en-US" smtClean="0"/>
              <a:t>11</a:t>
            </a:fld>
            <a:endParaRPr lang="en-US" dirty="0"/>
          </a:p>
        </p:txBody>
      </p:sp>
    </p:spTree>
    <p:extLst>
      <p:ext uri="{BB962C8B-B14F-4D97-AF65-F5344CB8AC3E}">
        <p14:creationId xmlns:p14="http://schemas.microsoft.com/office/powerpoint/2010/main" val="254667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endParaRPr lang="en-US" i="1" dirty="0" smtClean="0"/>
          </a:p>
          <a:p>
            <a:endParaRPr lang="en-US" dirty="0" smtClean="0"/>
          </a:p>
          <a:p>
            <a:pPr lvl="0"/>
            <a:r>
              <a:rPr lang="en-US" sz="1200" kern="1200" dirty="0" smtClean="0">
                <a:solidFill>
                  <a:schemeClr val="tx1"/>
                </a:solidFill>
                <a:effectLst/>
                <a:latin typeface="+mn-lt"/>
                <a:ea typeface="+mn-ea"/>
                <a:cs typeface="+mn-cs"/>
              </a:rPr>
              <a:t>Let me tell you a little bit about the Seal of Approval. It recognizes companies with exemplary hiring and employment practices. It will be awarded annually to companies that are meeting performance thresholds in the areas of identifying and sourcing talent; on- boarding; performance management; corporate climate and culture; and tracking and measurement. Selection will be completely data driven and companies will need to re-qualify each year for the Seal.</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 you qualify? It’s easy. In order to be considered for the Seal, companies must register for and complete NOD’s Disability Employment Tracker, our free tool for employers to assess their disability and veteran inclusion practices—and opt in for consideration for the seal. The 2016 Tracker survey is </a:t>
            </a:r>
            <a:r>
              <a:rPr lang="en-US" sz="1200" i="1" kern="1200" dirty="0" smtClean="0">
                <a:solidFill>
                  <a:schemeClr val="tx1"/>
                </a:solidFill>
                <a:effectLst/>
                <a:latin typeface="+mn-lt"/>
                <a:ea typeface="+mn-ea"/>
                <a:cs typeface="+mn-cs"/>
              </a:rPr>
              <a:t>live</a:t>
            </a:r>
            <a:r>
              <a:rPr lang="en-US" sz="1200" kern="1200" dirty="0" smtClean="0">
                <a:solidFill>
                  <a:schemeClr val="tx1"/>
                </a:solidFill>
                <a:effectLst/>
                <a:latin typeface="+mn-lt"/>
                <a:ea typeface="+mn-ea"/>
                <a:cs typeface="+mn-cs"/>
              </a:rPr>
              <a:t> as of today, through March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As always, Tracker results will remain confidential; only those companies receiving the seal will be named, and Seal winners will be announced in the Spring. </a:t>
            </a:r>
            <a:r>
              <a:rPr lang="en-US" i="0" dirty="0" smtClean="0"/>
              <a:t>Note: Any company taking the Tracker can opt-out of consideration for the seal,</a:t>
            </a:r>
            <a:r>
              <a:rPr lang="en-US" i="0" baseline="0" dirty="0" smtClean="0"/>
              <a:t> however, we strongly encourage you to not opt-out because most companies underestimate their disability inclusion efforts </a:t>
            </a:r>
            <a:endParaRPr lang="en-US" i="0" dirty="0" smtClean="0"/>
          </a:p>
        </p:txBody>
      </p:sp>
      <p:sp>
        <p:nvSpPr>
          <p:cNvPr id="4" name="Slide Number Placeholder 3"/>
          <p:cNvSpPr>
            <a:spLocks noGrp="1"/>
          </p:cNvSpPr>
          <p:nvPr>
            <p:ph type="sldNum" sz="quarter" idx="10"/>
          </p:nvPr>
        </p:nvSpPr>
        <p:spPr/>
        <p:txBody>
          <a:bodyPr/>
          <a:lstStyle/>
          <a:p>
            <a:fld id="{B0EDBE5A-090E-4842-B36D-22F3F7C8ACD6}" type="slidenum">
              <a:rPr lang="en-US" smtClean="0"/>
              <a:t>12</a:t>
            </a:fld>
            <a:endParaRPr lang="en-US" dirty="0"/>
          </a:p>
        </p:txBody>
      </p:sp>
    </p:spTree>
    <p:extLst>
      <p:ext uri="{BB962C8B-B14F-4D97-AF65-F5344CB8AC3E}">
        <p14:creationId xmlns:p14="http://schemas.microsoft.com/office/powerpoint/2010/main" val="324210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1 Minute</a:t>
            </a:r>
            <a:endParaRPr lang="en-US" baseline="0" dirty="0"/>
          </a:p>
          <a:p>
            <a:pPr marL="0" indent="0">
              <a:buFont typeface="Arial"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1" dirty="0" smtClean="0"/>
              <a:t>Andy</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0" baseline="0" dirty="0" smtClean="0"/>
              <a:t>This is a quote from Luke Visconti, CEO and Founder of Diversity Inc. and also one of our esteemed board members.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0" baseline="0" dirty="0" smtClean="0"/>
              <a:t>We have a longstanding partnership with Diversity Inc. and completion of the tracker is a requirement for the </a:t>
            </a:r>
            <a:r>
              <a:rPr lang="en-US" sz="1200" b="1" kern="1200" dirty="0" smtClean="0">
                <a:solidFill>
                  <a:schemeClr val="accent1"/>
                </a:solidFill>
                <a:latin typeface="+mn-lt"/>
                <a:ea typeface="Arial"/>
                <a:cs typeface="TimesNewRomanPSMT"/>
              </a:rPr>
              <a:t>DiversityInc</a:t>
            </a:r>
            <a:r>
              <a:rPr lang="en-US" sz="1200" b="1" i="1" kern="1200" dirty="0" smtClean="0">
                <a:solidFill>
                  <a:schemeClr val="accent1"/>
                </a:solidFill>
                <a:latin typeface="+mn-lt"/>
                <a:ea typeface="Arial"/>
                <a:cs typeface="TimesNewRomanPSMT"/>
              </a:rPr>
              <a:t> Top 10 Companies for People with Disabilities</a:t>
            </a:r>
            <a:r>
              <a:rPr lang="en-US" sz="1200" b="1" i="1" kern="1200" baseline="0" dirty="0" smtClean="0">
                <a:solidFill>
                  <a:schemeClr val="accent1"/>
                </a:solidFill>
                <a:latin typeface="+mn-lt"/>
                <a:ea typeface="Arial"/>
                <a:cs typeface="TimesNewRomanPSMT"/>
              </a:rPr>
              <a:t> </a:t>
            </a:r>
            <a:r>
              <a:rPr lang="en-US" sz="1200" b="1" kern="1200" dirty="0" smtClean="0">
                <a:solidFill>
                  <a:schemeClr val="accent1"/>
                </a:solidFill>
                <a:latin typeface="+mn-lt"/>
                <a:ea typeface="Arial"/>
                <a:cs typeface="TimesNewRomanPSMT"/>
              </a:rPr>
              <a:t>and for the Disability Employer Seal of Approval</a:t>
            </a:r>
            <a:endParaRPr lang="en-US" sz="1200" kern="1200" dirty="0" smtClean="0">
              <a:solidFill>
                <a:srgbClr val="FF0000"/>
              </a:solidFill>
              <a:latin typeface="+mn-lt"/>
              <a:ea typeface="Arial"/>
              <a:cs typeface="TimesNewRomanPSMT"/>
            </a:endParaRPr>
          </a:p>
          <a:p>
            <a:pPr marL="0" indent="0">
              <a:buFont typeface="Arial" charset="0"/>
              <a:buNone/>
            </a:pPr>
            <a:endParaRPr lang="en-US" b="0" baseline="0" dirty="0" smtClean="0"/>
          </a:p>
        </p:txBody>
      </p:sp>
      <p:sp>
        <p:nvSpPr>
          <p:cNvPr id="4" name="Slide Number Placeholder 3"/>
          <p:cNvSpPr>
            <a:spLocks noGrp="1"/>
          </p:cNvSpPr>
          <p:nvPr>
            <p:ph type="sldNum" sz="quarter" idx="10"/>
          </p:nvPr>
        </p:nvSpPr>
        <p:spPr/>
        <p:txBody>
          <a:bodyPr/>
          <a:lstStyle/>
          <a:p>
            <a:fld id="{B0EDBE5A-090E-4842-B36D-22F3F7C8ACD6}" type="slidenum">
              <a:rPr lang="en-US" smtClean="0"/>
              <a:t>13</a:t>
            </a:fld>
            <a:endParaRPr lang="en-US" dirty="0"/>
          </a:p>
        </p:txBody>
      </p:sp>
    </p:spTree>
    <p:extLst>
      <p:ext uri="{BB962C8B-B14F-4D97-AF65-F5344CB8AC3E}">
        <p14:creationId xmlns:p14="http://schemas.microsoft.com/office/powerpoint/2010/main" val="286172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a:t>
            </a:r>
            <a:r>
              <a:rPr lang="en-US" baseline="0" dirty="0" smtClean="0"/>
              <a:t>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Let’s briefly talk about the</a:t>
            </a:r>
            <a:r>
              <a:rPr lang="en-US" baseline="0" dirty="0" smtClean="0"/>
              <a:t> process timeline for the Tracker. </a:t>
            </a:r>
          </a:p>
          <a:p>
            <a:endParaRPr lang="en-US" baseline="0" dirty="0" smtClean="0"/>
          </a:p>
          <a:p>
            <a:r>
              <a:rPr lang="en-US" baseline="0" dirty="0" smtClean="0"/>
              <a:t>(read through topics and dates on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14</a:t>
            </a:fld>
            <a:endParaRPr lang="en-US" dirty="0"/>
          </a:p>
        </p:txBody>
      </p:sp>
    </p:spTree>
    <p:extLst>
      <p:ext uri="{BB962C8B-B14F-4D97-AF65-F5344CB8AC3E}">
        <p14:creationId xmlns:p14="http://schemas.microsoft.com/office/powerpoint/2010/main" val="409593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a:t>
            </a:r>
            <a:r>
              <a:rPr lang="en-US" baseline="0" dirty="0" smtClean="0"/>
              <a:t>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sign up for the Disability Employment Tracker and qualify for Seal consideration, simply visit </a:t>
            </a:r>
            <a:r>
              <a:rPr lang="en-US" sz="1200" u="sng" kern="1200" dirty="0" smtClean="0">
                <a:solidFill>
                  <a:schemeClr val="tx1"/>
                </a:solidFill>
                <a:effectLst/>
                <a:latin typeface="+mn-lt"/>
                <a:ea typeface="+mn-ea"/>
                <a:cs typeface="+mn-cs"/>
                <a:hlinkClick r:id="rId3"/>
              </a:rPr>
              <a:t>www.nod.org/tracker_signup</a:t>
            </a:r>
            <a:r>
              <a:rPr lang="en-US" sz="1200" kern="1200" dirty="0" smtClean="0">
                <a:solidFill>
                  <a:schemeClr val="tx1"/>
                </a:solidFill>
                <a:effectLst/>
                <a:latin typeface="+mn-lt"/>
                <a:ea typeface="+mn-ea"/>
                <a:cs typeface="+mn-cs"/>
              </a:rPr>
              <a:t>. While you’re there, take a look at our new website! To date, nearly 90 companies already have taken the Tracker from industry sectors ranging from banking and telecom to insurance and retail. We sure hope you’ll consider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15</a:t>
            </a:fld>
            <a:endParaRPr lang="en-US" dirty="0"/>
          </a:p>
        </p:txBody>
      </p:sp>
    </p:spTree>
    <p:extLst>
      <p:ext uri="{BB962C8B-B14F-4D97-AF65-F5344CB8AC3E}">
        <p14:creationId xmlns:p14="http://schemas.microsoft.com/office/powerpoint/2010/main" val="284446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1 minute</a:t>
            </a:r>
          </a:p>
          <a:p>
            <a:pPr marL="0" indent="0">
              <a:buFont typeface="Arial" charset="0"/>
              <a:buNone/>
            </a:pPr>
            <a:endParaRPr lang="en-US" dirty="0" smtClean="0"/>
          </a:p>
          <a:p>
            <a:pPr marL="0" indent="0">
              <a:buFont typeface="Arial" charset="0"/>
              <a:buNone/>
            </a:pPr>
            <a:r>
              <a:rPr lang="en-US" dirty="0" smtClean="0"/>
              <a:t>Here</a:t>
            </a:r>
            <a:r>
              <a:rPr lang="en-US" baseline="0" dirty="0" smtClean="0"/>
              <a:t> are key takeaways on why you should complete the tracker for your company! </a:t>
            </a:r>
          </a:p>
          <a:p>
            <a:pPr marL="0" indent="0">
              <a:buFont typeface="Arial"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0" dirty="0" smtClean="0">
                <a:solidFill>
                  <a:schemeClr val="accent1"/>
                </a:solidFill>
              </a:rPr>
              <a:t>Employers are changing the conversation on disability</a:t>
            </a:r>
            <a:r>
              <a:rPr lang="en-US" b="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0" dirty="0" smtClean="0">
                <a:solidFill>
                  <a:schemeClr val="accent1"/>
                </a:solidFill>
              </a:rPr>
              <a:t>You can’t understand what you don’t measure</a:t>
            </a:r>
            <a:endParaRPr lang="en-US"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0" dirty="0" smtClean="0"/>
              <a:t>Data allows you to b</a:t>
            </a:r>
            <a:r>
              <a:rPr lang="en-US" b="0" dirty="0" smtClean="0">
                <a:latin typeface="Avenir Book"/>
              </a:rPr>
              <a:t>uild the </a:t>
            </a:r>
            <a:r>
              <a:rPr lang="en-US" b="0" dirty="0" smtClean="0">
                <a:solidFill>
                  <a:schemeClr val="accent1"/>
                </a:solidFill>
                <a:latin typeface="Avenir Book"/>
              </a:rPr>
              <a:t>business case </a:t>
            </a:r>
            <a:r>
              <a:rPr lang="en-US" b="0" dirty="0" smtClean="0">
                <a:latin typeface="Avenir Book"/>
              </a:rPr>
              <a:t>internally</a:t>
            </a:r>
            <a:endParaRPr lang="en-US" b="0"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6809E083-4213-4E6A-BE45-942399EED32A}" type="slidenum">
              <a:rPr lang="en-US" smtClean="0"/>
              <a:pPr/>
              <a:t>16</a:t>
            </a:fld>
            <a:endParaRPr lang="en-US" dirty="0"/>
          </a:p>
        </p:txBody>
      </p:sp>
    </p:spTree>
    <p:extLst>
      <p:ext uri="{BB962C8B-B14F-4D97-AF65-F5344CB8AC3E}">
        <p14:creationId xmlns:p14="http://schemas.microsoft.com/office/powerpoint/2010/main" val="251597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30 seconds to read slide </a:t>
            </a:r>
          </a:p>
          <a:p>
            <a:endParaRPr lang="en-US" baseline="0" dirty="0" smtClean="0"/>
          </a:p>
          <a:p>
            <a:r>
              <a:rPr lang="en-US" baseline="0" dirty="0" smtClean="0"/>
              <a:t>5 minutes for questions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p>
          <a:p>
            <a:endParaRPr lang="en-US" baseline="0" dirty="0" smtClean="0"/>
          </a:p>
          <a:p>
            <a:r>
              <a:rPr lang="en-US" baseline="0" dirty="0" smtClean="0"/>
              <a:t>Thank you again for your time and participation today! If you have any questions, please don’t hesitate to reach out. </a:t>
            </a:r>
          </a:p>
          <a:p>
            <a:endParaRPr lang="en-US" baseline="0" dirty="0" smtClean="0"/>
          </a:p>
          <a:p>
            <a:r>
              <a:rPr lang="en-US" baseline="0" dirty="0" smtClean="0"/>
              <a:t>If you haven’t already, we do hope you all will sign up for the Tracker today! </a:t>
            </a:r>
          </a:p>
          <a:p>
            <a:endParaRPr lang="en-US" baseline="0" dirty="0" smtClean="0"/>
          </a:p>
          <a:p>
            <a:r>
              <a:rPr lang="en-US" baseline="0" dirty="0" smtClean="0"/>
              <a:t>We are also on social media so you can stay connected with NOD! Please look out for a follow up email from today’s session. </a:t>
            </a:r>
          </a:p>
          <a:p>
            <a:endParaRPr lang="en-US" baseline="0" dirty="0" smtClean="0"/>
          </a:p>
          <a:p>
            <a:r>
              <a:rPr lang="en-US" baseline="0" dirty="0" smtClean="0"/>
              <a:t>Thank you!! </a:t>
            </a:r>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17</a:t>
            </a:fld>
            <a:endParaRPr lang="en-US" dirty="0"/>
          </a:p>
        </p:txBody>
      </p:sp>
    </p:spTree>
    <p:extLst>
      <p:ext uri="{BB962C8B-B14F-4D97-AF65-F5344CB8AC3E}">
        <p14:creationId xmlns:p14="http://schemas.microsoft.com/office/powerpoint/2010/main" val="8944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We’d like to share a little bit about ourselves</a:t>
            </a:r>
            <a:r>
              <a:rPr lang="en-US" b="0" baseline="0" dirty="0" smtClean="0"/>
              <a:t> before we jump into 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My name is Andy Traub. I </a:t>
            </a:r>
            <a:r>
              <a:rPr lang="en-US" sz="1200" dirty="0" smtClean="0"/>
              <a:t>joined NOD in 2015 as Managing Director, leading the organization’s corporate programs to help companies build disability-inclusive workforces. I’ve been a consultant for NOD for three years prior.</a:t>
            </a:r>
            <a:r>
              <a:rPr lang="en-US" sz="1200" baseline="0" dirty="0" smtClean="0"/>
              <a:t> </a:t>
            </a:r>
            <a:r>
              <a:rPr lang="en-US" sz="1200" dirty="0" smtClean="0"/>
              <a:t>Previously, I worked with brands such as AMC Theaters, Google, Best Buy, Walgreens and Sodexo, leading various projects and disability employment hiring initiatives.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Carol?</a:t>
            </a:r>
            <a:r>
              <a:rPr lang="en-US"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b="1" dirty="0" smtClean="0"/>
              <a:t>Carol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My name is Carol Glazer, I joined NOD in 2006 and became President in 2008. I put in place NOD’s signature disability employment demonstrations, for returning veterans and corporations building an inclusive workforce. I</a:t>
            </a:r>
            <a:r>
              <a:rPr lang="en-US" sz="1200" baseline="0" dirty="0" smtClean="0"/>
              <a:t> have</a:t>
            </a:r>
            <a:r>
              <a:rPr lang="en-US" sz="1200" dirty="0" smtClean="0"/>
              <a:t> two children, one of whom was born with hydrocephalus and has physical and intellectual disabilities.</a:t>
            </a:r>
          </a:p>
          <a:p>
            <a:endParaRPr lang="en-US" dirty="0" smtClean="0"/>
          </a:p>
          <a:p>
            <a:pPr marL="0" indent="0">
              <a:buNone/>
            </a:pPr>
            <a:r>
              <a:rPr lang="en-US" sz="1200" dirty="0" smtClean="0"/>
              <a:t>Andy Traub</a:t>
            </a:r>
          </a:p>
          <a:p>
            <a:pPr marL="0" indent="0">
              <a:buNone/>
            </a:pPr>
            <a:endParaRPr lang="en-US" sz="1200" dirty="0" smtClean="0"/>
          </a:p>
          <a:p>
            <a:pPr marL="0" indent="0">
              <a:buNone/>
            </a:pPr>
            <a:r>
              <a:rPr lang="en-US" sz="1200" dirty="0" smtClean="0"/>
              <a:t>Purpose:</a:t>
            </a:r>
            <a:endParaRPr lang="en-US" dirty="0" smtClean="0"/>
          </a:p>
          <a:p>
            <a:r>
              <a:rPr lang="en-US" dirty="0" smtClean="0"/>
              <a:t>---------------------------------------------</a:t>
            </a:r>
          </a:p>
          <a:p>
            <a:r>
              <a:rPr lang="en-US" dirty="0" smtClean="0"/>
              <a:t>Establish Your Credibility</a:t>
            </a:r>
          </a:p>
          <a:p>
            <a:r>
              <a:rPr lang="en-US" dirty="0" smtClean="0"/>
              <a:t>How many years?</a:t>
            </a:r>
          </a:p>
          <a:p>
            <a:r>
              <a:rPr lang="en-US" dirty="0" smtClean="0"/>
              <a:t>Background?</a:t>
            </a:r>
          </a:p>
          <a:p>
            <a:r>
              <a:rPr lang="en-US" dirty="0" smtClean="0"/>
              <a:t>Key Past Roles/Clients</a:t>
            </a:r>
            <a:r>
              <a:rPr lang="en-US" baseline="0" dirty="0" smtClean="0"/>
              <a:t> (stress corporate)?</a:t>
            </a:r>
          </a:p>
        </p:txBody>
      </p:sp>
      <p:sp>
        <p:nvSpPr>
          <p:cNvPr id="4" name="Slide Number Placeholder 3"/>
          <p:cNvSpPr>
            <a:spLocks noGrp="1"/>
          </p:cNvSpPr>
          <p:nvPr>
            <p:ph type="sldNum" sz="quarter" idx="10"/>
          </p:nvPr>
        </p:nvSpPr>
        <p:spPr/>
        <p:txBody>
          <a:bodyPr/>
          <a:lstStyle/>
          <a:p>
            <a:fld id="{B0EDBE5A-090E-4842-B36D-22F3F7C8ACD6}" type="slidenum">
              <a:rPr lang="en-US" smtClean="0"/>
              <a:t>2</a:t>
            </a:fld>
            <a:endParaRPr lang="en-US" dirty="0"/>
          </a:p>
        </p:txBody>
      </p:sp>
    </p:spTree>
    <p:extLst>
      <p:ext uri="{BB962C8B-B14F-4D97-AF65-F5344CB8AC3E}">
        <p14:creationId xmlns:p14="http://schemas.microsoft.com/office/powerpoint/2010/main" val="18676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1 minute</a:t>
            </a:r>
          </a:p>
          <a:p>
            <a:pPr fontAlgn="base"/>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Andy</a:t>
            </a:r>
          </a:p>
          <a:p>
            <a:pPr fontAlgn="base"/>
            <a:endParaRPr lang="en-US" sz="1200" b="1"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Here</a:t>
            </a:r>
            <a:r>
              <a:rPr lang="en-US" sz="1200" b="0" i="0" kern="1200" baseline="0" dirty="0" smtClean="0">
                <a:solidFill>
                  <a:schemeClr val="tx1"/>
                </a:solidFill>
                <a:effectLst/>
                <a:latin typeface="+mn-lt"/>
                <a:ea typeface="+mn-ea"/>
                <a:cs typeface="+mn-cs"/>
              </a:rPr>
              <a:t> are the learning objectives for today’s session. </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You will learn how dozens of leading companies are successfully harnessing the full potential of the </a:t>
            </a:r>
            <a:r>
              <a:rPr lang="en-US" sz="1200" b="0" i="0" u="none" strike="noStrike" kern="1200" dirty="0" smtClean="0">
                <a:solidFill>
                  <a:schemeClr val="tx1"/>
                </a:solidFill>
                <a:effectLst/>
                <a:latin typeface="+mn-lt"/>
                <a:ea typeface="+mn-ea"/>
                <a:cs typeface="+mn-cs"/>
                <a:hlinkClick r:id="rId3" tooltip="Link to the Disability Employment Tracker"/>
              </a:rPr>
              <a:t>Disability Employment Tracker</a:t>
            </a:r>
            <a:r>
              <a:rPr lang="en-US" sz="1200" b="0" i="0" kern="12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assess and enhance their company’s disability and veterans hiring and inclusion initiatives.</a:t>
            </a:r>
          </a:p>
          <a:p>
            <a:pPr fontAlgn="base"/>
            <a:endParaRPr lang="en-US" sz="1200" b="1" i="1"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Disability Employment Tracker™ offers companies valuable benchmarking data</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customized reports (including year-over-year results, for those who have previously used the Tracker. New this year, </a:t>
            </a:r>
            <a:r>
              <a:rPr lang="en-US" sz="1200" dirty="0" smtClean="0"/>
              <a:t>NOD subject-matter experts can provide a virtual or in person presentation of your company’s full Tracker results—with customized recommendations on ways to improve your disability and veteran workforce inclusion practices. </a:t>
            </a:r>
            <a:br>
              <a:rPr lang="en-US" sz="1200" dirty="0" smtClean="0"/>
            </a:br>
            <a:endParaRPr lang="en-US" sz="1200" dirty="0" smtClean="0"/>
          </a:p>
          <a:p>
            <a:pPr fontAlgn="base"/>
            <a:r>
              <a:rPr lang="en-US" sz="1200" b="0" i="0" kern="1200" dirty="0" smtClean="0">
                <a:solidFill>
                  <a:schemeClr val="tx1"/>
                </a:solidFill>
                <a:effectLst/>
                <a:latin typeface="+mn-lt"/>
                <a:ea typeface="+mn-ea"/>
                <a:cs typeface="+mn-cs"/>
              </a:rPr>
              <a:t>Participants will understand how they can confidentially assess their current practices to recruit, onboard and retain people with disabilities and veterans, and how the Disability Employment Tracker™ report can document internal successes and opportunities for improvement. Highlights of corporate trends and data from previous years of the Disability Employment Tracker™ will also be reviewed. </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Sirota</a:t>
            </a:r>
            <a:r>
              <a:rPr lang="en-US" sz="1200" b="0" i="0" kern="1200" baseline="0" dirty="0" smtClean="0">
                <a:solidFill>
                  <a:schemeClr val="tx1"/>
                </a:solidFill>
                <a:effectLst/>
                <a:latin typeface="+mn-lt"/>
                <a:ea typeface="+mn-ea"/>
                <a:cs typeface="+mn-cs"/>
              </a:rPr>
              <a:t> and NBDC partnered with NOD in development of the Tracker </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Lastly,</a:t>
            </a:r>
            <a:r>
              <a:rPr lang="en-US" sz="1200" b="0" i="0" kern="1200" baseline="0" dirty="0" smtClean="0">
                <a:solidFill>
                  <a:schemeClr val="tx1"/>
                </a:solidFill>
                <a:effectLst/>
                <a:latin typeface="+mn-lt"/>
                <a:ea typeface="+mn-ea"/>
                <a:cs typeface="+mn-cs"/>
              </a:rPr>
              <a:t> you will learn about changes and exciting new enhancements to the Tracker for Year Three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EDBE5A-090E-4842-B36D-22F3F7C8ACD6}" type="slidenum">
              <a:rPr lang="en-US" smtClean="0"/>
              <a:t>3</a:t>
            </a:fld>
            <a:endParaRPr lang="en-US" dirty="0"/>
          </a:p>
        </p:txBody>
      </p:sp>
    </p:spTree>
    <p:extLst>
      <p:ext uri="{BB962C8B-B14F-4D97-AF65-F5344CB8AC3E}">
        <p14:creationId xmlns:p14="http://schemas.microsoft.com/office/powerpoint/2010/main" val="363009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b="1" dirty="0" smtClean="0"/>
              <a:t>Andy</a:t>
            </a:r>
          </a:p>
          <a:p>
            <a:endParaRPr lang="en-US" dirty="0" smtClean="0"/>
          </a:p>
          <a:p>
            <a:r>
              <a:rPr lang="en-US" dirty="0" smtClean="0"/>
              <a:t>I would like</a:t>
            </a:r>
            <a:r>
              <a:rPr lang="en-US" baseline="0" dirty="0" smtClean="0"/>
              <a:t> to turn it back to Carol to provide you with a brief overview of NOD</a:t>
            </a:r>
          </a:p>
          <a:p>
            <a:endParaRPr lang="en-US" baseline="0" dirty="0" smtClean="0"/>
          </a:p>
          <a:p>
            <a:r>
              <a:rPr lang="en-US" baseline="0" dirty="0" smtClean="0"/>
              <a:t>Carol?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Carol</a:t>
            </a:r>
          </a:p>
          <a:p>
            <a:endParaRPr lang="en-US" dirty="0" smtClean="0"/>
          </a:p>
          <a:p>
            <a:r>
              <a:rPr lang="en-US" dirty="0" smtClean="0"/>
              <a:t>Thanks</a:t>
            </a:r>
            <a:r>
              <a:rPr lang="en-US" baseline="0" dirty="0" smtClean="0"/>
              <a:t> Andy!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(Gives</a:t>
            </a:r>
            <a:r>
              <a:rPr lang="en-US" sz="1200" b="0" i="0" kern="1200" baseline="0" dirty="0" smtClean="0">
                <a:solidFill>
                  <a:schemeClr val="tx1"/>
                </a:solidFill>
                <a:effectLst/>
                <a:latin typeface="+mn-lt"/>
                <a:ea typeface="+mn-ea"/>
                <a:cs typeface="+mn-cs"/>
              </a:rPr>
              <a:t> a brief overview from slide)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4</a:t>
            </a:fld>
            <a:endParaRPr lang="en-US" dirty="0"/>
          </a:p>
        </p:txBody>
      </p:sp>
    </p:spTree>
    <p:extLst>
      <p:ext uri="{BB962C8B-B14F-4D97-AF65-F5344CB8AC3E}">
        <p14:creationId xmlns:p14="http://schemas.microsoft.com/office/powerpoint/2010/main" val="175711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I’d like to highlight a few</a:t>
            </a:r>
            <a:r>
              <a:rPr lang="en-US" sz="1200" b="0" i="0" kern="1200" baseline="0" dirty="0" smtClean="0">
                <a:solidFill>
                  <a:schemeClr val="tx1"/>
                </a:solidFill>
                <a:effectLst/>
                <a:latin typeface="+mn-lt"/>
                <a:ea typeface="+mn-ea"/>
                <a:cs typeface="+mn-cs"/>
              </a:rPr>
              <a:t> important points of data about disability as an element of diversity: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ea typeface="ＭＳ Ｐゴシック" pitchFamily="34" charset="-128"/>
              </a:rPr>
              <a:t>People with disabilities represent the largest minority group in the United States  -- </a:t>
            </a:r>
            <a:r>
              <a:rPr kumimoji="0" lang="en-US" sz="1200" b="1" i="0" u="none" strike="noStrike" kern="1200" cap="none" spc="0" normalizeH="0" baseline="0" noProof="0" dirty="0" smtClean="0">
                <a:ln>
                  <a:noFill/>
                </a:ln>
                <a:solidFill>
                  <a:schemeClr val="accent1"/>
                </a:solidFill>
                <a:effectLst/>
                <a:uLnTx/>
                <a:uFillTx/>
                <a:ea typeface="ＭＳ Ｐゴシック" pitchFamily="34" charset="-128"/>
              </a:rPr>
              <a:t>56 million</a:t>
            </a:r>
            <a:endParaRPr lang="en-US" b="0" dirty="0" smtClean="0"/>
          </a:p>
          <a:p>
            <a:endParaRPr kumimoji="0" lang="en-US" sz="1200" b="0" i="0" u="none" strike="noStrike" kern="1200" cap="none" spc="0" normalizeH="0" baseline="0" noProof="0" dirty="0" smtClean="0">
              <a:ln>
                <a:noFill/>
              </a:ln>
              <a:solidFill>
                <a:schemeClr val="tx1"/>
              </a:solidFill>
              <a:effectLst/>
              <a:uLnTx/>
              <a:uFillTx/>
              <a:ea typeface="+mn-ea"/>
            </a:endParaRPr>
          </a:p>
          <a:p>
            <a:r>
              <a:rPr kumimoji="0" lang="en-US" sz="1200" b="0" i="0" u="none" strike="noStrike" kern="1200" cap="none" spc="0" normalizeH="0" baseline="0" noProof="0" dirty="0" smtClean="0">
                <a:ln>
                  <a:noFill/>
                </a:ln>
                <a:solidFill>
                  <a:srgbClr val="000000"/>
                </a:solidFill>
                <a:effectLst/>
                <a:uLnTx/>
                <a:uFillTx/>
                <a:ea typeface="ＭＳ Ｐゴシック" pitchFamily="34" charset="-128"/>
              </a:rPr>
              <a:t>Just 17% of people with disabilities are born with their disability – the other </a:t>
            </a:r>
            <a:r>
              <a:rPr kumimoji="0" lang="en-US" sz="1200" b="1" i="0" u="none" strike="noStrike" kern="1200" cap="none" spc="0" normalizeH="0" baseline="0" noProof="0" dirty="0" smtClean="0">
                <a:ln>
                  <a:noFill/>
                </a:ln>
                <a:solidFill>
                  <a:schemeClr val="accent1"/>
                </a:solidFill>
                <a:effectLst/>
                <a:uLnTx/>
                <a:uFillTx/>
                <a:ea typeface="ＭＳ Ｐゴシック" pitchFamily="34" charset="-128"/>
              </a:rPr>
              <a:t>83% </a:t>
            </a:r>
            <a:r>
              <a:rPr kumimoji="0" lang="ja-JP" altLang="en-US" sz="1200" b="1" i="0" u="none" strike="noStrike" kern="1200" cap="none" spc="0" normalizeH="0" baseline="0" noProof="0" dirty="0" smtClean="0">
                <a:ln>
                  <a:noFill/>
                </a:ln>
                <a:solidFill>
                  <a:schemeClr val="accent1"/>
                </a:solidFill>
                <a:effectLst/>
                <a:uLnTx/>
                <a:uFillTx/>
                <a:ea typeface="ＭＳ Ｐゴシック"/>
              </a:rPr>
              <a:t>“</a:t>
            </a:r>
            <a:r>
              <a:rPr kumimoji="0" lang="en-US" altLang="ja-JP" sz="1200" b="1" i="0" u="none" strike="noStrike" kern="1200" cap="none" spc="0" normalizeH="0" baseline="0" noProof="0" dirty="0" smtClean="0">
                <a:ln>
                  <a:noFill/>
                </a:ln>
                <a:solidFill>
                  <a:schemeClr val="accent1"/>
                </a:solidFill>
                <a:effectLst/>
                <a:uLnTx/>
                <a:uFillTx/>
                <a:ea typeface="ＭＳ Ｐゴシック"/>
              </a:rPr>
              <a:t>acquire</a:t>
            </a:r>
            <a:r>
              <a:rPr kumimoji="0" lang="ja-JP" altLang="en-US" sz="1200" b="1" i="0" u="none" strike="noStrike" kern="1200" cap="none" spc="0" normalizeH="0" baseline="0" noProof="0" dirty="0" smtClean="0">
                <a:ln>
                  <a:noFill/>
                </a:ln>
                <a:solidFill>
                  <a:schemeClr val="accent1"/>
                </a:solidFill>
                <a:effectLst/>
                <a:uLnTx/>
                <a:uFillTx/>
                <a:ea typeface="ＭＳ Ｐゴシック"/>
              </a:rPr>
              <a:t>”</a:t>
            </a:r>
            <a:r>
              <a:rPr kumimoji="0" lang="en-US" altLang="ja-JP" sz="1200" b="1" i="0" u="none" strike="noStrike" kern="1200" cap="none" spc="0" normalizeH="0" baseline="0" noProof="0" dirty="0" smtClean="0">
                <a:ln>
                  <a:noFill/>
                </a:ln>
                <a:solidFill>
                  <a:schemeClr val="accent1"/>
                </a:solidFill>
                <a:effectLst/>
                <a:uLnTx/>
                <a:uFillTx/>
                <a:ea typeface="ＭＳ Ｐゴシック"/>
              </a:rPr>
              <a:t> their disability later in life</a:t>
            </a:r>
            <a:r>
              <a:rPr kumimoji="0" lang="en-US" altLang="ja-JP" sz="1200" b="0" i="0" u="none" strike="noStrike" kern="1200" cap="none" spc="0" normalizeH="0" baseline="0" noProof="0" dirty="0" smtClean="0">
                <a:ln>
                  <a:noFill/>
                </a:ln>
                <a:solidFill>
                  <a:srgbClr val="000000"/>
                </a:solidFill>
                <a:effectLst/>
                <a:uLnTx/>
                <a:uFillTx/>
                <a:ea typeface="ＭＳ Ｐゴシック"/>
              </a:rPr>
              <a:t>.</a:t>
            </a:r>
          </a:p>
          <a:p>
            <a:endParaRPr kumimoji="0" lang="en-US" sz="1200" b="0" i="0" u="none" strike="noStrike" kern="1200" cap="none" spc="0" normalizeH="0" baseline="0" noProof="0" dirty="0" smtClean="0">
              <a:ln>
                <a:noFill/>
              </a:ln>
              <a:solidFill>
                <a:schemeClr val="tx1"/>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solidFill>
                <a:effectLst/>
                <a:uLnTx/>
                <a:uFillTx/>
                <a:ea typeface="ＭＳ Ｐゴシック" pitchFamily="34" charset="-128"/>
              </a:rPr>
              <a:t>96% of people with disabilities have an invisible disability </a:t>
            </a:r>
            <a:r>
              <a:rPr kumimoji="0" lang="en-US" sz="1200" b="0" i="0" u="none" strike="noStrike" kern="1200" cap="none" spc="0" normalizeH="0" baseline="0" noProof="0" dirty="0" smtClean="0">
                <a:ln>
                  <a:noFill/>
                </a:ln>
                <a:solidFill>
                  <a:srgbClr val="000000"/>
                </a:solidFill>
                <a:effectLst/>
                <a:uLnTx/>
                <a:uFillTx/>
                <a:ea typeface="ＭＳ Ｐゴシック" pitchFamily="34" charset="-128"/>
              </a:rPr>
              <a:t>(e.g. epilepsy, diabetes, etc.) and  only 4% have a visible disability (e.g., wheelchair user, assistive animal, etc.)</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1" u="none" strike="noStrike" kern="1200" cap="none" spc="0" normalizeH="0" baseline="0" noProof="0" dirty="0" smtClean="0">
                <a:ln>
                  <a:noFill/>
                </a:ln>
                <a:solidFill>
                  <a:srgbClr val="000000"/>
                </a:solidFill>
                <a:effectLst/>
                <a:uLnTx/>
                <a:uFillTx/>
                <a:ea typeface="ＭＳ Ｐゴシック"/>
              </a:rPr>
              <a:t>That makes disability one of few diversity groups anyone can join at any time</a:t>
            </a:r>
            <a:endParaRPr kumimoji="0" lang="en-US" altLang="ja-JP" sz="1200" b="0" i="0" u="none" strike="noStrike" kern="1200" cap="none" spc="0" normalizeH="0" baseline="0" noProof="0" dirty="0" smtClean="0">
              <a:ln>
                <a:noFill/>
              </a:ln>
              <a:solidFill>
                <a:schemeClr val="tx1"/>
              </a:solidFill>
              <a:effectLst/>
              <a:uLnTx/>
              <a:uFillTx/>
              <a:ea typeface="+mn-ea"/>
            </a:endParaRPr>
          </a:p>
          <a:p>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5</a:t>
            </a:fld>
            <a:endParaRPr lang="en-US" dirty="0"/>
          </a:p>
        </p:txBody>
      </p:sp>
    </p:spTree>
    <p:extLst>
      <p:ext uri="{BB962C8B-B14F-4D97-AF65-F5344CB8AC3E}">
        <p14:creationId xmlns:p14="http://schemas.microsoft.com/office/powerpoint/2010/main" val="173028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Carol?</a:t>
            </a:r>
            <a:endParaRPr lang="en-US" dirty="0" smtClean="0"/>
          </a:p>
          <a:p>
            <a:endParaRPr lang="en-US" dirty="0" smtClean="0"/>
          </a:p>
          <a:p>
            <a:r>
              <a:rPr lang="en-US" dirty="0" smtClean="0"/>
              <a:t>I’d like to share some helpful</a:t>
            </a:r>
            <a:r>
              <a:rPr lang="en-US" baseline="0" dirty="0" smtClean="0"/>
              <a:t> facts with you all as to why Disability and Veterans Inclusion Matters to your companies!</a:t>
            </a:r>
          </a:p>
          <a:p>
            <a:endParaRPr lang="en-US" baseline="0" dirty="0" smtClean="0"/>
          </a:p>
          <a:p>
            <a:r>
              <a:rPr lang="en-US" dirty="0" smtClean="0"/>
              <a:t>(call</a:t>
            </a:r>
            <a:r>
              <a:rPr lang="en-US" baseline="0" dirty="0" smtClean="0"/>
              <a:t> out key points from slide) </a:t>
            </a:r>
          </a:p>
          <a:p>
            <a:endParaRPr lang="en-US" baseline="0" dirty="0" smtClean="0"/>
          </a:p>
          <a:p>
            <a:r>
              <a:rPr lang="en-US" baseline="0" dirty="0" smtClean="0"/>
              <a:t>Now, I will turn it back over to Andy to tell you more about the Disability Employment Tracker! </a:t>
            </a:r>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6</a:t>
            </a:fld>
            <a:endParaRPr lang="en-US" dirty="0"/>
          </a:p>
        </p:txBody>
      </p:sp>
    </p:spTree>
    <p:extLst>
      <p:ext uri="{BB962C8B-B14F-4D97-AF65-F5344CB8AC3E}">
        <p14:creationId xmlns:p14="http://schemas.microsoft.com/office/powerpoint/2010/main" val="87022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b="1" dirty="0" smtClean="0"/>
              <a:t>Andy</a:t>
            </a:r>
          </a:p>
          <a:p>
            <a:endParaRPr lang="en-US" b="1" dirty="0" smtClean="0"/>
          </a:p>
          <a:p>
            <a:r>
              <a:rPr lang="en-US" b="0" dirty="0" smtClean="0"/>
              <a:t>Thanks Carol! </a:t>
            </a:r>
          </a:p>
          <a:p>
            <a:endParaRPr lang="en-US" dirty="0" smtClean="0"/>
          </a:p>
          <a:p>
            <a:r>
              <a:rPr lang="en-US" dirty="0" smtClean="0"/>
              <a:t>The Disability</a:t>
            </a:r>
            <a:r>
              <a:rPr lang="en-US" baseline="0" dirty="0" smtClean="0"/>
              <a:t> Employment Tracker is a free confidential assessment</a:t>
            </a:r>
          </a:p>
          <a:p>
            <a:r>
              <a:rPr lang="en-US" baseline="0" dirty="0" smtClean="0"/>
              <a:t>Tool for companies, regardless of industry or size</a:t>
            </a:r>
            <a:endParaRPr lang="en-US" baseline="0" dirty="0"/>
          </a:p>
          <a:p>
            <a:r>
              <a:rPr lang="en-US" baseline="0" dirty="0" smtClean="0"/>
              <a:t>Based on the needs of businesses and developed with corporate leaders</a:t>
            </a:r>
          </a:p>
        </p:txBody>
      </p:sp>
      <p:sp>
        <p:nvSpPr>
          <p:cNvPr id="4" name="Slide Number Placeholder 3"/>
          <p:cNvSpPr>
            <a:spLocks noGrp="1"/>
          </p:cNvSpPr>
          <p:nvPr>
            <p:ph type="sldNum" sz="quarter" idx="10"/>
          </p:nvPr>
        </p:nvSpPr>
        <p:spPr/>
        <p:txBody>
          <a:bodyPr/>
          <a:lstStyle/>
          <a:p>
            <a:fld id="{B0EDBE5A-090E-4842-B36D-22F3F7C8ACD6}" type="slidenum">
              <a:rPr lang="en-US" smtClean="0"/>
              <a:t>7</a:t>
            </a:fld>
            <a:endParaRPr lang="en-US" dirty="0"/>
          </a:p>
        </p:txBody>
      </p:sp>
    </p:spTree>
    <p:extLst>
      <p:ext uri="{BB962C8B-B14F-4D97-AF65-F5344CB8AC3E}">
        <p14:creationId xmlns:p14="http://schemas.microsoft.com/office/powerpoint/2010/main" val="325358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a:t>
            </a:r>
            <a:r>
              <a:rPr lang="en-US" baseline="0" dirty="0" smtClean="0"/>
              <a:t> </a:t>
            </a:r>
            <a:r>
              <a:rPr lang="en-US" dirty="0" smtClean="0"/>
              <a:t>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endParaRPr lang="en-US" dirty="0" smtClean="0"/>
          </a:p>
          <a:p>
            <a:endParaRPr lang="en-US" dirty="0" smtClean="0"/>
          </a:p>
          <a:p>
            <a:r>
              <a:rPr lang="en-US" dirty="0" smtClean="0"/>
              <a:t>The Tracker assesses</a:t>
            </a:r>
            <a:r>
              <a:rPr lang="en-US" baseline="0" dirty="0" smtClean="0"/>
              <a:t> your company across four stages of the employment life cycle:</a:t>
            </a:r>
          </a:p>
          <a:p>
            <a:endParaRPr lang="en-US" baseline="0" dirty="0" smtClean="0"/>
          </a:p>
          <a:p>
            <a:r>
              <a:rPr lang="en-US" baseline="0" dirty="0" smtClean="0"/>
              <a:t>Climate and Culture</a:t>
            </a:r>
          </a:p>
          <a:p>
            <a:r>
              <a:rPr lang="en-US" baseline="0" dirty="0" smtClean="0"/>
              <a:t>Employment Life Cycle</a:t>
            </a:r>
          </a:p>
          <a:p>
            <a:r>
              <a:rPr lang="en-US" baseline="0" dirty="0" smtClean="0"/>
              <a:t>Tracking &amp; Measurement</a:t>
            </a:r>
          </a:p>
          <a:p>
            <a:r>
              <a:rPr lang="en-US" baseline="0" dirty="0" smtClean="0"/>
              <a:t>Results &amp; Opportunities </a:t>
            </a:r>
            <a:endParaRPr lang="en-US" dirty="0"/>
          </a:p>
        </p:txBody>
      </p:sp>
      <p:sp>
        <p:nvSpPr>
          <p:cNvPr id="4" name="Slide Number Placeholder 3"/>
          <p:cNvSpPr>
            <a:spLocks noGrp="1"/>
          </p:cNvSpPr>
          <p:nvPr>
            <p:ph type="sldNum" sz="quarter" idx="10"/>
          </p:nvPr>
        </p:nvSpPr>
        <p:spPr/>
        <p:txBody>
          <a:bodyPr/>
          <a:lstStyle/>
          <a:p>
            <a:fld id="{B0EDBE5A-090E-4842-B36D-22F3F7C8ACD6}" type="slidenum">
              <a:rPr lang="en-US" smtClean="0"/>
              <a:t>8</a:t>
            </a:fld>
            <a:endParaRPr lang="en-US" dirty="0"/>
          </a:p>
        </p:txBody>
      </p:sp>
    </p:spTree>
    <p:extLst>
      <p:ext uri="{BB962C8B-B14F-4D97-AF65-F5344CB8AC3E}">
        <p14:creationId xmlns:p14="http://schemas.microsoft.com/office/powerpoint/2010/main" val="186280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Andy</a:t>
            </a:r>
            <a:endParaRPr lang="en-US" dirty="0" smtClean="0"/>
          </a:p>
          <a:p>
            <a:endParaRPr lang="en-US" dirty="0" smtClean="0"/>
          </a:p>
          <a:p>
            <a:r>
              <a:rPr lang="en-US" dirty="0" smtClean="0"/>
              <a:t>Here</a:t>
            </a:r>
            <a:r>
              <a:rPr lang="en-US" baseline="0" dirty="0" smtClean="0"/>
              <a:t> is a snapshot overview of companies that completed the tracker during years 1 and 2. As you can see we have a broad range of industry representation and workforce size </a:t>
            </a:r>
            <a:endParaRPr lang="en-US" dirty="0" smtClean="0"/>
          </a:p>
        </p:txBody>
      </p:sp>
      <p:sp>
        <p:nvSpPr>
          <p:cNvPr id="4" name="Slide Number Placeholder 3"/>
          <p:cNvSpPr>
            <a:spLocks noGrp="1"/>
          </p:cNvSpPr>
          <p:nvPr>
            <p:ph type="sldNum" sz="quarter" idx="10"/>
          </p:nvPr>
        </p:nvSpPr>
        <p:spPr/>
        <p:txBody>
          <a:bodyPr/>
          <a:lstStyle/>
          <a:p>
            <a:fld id="{B0EDBE5A-090E-4842-B36D-22F3F7C8ACD6}" type="slidenum">
              <a:rPr lang="en-US" smtClean="0"/>
              <a:t>9</a:t>
            </a:fld>
            <a:endParaRPr lang="en-US" dirty="0"/>
          </a:p>
        </p:txBody>
      </p:sp>
    </p:spTree>
    <p:extLst>
      <p:ext uri="{BB962C8B-B14F-4D97-AF65-F5344CB8AC3E}">
        <p14:creationId xmlns:p14="http://schemas.microsoft.com/office/powerpoint/2010/main" val="3991453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5.pdf"/><Relationship Id="rId2" Type="http://schemas.openxmlformats.org/officeDocument/2006/relationships/image" Target="../media/image5.jpeg"/><Relationship Id="rId1" Type="http://schemas.openxmlformats.org/officeDocument/2006/relationships/slideMaster" Target="../slideMasters/slideMaster1.xml"/><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Stock Photo">
    <p:spTree>
      <p:nvGrpSpPr>
        <p:cNvPr id="1" name=""/>
        <p:cNvGrpSpPr/>
        <p:nvPr/>
      </p:nvGrpSpPr>
      <p:grpSpPr>
        <a:xfrm>
          <a:off x="0" y="0"/>
          <a:ext cx="0" cy="0"/>
          <a:chOff x="0" y="0"/>
          <a:chExt cx="0" cy="0"/>
        </a:xfrm>
      </p:grpSpPr>
      <p:pic>
        <p:nvPicPr>
          <p:cNvPr id="7" name="Picture 6" descr="pooper_1.eps"/>
          <p:cNvPicPr>
            <a:picLocks noChangeAspect="1"/>
          </p:cNvPicPr>
          <p:nvPr userDrawn="1"/>
        </p:nvPicPr>
        <p:blipFill>
          <a:blip r:embed="rId2"/>
          <a:stretch>
            <a:fillRect/>
          </a:stretch>
        </p:blipFill>
        <p:spPr>
          <a:xfrm>
            <a:off x="0" y="-5402"/>
            <a:ext cx="9156700" cy="6870700"/>
          </a:xfrm>
          <a:prstGeom prst="rect">
            <a:avLst/>
          </a:prstGeom>
        </p:spPr>
      </p:pic>
      <p:sp>
        <p:nvSpPr>
          <p:cNvPr id="4" name="Content Placeholder 3"/>
          <p:cNvSpPr>
            <a:spLocks noGrp="1"/>
          </p:cNvSpPr>
          <p:nvPr>
            <p:ph sz="quarter" idx="10" hasCustomPrompt="1"/>
          </p:nvPr>
        </p:nvSpPr>
        <p:spPr>
          <a:xfrm>
            <a:off x="393700" y="4284023"/>
            <a:ext cx="8347075" cy="1316676"/>
          </a:xfrm>
          <a:prstGeom prst="rect">
            <a:avLst/>
          </a:prstGeom>
        </p:spPr>
        <p:txBody>
          <a:bodyPr/>
          <a:lstStyle>
            <a:lvl1pPr marL="0" indent="0" algn="ctr">
              <a:buNone/>
              <a:defRPr sz="33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Edit Master Text Styles</a:t>
            </a:r>
          </a:p>
        </p:txBody>
      </p:sp>
      <p:grpSp>
        <p:nvGrpSpPr>
          <p:cNvPr id="5" name="Group 4"/>
          <p:cNvGrpSpPr/>
          <p:nvPr userDrawn="1"/>
        </p:nvGrpSpPr>
        <p:grpSpPr>
          <a:xfrm>
            <a:off x="581898" y="2077391"/>
            <a:ext cx="7971610" cy="2066927"/>
            <a:chOff x="600948" y="2077391"/>
            <a:chExt cx="7971610" cy="2066927"/>
          </a:xfrm>
        </p:grpSpPr>
        <p:pic>
          <p:nvPicPr>
            <p:cNvPr id="6" name="image5.jpg" descr="Matt and Dan"/>
            <p:cNvPicPr/>
            <p:nvPr userDrawn="1"/>
          </p:nvPicPr>
          <p:blipFill>
            <a:blip r:embed="rId3">
              <a:extLst/>
            </a:blip>
            <a:stretch>
              <a:fillRect/>
            </a:stretch>
          </p:blipFill>
          <p:spPr>
            <a:xfrm>
              <a:off x="3902345" y="2077392"/>
              <a:ext cx="2527602" cy="2066926"/>
            </a:xfrm>
            <a:prstGeom prst="rect">
              <a:avLst/>
            </a:prstGeom>
            <a:ln w="12700">
              <a:miter lim="400000"/>
            </a:ln>
          </p:spPr>
        </p:pic>
        <p:pic>
          <p:nvPicPr>
            <p:cNvPr id="8" name="image6.png" descr="Pitt Intern"/>
            <p:cNvPicPr/>
            <p:nvPr userDrawn="1"/>
          </p:nvPicPr>
          <p:blipFill>
            <a:blip r:embed="rId4">
              <a:extLst/>
            </a:blip>
            <a:stretch>
              <a:fillRect/>
            </a:stretch>
          </p:blipFill>
          <p:spPr>
            <a:xfrm>
              <a:off x="6565680" y="2077392"/>
              <a:ext cx="2006878" cy="2066926"/>
            </a:xfrm>
            <a:prstGeom prst="rect">
              <a:avLst/>
            </a:prstGeom>
            <a:ln w="12700">
              <a:miter lim="400000"/>
            </a:ln>
          </p:spPr>
        </p:pic>
        <p:pic>
          <p:nvPicPr>
            <p:cNvPr id="9" name="image7.jpg"/>
            <p:cNvPicPr/>
            <p:nvPr userDrawn="1"/>
          </p:nvPicPr>
          <p:blipFill>
            <a:blip r:embed="rId5">
              <a:extLst/>
            </a:blip>
            <a:stretch>
              <a:fillRect/>
            </a:stretch>
          </p:blipFill>
          <p:spPr>
            <a:xfrm>
              <a:off x="600948" y="2077391"/>
              <a:ext cx="3203132" cy="2066926"/>
            </a:xfrm>
            <a:prstGeom prst="rect">
              <a:avLst/>
            </a:prstGeom>
            <a:ln w="12700">
              <a:miter lim="400000"/>
            </a:ln>
          </p:spPr>
        </p:pic>
      </p:grpSp>
      <p:sp>
        <p:nvSpPr>
          <p:cNvPr id="11" name="Content Placeholder 3"/>
          <p:cNvSpPr>
            <a:spLocks noGrp="1"/>
          </p:cNvSpPr>
          <p:nvPr>
            <p:ph sz="quarter" idx="11" hasCustomPrompt="1"/>
          </p:nvPr>
        </p:nvSpPr>
        <p:spPr>
          <a:xfrm>
            <a:off x="395972" y="5791199"/>
            <a:ext cx="8347075" cy="866287"/>
          </a:xfrm>
          <a:prstGeom prst="rect">
            <a:avLst/>
          </a:prstGeom>
        </p:spPr>
        <p:txBody>
          <a:bodyPr/>
          <a:lstStyle>
            <a:lvl1pPr marL="0" indent="0" algn="ctr">
              <a:buNone/>
              <a:defRPr sz="2600" b="1" cap="none"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Header, Yellow Arrow and 2 Dashed Boxes w Quotes">
    <p:spTree>
      <p:nvGrpSpPr>
        <p:cNvPr id="1" name=""/>
        <p:cNvGrpSpPr/>
        <p:nvPr/>
      </p:nvGrpSpPr>
      <p:grpSpPr>
        <a:xfrm>
          <a:off x="0" y="0"/>
          <a:ext cx="0" cy="0"/>
          <a:chOff x="0" y="0"/>
          <a:chExt cx="0" cy="0"/>
        </a:xfrm>
      </p:grpSpPr>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
        <p:nvSpPr>
          <p:cNvPr id="3" name="Content Placeholder 2"/>
          <p:cNvSpPr>
            <a:spLocks noGrp="1"/>
          </p:cNvSpPr>
          <p:nvPr>
            <p:ph sz="quarter" idx="13"/>
          </p:nvPr>
        </p:nvSpPr>
        <p:spPr>
          <a:xfrm>
            <a:off x="406402" y="2615666"/>
            <a:ext cx="3931920" cy="3022847"/>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sp>
        <p:nvSpPr>
          <p:cNvPr id="8" name="Rounded Rectangle 7"/>
          <p:cNvSpPr/>
          <p:nvPr userDrawn="1"/>
        </p:nvSpPr>
        <p:spPr>
          <a:xfrm>
            <a:off x="382588" y="2400014"/>
            <a:ext cx="3981662" cy="3471364"/>
          </a:xfrm>
          <a:prstGeom prst="roundRect">
            <a:avLst/>
          </a:prstGeom>
          <a:noFill/>
          <a:ln w="28575">
            <a:solidFill>
              <a:schemeClr val="bg1">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quarter" idx="16"/>
          </p:nvPr>
        </p:nvSpPr>
        <p:spPr>
          <a:xfrm>
            <a:off x="4831314" y="2615666"/>
            <a:ext cx="3931920" cy="3022847"/>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sp>
        <p:nvSpPr>
          <p:cNvPr id="14" name="Rounded Rectangle 13"/>
          <p:cNvSpPr/>
          <p:nvPr userDrawn="1"/>
        </p:nvSpPr>
        <p:spPr>
          <a:xfrm>
            <a:off x="4807500" y="2400014"/>
            <a:ext cx="3981662" cy="3471364"/>
          </a:xfrm>
          <a:prstGeom prst="roundRect">
            <a:avLst/>
          </a:prstGeom>
          <a:noFill/>
          <a:ln w="28575">
            <a:solidFill>
              <a:schemeClr val="bg1">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image88.png"/>
          <p:cNvPicPr/>
          <p:nvPr userDrawn="1"/>
        </p:nvPicPr>
        <p:blipFill>
          <a:blip r:embed="rId3">
            <a:extLst/>
          </a:blip>
          <a:stretch>
            <a:fillRect/>
          </a:stretch>
        </p:blipFill>
        <p:spPr>
          <a:xfrm>
            <a:off x="4820199" y="2718175"/>
            <a:ext cx="416023" cy="350335"/>
          </a:xfrm>
          <a:prstGeom prst="rect">
            <a:avLst/>
          </a:prstGeom>
          <a:ln w="12700">
            <a:miter lim="400000"/>
          </a:ln>
        </p:spPr>
      </p:pic>
      <p:pic>
        <p:nvPicPr>
          <p:cNvPr id="16" name="image89.png"/>
          <p:cNvPicPr/>
          <p:nvPr userDrawn="1"/>
        </p:nvPicPr>
        <p:blipFill>
          <a:blip r:embed="rId4">
            <a:extLst/>
          </a:blip>
          <a:stretch>
            <a:fillRect/>
          </a:stretch>
        </p:blipFill>
        <p:spPr>
          <a:xfrm>
            <a:off x="8270777" y="5207376"/>
            <a:ext cx="416023" cy="350335"/>
          </a:xfrm>
          <a:prstGeom prst="rect">
            <a:avLst/>
          </a:prstGeom>
          <a:ln w="12700">
            <a:miter lim="400000"/>
          </a:ln>
        </p:spPr>
      </p:pic>
      <p:pic>
        <p:nvPicPr>
          <p:cNvPr id="17" name="image88.png"/>
          <p:cNvPicPr/>
          <p:nvPr userDrawn="1"/>
        </p:nvPicPr>
        <p:blipFill>
          <a:blip r:embed="rId3">
            <a:extLst/>
          </a:blip>
          <a:stretch>
            <a:fillRect/>
          </a:stretch>
        </p:blipFill>
        <p:spPr>
          <a:xfrm>
            <a:off x="398925" y="2743575"/>
            <a:ext cx="416023" cy="350335"/>
          </a:xfrm>
          <a:prstGeom prst="rect">
            <a:avLst/>
          </a:prstGeom>
          <a:ln w="12700">
            <a:miter lim="400000"/>
          </a:ln>
        </p:spPr>
      </p:pic>
      <p:pic>
        <p:nvPicPr>
          <p:cNvPr id="18" name="image89.png"/>
          <p:cNvPicPr/>
          <p:nvPr userDrawn="1"/>
        </p:nvPicPr>
        <p:blipFill>
          <a:blip r:embed="rId4">
            <a:extLst/>
          </a:blip>
          <a:stretch>
            <a:fillRect/>
          </a:stretch>
        </p:blipFill>
        <p:spPr>
          <a:xfrm>
            <a:off x="3849503" y="5232776"/>
            <a:ext cx="416023" cy="350335"/>
          </a:xfrm>
          <a:prstGeom prst="rect">
            <a:avLst/>
          </a:prstGeom>
          <a:ln w="12700">
            <a:miter lim="400000"/>
          </a:ln>
        </p:spPr>
      </p:pic>
      <p:sp>
        <p:nvSpPr>
          <p:cNvPr id="19" name="Right Arrow 18"/>
          <p:cNvSpPr/>
          <p:nvPr userDrawn="1"/>
        </p:nvSpPr>
        <p:spPr>
          <a:xfrm>
            <a:off x="341643" y="1232848"/>
            <a:ext cx="8458200" cy="1078992"/>
          </a:xfrm>
          <a:prstGeom prst="rightArrow">
            <a:avLst/>
          </a:prstGeom>
          <a:solidFill>
            <a:srgbClr val="DFDF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Content Placeholder 3"/>
          <p:cNvSpPr>
            <a:spLocks noGrp="1"/>
          </p:cNvSpPr>
          <p:nvPr>
            <p:ph sz="quarter" idx="17"/>
          </p:nvPr>
        </p:nvSpPr>
        <p:spPr>
          <a:xfrm>
            <a:off x="676274" y="1517650"/>
            <a:ext cx="7772400" cy="548640"/>
          </a:xfrm>
          <a:prstGeom prst="rect">
            <a:avLst/>
          </a:prstGeom>
          <a:noFill/>
          <a:ln>
            <a:noFill/>
          </a:ln>
        </p:spPr>
        <p:txBody>
          <a:bodyPr anchor="ctr" anchorCtr="1"/>
          <a:lstStyle>
            <a:lvl1pPr marL="0" indent="0" algn="ctr">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52699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Header and 4 Solid Boxes and Arrows">
    <p:spTree>
      <p:nvGrpSpPr>
        <p:cNvPr id="1" name=""/>
        <p:cNvGrpSpPr/>
        <p:nvPr/>
      </p:nvGrpSpPr>
      <p:grpSpPr>
        <a:xfrm>
          <a:off x="0" y="0"/>
          <a:ext cx="0" cy="0"/>
          <a:chOff x="0" y="0"/>
          <a:chExt cx="0" cy="0"/>
        </a:xfrm>
      </p:grpSpPr>
      <p:sp>
        <p:nvSpPr>
          <p:cNvPr id="8" name="Rounded Rectangle 7"/>
          <p:cNvSpPr/>
          <p:nvPr userDrawn="1"/>
        </p:nvSpPr>
        <p:spPr>
          <a:xfrm>
            <a:off x="355293" y="3835020"/>
            <a:ext cx="3657600" cy="2036357"/>
          </a:xfrm>
          <a:prstGeom prst="roundRect">
            <a:avLst/>
          </a:prstGeom>
          <a:solidFill>
            <a:srgbClr val="D9D9D9"/>
          </a:solidFill>
          <a:ln w="28575">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userDrawn="1"/>
        </p:nvSpPr>
        <p:spPr>
          <a:xfrm>
            <a:off x="5115639" y="3835020"/>
            <a:ext cx="3657600" cy="2036357"/>
          </a:xfrm>
          <a:prstGeom prst="roundRect">
            <a:avLst/>
          </a:prstGeom>
          <a:solidFill>
            <a:srgbClr val="D9D9D9"/>
          </a:solidFill>
          <a:ln w="28575">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24"/>
          <p:cNvSpPr/>
          <p:nvPr userDrawn="1"/>
        </p:nvSpPr>
        <p:spPr>
          <a:xfrm>
            <a:off x="371213" y="1503484"/>
            <a:ext cx="3657600" cy="2036357"/>
          </a:xfrm>
          <a:prstGeom prst="roundRect">
            <a:avLst/>
          </a:prstGeom>
          <a:solidFill>
            <a:schemeClr val="accent1"/>
          </a:solidFill>
          <a:ln w="28575">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5117911" y="1503484"/>
            <a:ext cx="3657600" cy="2036357"/>
          </a:xfrm>
          <a:prstGeom prst="roundRect">
            <a:avLst/>
          </a:prstGeom>
          <a:solidFill>
            <a:schemeClr val="accent1"/>
          </a:solidFill>
          <a:ln w="28575">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Content Placeholder 2"/>
          <p:cNvSpPr>
            <a:spLocks noGrp="1"/>
          </p:cNvSpPr>
          <p:nvPr>
            <p:ph sz="quarter" idx="17"/>
          </p:nvPr>
        </p:nvSpPr>
        <p:spPr>
          <a:xfrm>
            <a:off x="408675" y="1721850"/>
            <a:ext cx="3576552" cy="1626071"/>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solidFill>
                  <a:schemeClr val="bg1"/>
                </a:solidFill>
              </a:defRPr>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sp>
        <p:nvSpPr>
          <p:cNvPr id="28" name="Content Placeholder 2"/>
          <p:cNvSpPr>
            <a:spLocks noGrp="1"/>
          </p:cNvSpPr>
          <p:nvPr>
            <p:ph sz="quarter" idx="18"/>
          </p:nvPr>
        </p:nvSpPr>
        <p:spPr>
          <a:xfrm>
            <a:off x="5179160" y="1721850"/>
            <a:ext cx="3575304" cy="1626071"/>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solidFill>
                  <a:schemeClr val="bg1"/>
                </a:solidFill>
              </a:defRPr>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
        <p:nvSpPr>
          <p:cNvPr id="3" name="Content Placeholder 2"/>
          <p:cNvSpPr>
            <a:spLocks noGrp="1"/>
          </p:cNvSpPr>
          <p:nvPr>
            <p:ph sz="quarter" idx="13"/>
          </p:nvPr>
        </p:nvSpPr>
        <p:spPr>
          <a:xfrm>
            <a:off x="392755" y="4053386"/>
            <a:ext cx="3576552" cy="1626071"/>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sp>
        <p:nvSpPr>
          <p:cNvPr id="13" name="Content Placeholder 2"/>
          <p:cNvSpPr>
            <a:spLocks noGrp="1"/>
          </p:cNvSpPr>
          <p:nvPr>
            <p:ph sz="quarter" idx="16"/>
          </p:nvPr>
        </p:nvSpPr>
        <p:spPr>
          <a:xfrm>
            <a:off x="5163240" y="4053386"/>
            <a:ext cx="3575304" cy="1626071"/>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pic>
        <p:nvPicPr>
          <p:cNvPr id="21" name="Picture 2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4377732" y="1891811"/>
            <a:ext cx="388536" cy="1675513"/>
          </a:xfrm>
          <a:prstGeom prst="rect">
            <a:avLst/>
          </a:prstGeom>
        </p:spPr>
      </p:pic>
      <p:grpSp>
        <p:nvGrpSpPr>
          <p:cNvPr id="22" name="Group 21"/>
          <p:cNvGrpSpPr/>
          <p:nvPr userDrawn="1"/>
        </p:nvGrpSpPr>
        <p:grpSpPr>
          <a:xfrm>
            <a:off x="4135257" y="4651375"/>
            <a:ext cx="835385" cy="667152"/>
            <a:chOff x="1766887" y="1313160"/>
            <a:chExt cx="339494" cy="397144"/>
          </a:xfrm>
        </p:grpSpPr>
        <p:sp>
          <p:nvSpPr>
            <p:cNvPr id="23" name="Right Arrow 22"/>
            <p:cNvSpPr/>
            <p:nvPr userDrawn="1"/>
          </p:nvSpPr>
          <p:spPr>
            <a:xfrm>
              <a:off x="1766887" y="1313160"/>
              <a:ext cx="339494" cy="397144"/>
            </a:xfrm>
            <a:prstGeom prst="rightArrow">
              <a:avLst>
                <a:gd name="adj1" fmla="val 60000"/>
                <a:gd name="adj2" fmla="val 50000"/>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Right Arrow 4"/>
            <p:cNvSpPr/>
            <p:nvPr userDrawn="1"/>
          </p:nvSpPr>
          <p:spPr>
            <a:xfrm>
              <a:off x="1766887" y="1392589"/>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p:txBody>
        </p:sp>
      </p:grpSp>
    </p:spTree>
    <p:extLst>
      <p:ext uri="{BB962C8B-B14F-4D97-AF65-F5344CB8AC3E}">
        <p14:creationId xmlns:p14="http://schemas.microsoft.com/office/powerpoint/2010/main" val="228249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genda / Objectives">
    <p:spTree>
      <p:nvGrpSpPr>
        <p:cNvPr id="1" name=""/>
        <p:cNvGrpSpPr/>
        <p:nvPr/>
      </p:nvGrpSpPr>
      <p:grpSpPr>
        <a:xfrm>
          <a:off x="0" y="0"/>
          <a:ext cx="0" cy="0"/>
          <a:chOff x="0" y="0"/>
          <a:chExt cx="0" cy="0"/>
        </a:xfrm>
      </p:grpSpPr>
      <p:cxnSp>
        <p:nvCxnSpPr>
          <p:cNvPr id="6" name="Straight Connector 5"/>
          <p:cNvCxnSpPr/>
          <p:nvPr userDrawn="1"/>
        </p:nvCxnSpPr>
        <p:spPr bwMode="auto">
          <a:xfrm>
            <a:off x="228600" y="6400800"/>
            <a:ext cx="8686800" cy="0"/>
          </a:xfrm>
          <a:prstGeom prst="line">
            <a:avLst/>
          </a:prstGeom>
          <a:ln w="19050">
            <a:headEnd type="none" w="med" len="med"/>
            <a:tailEnd type="none" w="med" len="med"/>
          </a:ln>
          <a:extLst/>
        </p:spPr>
        <p:style>
          <a:lnRef idx="1">
            <a:schemeClr val="accent3"/>
          </a:lnRef>
          <a:fillRef idx="0">
            <a:schemeClr val="accent3"/>
          </a:fillRef>
          <a:effectRef idx="0">
            <a:schemeClr val="accent3"/>
          </a:effectRef>
          <a:fontRef idx="minor">
            <a:schemeClr val="tx1"/>
          </a:fontRef>
        </p:style>
      </p:cxnSp>
      <p:sp>
        <p:nvSpPr>
          <p:cNvPr id="5" name="Title 1"/>
          <p:cNvSpPr>
            <a:spLocks noGrp="1"/>
          </p:cNvSpPr>
          <p:nvPr>
            <p:ph type="title" hasCustomPrompt="1"/>
          </p:nvPr>
        </p:nvSpPr>
        <p:spPr>
          <a:xfrm>
            <a:off x="427513" y="304800"/>
            <a:ext cx="8258842" cy="388085"/>
          </a:xfrm>
          <a:prstGeom prst="rect">
            <a:avLst/>
          </a:prstGeom>
        </p:spPr>
        <p:txBody>
          <a:bodyPr vert="horz" wrap="square" lIns="64291" tIns="32146" rIns="64291" bIns="32146">
            <a:spAutoFit/>
          </a:bodyPr>
          <a:lstStyle>
            <a:lvl1pPr algn="l">
              <a:defRPr sz="2100" b="1" cap="none" baseline="0">
                <a:solidFill>
                  <a:schemeClr val="bg2">
                    <a:lumMod val="50000"/>
                  </a:schemeClr>
                </a:solidFill>
                <a:latin typeface="Arial" panose="020B0604020202020204"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91858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Header and 2 Bullet Lists w Line">
    <p:spTree>
      <p:nvGrpSpPr>
        <p:cNvPr id="1" name=""/>
        <p:cNvGrpSpPr/>
        <p:nvPr/>
      </p:nvGrpSpPr>
      <p:grpSpPr>
        <a:xfrm>
          <a:off x="0" y="0"/>
          <a:ext cx="0" cy="0"/>
          <a:chOff x="0" y="0"/>
          <a:chExt cx="0" cy="0"/>
        </a:xfrm>
      </p:grpSpPr>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152400" y="6303179"/>
            <a:ext cx="7366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Tree>
    <p:extLst>
      <p:ext uri="{BB962C8B-B14F-4D97-AF65-F5344CB8AC3E}">
        <p14:creationId xmlns:p14="http://schemas.microsoft.com/office/powerpoint/2010/main" val="347716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 with Custom Photo ">
    <p:spTree>
      <p:nvGrpSpPr>
        <p:cNvPr id="1" name=""/>
        <p:cNvGrpSpPr/>
        <p:nvPr/>
      </p:nvGrpSpPr>
      <p:grpSpPr>
        <a:xfrm>
          <a:off x="0" y="0"/>
          <a:ext cx="0" cy="0"/>
          <a:chOff x="0" y="0"/>
          <a:chExt cx="0" cy="0"/>
        </a:xfrm>
      </p:grpSpPr>
      <p:pic>
        <p:nvPicPr>
          <p:cNvPr id="7" name="Picture 6" descr="pooper_1.eps" title="National Organization on Disability Logo "/>
          <p:cNvPicPr>
            <a:picLocks noChangeAspect="1"/>
          </p:cNvPicPr>
          <p:nvPr userDrawn="1"/>
        </p:nvPicPr>
        <p:blipFill>
          <a:blip r:embed="rId2"/>
          <a:stretch>
            <a:fillRect/>
          </a:stretch>
        </p:blipFill>
        <p:spPr>
          <a:xfrm>
            <a:off x="0" y="-5402"/>
            <a:ext cx="9156700" cy="6870700"/>
          </a:xfrm>
          <a:prstGeom prst="rect">
            <a:avLst/>
          </a:prstGeom>
        </p:spPr>
      </p:pic>
      <p:sp>
        <p:nvSpPr>
          <p:cNvPr id="4" name="Content Placeholder 3"/>
          <p:cNvSpPr>
            <a:spLocks noGrp="1"/>
          </p:cNvSpPr>
          <p:nvPr>
            <p:ph sz="quarter" idx="10" hasCustomPrompt="1"/>
          </p:nvPr>
        </p:nvSpPr>
        <p:spPr>
          <a:xfrm>
            <a:off x="393700" y="4284023"/>
            <a:ext cx="8347075" cy="1316676"/>
          </a:xfrm>
          <a:prstGeom prst="rect">
            <a:avLst/>
          </a:prstGeom>
        </p:spPr>
        <p:txBody>
          <a:bodyPr/>
          <a:lstStyle>
            <a:lvl1pPr marL="0" indent="0" algn="ctr">
              <a:buNone/>
              <a:defRPr sz="33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Edit Master Text Styles</a:t>
            </a:r>
          </a:p>
        </p:txBody>
      </p:sp>
      <p:sp>
        <p:nvSpPr>
          <p:cNvPr id="11" name="Content Placeholder 3"/>
          <p:cNvSpPr>
            <a:spLocks noGrp="1"/>
          </p:cNvSpPr>
          <p:nvPr>
            <p:ph sz="quarter" idx="11" hasCustomPrompt="1"/>
          </p:nvPr>
        </p:nvSpPr>
        <p:spPr>
          <a:xfrm>
            <a:off x="395972" y="5791199"/>
            <a:ext cx="8347075" cy="866287"/>
          </a:xfrm>
          <a:prstGeom prst="rect">
            <a:avLst/>
          </a:prstGeom>
        </p:spPr>
        <p:txBody>
          <a:bodyPr/>
          <a:lstStyle>
            <a:lvl1pPr marL="0" indent="0" algn="ctr">
              <a:buNone/>
              <a:defRPr sz="2600" b="1" cap="none"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EDIT MASTER TEXT STYLES</a:t>
            </a:r>
          </a:p>
        </p:txBody>
      </p:sp>
      <p:sp>
        <p:nvSpPr>
          <p:cNvPr id="3" name="Picture Placeholder 2"/>
          <p:cNvSpPr>
            <a:spLocks noGrp="1"/>
          </p:cNvSpPr>
          <p:nvPr>
            <p:ph type="pic" sz="quarter" idx="12"/>
          </p:nvPr>
        </p:nvSpPr>
        <p:spPr>
          <a:xfrm>
            <a:off x="582613" y="2078038"/>
            <a:ext cx="7970837" cy="2066925"/>
          </a:xfrm>
          <a:prstGeom prst="rect">
            <a:avLst/>
          </a:prstGeom>
        </p:spPr>
        <p:txBody>
          <a:bodyPr/>
          <a:lstStyle>
            <a:lvl1pPr marL="0" indent="0" algn="ctr">
              <a:buNone/>
              <a:defRPr lang="en-US"/>
            </a:lvl1pPr>
          </a:lstStyle>
          <a:p>
            <a:r>
              <a:rPr lang="en-US" dirty="0" smtClean="0"/>
              <a:t>Click icon to add picture</a:t>
            </a:r>
            <a:endParaRPr lang="en-US" dirty="0"/>
          </a:p>
        </p:txBody>
      </p:sp>
    </p:spTree>
    <p:extLst>
      <p:ext uri="{BB962C8B-B14F-4D97-AF65-F5344CB8AC3E}">
        <p14:creationId xmlns:p14="http://schemas.microsoft.com/office/powerpoint/2010/main" val="346445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ader and Paragraph">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338162" y="1517651"/>
            <a:ext cx="8451000" cy="4282649"/>
          </a:xfrm>
          <a:prstGeom prst="rect">
            <a:avLst/>
          </a:prstGeom>
        </p:spPr>
        <p:txBody>
          <a:bodyPr/>
          <a:lstStyle>
            <a:lvl1pPr marL="0" indent="0">
              <a:buClr>
                <a:schemeClr val="accent1"/>
              </a:buClr>
              <a:buSzPct val="125000"/>
              <a:buFont typeface="Wingdings" panose="05000000000000000000" pitchFamily="2" charset="2"/>
              <a:buNone/>
              <a:defRPr sz="1800"/>
            </a:lvl1pPr>
            <a:lvl2pPr marL="742950" indent="-285750">
              <a:buClr>
                <a:schemeClr val="accent1"/>
              </a:buClr>
              <a:buSzPct val="125000"/>
              <a:buFont typeface="Wingdings" panose="05000000000000000000" pitchFamily="2" charset="2"/>
              <a:buChar char="§"/>
              <a:defRPr sz="1800"/>
            </a:lvl2pPr>
            <a:lvl3pPr marL="1143000" indent="-228600">
              <a:buClr>
                <a:schemeClr val="accent1"/>
              </a:buClr>
              <a:buSzPct val="125000"/>
              <a:buFont typeface="Wingdings" panose="05000000000000000000" pitchFamily="2" charset="2"/>
              <a:buChar char="§"/>
              <a:defRPr sz="1800"/>
            </a:lvl3pPr>
            <a:lvl4pPr marL="1600200" indent="-228600">
              <a:buClr>
                <a:schemeClr val="accent1"/>
              </a:buClr>
              <a:buSzPct val="125000"/>
              <a:buFont typeface="Wingdings" panose="05000000000000000000" pitchFamily="2" charset="2"/>
              <a:buChar char="§"/>
              <a:defRPr sz="1800"/>
            </a:lvl4pPr>
            <a:lvl5pPr marL="2057400" indent="-228600">
              <a:buClr>
                <a:schemeClr val="accent1"/>
              </a:buClr>
              <a:buSzPct val="125000"/>
              <a:buFont typeface="Wingdings" panose="05000000000000000000" pitchFamily="2" charset="2"/>
              <a:buChar char="§"/>
              <a:defRPr sz="1800"/>
            </a:lvl5pPr>
          </a:lstStyle>
          <a:p>
            <a:pPr lvl="0"/>
            <a:r>
              <a:rPr lang="en-US" smtClean="0"/>
              <a:t>Click to edit Master text styles</a:t>
            </a:r>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5</a:t>
            </a:r>
            <a:r>
              <a:rPr sz="1200" baseline="30000" dirty="0" smtClean="0">
                <a:solidFill>
                  <a:srgbClr val="FFFFFF"/>
                </a:solidFill>
              </a:rPr>
              <a:t> </a:t>
            </a:r>
            <a:r>
              <a:rPr sz="1200" baseline="30000" dirty="0">
                <a:solidFill>
                  <a:srgbClr val="FFFFFF"/>
                </a:solidFill>
              </a:rPr>
              <a:t>CONFIDENTIAL    </a:t>
            </a:r>
          </a:p>
        </p:txBody>
      </p:sp>
    </p:spTree>
    <p:extLst>
      <p:ext uri="{BB962C8B-B14F-4D97-AF65-F5344CB8AC3E}">
        <p14:creationId xmlns:p14="http://schemas.microsoft.com/office/powerpoint/2010/main" val="129263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eader and Bullet List">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338162" y="1517651"/>
            <a:ext cx="8451000" cy="4282649"/>
          </a:xfrm>
          <a:prstGeom prst="rect">
            <a:avLst/>
          </a:prstGeom>
        </p:spPr>
        <p:txBody>
          <a:bodyPr/>
          <a:lstStyle>
            <a:lvl1pPr marL="342900" indent="-342900">
              <a:buClr>
                <a:schemeClr val="accent1"/>
              </a:buClr>
              <a:buSzPct val="125000"/>
              <a:buFont typeface="Wingdings" panose="05000000000000000000" pitchFamily="2" charset="2"/>
              <a:buChar char="§"/>
              <a:defRPr sz="1800"/>
            </a:lvl1pPr>
            <a:lvl2pPr marL="742950" indent="-285750">
              <a:buClr>
                <a:schemeClr val="accent1"/>
              </a:buClr>
              <a:buSzPct val="125000"/>
              <a:buFont typeface="Wingdings" panose="05000000000000000000" pitchFamily="2" charset="2"/>
              <a:buChar char="§"/>
              <a:defRPr sz="1800"/>
            </a:lvl2pPr>
            <a:lvl3pPr marL="1143000" indent="-228600">
              <a:buClr>
                <a:schemeClr val="accent1"/>
              </a:buClr>
              <a:buSzPct val="125000"/>
              <a:buFont typeface="Wingdings" panose="05000000000000000000" pitchFamily="2" charset="2"/>
              <a:buChar char="§"/>
              <a:defRPr sz="1800"/>
            </a:lvl3pPr>
            <a:lvl4pPr marL="1600200" indent="-228600">
              <a:buClr>
                <a:schemeClr val="accent1"/>
              </a:buClr>
              <a:buSzPct val="125000"/>
              <a:buFont typeface="Wingdings" panose="05000000000000000000" pitchFamily="2" charset="2"/>
              <a:buChar char="§"/>
              <a:defRPr sz="1800"/>
            </a:lvl4pPr>
            <a:lvl5pPr marL="2057400" indent="-228600">
              <a:buClr>
                <a:schemeClr val="accent1"/>
              </a:buClr>
              <a:buSzPct val="125000"/>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Tree>
    <p:extLst>
      <p:ext uri="{BB962C8B-B14F-4D97-AF65-F5344CB8AC3E}">
        <p14:creationId xmlns:p14="http://schemas.microsoft.com/office/powerpoint/2010/main" val="218442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eader and 2 Bullet Lists w Line">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338162" y="1517651"/>
            <a:ext cx="3977640" cy="4282649"/>
          </a:xfrm>
          <a:prstGeom prst="rect">
            <a:avLst/>
          </a:prstGeom>
        </p:spPr>
        <p:txBody>
          <a:bodyPr/>
          <a:lstStyle>
            <a:lvl1pPr marL="342900" indent="-342900">
              <a:buClr>
                <a:schemeClr val="accent1"/>
              </a:buClr>
              <a:buSzPct val="125000"/>
              <a:buFont typeface="Wingdings" panose="05000000000000000000" pitchFamily="2" charset="2"/>
              <a:buChar char="§"/>
              <a:defRPr sz="1800"/>
            </a:lvl1pPr>
            <a:lvl2pPr marL="742950" indent="-285750">
              <a:buClr>
                <a:schemeClr val="accent1"/>
              </a:buClr>
              <a:buSzPct val="125000"/>
              <a:buFont typeface="Wingdings" panose="05000000000000000000" pitchFamily="2" charset="2"/>
              <a:buChar char="§"/>
              <a:defRPr sz="1800"/>
            </a:lvl2pPr>
            <a:lvl3pPr marL="1143000" indent="-228600">
              <a:buClr>
                <a:schemeClr val="accent1"/>
              </a:buClr>
              <a:buSzPct val="125000"/>
              <a:buFont typeface="Wingdings" panose="05000000000000000000" pitchFamily="2" charset="2"/>
              <a:buChar char="§"/>
              <a:defRPr sz="1800"/>
            </a:lvl3pPr>
            <a:lvl4pPr marL="1600200" indent="-228600">
              <a:buClr>
                <a:schemeClr val="accent1"/>
              </a:buClr>
              <a:buSzPct val="125000"/>
              <a:buFont typeface="Wingdings" panose="05000000000000000000" pitchFamily="2" charset="2"/>
              <a:buChar char="§"/>
              <a:defRPr sz="1800"/>
            </a:lvl4pPr>
            <a:lvl5pPr marL="2057400" indent="-228600">
              <a:buClr>
                <a:schemeClr val="accent1"/>
              </a:buClr>
              <a:buSzPct val="125000"/>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
        <p:nvSpPr>
          <p:cNvPr id="16" name="Content Placeholder 2"/>
          <p:cNvSpPr>
            <a:spLocks noGrp="1"/>
          </p:cNvSpPr>
          <p:nvPr>
            <p:ph sz="quarter" idx="14"/>
          </p:nvPr>
        </p:nvSpPr>
        <p:spPr>
          <a:xfrm>
            <a:off x="4807500" y="1517651"/>
            <a:ext cx="3981662" cy="4282649"/>
          </a:xfrm>
          <a:prstGeom prst="rect">
            <a:avLst/>
          </a:prstGeom>
        </p:spPr>
        <p:txBody>
          <a:bodyPr/>
          <a:lstStyle>
            <a:lvl1pPr marL="342900" indent="-342900">
              <a:buClr>
                <a:schemeClr val="accent1"/>
              </a:buClr>
              <a:buSzPct val="125000"/>
              <a:buFont typeface="Wingdings" panose="05000000000000000000" pitchFamily="2" charset="2"/>
              <a:buChar char="§"/>
              <a:defRPr sz="1800"/>
            </a:lvl1pPr>
            <a:lvl2pPr marL="742950" indent="-285750">
              <a:buClr>
                <a:schemeClr val="accent1"/>
              </a:buClr>
              <a:buSzPct val="125000"/>
              <a:buFont typeface="Wingdings" panose="05000000000000000000" pitchFamily="2" charset="2"/>
              <a:buChar char="§"/>
              <a:defRPr sz="1800"/>
            </a:lvl2pPr>
            <a:lvl3pPr marL="1143000" indent="-228600">
              <a:buClr>
                <a:schemeClr val="accent1"/>
              </a:buClr>
              <a:buSzPct val="125000"/>
              <a:buFont typeface="Wingdings" panose="05000000000000000000" pitchFamily="2" charset="2"/>
              <a:buChar char="§"/>
              <a:defRPr sz="1800"/>
            </a:lvl3pPr>
            <a:lvl4pPr marL="1600200" indent="-228600">
              <a:buClr>
                <a:schemeClr val="accent1"/>
              </a:buClr>
              <a:buSzPct val="125000"/>
              <a:buFont typeface="Wingdings" panose="05000000000000000000" pitchFamily="2" charset="2"/>
              <a:buChar char="§"/>
              <a:defRPr sz="1800"/>
            </a:lvl4pPr>
            <a:lvl5pPr marL="2057400" indent="-228600">
              <a:buClr>
                <a:schemeClr val="accent1"/>
              </a:buClr>
              <a:buSzPct val="125000"/>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7" name="Straight Connector 16"/>
          <p:cNvCxnSpPr/>
          <p:nvPr userDrawn="1"/>
        </p:nvCxnSpPr>
        <p:spPr>
          <a:xfrm flipV="1">
            <a:off x="4558352" y="1515116"/>
            <a:ext cx="0" cy="4285184"/>
          </a:xfrm>
          <a:prstGeom prst="line">
            <a:avLst/>
          </a:prstGeom>
          <a:ln w="38100">
            <a:solidFill>
              <a:srgbClr val="DFDF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8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Header, Yellow Call Out, 2 Bullet Lists">
    <p:spTree>
      <p:nvGrpSpPr>
        <p:cNvPr id="1" name=""/>
        <p:cNvGrpSpPr/>
        <p:nvPr/>
      </p:nvGrpSpPr>
      <p:grpSpPr>
        <a:xfrm>
          <a:off x="0" y="0"/>
          <a:ext cx="0" cy="0"/>
          <a:chOff x="0" y="0"/>
          <a:chExt cx="0" cy="0"/>
        </a:xfrm>
      </p:grpSpPr>
      <p:sp>
        <p:nvSpPr>
          <p:cNvPr id="11" name="Content Placeholder 2"/>
          <p:cNvSpPr>
            <a:spLocks noGrp="1"/>
          </p:cNvSpPr>
          <p:nvPr>
            <p:ph sz="quarter" idx="17"/>
          </p:nvPr>
        </p:nvSpPr>
        <p:spPr>
          <a:xfrm>
            <a:off x="338162" y="2400013"/>
            <a:ext cx="3977640" cy="3471365"/>
          </a:xfrm>
          <a:prstGeom prst="rect">
            <a:avLst/>
          </a:prstGeom>
        </p:spPr>
        <p:txBody>
          <a:bodyPr/>
          <a:lstStyle>
            <a:lvl1pPr marL="342900" indent="-342900">
              <a:buClr>
                <a:schemeClr val="accent1"/>
              </a:buClr>
              <a:buSzPct val="125000"/>
              <a:buFont typeface="Wingdings" panose="05000000000000000000" pitchFamily="2" charset="2"/>
              <a:buChar char="§"/>
              <a:defRPr sz="1800"/>
            </a:lvl1pPr>
            <a:lvl2pPr marL="742950" indent="-285750">
              <a:buClr>
                <a:schemeClr val="accent1"/>
              </a:buClr>
              <a:buSzPct val="125000"/>
              <a:buFont typeface="Wingdings" panose="05000000000000000000" pitchFamily="2" charset="2"/>
              <a:buChar char="§"/>
              <a:defRPr sz="1800"/>
            </a:lvl2pPr>
            <a:lvl3pPr marL="1143000" indent="-228600">
              <a:buClr>
                <a:schemeClr val="accent1"/>
              </a:buClr>
              <a:buSzPct val="125000"/>
              <a:buFont typeface="Wingdings" panose="05000000000000000000" pitchFamily="2" charset="2"/>
              <a:buChar char="§"/>
              <a:defRPr sz="1800"/>
            </a:lvl3pPr>
            <a:lvl4pPr marL="1600200" indent="-228600">
              <a:buClr>
                <a:schemeClr val="accent1"/>
              </a:buClr>
              <a:buSzPct val="125000"/>
              <a:buFont typeface="Wingdings" panose="05000000000000000000" pitchFamily="2" charset="2"/>
              <a:buChar char="§"/>
              <a:defRPr sz="1800"/>
            </a:lvl4pPr>
            <a:lvl5pPr marL="2057400" indent="-228600">
              <a:buClr>
                <a:schemeClr val="accent1"/>
              </a:buClr>
              <a:buSzPct val="125000"/>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
        <p:nvSpPr>
          <p:cNvPr id="4" name="Content Placeholder 3"/>
          <p:cNvSpPr>
            <a:spLocks noGrp="1"/>
          </p:cNvSpPr>
          <p:nvPr>
            <p:ph sz="quarter" idx="15"/>
          </p:nvPr>
        </p:nvSpPr>
        <p:spPr>
          <a:xfrm>
            <a:off x="347022" y="1517649"/>
            <a:ext cx="8458200" cy="548640"/>
          </a:xfrm>
          <a:prstGeom prst="rect">
            <a:avLst/>
          </a:prstGeom>
          <a:solidFill>
            <a:srgbClr val="DFDF59"/>
          </a:solidFill>
        </p:spPr>
        <p:txBody>
          <a:bodyPr anchor="ctr" anchorCtr="1"/>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Content Placeholder 2"/>
          <p:cNvSpPr>
            <a:spLocks noGrp="1"/>
          </p:cNvSpPr>
          <p:nvPr>
            <p:ph sz="quarter" idx="14"/>
          </p:nvPr>
        </p:nvSpPr>
        <p:spPr>
          <a:xfrm>
            <a:off x="4807500" y="2400013"/>
            <a:ext cx="3981662" cy="3471365"/>
          </a:xfrm>
          <a:prstGeom prst="rect">
            <a:avLst/>
          </a:prstGeom>
        </p:spPr>
        <p:txBody>
          <a:bodyPr/>
          <a:lstStyle>
            <a:lvl1pPr marL="342900" indent="-342900">
              <a:buClr>
                <a:schemeClr val="accent1"/>
              </a:buClr>
              <a:buSzPct val="125000"/>
              <a:buFont typeface="Wingdings" panose="05000000000000000000" pitchFamily="2" charset="2"/>
              <a:buChar char="§"/>
              <a:defRPr sz="1800"/>
            </a:lvl1pPr>
            <a:lvl2pPr marL="742950" indent="-285750">
              <a:buClr>
                <a:schemeClr val="accent1"/>
              </a:buClr>
              <a:buSzPct val="125000"/>
              <a:buFont typeface="Wingdings" panose="05000000000000000000" pitchFamily="2" charset="2"/>
              <a:buChar char="§"/>
              <a:defRPr sz="1800"/>
            </a:lvl2pPr>
            <a:lvl3pPr marL="1143000" indent="-228600">
              <a:buClr>
                <a:schemeClr val="accent1"/>
              </a:buClr>
              <a:buSzPct val="125000"/>
              <a:buFont typeface="Wingdings" panose="05000000000000000000" pitchFamily="2" charset="2"/>
              <a:buChar char="§"/>
              <a:defRPr sz="1800"/>
            </a:lvl3pPr>
            <a:lvl4pPr marL="1600200" indent="-228600">
              <a:buClr>
                <a:schemeClr val="accent1"/>
              </a:buClr>
              <a:buSzPct val="125000"/>
              <a:buFont typeface="Wingdings" panose="05000000000000000000" pitchFamily="2" charset="2"/>
              <a:buChar char="§"/>
              <a:defRPr sz="1800"/>
            </a:lvl4pPr>
            <a:lvl5pPr marL="2057400" indent="-228600">
              <a:buClr>
                <a:schemeClr val="accent1"/>
              </a:buClr>
              <a:buSzPct val="125000"/>
              <a:buFont typeface="Wingdings" panose="05000000000000000000" pitchFamily="2"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859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Header, Call Out and Chart">
    <p:spTree>
      <p:nvGrpSpPr>
        <p:cNvPr id="1" name=""/>
        <p:cNvGrpSpPr/>
        <p:nvPr/>
      </p:nvGrpSpPr>
      <p:grpSpPr>
        <a:xfrm>
          <a:off x="0" y="0"/>
          <a:ext cx="0" cy="0"/>
          <a:chOff x="0" y="0"/>
          <a:chExt cx="0" cy="0"/>
        </a:xfrm>
      </p:grpSpPr>
      <p:sp>
        <p:nvSpPr>
          <p:cNvPr id="15" name="Chart Placeholder 3"/>
          <p:cNvSpPr>
            <a:spLocks noGrp="1"/>
          </p:cNvSpPr>
          <p:nvPr>
            <p:ph type="chart" sz="quarter" idx="14"/>
          </p:nvPr>
        </p:nvSpPr>
        <p:spPr>
          <a:xfrm>
            <a:off x="341644" y="2415031"/>
            <a:ext cx="8458200" cy="3098800"/>
          </a:xfrm>
          <a:prstGeom prst="rect">
            <a:avLst/>
          </a:prstGeom>
        </p:spPr>
        <p:txBody>
          <a:bodyPr/>
          <a:lstStyle>
            <a:lvl1pPr marL="0" indent="0">
              <a:buNone/>
              <a:defRPr sz="1800"/>
            </a:lvl1pPr>
          </a:lstStyle>
          <a:p>
            <a:r>
              <a:rPr lang="en-US" dirty="0" smtClean="0"/>
              <a:t>Click icon to add chart</a:t>
            </a:r>
            <a:endParaRPr lang="en-US" dirty="0"/>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
        <p:nvSpPr>
          <p:cNvPr id="4" name="Content Placeholder 3"/>
          <p:cNvSpPr>
            <a:spLocks noGrp="1"/>
          </p:cNvSpPr>
          <p:nvPr>
            <p:ph sz="quarter" idx="15"/>
          </p:nvPr>
        </p:nvSpPr>
        <p:spPr>
          <a:xfrm>
            <a:off x="347022" y="1517649"/>
            <a:ext cx="8458200" cy="548640"/>
          </a:xfrm>
          <a:prstGeom prst="rect">
            <a:avLst/>
          </a:prstGeom>
          <a:noFill/>
        </p:spPr>
        <p:txBody>
          <a:bodyPr anchor="ctr" anchorCtr="1"/>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84175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Header, Call Out and Table">
    <p:spTree>
      <p:nvGrpSpPr>
        <p:cNvPr id="1" name=""/>
        <p:cNvGrpSpPr/>
        <p:nvPr/>
      </p:nvGrpSpPr>
      <p:grpSpPr>
        <a:xfrm>
          <a:off x="0" y="0"/>
          <a:ext cx="0" cy="0"/>
          <a:chOff x="0" y="0"/>
          <a:chExt cx="0" cy="0"/>
        </a:xfrm>
      </p:grpSpPr>
      <p:sp>
        <p:nvSpPr>
          <p:cNvPr id="11" name="Table Placeholder 5"/>
          <p:cNvSpPr>
            <a:spLocks noGrp="1"/>
          </p:cNvSpPr>
          <p:nvPr>
            <p:ph type="tbl" sz="quarter" idx="17"/>
          </p:nvPr>
        </p:nvSpPr>
        <p:spPr>
          <a:xfrm>
            <a:off x="344178" y="2415031"/>
            <a:ext cx="8458200" cy="3098800"/>
          </a:xfrm>
          <a:prstGeom prst="rect">
            <a:avLst/>
          </a:prstGeom>
        </p:spPr>
        <p:txBody>
          <a:bodyPr/>
          <a:lstStyle>
            <a:lvl1pPr marL="0" indent="0">
              <a:buNone/>
              <a:defRPr sz="1800"/>
            </a:lvl1pPr>
          </a:lstStyle>
          <a:p>
            <a:r>
              <a:rPr lang="en-US" dirty="0" smtClean="0"/>
              <a:t>Click icon to add table</a:t>
            </a:r>
            <a:endParaRPr lang="en-US" dirty="0"/>
          </a:p>
        </p:txBody>
      </p:sp>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a:t>
            </a:r>
            <a:r>
              <a:rPr sz="1200" baseline="30000" dirty="0" smtClean="0">
                <a:solidFill>
                  <a:srgbClr val="FFFFFF"/>
                </a:solidFill>
              </a:rPr>
              <a:t> </a:t>
            </a:r>
            <a:r>
              <a:rPr sz="1200" baseline="30000" dirty="0">
                <a:solidFill>
                  <a:srgbClr val="FFFFFF"/>
                </a:solidFill>
              </a:rPr>
              <a:t>CONFIDENTIAL    </a:t>
            </a:r>
          </a:p>
        </p:txBody>
      </p:sp>
      <p:sp>
        <p:nvSpPr>
          <p:cNvPr id="4" name="Content Placeholder 3"/>
          <p:cNvSpPr>
            <a:spLocks noGrp="1"/>
          </p:cNvSpPr>
          <p:nvPr>
            <p:ph sz="quarter" idx="15"/>
          </p:nvPr>
        </p:nvSpPr>
        <p:spPr>
          <a:xfrm>
            <a:off x="347022" y="1517649"/>
            <a:ext cx="8458200" cy="548640"/>
          </a:xfrm>
          <a:prstGeom prst="rect">
            <a:avLst/>
          </a:prstGeom>
          <a:noFill/>
        </p:spPr>
        <p:txBody>
          <a:bodyPr anchor="ctr" anchorCtr="1"/>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3724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Yellow Call Out and Blue Dashed Boxes">
    <p:spTree>
      <p:nvGrpSpPr>
        <p:cNvPr id="1" name=""/>
        <p:cNvGrpSpPr/>
        <p:nvPr/>
      </p:nvGrpSpPr>
      <p:grpSpPr>
        <a:xfrm>
          <a:off x="0" y="0"/>
          <a:ext cx="0" cy="0"/>
          <a:chOff x="0" y="0"/>
          <a:chExt cx="0" cy="0"/>
        </a:xfrm>
      </p:grpSpPr>
      <p:pic>
        <p:nvPicPr>
          <p:cNvPr id="5" name="image2.jpeg" descr="NOD_ppt_slides_p22.jpg"/>
          <p:cNvPicPr/>
          <p:nvPr userDrawn="1"/>
        </p:nvPicPr>
        <p:blipFill rotWithShape="1">
          <a:blip r:embed="rId2">
            <a:extLst/>
          </a:blip>
          <a:srcRect t="89158" b="780"/>
          <a:stretch/>
        </p:blipFill>
        <p:spPr>
          <a:xfrm>
            <a:off x="0" y="6166710"/>
            <a:ext cx="9144000" cy="691290"/>
          </a:xfrm>
          <a:prstGeom prst="rect">
            <a:avLst/>
          </a:prstGeom>
          <a:ln w="12700">
            <a:miter lim="400000"/>
          </a:ln>
        </p:spPr>
      </p:pic>
      <p:sp>
        <p:nvSpPr>
          <p:cNvPr id="9" name="Title 1"/>
          <p:cNvSpPr>
            <a:spLocks noGrp="1"/>
          </p:cNvSpPr>
          <p:nvPr>
            <p:ph type="title" hasCustomPrompt="1"/>
          </p:nvPr>
        </p:nvSpPr>
        <p:spPr>
          <a:xfrm>
            <a:off x="1639248" y="372469"/>
            <a:ext cx="5853373" cy="977900"/>
          </a:xfrm>
          <a:prstGeom prst="rect">
            <a:avLst/>
          </a:prstGeom>
        </p:spPr>
        <p:txBody>
          <a:bodyPr anchor="ctr" anchorCtr="0"/>
          <a:lstStyle>
            <a:lvl1pPr algn="ctr">
              <a:defRPr sz="2500" b="1" i="0" cap="none">
                <a:latin typeface="Arial"/>
                <a:cs typeface="Arial"/>
              </a:defRPr>
            </a:lvl1pPr>
          </a:lstStyle>
          <a:p>
            <a:r>
              <a:rPr lang="en-US" dirty="0" smtClean="0"/>
              <a:t>Header</a:t>
            </a:r>
            <a:endParaRPr lang="en-US" dirty="0"/>
          </a:p>
        </p:txBody>
      </p:sp>
      <p:sp>
        <p:nvSpPr>
          <p:cNvPr id="10" name="Slide Number Placeholder 5"/>
          <p:cNvSpPr>
            <a:spLocks noGrp="1"/>
          </p:cNvSpPr>
          <p:nvPr>
            <p:ph type="sldNum" sz="quarter" idx="12"/>
          </p:nvPr>
        </p:nvSpPr>
        <p:spPr>
          <a:xfrm>
            <a:off x="406400" y="6303179"/>
            <a:ext cx="571500" cy="422275"/>
          </a:xfrm>
          <a:prstGeom prst="rect">
            <a:avLst/>
          </a:prstGeom>
        </p:spPr>
        <p:txBody>
          <a:bodyPr/>
          <a:lstStyle>
            <a:lvl1pPr>
              <a:defRPr sz="2500" b="0" i="0">
                <a:solidFill>
                  <a:schemeClr val="bg1"/>
                </a:solidFill>
                <a:latin typeface="Arial"/>
                <a:cs typeface="Arial"/>
              </a:defRPr>
            </a:lvl1pPr>
          </a:lstStyle>
          <a:p>
            <a:fld id="{6E8A2DA3-49F7-8C4D-9D96-11C7954C97B7}" type="slidenum">
              <a:rPr lang="en-US" smtClean="0"/>
              <a:pPr/>
              <a:t>‹#›</a:t>
            </a:fld>
            <a:endParaRPr lang="en-US" dirty="0"/>
          </a:p>
        </p:txBody>
      </p:sp>
      <p:sp>
        <p:nvSpPr>
          <p:cNvPr id="12" name="Shape 28"/>
          <p:cNvSpPr/>
          <p:nvPr userDrawn="1"/>
        </p:nvSpPr>
        <p:spPr>
          <a:xfrm>
            <a:off x="805580" y="6583784"/>
            <a:ext cx="1833034"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aseline="30000">
                <a:solidFill>
                  <a:srgbClr val="FFFFFF"/>
                </a:solidFill>
              </a:defRPr>
            </a:lvl1pPr>
          </a:lstStyle>
          <a:p>
            <a:pPr lvl="0" algn="r">
              <a:defRPr sz="1800" baseline="0">
                <a:solidFill>
                  <a:srgbClr val="000000"/>
                </a:solidFill>
              </a:defRPr>
            </a:pPr>
            <a:r>
              <a:rPr sz="1200" baseline="30000" dirty="0">
                <a:solidFill>
                  <a:srgbClr val="FFFFFF"/>
                </a:solidFill>
              </a:rPr>
              <a:t>Copyright © </a:t>
            </a:r>
            <a:r>
              <a:rPr sz="1200" baseline="30000" dirty="0" smtClean="0">
                <a:solidFill>
                  <a:srgbClr val="FFFFFF"/>
                </a:solidFill>
              </a:rPr>
              <a:t>201</a:t>
            </a:r>
            <a:r>
              <a:rPr lang="en-US" sz="1200" baseline="30000" dirty="0" smtClean="0">
                <a:solidFill>
                  <a:srgbClr val="FFFFFF"/>
                </a:solidFill>
              </a:rPr>
              <a:t>6 </a:t>
            </a:r>
            <a:r>
              <a:rPr sz="1200" baseline="30000" dirty="0" smtClean="0">
                <a:solidFill>
                  <a:srgbClr val="FFFFFF"/>
                </a:solidFill>
              </a:rPr>
              <a:t>CONFIDENTIAL    </a:t>
            </a:r>
            <a:endParaRPr sz="1200" baseline="30000" dirty="0">
              <a:solidFill>
                <a:srgbClr val="FFFFFF"/>
              </a:solidFill>
            </a:endParaRPr>
          </a:p>
        </p:txBody>
      </p:sp>
      <p:sp>
        <p:nvSpPr>
          <p:cNvPr id="3" name="Content Placeholder 2"/>
          <p:cNvSpPr>
            <a:spLocks noGrp="1"/>
          </p:cNvSpPr>
          <p:nvPr>
            <p:ph sz="quarter" idx="13"/>
          </p:nvPr>
        </p:nvSpPr>
        <p:spPr>
          <a:xfrm>
            <a:off x="406402" y="2615666"/>
            <a:ext cx="3931920" cy="3022847"/>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sp>
        <p:nvSpPr>
          <p:cNvPr id="4" name="Content Placeholder 3"/>
          <p:cNvSpPr>
            <a:spLocks noGrp="1"/>
          </p:cNvSpPr>
          <p:nvPr>
            <p:ph sz="quarter" idx="15"/>
          </p:nvPr>
        </p:nvSpPr>
        <p:spPr>
          <a:xfrm>
            <a:off x="347022" y="1517649"/>
            <a:ext cx="8458200" cy="548640"/>
          </a:xfrm>
          <a:prstGeom prst="rect">
            <a:avLst/>
          </a:prstGeom>
          <a:solidFill>
            <a:srgbClr val="DFDF59"/>
          </a:solidFill>
        </p:spPr>
        <p:txBody>
          <a:bodyPr anchor="ctr" anchorCtr="1"/>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8" name="Rounded Rectangle 7"/>
          <p:cNvSpPr/>
          <p:nvPr userDrawn="1"/>
        </p:nvSpPr>
        <p:spPr>
          <a:xfrm>
            <a:off x="382588" y="2400014"/>
            <a:ext cx="3981662" cy="3471364"/>
          </a:xfrm>
          <a:prstGeom prst="roundRect">
            <a:avLst/>
          </a:prstGeom>
          <a:noFill/>
          <a:ln w="2857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quarter" idx="16"/>
          </p:nvPr>
        </p:nvSpPr>
        <p:spPr>
          <a:xfrm>
            <a:off x="4831314" y="2615666"/>
            <a:ext cx="3931920" cy="3022847"/>
          </a:xfrm>
          <a:prstGeom prst="rect">
            <a:avLst/>
          </a:prstGeom>
          <a:ln w="25400" cap="rnd">
            <a:noFill/>
            <a:prstDash val="dash"/>
          </a:ln>
        </p:spPr>
        <p:txBody>
          <a:bodyPr lIns="457200" rIns="457200" anchor="ctr" anchorCtr="1"/>
          <a:lstStyle>
            <a:lvl1pPr marL="0" indent="0">
              <a:buClr>
                <a:srgbClr val="1958E5"/>
              </a:buClr>
              <a:buFont typeface="Arial" panose="020B0604020202020204" pitchFamily="34" charset="0"/>
              <a:buNone/>
              <a:defRPr sz="1800"/>
            </a:lvl1pPr>
            <a:lvl2pPr marL="457200" indent="0">
              <a:buClr>
                <a:srgbClr val="1958E5"/>
              </a:buClr>
              <a:buFont typeface="Arial" panose="020B0604020202020204" pitchFamily="34" charset="0"/>
              <a:buNone/>
              <a:defRPr sz="1800"/>
            </a:lvl2pPr>
            <a:lvl3pPr marL="914400" indent="0">
              <a:buClr>
                <a:srgbClr val="1958E5"/>
              </a:buClr>
              <a:buFont typeface="Arial" panose="020B0604020202020204" pitchFamily="34" charset="0"/>
              <a:buNone/>
              <a:defRPr sz="1800"/>
            </a:lvl3pPr>
            <a:lvl4pPr marL="1371600" indent="0">
              <a:buClr>
                <a:srgbClr val="1958E5"/>
              </a:buClr>
              <a:buFont typeface="Arial" panose="020B0604020202020204" pitchFamily="34" charset="0"/>
              <a:buNone/>
              <a:defRPr sz="1800"/>
            </a:lvl4pPr>
            <a:lvl5pPr marL="1828800" indent="0">
              <a:buClr>
                <a:srgbClr val="1958E5"/>
              </a:buClr>
              <a:buFont typeface="Arial" panose="020B0604020202020204" pitchFamily="34" charset="0"/>
              <a:buNone/>
              <a:defRPr sz="1800"/>
            </a:lvl5pPr>
          </a:lstStyle>
          <a:p>
            <a:pPr lvl="0"/>
            <a:r>
              <a:rPr lang="en-US" smtClean="0"/>
              <a:t>Click to edit Master text styles</a:t>
            </a:r>
          </a:p>
        </p:txBody>
      </p:sp>
      <p:sp>
        <p:nvSpPr>
          <p:cNvPr id="14" name="Rounded Rectangle 13"/>
          <p:cNvSpPr/>
          <p:nvPr userDrawn="1"/>
        </p:nvSpPr>
        <p:spPr>
          <a:xfrm>
            <a:off x="4807500" y="2400014"/>
            <a:ext cx="3981662" cy="3471364"/>
          </a:xfrm>
          <a:prstGeom prst="roundRect">
            <a:avLst/>
          </a:prstGeom>
          <a:noFill/>
          <a:ln w="2857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03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5" r:id="rId2"/>
    <p:sldLayoutId id="2147483671" r:id="rId3"/>
    <p:sldLayoutId id="2147483676" r:id="rId4"/>
    <p:sldLayoutId id="2147483675" r:id="rId5"/>
    <p:sldLayoutId id="2147483674" r:id="rId6"/>
    <p:sldLayoutId id="2147483666" r:id="rId7"/>
    <p:sldLayoutId id="2147483672" r:id="rId8"/>
    <p:sldLayoutId id="2147483673" r:id="rId9"/>
    <p:sldLayoutId id="2147483669" r:id="rId10"/>
    <p:sldLayoutId id="2147483670" r:id="rId11"/>
    <p:sldLayoutId id="2147483677" r:id="rId12"/>
    <p:sldLayoutId id="214748368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RespectAbil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r="12870"/>
          <a:stretch/>
        </p:blipFill>
        <p:spPr bwMode="auto">
          <a:xfrm>
            <a:off x="4572000" y="304800"/>
            <a:ext cx="1562187"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73380" y="2444750"/>
            <a:ext cx="8313419" cy="9779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fontAlgn="base">
              <a:spcBef>
                <a:spcPct val="20000"/>
              </a:spcBef>
            </a:pPr>
            <a:r>
              <a:rPr lang="en-US" sz="3300" b="1" dirty="0">
                <a:solidFill>
                  <a:srgbClr val="FFFFFF"/>
                </a:solidFill>
                <a:ea typeface="+mn-ea"/>
                <a:cs typeface="+mn-cs"/>
              </a:rPr>
              <a:t>The Disability Employment Tracker™</a:t>
            </a:r>
          </a:p>
          <a:p>
            <a:pPr lvl="0" fontAlgn="base">
              <a:spcBef>
                <a:spcPct val="20000"/>
              </a:spcBef>
            </a:pPr>
            <a:r>
              <a:rPr lang="en-US" sz="3300" b="1" dirty="0">
                <a:solidFill>
                  <a:srgbClr val="FFFFFF"/>
                </a:solidFill>
                <a:ea typeface="+mn-ea"/>
                <a:cs typeface="+mn-cs"/>
              </a:rPr>
              <a:t>&amp; Disability Employer Seal of Approval</a:t>
            </a:r>
            <a:endParaRPr lang="en-US" sz="3300" b="1" dirty="0">
              <a:solidFill>
                <a:srgbClr val="FFFFFF"/>
              </a:solidFill>
              <a:ea typeface="+mn-ea"/>
              <a:cs typeface="+mn-cs"/>
            </a:endParaRPr>
          </a:p>
        </p:txBody>
      </p:sp>
      <p:sp>
        <p:nvSpPr>
          <p:cNvPr id="12" name="TextBox 11"/>
          <p:cNvSpPr txBox="1"/>
          <p:nvPr/>
        </p:nvSpPr>
        <p:spPr>
          <a:xfrm>
            <a:off x="373380" y="5562600"/>
            <a:ext cx="1828800" cy="707886"/>
          </a:xfrm>
          <a:prstGeom prst="rect">
            <a:avLst/>
          </a:prstGeom>
          <a:noFill/>
        </p:spPr>
        <p:txBody>
          <a:bodyPr wrap="square" rtlCol="0">
            <a:spAutoFit/>
          </a:bodyPr>
          <a:lstStyle/>
          <a:p>
            <a:pPr algn="ctr"/>
            <a:r>
              <a:rPr lang="en-US" sz="2000" b="1" dirty="0" smtClean="0">
                <a:solidFill>
                  <a:schemeClr val="bg1"/>
                </a:solidFill>
              </a:rPr>
              <a:t>January</a:t>
            </a:r>
          </a:p>
          <a:p>
            <a:pPr algn="ctr"/>
            <a:r>
              <a:rPr lang="en-US" sz="2000" b="1" dirty="0" smtClean="0">
                <a:solidFill>
                  <a:schemeClr val="bg1"/>
                </a:solidFill>
              </a:rPr>
              <a:t> 2016</a:t>
            </a:r>
            <a:endParaRPr lang="en-US" sz="2000" b="1" dirty="0">
              <a:solidFill>
                <a:schemeClr val="bg1"/>
              </a:solidFill>
            </a:endParaRPr>
          </a:p>
        </p:txBody>
      </p:sp>
      <p:sp>
        <p:nvSpPr>
          <p:cNvPr id="5" name="Content Placeholder 4"/>
          <p:cNvSpPr>
            <a:spLocks noGrp="1"/>
          </p:cNvSpPr>
          <p:nvPr>
            <p:ph sz="quarter" idx="11"/>
          </p:nvPr>
        </p:nvSpPr>
        <p:spPr>
          <a:xfrm>
            <a:off x="2362200" y="4419600"/>
            <a:ext cx="6705600" cy="2057400"/>
          </a:xfrm>
        </p:spPr>
        <p:txBody>
          <a:bodyPr/>
          <a:lstStyle/>
          <a:p>
            <a:pPr algn="l">
              <a:spcBef>
                <a:spcPts val="0"/>
              </a:spcBef>
            </a:pPr>
            <a:r>
              <a:rPr lang="en-US" sz="2000" smtClean="0"/>
              <a:t>Presenters:</a:t>
            </a:r>
          </a:p>
          <a:p>
            <a:pPr>
              <a:spcBef>
                <a:spcPts val="0"/>
              </a:spcBef>
            </a:pPr>
            <a:endParaRPr lang="en-US" sz="900" smtClean="0"/>
          </a:p>
          <a:p>
            <a:pPr algn="l">
              <a:spcBef>
                <a:spcPts val="0"/>
              </a:spcBef>
            </a:pPr>
            <a:r>
              <a:rPr lang="en-US" sz="1800" smtClean="0"/>
              <a:t>Carol Glazer, President</a:t>
            </a:r>
          </a:p>
          <a:p>
            <a:pPr algn="l">
              <a:spcBef>
                <a:spcPts val="0"/>
              </a:spcBef>
            </a:pPr>
            <a:r>
              <a:rPr lang="en-US" sz="1800" smtClean="0"/>
              <a:t>National Organization on Disability</a:t>
            </a:r>
          </a:p>
          <a:p>
            <a:pPr algn="l">
              <a:spcBef>
                <a:spcPts val="0"/>
              </a:spcBef>
            </a:pPr>
            <a:endParaRPr lang="en-US" sz="1800" smtClean="0"/>
          </a:p>
          <a:p>
            <a:pPr algn="l">
              <a:spcBef>
                <a:spcPts val="0"/>
              </a:spcBef>
            </a:pPr>
            <a:r>
              <a:rPr lang="en-US" sz="1800" smtClean="0"/>
              <a:t>Andy Traub, Managing Director, Professional Services</a:t>
            </a:r>
          </a:p>
          <a:p>
            <a:pPr algn="l">
              <a:spcBef>
                <a:spcPts val="0"/>
              </a:spcBef>
            </a:pPr>
            <a:r>
              <a:rPr lang="en-US" sz="1800" smtClean="0"/>
              <a:t>National Organization on Disability</a:t>
            </a:r>
          </a:p>
          <a:p>
            <a:pPr algn="l">
              <a:spcBef>
                <a:spcPts val="0"/>
              </a:spcBef>
            </a:pPr>
            <a:endParaRPr lang="en-US" sz="1800" dirty="0"/>
          </a:p>
        </p:txBody>
      </p:sp>
      <p:cxnSp>
        <p:nvCxnSpPr>
          <p:cNvPr id="11" name="Straight Connector 10"/>
          <p:cNvCxnSpPr/>
          <p:nvPr/>
        </p:nvCxnSpPr>
        <p:spPr>
          <a:xfrm>
            <a:off x="2209800" y="4514910"/>
            <a:ext cx="0" cy="188589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92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83535"/>
            <a:ext cx="8458200" cy="977900"/>
          </a:xfrm>
        </p:spPr>
        <p:txBody>
          <a:bodyPr/>
          <a:lstStyle/>
          <a:p>
            <a:r>
              <a:rPr lang="en-US" dirty="0" smtClean="0"/>
              <a:t>Disability Employment Tracker </a:t>
            </a:r>
            <a:r>
              <a:rPr lang="en-US" dirty="0" err="1" smtClean="0"/>
              <a:t>ScoreCard</a:t>
            </a:r>
            <a:r>
              <a:rPr lang="en-US" sz="2800" dirty="0" smtClean="0"/>
              <a:t>™</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10</a:t>
            </a:fld>
            <a:endParaRPr lang="en-US" dirty="0"/>
          </a:p>
        </p:txBody>
      </p:sp>
      <p:sp>
        <p:nvSpPr>
          <p:cNvPr id="8" name="Content Placeholder 2"/>
          <p:cNvSpPr txBox="1">
            <a:spLocks/>
          </p:cNvSpPr>
          <p:nvPr/>
        </p:nvSpPr>
        <p:spPr>
          <a:xfrm>
            <a:off x="533400" y="1244617"/>
            <a:ext cx="8153400" cy="433071"/>
          </a:xfrm>
          <a:prstGeom prst="rect">
            <a:avLst/>
          </a:prstGeom>
          <a:solidFill>
            <a:schemeClr val="accent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t>New for Year Three!</a:t>
            </a:r>
            <a:endParaRPr lang="en-US" sz="2000" b="1" dirty="0"/>
          </a:p>
        </p:txBody>
      </p:sp>
      <p:sp>
        <p:nvSpPr>
          <p:cNvPr id="2" name="Content Placeholder 1"/>
          <p:cNvSpPr>
            <a:spLocks noGrp="1"/>
          </p:cNvSpPr>
          <p:nvPr>
            <p:ph sz="quarter" idx="17"/>
          </p:nvPr>
        </p:nvSpPr>
        <p:spPr>
          <a:xfrm>
            <a:off x="228600" y="1791969"/>
            <a:ext cx="8534400" cy="3301929"/>
          </a:xfrm>
        </p:spPr>
        <p:txBody>
          <a:bodyPr/>
          <a:lstStyle/>
          <a:p>
            <a:pPr lvl="1">
              <a:spcBef>
                <a:spcPts val="1200"/>
              </a:spcBef>
            </a:pPr>
            <a:r>
              <a:rPr lang="en-US" sz="2400" dirty="0" smtClean="0"/>
              <a:t>Documents the state of your company’s disability and veterans’ awareness and inclusion practices to educate internal stakeholders</a:t>
            </a:r>
          </a:p>
          <a:p>
            <a:pPr lvl="1">
              <a:spcBef>
                <a:spcPts val="1200"/>
              </a:spcBef>
            </a:pPr>
            <a:r>
              <a:rPr lang="en-US" sz="2400" dirty="0" smtClean="0"/>
              <a:t>Shows how companies’ efforts stack up against leading practices and corporate peers</a:t>
            </a:r>
          </a:p>
          <a:p>
            <a:pPr lvl="1">
              <a:spcBef>
                <a:spcPts val="1200"/>
              </a:spcBef>
            </a:pPr>
            <a:r>
              <a:rPr lang="en-US" sz="2400" dirty="0" smtClean="0"/>
              <a:t>Identifies both areas of strength and areas of opportunity for improvement </a:t>
            </a:r>
          </a:p>
          <a:p>
            <a:pPr lvl="1">
              <a:spcBef>
                <a:spcPts val="1200"/>
              </a:spcBef>
            </a:pPr>
            <a:r>
              <a:rPr lang="en-US" sz="2400" dirty="0" smtClean="0"/>
              <a:t>Charts progress year-over-year for companies who use the Tracker annually</a:t>
            </a:r>
            <a:endParaRPr lang="en-US" sz="2800" dirty="0" smtClean="0"/>
          </a:p>
          <a:p>
            <a:pPr marL="0" indent="0">
              <a:spcBef>
                <a:spcPts val="1200"/>
              </a:spcBef>
              <a:buNone/>
            </a:pPr>
            <a:endParaRPr lang="en-US" sz="2800" dirty="0" smtClean="0"/>
          </a:p>
        </p:txBody>
      </p:sp>
    </p:spTree>
    <p:extLst>
      <p:ext uri="{BB962C8B-B14F-4D97-AF65-F5344CB8AC3E}">
        <p14:creationId xmlns:p14="http://schemas.microsoft.com/office/powerpoint/2010/main" val="187244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5313" y="241300"/>
            <a:ext cx="5853373" cy="977900"/>
          </a:xfrm>
        </p:spPr>
        <p:txBody>
          <a:bodyPr/>
          <a:lstStyle/>
          <a:p>
            <a:r>
              <a:rPr lang="en-US" dirty="0" smtClean="0"/>
              <a:t>Disability Employment Tracker™ Executive </a:t>
            </a:r>
            <a:r>
              <a:rPr lang="en-US" dirty="0"/>
              <a:t>Briefing</a:t>
            </a:r>
          </a:p>
        </p:txBody>
      </p:sp>
      <p:sp>
        <p:nvSpPr>
          <p:cNvPr id="7" name="Slide Number Placeholder 3"/>
          <p:cNvSpPr>
            <a:spLocks noGrp="1"/>
          </p:cNvSpPr>
          <p:nvPr>
            <p:ph type="sldNum" sz="quarter" idx="12"/>
          </p:nvPr>
        </p:nvSpPr>
        <p:spPr/>
        <p:txBody>
          <a:bodyPr/>
          <a:lstStyle/>
          <a:p>
            <a:fld id="{6E8A2DA3-49F7-8C4D-9D96-11C7954C97B7}" type="slidenum">
              <a:rPr lang="en-US" smtClean="0"/>
              <a:pPr/>
              <a:t>11</a:t>
            </a:fld>
            <a:endParaRPr lang="en-US" dirty="0"/>
          </a:p>
        </p:txBody>
      </p:sp>
      <p:sp>
        <p:nvSpPr>
          <p:cNvPr id="3" name="Content Placeholder 2"/>
          <p:cNvSpPr>
            <a:spLocks noGrp="1"/>
          </p:cNvSpPr>
          <p:nvPr>
            <p:ph sz="quarter" idx="15"/>
          </p:nvPr>
        </p:nvSpPr>
        <p:spPr>
          <a:xfrm>
            <a:off x="311809" y="1219200"/>
            <a:ext cx="8603591" cy="548640"/>
          </a:xfrm>
        </p:spPr>
        <p:txBody>
          <a:bodyPr/>
          <a:lstStyle/>
          <a:p>
            <a:r>
              <a:rPr lang="en-US" sz="2000" b="1" dirty="0"/>
              <a:t>New for Year Three</a:t>
            </a:r>
            <a:r>
              <a:rPr lang="en-US" sz="2000" b="1" dirty="0" smtClean="0"/>
              <a:t>!</a:t>
            </a:r>
            <a:endParaRPr lang="en-US" sz="2000" b="1" dirty="0"/>
          </a:p>
        </p:txBody>
      </p:sp>
      <p:grpSp>
        <p:nvGrpSpPr>
          <p:cNvPr id="2" name="Group 1"/>
          <p:cNvGrpSpPr/>
          <p:nvPr/>
        </p:nvGrpSpPr>
        <p:grpSpPr>
          <a:xfrm>
            <a:off x="311809" y="2053138"/>
            <a:ext cx="8603591" cy="4011029"/>
            <a:chOff x="311809" y="2053138"/>
            <a:chExt cx="8603591" cy="4011029"/>
          </a:xfrm>
        </p:grpSpPr>
        <p:grpSp>
          <p:nvGrpSpPr>
            <p:cNvPr id="11" name="Group 10"/>
            <p:cNvGrpSpPr/>
            <p:nvPr/>
          </p:nvGrpSpPr>
          <p:grpSpPr>
            <a:xfrm>
              <a:off x="311809" y="2053138"/>
              <a:ext cx="4335292" cy="1883638"/>
              <a:chOff x="1065378" y="1768803"/>
              <a:chExt cx="3017045" cy="927432"/>
            </a:xfrm>
          </p:grpSpPr>
          <p:sp>
            <p:nvSpPr>
              <p:cNvPr id="12" name="Rectangle 23" title="NOD subject-matter experts can provide a virtual or on-site briefing on detailed Tracker results to company senior leaders"/>
              <p:cNvSpPr>
                <a:spLocks noChangeArrowheads="1"/>
              </p:cNvSpPr>
              <p:nvPr>
                <p:custDataLst>
                  <p:tags r:id="rId5"/>
                </p:custDataLst>
              </p:nvPr>
            </p:nvSpPr>
            <p:spPr bwMode="auto">
              <a:xfrm>
                <a:off x="1355118" y="1768803"/>
                <a:ext cx="2727305" cy="927432"/>
              </a:xfrm>
              <a:prstGeom prst="rect">
                <a:avLst/>
              </a:prstGeom>
              <a:solidFill>
                <a:schemeClr val="bg1">
                  <a:lumMod val="95000"/>
                </a:schemeClr>
              </a:solidFill>
              <a:ln w="9525">
                <a:noFill/>
                <a:miter lim="800000"/>
                <a:headEnd/>
                <a:tailEnd/>
              </a:ln>
            </p:spPr>
            <p:txBody>
              <a:bodyPr lIns="72000" tIns="54000" rIns="54000" bIns="54000" anchor="ctr" anchorCtr="0"/>
              <a:lstStyle/>
              <a:p>
                <a:pPr lvl="0" algn="ctr"/>
                <a:endParaRPr lang="en-US" sz="1900" dirty="0"/>
              </a:p>
            </p:txBody>
          </p:sp>
          <p:sp>
            <p:nvSpPr>
              <p:cNvPr id="13" name="Rectangle 23"/>
              <p:cNvSpPr>
                <a:spLocks noChangeArrowheads="1"/>
              </p:cNvSpPr>
              <p:nvPr>
                <p:custDataLst>
                  <p:tags r:id="rId6"/>
                </p:custDataLst>
              </p:nvPr>
            </p:nvSpPr>
            <p:spPr bwMode="auto">
              <a:xfrm>
                <a:off x="1065378" y="1768803"/>
                <a:ext cx="289740" cy="927432"/>
              </a:xfrm>
              <a:prstGeom prst="rect">
                <a:avLst/>
              </a:prstGeom>
              <a:solidFill>
                <a:srgbClr val="0073AE"/>
              </a:solidFill>
              <a:ln w="9525">
                <a:solidFill>
                  <a:schemeClr val="bg1"/>
                </a:solidFill>
                <a:miter lim="800000"/>
                <a:headEnd/>
                <a:tailEnd/>
              </a:ln>
            </p:spPr>
            <p:txBody>
              <a:bodyPr lIns="72000" tIns="54000" rIns="54000" bIns="54000" anchor="ctr" anchorCtr="0"/>
              <a:lstStyle/>
              <a:p>
                <a:pPr algn="ctr">
                  <a:spcAft>
                    <a:spcPts val="0"/>
                  </a:spcAft>
                </a:pPr>
                <a:endParaRPr lang="en-US" sz="1200" b="1" dirty="0" smtClean="0">
                  <a:solidFill>
                    <a:schemeClr val="bg1"/>
                  </a:solidFill>
                  <a:latin typeface="+mj-lt"/>
                </a:endParaRPr>
              </a:p>
            </p:txBody>
          </p:sp>
        </p:grpSp>
        <p:grpSp>
          <p:nvGrpSpPr>
            <p:cNvPr id="17" name="Group 16"/>
            <p:cNvGrpSpPr/>
            <p:nvPr/>
          </p:nvGrpSpPr>
          <p:grpSpPr>
            <a:xfrm>
              <a:off x="4795335" y="2053138"/>
              <a:ext cx="4120065" cy="1883642"/>
              <a:chOff x="853260" y="1739569"/>
              <a:chExt cx="2983833" cy="927434"/>
            </a:xfrm>
          </p:grpSpPr>
          <p:sp>
            <p:nvSpPr>
              <p:cNvPr id="18" name="Rectangle 17" title="Customized recommendations on ways to improve your disability and veterans workforce inclusion practices"/>
              <p:cNvSpPr>
                <a:spLocks noChangeArrowheads="1"/>
              </p:cNvSpPr>
              <p:nvPr>
                <p:custDataLst>
                  <p:tags r:id="rId3"/>
                </p:custDataLst>
              </p:nvPr>
            </p:nvSpPr>
            <p:spPr bwMode="auto">
              <a:xfrm>
                <a:off x="1143000" y="1739569"/>
                <a:ext cx="2694093" cy="927432"/>
              </a:xfrm>
              <a:prstGeom prst="rect">
                <a:avLst/>
              </a:prstGeom>
              <a:solidFill>
                <a:schemeClr val="bg1">
                  <a:lumMod val="95000"/>
                </a:schemeClr>
              </a:solidFill>
              <a:ln w="9525">
                <a:noFill/>
                <a:miter lim="800000"/>
                <a:headEnd/>
                <a:tailEnd/>
              </a:ln>
            </p:spPr>
            <p:txBody>
              <a:bodyPr lIns="72000" tIns="54000" rIns="54000" bIns="54000" anchor="ctr" anchorCtr="0"/>
              <a:lstStyle/>
              <a:p>
                <a:pPr lvl="0" algn="ctr"/>
                <a:endParaRPr lang="en-US" sz="1900" dirty="0"/>
              </a:p>
            </p:txBody>
          </p:sp>
          <p:sp>
            <p:nvSpPr>
              <p:cNvPr id="19" name="Rectangle 23"/>
              <p:cNvSpPr>
                <a:spLocks noChangeArrowheads="1"/>
              </p:cNvSpPr>
              <p:nvPr>
                <p:custDataLst>
                  <p:tags r:id="rId4"/>
                </p:custDataLst>
              </p:nvPr>
            </p:nvSpPr>
            <p:spPr bwMode="auto">
              <a:xfrm>
                <a:off x="853260" y="1739571"/>
                <a:ext cx="289740" cy="927432"/>
              </a:xfrm>
              <a:prstGeom prst="rect">
                <a:avLst/>
              </a:prstGeom>
              <a:solidFill>
                <a:srgbClr val="0073AE"/>
              </a:solidFill>
              <a:ln w="9525">
                <a:solidFill>
                  <a:schemeClr val="bg1"/>
                </a:solidFill>
                <a:miter lim="800000"/>
                <a:headEnd/>
                <a:tailEnd/>
              </a:ln>
            </p:spPr>
            <p:txBody>
              <a:bodyPr lIns="72000" tIns="54000" rIns="54000" bIns="54000" anchor="ctr" anchorCtr="0"/>
              <a:lstStyle/>
              <a:p>
                <a:pPr algn="ctr">
                  <a:spcAft>
                    <a:spcPts val="0"/>
                  </a:spcAft>
                </a:pPr>
                <a:endParaRPr lang="en-US" sz="1200" b="1" dirty="0" smtClean="0">
                  <a:solidFill>
                    <a:schemeClr val="bg1"/>
                  </a:solidFill>
                  <a:latin typeface="+mj-lt"/>
                </a:endParaRPr>
              </a:p>
            </p:txBody>
          </p:sp>
        </p:grpSp>
        <p:grpSp>
          <p:nvGrpSpPr>
            <p:cNvPr id="20" name="Group 19"/>
            <p:cNvGrpSpPr/>
            <p:nvPr/>
          </p:nvGrpSpPr>
          <p:grpSpPr>
            <a:xfrm>
              <a:off x="2200275" y="4180529"/>
              <a:ext cx="4886325" cy="1883638"/>
              <a:chOff x="2333645" y="2721713"/>
              <a:chExt cx="3108488" cy="927432"/>
            </a:xfrm>
          </p:grpSpPr>
          <p:sp>
            <p:nvSpPr>
              <p:cNvPr id="21" name="Rectangle 23" title="Option for on-site education and disability employment awareness training targeted at executives "/>
              <p:cNvSpPr>
                <a:spLocks noChangeArrowheads="1"/>
              </p:cNvSpPr>
              <p:nvPr>
                <p:custDataLst>
                  <p:tags r:id="rId1"/>
                </p:custDataLst>
              </p:nvPr>
            </p:nvSpPr>
            <p:spPr bwMode="auto">
              <a:xfrm>
                <a:off x="2546533" y="2721713"/>
                <a:ext cx="2895600" cy="927432"/>
              </a:xfrm>
              <a:prstGeom prst="rect">
                <a:avLst/>
              </a:prstGeom>
              <a:solidFill>
                <a:schemeClr val="bg1">
                  <a:lumMod val="95000"/>
                </a:schemeClr>
              </a:solidFill>
              <a:ln w="9525">
                <a:noFill/>
                <a:miter lim="800000"/>
                <a:headEnd/>
                <a:tailEnd/>
              </a:ln>
            </p:spPr>
            <p:txBody>
              <a:bodyPr lIns="72000" tIns="54000" rIns="54000" bIns="54000" anchor="ctr" anchorCtr="0"/>
              <a:lstStyle/>
              <a:p>
                <a:pPr lvl="0" algn="ctr"/>
                <a:endParaRPr lang="en-US" sz="1900" dirty="0" smtClean="0">
                  <a:cs typeface="Arial"/>
                </a:endParaRPr>
              </a:p>
            </p:txBody>
          </p:sp>
          <p:sp>
            <p:nvSpPr>
              <p:cNvPr id="22" name="Rectangle 23"/>
              <p:cNvSpPr>
                <a:spLocks noChangeArrowheads="1"/>
              </p:cNvSpPr>
              <p:nvPr>
                <p:custDataLst>
                  <p:tags r:id="rId2"/>
                </p:custDataLst>
              </p:nvPr>
            </p:nvSpPr>
            <p:spPr bwMode="auto">
              <a:xfrm>
                <a:off x="2333645" y="2721713"/>
                <a:ext cx="207303" cy="927432"/>
              </a:xfrm>
              <a:prstGeom prst="rect">
                <a:avLst/>
              </a:prstGeom>
              <a:solidFill>
                <a:srgbClr val="0073AE"/>
              </a:solidFill>
              <a:ln w="9525">
                <a:solidFill>
                  <a:schemeClr val="bg1"/>
                </a:solidFill>
                <a:miter lim="800000"/>
                <a:headEnd/>
                <a:tailEnd/>
              </a:ln>
            </p:spPr>
            <p:txBody>
              <a:bodyPr lIns="72000" tIns="54000" rIns="54000" bIns="54000" anchor="ctr" anchorCtr="0"/>
              <a:lstStyle/>
              <a:p>
                <a:pPr algn="ctr">
                  <a:spcAft>
                    <a:spcPts val="0"/>
                  </a:spcAft>
                </a:pPr>
                <a:endParaRPr lang="en-US" sz="1200" b="1" dirty="0" smtClean="0">
                  <a:solidFill>
                    <a:schemeClr val="bg1"/>
                  </a:solidFill>
                  <a:latin typeface="+mj-lt"/>
                </a:endParaRPr>
              </a:p>
            </p:txBody>
          </p:sp>
        </p:grpSp>
      </p:grpSp>
      <p:sp>
        <p:nvSpPr>
          <p:cNvPr id="9" name="TextBox 8"/>
          <p:cNvSpPr txBox="1"/>
          <p:nvPr/>
        </p:nvSpPr>
        <p:spPr>
          <a:xfrm>
            <a:off x="769449" y="2209800"/>
            <a:ext cx="3954951" cy="1631216"/>
          </a:xfrm>
          <a:prstGeom prst="rect">
            <a:avLst/>
          </a:prstGeom>
          <a:noFill/>
        </p:spPr>
        <p:txBody>
          <a:bodyPr wrap="square" rtlCol="0">
            <a:spAutoFit/>
          </a:bodyPr>
          <a:lstStyle/>
          <a:p>
            <a:pPr lvl="0"/>
            <a:r>
              <a:rPr lang="en-US" sz="2000" dirty="0"/>
              <a:t>NOD subject-matter experts can provide a virtual or on-site briefing on detailed Tracker results to company senior leaders</a:t>
            </a:r>
          </a:p>
        </p:txBody>
      </p:sp>
      <p:sp>
        <p:nvSpPr>
          <p:cNvPr id="10" name="TextBox 9"/>
          <p:cNvSpPr txBox="1"/>
          <p:nvPr/>
        </p:nvSpPr>
        <p:spPr>
          <a:xfrm>
            <a:off x="5284208" y="2190749"/>
            <a:ext cx="3531804" cy="2000548"/>
          </a:xfrm>
          <a:prstGeom prst="rect">
            <a:avLst/>
          </a:prstGeom>
          <a:noFill/>
        </p:spPr>
        <p:txBody>
          <a:bodyPr wrap="square" rtlCol="0">
            <a:spAutoFit/>
          </a:bodyPr>
          <a:lstStyle/>
          <a:p>
            <a:pPr lvl="0"/>
            <a:r>
              <a:rPr lang="en-US" sz="2000" dirty="0" smtClean="0"/>
              <a:t>Customized recommendations on ways to improve your disability and veterans workforce inclusion practices</a:t>
            </a:r>
          </a:p>
          <a:p>
            <a:endParaRPr lang="en-US" sz="2400" dirty="0"/>
          </a:p>
        </p:txBody>
      </p:sp>
      <p:sp>
        <p:nvSpPr>
          <p:cNvPr id="14" name="TextBox 13"/>
          <p:cNvSpPr txBox="1"/>
          <p:nvPr/>
        </p:nvSpPr>
        <p:spPr>
          <a:xfrm>
            <a:off x="2592769" y="4629938"/>
            <a:ext cx="4341432" cy="1292662"/>
          </a:xfrm>
          <a:prstGeom prst="rect">
            <a:avLst/>
          </a:prstGeom>
          <a:noFill/>
        </p:spPr>
        <p:txBody>
          <a:bodyPr wrap="square" rtlCol="0">
            <a:spAutoFit/>
          </a:bodyPr>
          <a:lstStyle/>
          <a:p>
            <a:pPr lvl="0"/>
            <a:r>
              <a:rPr lang="en-US" sz="2000" dirty="0">
                <a:cs typeface="Arial"/>
              </a:rPr>
              <a:t>Option for on-site education and disability employment awareness training targeted at executives </a:t>
            </a:r>
          </a:p>
          <a:p>
            <a:endParaRPr lang="en-US" dirty="0"/>
          </a:p>
        </p:txBody>
      </p:sp>
    </p:spTree>
    <p:extLst>
      <p:ext uri="{BB962C8B-B14F-4D97-AF65-F5344CB8AC3E}">
        <p14:creationId xmlns:p14="http://schemas.microsoft.com/office/powerpoint/2010/main" val="31575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2469"/>
            <a:ext cx="9144000" cy="977900"/>
          </a:xfrm>
        </p:spPr>
        <p:txBody>
          <a:bodyPr/>
          <a:lstStyle/>
          <a:p>
            <a:r>
              <a:rPr lang="en-US" dirty="0"/>
              <a:t>New </a:t>
            </a:r>
            <a:r>
              <a:rPr lang="en-US" dirty="0" smtClean="0"/>
              <a:t>Recognition Opportunity </a:t>
            </a:r>
            <a:br>
              <a:rPr lang="en-US" dirty="0" smtClean="0"/>
            </a:br>
            <a:r>
              <a:rPr lang="en-US" dirty="0" smtClean="0"/>
              <a:t>for Companies </a:t>
            </a:r>
            <a:r>
              <a:rPr lang="en-US" dirty="0"/>
              <a:t>with </a:t>
            </a:r>
            <a:r>
              <a:rPr lang="en-US" dirty="0" smtClean="0"/>
              <a:t>Exemplary Practices</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12</a:t>
            </a:fld>
            <a:endParaRPr lang="en-US" dirty="0"/>
          </a:p>
        </p:txBody>
      </p:sp>
      <p:sp>
        <p:nvSpPr>
          <p:cNvPr id="2" name="Content Placeholder 1"/>
          <p:cNvSpPr>
            <a:spLocks noGrp="1"/>
          </p:cNvSpPr>
          <p:nvPr>
            <p:ph sz="quarter" idx="17"/>
          </p:nvPr>
        </p:nvSpPr>
        <p:spPr/>
        <p:txBody>
          <a:bodyPr/>
          <a:lstStyle/>
          <a:p>
            <a:r>
              <a:rPr lang="en-US" dirty="0" smtClean="0"/>
              <a:t>To receive the </a:t>
            </a:r>
            <a:r>
              <a:rPr lang="en-US" b="1" dirty="0" smtClean="0"/>
              <a:t>Disability Employer Seal of Approval </a:t>
            </a:r>
            <a:r>
              <a:rPr lang="en-US" dirty="0" smtClean="0"/>
              <a:t>companies must meet performance thresholds </a:t>
            </a:r>
          </a:p>
          <a:p>
            <a:r>
              <a:rPr lang="en-US" dirty="0"/>
              <a:t>Based on Tracker responses (not including optional veteran questions) -- only winners recognized</a:t>
            </a:r>
          </a:p>
          <a:p>
            <a:r>
              <a:rPr lang="en-US" dirty="0" smtClean="0"/>
              <a:t>Examines key areas</a:t>
            </a:r>
            <a:r>
              <a:rPr lang="en-US" dirty="0"/>
              <a:t>, such as:</a:t>
            </a:r>
          </a:p>
          <a:p>
            <a:pPr lvl="1">
              <a:buFont typeface="Arial" panose="020B0604020202020204" pitchFamily="34" charset="0"/>
              <a:buChar char="•"/>
            </a:pPr>
            <a:r>
              <a:rPr lang="en-US" i="1" dirty="0"/>
              <a:t>identifying and sourcing talent</a:t>
            </a:r>
          </a:p>
          <a:p>
            <a:pPr lvl="1">
              <a:buFont typeface="Arial" panose="020B0604020202020204" pitchFamily="34" charset="0"/>
              <a:buChar char="•"/>
            </a:pPr>
            <a:r>
              <a:rPr lang="en-US" i="1" dirty="0"/>
              <a:t>onboarding</a:t>
            </a:r>
          </a:p>
          <a:p>
            <a:pPr lvl="1">
              <a:buFont typeface="Arial" panose="020B0604020202020204" pitchFamily="34" charset="0"/>
              <a:buChar char="•"/>
            </a:pPr>
            <a:r>
              <a:rPr lang="en-US" i="1" dirty="0"/>
              <a:t>performance management</a:t>
            </a:r>
          </a:p>
          <a:p>
            <a:pPr lvl="1">
              <a:buFont typeface="Arial" panose="020B0604020202020204" pitchFamily="34" charset="0"/>
              <a:buChar char="•"/>
            </a:pPr>
            <a:r>
              <a:rPr lang="en-US" i="1" dirty="0"/>
              <a:t>corporate climate and culture</a:t>
            </a:r>
          </a:p>
          <a:p>
            <a:pPr lvl="1">
              <a:buFont typeface="Arial" panose="020B0604020202020204" pitchFamily="34" charset="0"/>
              <a:buChar char="•"/>
            </a:pPr>
            <a:r>
              <a:rPr lang="en-US" i="1" dirty="0"/>
              <a:t>tracking and measurement </a:t>
            </a:r>
          </a:p>
          <a:p>
            <a:endParaRPr lang="en-US" dirty="0"/>
          </a:p>
        </p:txBody>
      </p:sp>
      <p:pic>
        <p:nvPicPr>
          <p:cNvPr id="7" name="Content Placeholder 6" title="Logo of NOD Leading Disability Employer 2016"/>
          <p:cNvPicPr>
            <a:picLocks noGrp="1" noChangeAspect="1"/>
          </p:cNvPicPr>
          <p:nvPr>
            <p:ph sz="quarter" idx="14"/>
          </p:nvPr>
        </p:nvPicPr>
        <p:blipFill>
          <a:blip r:embed="rId3"/>
          <a:stretch>
            <a:fillRect/>
          </a:stretch>
        </p:blipFill>
        <p:spPr>
          <a:xfrm>
            <a:off x="5154612" y="2016125"/>
            <a:ext cx="3286125" cy="3286125"/>
          </a:xfrm>
          <a:prstGeom prst="rect">
            <a:avLst/>
          </a:prstGeom>
        </p:spPr>
      </p:pic>
    </p:spTree>
    <p:extLst>
      <p:ext uri="{BB962C8B-B14F-4D97-AF65-F5344CB8AC3E}">
        <p14:creationId xmlns:p14="http://schemas.microsoft.com/office/powerpoint/2010/main" val="178897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8248" y="152400"/>
            <a:ext cx="6590352" cy="977900"/>
          </a:xfrm>
        </p:spPr>
        <p:txBody>
          <a:bodyPr/>
          <a:lstStyle/>
          <a:p>
            <a:r>
              <a:rPr lang="en-US" dirty="0" smtClean="0"/>
              <a:t>Partnership with DiversityInc</a:t>
            </a:r>
            <a:endParaRPr lang="en-US" dirty="0"/>
          </a:p>
        </p:txBody>
      </p:sp>
      <p:pic>
        <p:nvPicPr>
          <p:cNvPr id="5" name="Picture 4" title="DiversityIn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287741"/>
            <a:ext cx="2057400" cy="685800"/>
          </a:xfrm>
          <a:prstGeom prst="rect">
            <a:avLst/>
          </a:prstGeom>
        </p:spPr>
      </p:pic>
      <p:sp>
        <p:nvSpPr>
          <p:cNvPr id="4" name="Slide Number Placeholder 3"/>
          <p:cNvSpPr>
            <a:spLocks noGrp="1"/>
          </p:cNvSpPr>
          <p:nvPr>
            <p:ph type="sldNum" sz="quarter" idx="12"/>
          </p:nvPr>
        </p:nvSpPr>
        <p:spPr/>
        <p:txBody>
          <a:bodyPr/>
          <a:lstStyle/>
          <a:p>
            <a:fld id="{6E8A2DA3-49F7-8C4D-9D96-11C7954C97B7}" type="slidenum">
              <a:rPr lang="en-US" smtClean="0"/>
              <a:pPr/>
              <a:t>13</a:t>
            </a:fld>
            <a:endParaRPr lang="en-US" dirty="0"/>
          </a:p>
        </p:txBody>
      </p:sp>
      <p:sp>
        <p:nvSpPr>
          <p:cNvPr id="6" name="Rounded Rectangle 5"/>
          <p:cNvSpPr/>
          <p:nvPr/>
        </p:nvSpPr>
        <p:spPr>
          <a:xfrm>
            <a:off x="571500" y="1405339"/>
            <a:ext cx="8001000" cy="309681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1" descr="“NOD and NBDC have powerful credibility and knowledge regarding employing people with disabilities. We have decided to have their Disability Employment Tracker play a crucial role in selection for our Top 10 Companies for People with Disabilities survey…&#10;&#10;This is a metrics-driven, fact-based assessment tool that will help companies perform at peak efficiency.”&#10;" title="Quote by Luke Visconti, CEO &amp; Founder Divesity Inc"/>
          <p:cNvSpPr>
            <a:spLocks noGrp="1"/>
          </p:cNvSpPr>
          <p:nvPr>
            <p:ph sz="quarter" idx="17"/>
          </p:nvPr>
        </p:nvSpPr>
        <p:spPr>
          <a:xfrm>
            <a:off x="552924" y="1158009"/>
            <a:ext cx="8001000" cy="3663949"/>
          </a:xfrm>
          <a:noFill/>
        </p:spPr>
        <p:txBody>
          <a:bodyPr/>
          <a:lstStyle/>
          <a:p>
            <a:pPr marL="0" lvl="0" indent="0">
              <a:spcAft>
                <a:spcPts val="0"/>
              </a:spcAft>
              <a:buNone/>
            </a:pPr>
            <a:endParaRPr lang="en-US" sz="1400" dirty="0">
              <a:solidFill>
                <a:schemeClr val="accent1"/>
              </a:solidFill>
              <a:latin typeface="TimesNewRomanPSMT"/>
              <a:ea typeface="Arial"/>
              <a:cs typeface="TimesNewRomanPSMT"/>
            </a:endParaRPr>
          </a:p>
          <a:p>
            <a:pPr marL="182880" lvl="0" indent="0">
              <a:spcAft>
                <a:spcPts val="0"/>
              </a:spcAft>
              <a:buNone/>
            </a:pPr>
            <a:r>
              <a:rPr lang="en-US" sz="1400" dirty="0">
                <a:latin typeface="TimesNewRomanPSMT"/>
                <a:ea typeface="Arial"/>
                <a:cs typeface="TimesNewRomanPSMT"/>
              </a:rPr>
              <a:t/>
            </a:r>
            <a:br>
              <a:rPr lang="en-US" sz="1400" dirty="0">
                <a:latin typeface="TimesNewRomanPSMT"/>
                <a:ea typeface="Arial"/>
                <a:cs typeface="TimesNewRomanPSMT"/>
              </a:rPr>
            </a:br>
            <a:r>
              <a:rPr lang="en-US" sz="2000" i="1" dirty="0" smtClean="0"/>
              <a:t>“</a:t>
            </a:r>
            <a:r>
              <a:rPr lang="en-US" sz="2000" i="1" dirty="0"/>
              <a:t>NOD and NBDC have powerful credibility and knowledge regarding employing </a:t>
            </a:r>
            <a:r>
              <a:rPr lang="en-US" sz="2000" i="1" dirty="0" smtClean="0"/>
              <a:t>people </a:t>
            </a:r>
            <a:r>
              <a:rPr lang="en-US" sz="2000" i="1" dirty="0"/>
              <a:t>with disabilities. </a:t>
            </a:r>
            <a:r>
              <a:rPr lang="en-US" sz="2000" i="1" dirty="0" smtClean="0"/>
              <a:t>We </a:t>
            </a:r>
            <a:r>
              <a:rPr lang="en-US" sz="2000" i="1" dirty="0"/>
              <a:t>have decided to have their Disability Employment </a:t>
            </a:r>
            <a:r>
              <a:rPr lang="en-US" sz="2000" i="1" dirty="0" smtClean="0"/>
              <a:t>Tracker </a:t>
            </a:r>
            <a:r>
              <a:rPr lang="en-US" sz="2000" i="1" dirty="0"/>
              <a:t>play a crucial role in selection for our </a:t>
            </a:r>
            <a:r>
              <a:rPr lang="en-US" sz="2000" dirty="0"/>
              <a:t>Top 10 Companies for People </a:t>
            </a:r>
            <a:r>
              <a:rPr lang="en-US" sz="2000" dirty="0" smtClean="0"/>
              <a:t>with Disabilities</a:t>
            </a:r>
            <a:r>
              <a:rPr lang="en-US" sz="2000" i="1" dirty="0" smtClean="0"/>
              <a:t> survey… </a:t>
            </a:r>
            <a:br>
              <a:rPr lang="en-US" sz="2000" i="1" dirty="0" smtClean="0"/>
            </a:br>
            <a:endParaRPr lang="en-US" sz="1100" i="1" dirty="0" smtClean="0"/>
          </a:p>
          <a:p>
            <a:pPr marL="182880" lvl="0" indent="0">
              <a:spcAft>
                <a:spcPts val="0"/>
              </a:spcAft>
              <a:buNone/>
            </a:pPr>
            <a:r>
              <a:rPr lang="en-US" sz="2000" i="1" dirty="0"/>
              <a:t>This is a metrics-driven, </a:t>
            </a:r>
            <a:r>
              <a:rPr lang="en-US" sz="2000" i="1" dirty="0" smtClean="0"/>
              <a:t>fact-based assessment </a:t>
            </a:r>
            <a:r>
              <a:rPr lang="en-US" sz="2000" i="1" dirty="0"/>
              <a:t>tool that will help </a:t>
            </a:r>
            <a:r>
              <a:rPr lang="en-US" sz="2000" i="1" dirty="0" smtClean="0"/>
              <a:t>companies perform </a:t>
            </a:r>
            <a:r>
              <a:rPr lang="en-US" sz="2000" i="1" dirty="0"/>
              <a:t>at peak efficiency</a:t>
            </a:r>
            <a:r>
              <a:rPr lang="en-US" sz="2000" i="1" dirty="0" smtClean="0"/>
              <a:t>.”</a:t>
            </a:r>
          </a:p>
          <a:p>
            <a:pPr marL="182880" lvl="0" indent="0">
              <a:spcAft>
                <a:spcPts val="0"/>
              </a:spcAft>
              <a:buNone/>
            </a:pPr>
            <a:endParaRPr lang="en-US" sz="500" i="1" dirty="0"/>
          </a:p>
          <a:p>
            <a:pPr marL="0" lvl="0" indent="0" algn="ctr">
              <a:buNone/>
            </a:pPr>
            <a:r>
              <a:rPr lang="en-US" dirty="0"/>
              <a:t>		</a:t>
            </a:r>
            <a:r>
              <a:rPr lang="en-US" dirty="0" smtClean="0"/>
              <a:t>- Luke </a:t>
            </a:r>
            <a:r>
              <a:rPr lang="en-US" dirty="0"/>
              <a:t>Visconti, CEO and </a:t>
            </a:r>
            <a:r>
              <a:rPr lang="en-US" dirty="0" smtClean="0"/>
              <a:t>Founder, </a:t>
            </a:r>
            <a:r>
              <a:rPr lang="en-US" dirty="0" err="1" smtClean="0"/>
              <a:t>DiversityInc</a:t>
            </a:r>
            <a:endParaRPr lang="en-US" dirty="0"/>
          </a:p>
        </p:txBody>
      </p:sp>
      <p:sp>
        <p:nvSpPr>
          <p:cNvPr id="7" name="Rectangle 6"/>
          <p:cNvSpPr/>
          <p:nvPr/>
        </p:nvSpPr>
        <p:spPr>
          <a:xfrm>
            <a:off x="381000" y="4876800"/>
            <a:ext cx="8458200" cy="1015663"/>
          </a:xfrm>
          <a:prstGeom prst="rect">
            <a:avLst/>
          </a:prstGeom>
        </p:spPr>
        <p:txBody>
          <a:bodyPr wrap="square">
            <a:spAutoFit/>
          </a:bodyPr>
          <a:lstStyle/>
          <a:p>
            <a:pPr lvl="0" algn="ctr"/>
            <a:r>
              <a:rPr lang="en-US" sz="2000" dirty="0">
                <a:latin typeface="+mj-lt"/>
                <a:ea typeface="Arial"/>
                <a:cs typeface="TimesNewRomanPSMT"/>
              </a:rPr>
              <a:t>Completion of the </a:t>
            </a:r>
            <a:r>
              <a:rPr lang="en-US" sz="2000" dirty="0" smtClean="0">
                <a:latin typeface="+mj-lt"/>
                <a:ea typeface="Arial"/>
                <a:cs typeface="TimesNewRomanPSMT"/>
              </a:rPr>
              <a:t>Tracker </a:t>
            </a:r>
            <a:r>
              <a:rPr lang="en-US" sz="2000" dirty="0">
                <a:latin typeface="+mj-lt"/>
                <a:ea typeface="Arial"/>
                <a:cs typeface="TimesNewRomanPSMT"/>
              </a:rPr>
              <a:t>is a requirement for the              </a:t>
            </a:r>
          </a:p>
          <a:p>
            <a:pPr lvl="0" algn="ctr"/>
            <a:r>
              <a:rPr lang="en-US" sz="2000" b="1" dirty="0">
                <a:solidFill>
                  <a:schemeClr val="accent1"/>
                </a:solidFill>
                <a:latin typeface="+mj-lt"/>
                <a:ea typeface="Arial"/>
                <a:cs typeface="TimesNewRomanPSMT"/>
              </a:rPr>
              <a:t>DiversityInc</a:t>
            </a:r>
            <a:r>
              <a:rPr lang="en-US" sz="2000" b="1" i="1" dirty="0">
                <a:solidFill>
                  <a:schemeClr val="accent1"/>
                </a:solidFill>
                <a:latin typeface="+mj-lt"/>
                <a:ea typeface="Arial"/>
                <a:cs typeface="TimesNewRomanPSMT"/>
              </a:rPr>
              <a:t> Top 10 Companies for People with </a:t>
            </a:r>
            <a:r>
              <a:rPr lang="en-US" sz="2000" b="1" i="1" dirty="0" smtClean="0">
                <a:solidFill>
                  <a:schemeClr val="accent1"/>
                </a:solidFill>
                <a:latin typeface="+mj-lt"/>
                <a:ea typeface="Arial"/>
                <a:cs typeface="TimesNewRomanPSMT"/>
              </a:rPr>
              <a:t>Disabilities</a:t>
            </a:r>
          </a:p>
          <a:p>
            <a:pPr lvl="0" algn="ctr"/>
            <a:r>
              <a:rPr lang="en-US" sz="2000" b="1" dirty="0" smtClean="0">
                <a:solidFill>
                  <a:schemeClr val="accent1"/>
                </a:solidFill>
                <a:latin typeface="+mj-lt"/>
                <a:ea typeface="Arial"/>
                <a:cs typeface="TimesNewRomanPSMT"/>
              </a:rPr>
              <a:t>and for the Disability Employer Seal of Approval</a:t>
            </a:r>
            <a:endParaRPr lang="en-US" sz="2000" dirty="0">
              <a:solidFill>
                <a:schemeClr val="accent1"/>
              </a:solidFill>
              <a:latin typeface="+mj-lt"/>
              <a:ea typeface="Arial"/>
              <a:cs typeface="TimesNewRomanPSMT"/>
            </a:endParaRPr>
          </a:p>
        </p:txBody>
      </p:sp>
    </p:spTree>
    <p:extLst>
      <p:ext uri="{BB962C8B-B14F-4D97-AF65-F5344CB8AC3E}">
        <p14:creationId xmlns:p14="http://schemas.microsoft.com/office/powerpoint/2010/main" val="262683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72469"/>
            <a:ext cx="7391400" cy="977900"/>
          </a:xfrm>
        </p:spPr>
        <p:txBody>
          <a:bodyPr/>
          <a:lstStyle/>
          <a:p>
            <a:r>
              <a:rPr lang="en-US" sz="2400" dirty="0" smtClean="0"/>
              <a:t>Year Three Disability </a:t>
            </a:r>
            <a:r>
              <a:rPr lang="en-US" sz="2400" dirty="0"/>
              <a:t>Employment </a:t>
            </a:r>
            <a:r>
              <a:rPr lang="en-US" sz="2400" dirty="0" smtClean="0"/>
              <a:t>Tracker™ Process Timeline</a:t>
            </a:r>
            <a:endParaRPr lang="en-US" sz="2400" dirty="0"/>
          </a:p>
        </p:txBody>
      </p:sp>
      <p:sp>
        <p:nvSpPr>
          <p:cNvPr id="13" name="Slide Number Placeholder 3"/>
          <p:cNvSpPr>
            <a:spLocks noGrp="1"/>
          </p:cNvSpPr>
          <p:nvPr>
            <p:ph type="sldNum" sz="quarter" idx="12"/>
          </p:nvPr>
        </p:nvSpPr>
        <p:spPr>
          <a:xfrm>
            <a:off x="406400" y="6303179"/>
            <a:ext cx="571500" cy="422275"/>
          </a:xfrm>
        </p:spPr>
        <p:txBody>
          <a:bodyPr/>
          <a:lstStyle/>
          <a:p>
            <a:r>
              <a:rPr lang="en-US" dirty="0" smtClean="0"/>
              <a:t>14</a:t>
            </a:r>
            <a:endParaRPr lang="en-US" dirty="0"/>
          </a:p>
        </p:txBody>
      </p:sp>
      <p:grpSp>
        <p:nvGrpSpPr>
          <p:cNvPr id="3" name="Group 2"/>
          <p:cNvGrpSpPr/>
          <p:nvPr/>
        </p:nvGrpSpPr>
        <p:grpSpPr>
          <a:xfrm>
            <a:off x="457199" y="1731367"/>
            <a:ext cx="8458201" cy="1018014"/>
            <a:chOff x="457199" y="1731367"/>
            <a:chExt cx="8458201" cy="1018014"/>
          </a:xfrm>
        </p:grpSpPr>
        <p:sp>
          <p:nvSpPr>
            <p:cNvPr id="28" name="Pentagon 27" title="Year Three Tracker Sign Up &amp; Access "/>
            <p:cNvSpPr/>
            <p:nvPr/>
          </p:nvSpPr>
          <p:spPr>
            <a:xfrm>
              <a:off x="457199" y="1731368"/>
              <a:ext cx="2382337" cy="1018011"/>
            </a:xfrm>
            <a:prstGeom prst="homePlate">
              <a:avLst/>
            </a:prstGeom>
            <a:solidFill>
              <a:srgbClr val="1E407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mj-lt"/>
                  <a:cs typeface="Gill Sans MT"/>
                </a:rPr>
                <a:t>Year Three</a:t>
              </a:r>
            </a:p>
            <a:p>
              <a:pPr algn="ctr"/>
              <a:r>
                <a:rPr lang="en-US" sz="1600" b="1" dirty="0" smtClean="0">
                  <a:solidFill>
                    <a:schemeClr val="bg1"/>
                  </a:solidFill>
                  <a:latin typeface="+mj-lt"/>
                  <a:cs typeface="Gill Sans MT"/>
                </a:rPr>
                <a:t>Tracker Sign Up &amp; Access </a:t>
              </a:r>
              <a:endParaRPr lang="en-US" sz="1600" b="1" dirty="0">
                <a:solidFill>
                  <a:schemeClr val="bg1"/>
                </a:solidFill>
                <a:latin typeface="+mj-lt"/>
                <a:cs typeface="Gill Sans MT"/>
              </a:endParaRPr>
            </a:p>
          </p:txBody>
        </p:sp>
        <p:sp>
          <p:nvSpPr>
            <p:cNvPr id="29" name="Chevron 28" title="Tracker Data Submission "/>
            <p:cNvSpPr/>
            <p:nvPr/>
          </p:nvSpPr>
          <p:spPr>
            <a:xfrm>
              <a:off x="2443078" y="1731368"/>
              <a:ext cx="2423853" cy="1018012"/>
            </a:xfrm>
            <a:prstGeom prst="chevron">
              <a:avLst/>
            </a:prstGeom>
            <a:solidFill>
              <a:srgbClr val="057EB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mj-lt"/>
                  <a:cs typeface="Gill Sans MT"/>
                </a:rPr>
                <a:t>Tracker Data Submission</a:t>
              </a:r>
            </a:p>
          </p:txBody>
        </p:sp>
        <p:sp>
          <p:nvSpPr>
            <p:cNvPr id="30" name="Chevron 29" title="Customized ScoreCard Delivery "/>
            <p:cNvSpPr/>
            <p:nvPr/>
          </p:nvSpPr>
          <p:spPr>
            <a:xfrm>
              <a:off x="4467313" y="1731367"/>
              <a:ext cx="2423853" cy="1018012"/>
            </a:xfrm>
            <a:prstGeom prst="chevron">
              <a:avLst/>
            </a:prstGeom>
            <a:solidFill>
              <a:srgbClr val="2E9FB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mj-lt"/>
                  <a:cs typeface="Gill Sans MT"/>
                </a:rPr>
                <a:t>Customized ScoreCard Delivery</a:t>
              </a:r>
            </a:p>
          </p:txBody>
        </p:sp>
        <p:sp>
          <p:nvSpPr>
            <p:cNvPr id="31" name="Chevron 30" title="Year Four Tracker Sign Up "/>
            <p:cNvSpPr/>
            <p:nvPr/>
          </p:nvSpPr>
          <p:spPr>
            <a:xfrm>
              <a:off x="6491547" y="1731369"/>
              <a:ext cx="2423853" cy="1018012"/>
            </a:xfrm>
            <a:prstGeom prst="chevron">
              <a:avLst/>
            </a:prstGeom>
            <a:solidFill>
              <a:srgbClr val="79ADC0"/>
            </a:solidFill>
            <a:ln w="19050">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600" b="1" dirty="0">
                  <a:solidFill>
                    <a:schemeClr val="bg1"/>
                  </a:solidFill>
                  <a:cs typeface="Gill Sans MT"/>
                </a:rPr>
                <a:t>Year Four</a:t>
              </a:r>
            </a:p>
            <a:p>
              <a:pPr algn="ctr"/>
              <a:r>
                <a:rPr lang="en-US" sz="1600" b="1" dirty="0" smtClean="0">
                  <a:solidFill>
                    <a:schemeClr val="bg1"/>
                  </a:solidFill>
                  <a:latin typeface="+mj-lt"/>
                  <a:cs typeface="Gill Sans MT"/>
                </a:rPr>
                <a:t>Tracker Sign Up</a:t>
              </a:r>
            </a:p>
          </p:txBody>
        </p:sp>
      </p:grpSp>
      <p:sp>
        <p:nvSpPr>
          <p:cNvPr id="23" name="TextBox 22"/>
          <p:cNvSpPr txBox="1"/>
          <p:nvPr/>
        </p:nvSpPr>
        <p:spPr>
          <a:xfrm>
            <a:off x="457200" y="2895600"/>
            <a:ext cx="1904999" cy="2377440"/>
          </a:xfrm>
          <a:prstGeom prst="rect">
            <a:avLst/>
          </a:prstGeom>
          <a:noFill/>
        </p:spPr>
        <p:txBody>
          <a:bodyPr wrap="square" lIns="45720" tIns="45720" rIns="45720" bIns="45720" rtlCol="0">
            <a:noAutofit/>
          </a:bodyPr>
          <a:lstStyle/>
          <a:p>
            <a:pPr marL="171450" indent="-171450">
              <a:spcAft>
                <a:spcPts val="600"/>
              </a:spcAft>
              <a:buClr>
                <a:srgbClr val="FFC000"/>
              </a:buClr>
              <a:buFont typeface="Gill Sans MT" panose="020B0502020104020203" pitchFamily="34" charset="0"/>
              <a:buChar char="&gt;"/>
            </a:pPr>
            <a:r>
              <a:rPr lang="en-US" sz="1300" b="1" i="1" dirty="0" smtClean="0"/>
              <a:t>January 13, 2016 </a:t>
            </a:r>
            <a:br>
              <a:rPr lang="en-US" sz="1300" b="1" i="1" dirty="0" smtClean="0"/>
            </a:br>
            <a:r>
              <a:rPr lang="en-US" sz="1300" i="1" dirty="0" smtClean="0"/>
              <a:t>Year </a:t>
            </a:r>
            <a:r>
              <a:rPr lang="en-US" sz="1300" i="1" dirty="0"/>
              <a:t>Three </a:t>
            </a:r>
            <a:r>
              <a:rPr lang="en-US" sz="1300" i="1" dirty="0" smtClean="0"/>
              <a:t>assessment </a:t>
            </a:r>
            <a:r>
              <a:rPr lang="en-US" sz="1300" i="1" dirty="0"/>
              <a:t>shared with participating </a:t>
            </a:r>
            <a:r>
              <a:rPr lang="en-US" sz="1300" i="1" dirty="0" smtClean="0"/>
              <a:t>companies</a:t>
            </a:r>
            <a:endParaRPr lang="en-US" sz="1300" i="1" dirty="0"/>
          </a:p>
        </p:txBody>
      </p:sp>
      <p:sp>
        <p:nvSpPr>
          <p:cNvPr id="24" name="TextBox 23"/>
          <p:cNvSpPr txBox="1"/>
          <p:nvPr/>
        </p:nvSpPr>
        <p:spPr>
          <a:xfrm>
            <a:off x="2590801" y="2895600"/>
            <a:ext cx="1904999" cy="2377440"/>
          </a:xfrm>
          <a:prstGeom prst="rect">
            <a:avLst/>
          </a:prstGeom>
          <a:noFill/>
        </p:spPr>
        <p:txBody>
          <a:bodyPr wrap="square" lIns="45720" tIns="45720" rIns="45720" bIns="45720" rtlCol="0">
            <a:noAutofit/>
          </a:bodyPr>
          <a:lstStyle/>
          <a:p>
            <a:pPr marL="171450" indent="-171450">
              <a:spcAft>
                <a:spcPts val="600"/>
              </a:spcAft>
              <a:buClr>
                <a:srgbClr val="FFC000"/>
              </a:buClr>
              <a:buFont typeface="Gill Sans MT" panose="020B0502020104020203" pitchFamily="34" charset="0"/>
              <a:buChar char="&gt;"/>
            </a:pPr>
            <a:r>
              <a:rPr lang="en-US" sz="1300" b="1" i="1" dirty="0" smtClean="0"/>
              <a:t>March 2, 2016 </a:t>
            </a:r>
            <a:r>
              <a:rPr lang="en-US" sz="1300" i="1" dirty="0"/>
              <a:t>D</a:t>
            </a:r>
            <a:r>
              <a:rPr lang="en-US" sz="1300" i="1" dirty="0" smtClean="0"/>
              <a:t>eadline to submit responses for Year Three </a:t>
            </a:r>
            <a:endParaRPr lang="en-US" sz="1300" i="1" dirty="0"/>
          </a:p>
        </p:txBody>
      </p:sp>
      <p:sp>
        <p:nvSpPr>
          <p:cNvPr id="26" name="TextBox 25"/>
          <p:cNvSpPr txBox="1"/>
          <p:nvPr/>
        </p:nvSpPr>
        <p:spPr>
          <a:xfrm>
            <a:off x="4648201" y="2895600"/>
            <a:ext cx="1904999" cy="2377440"/>
          </a:xfrm>
          <a:prstGeom prst="rect">
            <a:avLst/>
          </a:prstGeom>
          <a:noFill/>
        </p:spPr>
        <p:txBody>
          <a:bodyPr wrap="square" lIns="45720" tIns="45720" rIns="45720" bIns="45720" rtlCol="0">
            <a:noAutofit/>
          </a:bodyPr>
          <a:lstStyle/>
          <a:p>
            <a:pPr marL="171450" indent="-171450">
              <a:spcAft>
                <a:spcPts val="600"/>
              </a:spcAft>
              <a:buClr>
                <a:srgbClr val="FFC000"/>
              </a:buClr>
              <a:buFont typeface="Gill Sans MT" panose="020B0502020104020203" pitchFamily="34" charset="0"/>
              <a:buChar char="&gt;"/>
            </a:pPr>
            <a:r>
              <a:rPr lang="en-US" sz="1300" b="1" i="1" dirty="0" smtClean="0">
                <a:latin typeface="+mj-lt"/>
              </a:rPr>
              <a:t>Spring 2016 </a:t>
            </a:r>
            <a:r>
              <a:rPr lang="en-US" sz="1300" i="1" dirty="0" smtClean="0">
                <a:latin typeface="+mj-lt"/>
              </a:rPr>
              <a:t>Confidential Disability Employment Tracker ScoreCard™ delivered to participating companies</a:t>
            </a:r>
          </a:p>
        </p:txBody>
      </p:sp>
      <p:sp>
        <p:nvSpPr>
          <p:cNvPr id="27" name="TextBox 26"/>
          <p:cNvSpPr txBox="1"/>
          <p:nvPr/>
        </p:nvSpPr>
        <p:spPr>
          <a:xfrm>
            <a:off x="6705601" y="2895600"/>
            <a:ext cx="1904999" cy="2377440"/>
          </a:xfrm>
          <a:prstGeom prst="rect">
            <a:avLst/>
          </a:prstGeom>
          <a:noFill/>
        </p:spPr>
        <p:txBody>
          <a:bodyPr wrap="square" lIns="45720" tIns="45720" rIns="45720" bIns="45720" rtlCol="0">
            <a:noAutofit/>
          </a:bodyPr>
          <a:lstStyle/>
          <a:p>
            <a:pPr marL="171450" indent="-171450">
              <a:spcAft>
                <a:spcPts val="600"/>
              </a:spcAft>
              <a:buClr>
                <a:schemeClr val="accent3"/>
              </a:buClr>
              <a:buSzPct val="120000"/>
              <a:buFont typeface="Gill Sans MT" panose="020B0502020104020203" pitchFamily="34" charset="0"/>
              <a:buChar char="&gt;"/>
            </a:pPr>
            <a:r>
              <a:rPr lang="en-US" sz="1300" b="1" i="1" dirty="0" smtClean="0">
                <a:latin typeface="+mj-lt"/>
              </a:rPr>
              <a:t>Fall 2016</a:t>
            </a:r>
            <a:br>
              <a:rPr lang="en-US" sz="1300" b="1" i="1" dirty="0" smtClean="0">
                <a:latin typeface="+mj-lt"/>
              </a:rPr>
            </a:br>
            <a:r>
              <a:rPr lang="en-US" sz="1300" i="1" dirty="0" smtClean="0">
                <a:latin typeface="+mj-lt"/>
              </a:rPr>
              <a:t>Year Four of the Disability Employment Tracker™ will open</a:t>
            </a:r>
          </a:p>
        </p:txBody>
      </p:sp>
      <p:sp>
        <p:nvSpPr>
          <p:cNvPr id="2" name="Rectangle 1"/>
          <p:cNvSpPr/>
          <p:nvPr/>
        </p:nvSpPr>
        <p:spPr>
          <a:xfrm>
            <a:off x="419100" y="5570763"/>
            <a:ext cx="8458201" cy="381000"/>
          </a:xfrm>
          <a:prstGeom prst="rect">
            <a:avLst/>
          </a:prstGeom>
          <a:solidFill>
            <a:srgbClr val="EA2C2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i="1" dirty="0" smtClean="0"/>
              <a:t>Sign Up Today!</a:t>
            </a:r>
            <a:endParaRPr lang="en-US" i="1" dirty="0"/>
          </a:p>
        </p:txBody>
      </p:sp>
    </p:spTree>
    <p:extLst>
      <p:ext uri="{BB962C8B-B14F-4D97-AF65-F5344CB8AC3E}">
        <p14:creationId xmlns:p14="http://schemas.microsoft.com/office/powerpoint/2010/main" val="324903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6975" y="228600"/>
            <a:ext cx="5853373" cy="977900"/>
          </a:xfrm>
        </p:spPr>
        <p:txBody>
          <a:bodyPr/>
          <a:lstStyle/>
          <a:p>
            <a:r>
              <a:rPr lang="en-US" dirty="0" smtClean="0"/>
              <a:t>How to Sign Up</a:t>
            </a:r>
            <a:endParaRPr lang="en-US" dirty="0"/>
          </a:p>
        </p:txBody>
      </p:sp>
      <p:sp>
        <p:nvSpPr>
          <p:cNvPr id="7" name="Slide Number Placeholder 3"/>
          <p:cNvSpPr>
            <a:spLocks noGrp="1"/>
          </p:cNvSpPr>
          <p:nvPr>
            <p:ph type="sldNum" sz="quarter" idx="12"/>
          </p:nvPr>
        </p:nvSpPr>
        <p:spPr/>
        <p:txBody>
          <a:bodyPr/>
          <a:lstStyle/>
          <a:p>
            <a:fld id="{6E8A2DA3-49F7-8C4D-9D96-11C7954C97B7}" type="slidenum">
              <a:rPr lang="en-US" smtClean="0"/>
              <a:pPr/>
              <a:t>15</a:t>
            </a:fld>
            <a:endParaRPr lang="en-US" dirty="0"/>
          </a:p>
        </p:txBody>
      </p:sp>
      <p:sp>
        <p:nvSpPr>
          <p:cNvPr id="3" name="Content Placeholder 2"/>
          <p:cNvSpPr>
            <a:spLocks noGrp="1"/>
          </p:cNvSpPr>
          <p:nvPr>
            <p:ph sz="quarter" idx="17"/>
          </p:nvPr>
        </p:nvSpPr>
        <p:spPr>
          <a:xfrm>
            <a:off x="666750" y="1219200"/>
            <a:ext cx="8103362" cy="4282649"/>
          </a:xfrm>
        </p:spPr>
        <p:txBody>
          <a:bodyPr/>
          <a:lstStyle/>
          <a:p>
            <a:pPr marL="285750" lvl="0" indent="-285750">
              <a:buFont typeface="Wingdings" panose="05000000000000000000" pitchFamily="2" charset="2"/>
              <a:buChar char="§"/>
            </a:pPr>
            <a:r>
              <a:rPr lang="en-US" sz="2200" dirty="0" smtClean="0">
                <a:latin typeface="+mj-lt"/>
                <a:ea typeface="ヒラギノ角ゴ ProN W3" charset="0"/>
                <a:cs typeface="ヒラギノ角ゴ ProN W3" charset="0"/>
                <a:sym typeface="Gill Sans" charset="0"/>
              </a:rPr>
              <a:t>Sign up at </a:t>
            </a:r>
            <a:r>
              <a:rPr lang="en-US" sz="2200" b="1" dirty="0" smtClean="0">
                <a:solidFill>
                  <a:schemeClr val="accent1"/>
                </a:solidFill>
                <a:latin typeface="+mj-lt"/>
                <a:ea typeface="ヒラギノ角ゴ ProN W3" charset="0"/>
                <a:cs typeface="ヒラギノ角ゴ ProN W3" charset="0"/>
                <a:sym typeface="Gill Sans" charset="0"/>
              </a:rPr>
              <a:t>www.NOD.org/tracker</a:t>
            </a:r>
            <a:r>
              <a:rPr lang="en-US" sz="2200" dirty="0" smtClean="0">
                <a:latin typeface="+mj-lt"/>
                <a:ea typeface="ヒラギノ角ゴ ProN W3" charset="0"/>
                <a:cs typeface="ヒラギノ角ゴ ProN W3" charset="0"/>
                <a:sym typeface="Gill Sans" charset="0"/>
              </a:rPr>
              <a:t/>
            </a:r>
            <a:br>
              <a:rPr lang="en-US" sz="2200" dirty="0" smtClean="0">
                <a:latin typeface="+mj-lt"/>
                <a:ea typeface="ヒラギノ角ゴ ProN W3" charset="0"/>
                <a:cs typeface="ヒラギノ角ゴ ProN W3" charset="0"/>
                <a:sym typeface="Gill Sans" charset="0"/>
              </a:rPr>
            </a:br>
            <a:endParaRPr lang="en-US" sz="2200" dirty="0" smtClean="0">
              <a:latin typeface="+mj-lt"/>
            </a:endParaRPr>
          </a:p>
          <a:p>
            <a:pPr marL="285750" lvl="0" indent="-285750">
              <a:buFont typeface="Wingdings" panose="05000000000000000000" pitchFamily="2" charset="2"/>
              <a:buChar char="§"/>
            </a:pPr>
            <a:r>
              <a:rPr lang="en-US" sz="2200" dirty="0" smtClean="0">
                <a:latin typeface="+mj-lt"/>
                <a:ea typeface="ヒラギノ角ゴ ProN W3" charset="0"/>
                <a:cs typeface="ヒラギノ角ゴ ProN W3" charset="0"/>
                <a:sym typeface="Gill Sans" charset="0"/>
              </a:rPr>
              <a:t>Submit </a:t>
            </a:r>
            <a:r>
              <a:rPr lang="en-US" sz="2200" dirty="0">
                <a:latin typeface="+mj-lt"/>
                <a:ea typeface="ヒラギノ角ゴ ProN W3" charset="0"/>
                <a:cs typeface="ヒラギノ角ゴ ProN W3" charset="0"/>
                <a:sym typeface="Gill Sans" charset="0"/>
              </a:rPr>
              <a:t>contact information for a single (1) </a:t>
            </a:r>
            <a:r>
              <a:rPr lang="en-US" sz="2200" b="1" dirty="0">
                <a:solidFill>
                  <a:schemeClr val="accent1"/>
                </a:solidFill>
                <a:latin typeface="+mj-lt"/>
                <a:ea typeface="ヒラギノ角ゴ ProN W3" charset="0"/>
                <a:cs typeface="ヒラギノ角ゴ ProN W3" charset="0"/>
                <a:sym typeface="Gill Sans" charset="0"/>
              </a:rPr>
              <a:t>authorized representative</a:t>
            </a:r>
            <a:r>
              <a:rPr lang="en-US" sz="2200" dirty="0">
                <a:latin typeface="+mj-lt"/>
                <a:ea typeface="ヒラギノ角ゴ ProN W3" charset="0"/>
                <a:cs typeface="ヒラギノ角ゴ ProN W3" charset="0"/>
                <a:sym typeface="Gill Sans" charset="0"/>
              </a:rPr>
              <a:t>, typically a human resources professional, to manage the </a:t>
            </a:r>
            <a:r>
              <a:rPr lang="en-US" sz="2200" dirty="0" smtClean="0">
                <a:latin typeface="+mj-lt"/>
                <a:ea typeface="ヒラギノ角ゴ ProN W3" charset="0"/>
                <a:cs typeface="ヒラギノ角ゴ ProN W3" charset="0"/>
                <a:sym typeface="Gill Sans" charset="0"/>
              </a:rPr>
              <a:t>assessment</a:t>
            </a:r>
            <a:r>
              <a:rPr lang="en-US" sz="2200" dirty="0">
                <a:latin typeface="+mj-lt"/>
                <a:ea typeface="ヒラギノ角ゴ ProN W3" charset="0"/>
                <a:cs typeface="ヒラギノ角ゴ ProN W3" charset="0"/>
                <a:sym typeface="Gill Sans" charset="0"/>
              </a:rPr>
              <a:t/>
            </a:r>
            <a:br>
              <a:rPr lang="en-US" sz="2200" dirty="0">
                <a:latin typeface="+mj-lt"/>
                <a:ea typeface="ヒラギノ角ゴ ProN W3" charset="0"/>
                <a:cs typeface="ヒラギノ角ゴ ProN W3" charset="0"/>
                <a:sym typeface="Gill Sans" charset="0"/>
              </a:rPr>
            </a:br>
            <a:endParaRPr lang="en-US" sz="2200" dirty="0">
              <a:latin typeface="+mj-lt"/>
              <a:ea typeface="ヒラギノ角ゴ ProN W3" charset="0"/>
              <a:cs typeface="ヒラギノ角ゴ ProN W3" charset="0"/>
              <a:sym typeface="Gill Sans" charset="0"/>
            </a:endParaRPr>
          </a:p>
          <a:p>
            <a:pPr marL="285750" lvl="0" indent="-285750">
              <a:buFont typeface="Wingdings" panose="05000000000000000000" pitchFamily="2" charset="2"/>
              <a:buChar char="§"/>
            </a:pPr>
            <a:r>
              <a:rPr lang="en-US" sz="2200" dirty="0" smtClean="0">
                <a:latin typeface="+mj-lt"/>
                <a:ea typeface="ヒラギノ角ゴ ProN W3" charset="0"/>
                <a:cs typeface="ヒラギノ角ゴ ProN W3" charset="0"/>
                <a:sym typeface="Gill Sans" charset="0"/>
              </a:rPr>
              <a:t>Link directly to the online platform, managed by Sirota</a:t>
            </a:r>
            <a:r>
              <a:rPr lang="en-US" sz="2200" dirty="0">
                <a:latin typeface="+mj-lt"/>
                <a:ea typeface="ヒラギノ角ゴ ProN W3" charset="0"/>
                <a:cs typeface="ヒラギノ角ゴ ProN W3" charset="0"/>
                <a:sym typeface="Gill Sans" charset="0"/>
              </a:rPr>
              <a:t>, </a:t>
            </a:r>
            <a:r>
              <a:rPr lang="en-US" sz="2200" dirty="0" smtClean="0">
                <a:latin typeface="+mj-lt"/>
                <a:ea typeface="ヒラギノ角ゴ ProN W3" charset="0"/>
                <a:cs typeface="ヒラギノ角ゴ ProN W3" charset="0"/>
                <a:sym typeface="Gill Sans" charset="0"/>
              </a:rPr>
              <a:t>and </a:t>
            </a:r>
            <a:br>
              <a:rPr lang="en-US" sz="2200" dirty="0" smtClean="0">
                <a:latin typeface="+mj-lt"/>
                <a:ea typeface="ヒラギノ角ゴ ProN W3" charset="0"/>
                <a:cs typeface="ヒラギノ角ゴ ProN W3" charset="0"/>
                <a:sym typeface="Gill Sans" charset="0"/>
              </a:rPr>
            </a:br>
            <a:r>
              <a:rPr lang="en-US" sz="2200" b="1" dirty="0" smtClean="0">
                <a:solidFill>
                  <a:schemeClr val="accent1"/>
                </a:solidFill>
                <a:latin typeface="+mj-lt"/>
                <a:ea typeface="ヒラギノ角ゴ ProN W3" charset="0"/>
                <a:cs typeface="ヒラギノ角ゴ ProN W3" charset="0"/>
                <a:sym typeface="Gill Sans" charset="0"/>
              </a:rPr>
              <a:t>start your assessment immediately</a:t>
            </a:r>
            <a:r>
              <a:rPr lang="en-US" sz="2200" b="1" dirty="0">
                <a:solidFill>
                  <a:schemeClr val="accent1"/>
                </a:solidFill>
                <a:latin typeface="+mj-lt"/>
                <a:ea typeface="ヒラギノ角ゴ ProN W3" charset="0"/>
                <a:cs typeface="ヒラギノ角ゴ ProN W3" charset="0"/>
                <a:sym typeface="Gill Sans" charset="0"/>
              </a:rPr>
              <a:t/>
            </a:r>
            <a:br>
              <a:rPr lang="en-US" sz="2200" b="1" dirty="0">
                <a:solidFill>
                  <a:schemeClr val="accent1"/>
                </a:solidFill>
                <a:latin typeface="+mj-lt"/>
                <a:ea typeface="ヒラギノ角ゴ ProN W3" charset="0"/>
                <a:cs typeface="ヒラギノ角ゴ ProN W3" charset="0"/>
                <a:sym typeface="Gill Sans" charset="0"/>
              </a:rPr>
            </a:br>
            <a:endParaRPr lang="en-US" sz="2200" b="1" dirty="0">
              <a:solidFill>
                <a:schemeClr val="accent1"/>
              </a:solidFill>
              <a:latin typeface="+mj-lt"/>
              <a:ea typeface="ヒラギノ角ゴ ProN W3" charset="0"/>
              <a:cs typeface="ヒラギノ角ゴ ProN W3" charset="0"/>
              <a:sym typeface="Gill Sans" charset="0"/>
            </a:endParaRPr>
          </a:p>
          <a:p>
            <a:pPr marL="285750" lvl="0" indent="-285750">
              <a:buFont typeface="Wingdings" panose="05000000000000000000" pitchFamily="2" charset="2"/>
              <a:buChar char="§"/>
            </a:pPr>
            <a:r>
              <a:rPr lang="en-US" sz="2200" dirty="0">
                <a:latin typeface="+mj-lt"/>
                <a:ea typeface="ヒラギノ角ゴ ProN W3" charset="0"/>
                <a:cs typeface="ヒラギノ角ゴ ProN W3" charset="0"/>
                <a:sym typeface="Gill Sans" charset="0"/>
              </a:rPr>
              <a:t>The authorized representative </a:t>
            </a:r>
            <a:r>
              <a:rPr lang="en-US" sz="2200" b="1" dirty="0">
                <a:solidFill>
                  <a:schemeClr val="accent1"/>
                </a:solidFill>
                <a:latin typeface="+mj-lt"/>
                <a:ea typeface="ヒラギノ角ゴ ProN W3" charset="0"/>
                <a:cs typeface="ヒラギノ角ゴ ProN W3" charset="0"/>
                <a:sym typeface="Gill Sans" charset="0"/>
              </a:rPr>
              <a:t>completes the Tracker online </a:t>
            </a:r>
          </a:p>
          <a:p>
            <a:endParaRPr lang="en-US" sz="2200" dirty="0">
              <a:latin typeface="+mj-lt"/>
            </a:endParaRPr>
          </a:p>
        </p:txBody>
      </p:sp>
    </p:spTree>
    <p:extLst>
      <p:ext uri="{BB962C8B-B14F-4D97-AF65-F5344CB8AC3E}">
        <p14:creationId xmlns:p14="http://schemas.microsoft.com/office/powerpoint/2010/main" val="411737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t>Key Takeaways on Why To Take the Disability Employment Tracker…</a:t>
            </a:r>
            <a:endParaRPr lang="en-US" dirty="0"/>
          </a:p>
        </p:txBody>
      </p:sp>
      <p:sp>
        <p:nvSpPr>
          <p:cNvPr id="6" name="Slide Number Placeholder 3"/>
          <p:cNvSpPr>
            <a:spLocks noGrp="1"/>
          </p:cNvSpPr>
          <p:nvPr>
            <p:ph type="sldNum" sz="quarter" idx="12"/>
          </p:nvPr>
        </p:nvSpPr>
        <p:spPr/>
        <p:txBody>
          <a:bodyPr/>
          <a:lstStyle/>
          <a:p>
            <a:fld id="{6E8A2DA3-49F7-8C4D-9D96-11C7954C97B7}" type="slidenum">
              <a:rPr lang="en-US" smtClean="0"/>
              <a:pPr/>
              <a:t>16</a:t>
            </a:fld>
            <a:endParaRPr lang="en-US" dirty="0"/>
          </a:p>
        </p:txBody>
      </p:sp>
      <p:sp>
        <p:nvSpPr>
          <p:cNvPr id="9" name="Content Placeholder 2"/>
          <p:cNvSpPr>
            <a:spLocks noGrp="1"/>
          </p:cNvSpPr>
          <p:nvPr>
            <p:ph sz="quarter" idx="17"/>
          </p:nvPr>
        </p:nvSpPr>
        <p:spPr>
          <a:xfrm>
            <a:off x="901319" y="1611602"/>
            <a:ext cx="7785481" cy="4282649"/>
          </a:xfrm>
        </p:spPr>
        <p:txBody>
          <a:bodyPr/>
          <a:lstStyle/>
          <a:p>
            <a:pPr lvl="0"/>
            <a:r>
              <a:rPr lang="en-US" sz="2200" b="1" dirty="0">
                <a:solidFill>
                  <a:schemeClr val="accent1"/>
                </a:solidFill>
              </a:rPr>
              <a:t>Employers are changing the conversation on disability</a:t>
            </a:r>
            <a:r>
              <a:rPr lang="en-US" sz="2200" dirty="0"/>
              <a:t>:  Conversations on disability in the workplace are moving from taboo to mandatory for success and increasing diversity.  How are your conversations going</a:t>
            </a:r>
            <a:r>
              <a:rPr lang="en-US" sz="2200" dirty="0" smtClean="0"/>
              <a:t>?</a:t>
            </a:r>
          </a:p>
          <a:p>
            <a:pPr marL="0" lvl="0" indent="0">
              <a:buNone/>
            </a:pPr>
            <a:endParaRPr lang="en-US" sz="2200" dirty="0" smtClean="0"/>
          </a:p>
          <a:p>
            <a:r>
              <a:rPr lang="en-US" sz="2200" b="1" dirty="0">
                <a:solidFill>
                  <a:schemeClr val="accent1"/>
                </a:solidFill>
              </a:rPr>
              <a:t>You can’t understand what you don’t measure</a:t>
            </a:r>
            <a:r>
              <a:rPr lang="en-US" sz="2200" dirty="0"/>
              <a:t>:  The Tracker gives employers a benchmark against which to assess their own disability and veteran employment </a:t>
            </a:r>
            <a:r>
              <a:rPr lang="en-US" sz="2200" dirty="0" smtClean="0"/>
              <a:t>practices</a:t>
            </a:r>
          </a:p>
          <a:p>
            <a:pPr marL="0" lvl="0" indent="0">
              <a:buNone/>
            </a:pPr>
            <a:endParaRPr lang="en-US" sz="2200" dirty="0" smtClean="0"/>
          </a:p>
          <a:p>
            <a:pPr lvl="0"/>
            <a:r>
              <a:rPr lang="en-US" sz="2200" dirty="0" smtClean="0"/>
              <a:t>Data </a:t>
            </a:r>
            <a:r>
              <a:rPr lang="en-US" sz="2200" dirty="0"/>
              <a:t>allows you to b</a:t>
            </a:r>
            <a:r>
              <a:rPr lang="en-US" sz="2200" dirty="0">
                <a:latin typeface="Avenir Book"/>
              </a:rPr>
              <a:t>uild the </a:t>
            </a:r>
            <a:r>
              <a:rPr lang="en-US" sz="2200" b="1" dirty="0">
                <a:solidFill>
                  <a:schemeClr val="accent1"/>
                </a:solidFill>
                <a:latin typeface="Avenir Book"/>
              </a:rPr>
              <a:t>business case </a:t>
            </a:r>
            <a:r>
              <a:rPr lang="en-US" sz="2200" dirty="0">
                <a:latin typeface="Avenir Book"/>
              </a:rPr>
              <a:t>internally </a:t>
            </a:r>
            <a:endParaRPr lang="en-US" sz="2200" dirty="0"/>
          </a:p>
          <a:p>
            <a:pPr marL="0" indent="0">
              <a:buNone/>
            </a:pPr>
            <a:endParaRPr lang="en-US" sz="2200" dirty="0"/>
          </a:p>
          <a:p>
            <a:pPr lvl="0"/>
            <a:endParaRPr lang="en-US" sz="2400" dirty="0"/>
          </a:p>
        </p:txBody>
      </p:sp>
    </p:spTree>
    <p:extLst>
      <p:ext uri="{BB962C8B-B14F-4D97-AF65-F5344CB8AC3E}">
        <p14:creationId xmlns:p14="http://schemas.microsoft.com/office/powerpoint/2010/main" val="48068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248" y="152400"/>
            <a:ext cx="5853373" cy="97790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17</a:t>
            </a:fld>
            <a:endParaRPr lang="en-US" dirty="0"/>
          </a:p>
        </p:txBody>
      </p:sp>
      <p:sp>
        <p:nvSpPr>
          <p:cNvPr id="8" name="TextBox 7"/>
          <p:cNvSpPr txBox="1"/>
          <p:nvPr/>
        </p:nvSpPr>
        <p:spPr>
          <a:xfrm>
            <a:off x="65945" y="1501438"/>
            <a:ext cx="9144000" cy="3908762"/>
          </a:xfrm>
          <a:prstGeom prst="rect">
            <a:avLst/>
          </a:prstGeom>
          <a:noFill/>
        </p:spPr>
        <p:txBody>
          <a:bodyPr wrap="square" rtlCol="0">
            <a:spAutoFit/>
          </a:bodyPr>
          <a:lstStyle/>
          <a:p>
            <a:pPr algn="ctr"/>
            <a:r>
              <a:rPr lang="en-US" sz="2400" b="1" dirty="0">
                <a:solidFill>
                  <a:schemeClr val="accent1"/>
                </a:solidFill>
              </a:rPr>
              <a:t>Andy </a:t>
            </a:r>
            <a:r>
              <a:rPr lang="en-US" sz="2400" b="1" dirty="0" smtClean="0">
                <a:solidFill>
                  <a:schemeClr val="accent1"/>
                </a:solidFill>
              </a:rPr>
              <a:t>Traub, SPHR, SHRM-CSP</a:t>
            </a:r>
            <a:endParaRPr lang="en-US" sz="2400" b="1" dirty="0">
              <a:solidFill>
                <a:schemeClr val="accent1"/>
              </a:solidFill>
            </a:endParaRPr>
          </a:p>
          <a:p>
            <a:pPr algn="ctr"/>
            <a:r>
              <a:rPr lang="en-US" sz="2000" dirty="0"/>
              <a:t>Managing Director, </a:t>
            </a:r>
            <a:r>
              <a:rPr lang="en-US" sz="2000" dirty="0" smtClean="0"/>
              <a:t>Professional Services</a:t>
            </a:r>
            <a:endParaRPr lang="en-US" sz="2000" dirty="0"/>
          </a:p>
          <a:p>
            <a:pPr algn="ctr"/>
            <a:r>
              <a:rPr lang="en-US" sz="2000" dirty="0"/>
              <a:t>National Organization on Disability</a:t>
            </a:r>
          </a:p>
          <a:p>
            <a:pPr algn="ctr"/>
            <a:r>
              <a:rPr lang="en-US" sz="2000" dirty="0" smtClean="0"/>
              <a:t>trauba@nod.org</a:t>
            </a:r>
            <a:endParaRPr lang="en-US" sz="2000" b="1" dirty="0" smtClean="0"/>
          </a:p>
          <a:p>
            <a:pPr algn="ctr"/>
            <a:endParaRPr lang="en-US" sz="2000" b="1" dirty="0" smtClean="0"/>
          </a:p>
          <a:p>
            <a:pPr algn="ctr"/>
            <a:r>
              <a:rPr lang="en-US" sz="2400" b="1" dirty="0" smtClean="0">
                <a:solidFill>
                  <a:schemeClr val="accent1"/>
                </a:solidFill>
              </a:rPr>
              <a:t>Carol Glazer</a:t>
            </a:r>
            <a:endParaRPr lang="en-US" sz="2400" b="1" dirty="0">
              <a:solidFill>
                <a:schemeClr val="accent1"/>
              </a:solidFill>
            </a:endParaRPr>
          </a:p>
          <a:p>
            <a:pPr algn="ctr"/>
            <a:r>
              <a:rPr lang="en-US" sz="2000" dirty="0" smtClean="0"/>
              <a:t>President</a:t>
            </a:r>
            <a:endParaRPr lang="en-US" sz="2000" dirty="0"/>
          </a:p>
          <a:p>
            <a:pPr algn="ctr"/>
            <a:r>
              <a:rPr lang="en-US" sz="2000" dirty="0"/>
              <a:t>National Organization on Disability</a:t>
            </a:r>
          </a:p>
          <a:p>
            <a:pPr algn="ctr"/>
            <a:r>
              <a:rPr lang="en-US" sz="2000" dirty="0" smtClean="0"/>
              <a:t>glazerc@nod.org</a:t>
            </a:r>
            <a:endParaRPr lang="en-US" sz="2000" b="1" dirty="0"/>
          </a:p>
          <a:p>
            <a:pPr algn="ctr"/>
            <a:endParaRPr lang="en-US" sz="2000" dirty="0"/>
          </a:p>
          <a:p>
            <a:pPr algn="ctr"/>
            <a:r>
              <a:rPr lang="en-US" sz="2000" dirty="0" smtClean="0"/>
              <a:t> </a:t>
            </a:r>
          </a:p>
          <a:p>
            <a:pPr algn="ctr"/>
            <a:endParaRPr lang="en-US" sz="2000" dirty="0">
              <a:solidFill>
                <a:schemeClr val="bg2">
                  <a:lumMod val="50000"/>
                </a:schemeClr>
              </a:solidFill>
            </a:endParaRPr>
          </a:p>
        </p:txBody>
      </p:sp>
      <p:sp>
        <p:nvSpPr>
          <p:cNvPr id="14" name="Title 2"/>
          <p:cNvSpPr txBox="1">
            <a:spLocks/>
          </p:cNvSpPr>
          <p:nvPr/>
        </p:nvSpPr>
        <p:spPr>
          <a:xfrm>
            <a:off x="262539" y="4470468"/>
            <a:ext cx="2736850" cy="971015"/>
          </a:xfrm>
          <a:prstGeom prst="rect">
            <a:avLst/>
          </a:prstGeom>
        </p:spPr>
        <p:txBody>
          <a:bodyPr anchor="ctr" anchorCtr="0"/>
          <a:lstStyle>
            <a:lvl1pPr algn="ctr" defTabSz="457200" rtl="0" eaLnBrk="1" latinLnBrk="0" hangingPunct="1">
              <a:spcBef>
                <a:spcPct val="0"/>
              </a:spcBef>
              <a:buNone/>
              <a:defRPr sz="2500" b="1" i="0" kern="1200" cap="none">
                <a:solidFill>
                  <a:schemeClr val="tx1"/>
                </a:solidFill>
                <a:latin typeface="Arial"/>
                <a:ea typeface="+mj-ea"/>
                <a:cs typeface="Arial"/>
              </a:defRPr>
            </a:lvl1pPr>
          </a:lstStyle>
          <a:p>
            <a:r>
              <a:rPr lang="en-US" dirty="0" smtClean="0">
                <a:solidFill>
                  <a:srgbClr val="EA2C2F"/>
                </a:solidFill>
              </a:rPr>
              <a:t>Sign Up Today!</a:t>
            </a:r>
            <a:endParaRPr lang="en-US" dirty="0">
              <a:solidFill>
                <a:srgbClr val="EA2C2F"/>
              </a:solidFill>
            </a:endParaRPr>
          </a:p>
        </p:txBody>
      </p:sp>
      <p:sp>
        <p:nvSpPr>
          <p:cNvPr id="10" name="TextBox 9"/>
          <p:cNvSpPr txBox="1"/>
          <p:nvPr/>
        </p:nvSpPr>
        <p:spPr>
          <a:xfrm>
            <a:off x="-1793358" y="5239683"/>
            <a:ext cx="6974958" cy="769441"/>
          </a:xfrm>
          <a:prstGeom prst="rect">
            <a:avLst/>
          </a:prstGeom>
          <a:noFill/>
        </p:spPr>
        <p:txBody>
          <a:bodyPr wrap="square" rtlCol="0">
            <a:spAutoFit/>
          </a:bodyPr>
          <a:lstStyle/>
          <a:p>
            <a:pPr algn="ctr"/>
            <a:r>
              <a:rPr lang="en-US" sz="2200" b="1" dirty="0" smtClean="0">
                <a:solidFill>
                  <a:schemeClr val="accent1"/>
                </a:solidFill>
              </a:rPr>
              <a:t>www.NOD.org/tracker</a:t>
            </a:r>
          </a:p>
          <a:p>
            <a:pPr algn="ctr"/>
            <a:r>
              <a:rPr lang="en-US" sz="2200" b="1" dirty="0" smtClean="0">
                <a:solidFill>
                  <a:schemeClr val="accent1"/>
                </a:solidFill>
              </a:rPr>
              <a:t>tracker@nod.org</a:t>
            </a:r>
            <a:endParaRPr lang="en-US" sz="2200" b="1" dirty="0">
              <a:solidFill>
                <a:schemeClr val="accent1"/>
              </a:solidFill>
            </a:endParaRPr>
          </a:p>
        </p:txBody>
      </p:sp>
      <p:sp>
        <p:nvSpPr>
          <p:cNvPr id="13" name="TextBox 6"/>
          <p:cNvSpPr txBox="1">
            <a:spLocks noChangeArrowheads="1"/>
          </p:cNvSpPr>
          <p:nvPr/>
        </p:nvSpPr>
        <p:spPr bwMode="auto">
          <a:xfrm>
            <a:off x="3625396" y="5104229"/>
            <a:ext cx="4953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spcAft>
                <a:spcPts val="400"/>
              </a:spcAft>
            </a:pPr>
            <a:r>
              <a:rPr lang="en-US" altLang="en-US" b="1" dirty="0" smtClean="0">
                <a:solidFill>
                  <a:schemeClr val="accent1"/>
                </a:solidFill>
              </a:rPr>
              <a:t>Stay Connected </a:t>
            </a:r>
            <a:r>
              <a:rPr lang="en-US" altLang="en-US" b="1" dirty="0">
                <a:solidFill>
                  <a:schemeClr val="accent1"/>
                </a:solidFill>
              </a:rPr>
              <a:t>with NOD: </a:t>
            </a:r>
          </a:p>
          <a:p>
            <a:pPr algn="r" eaLnBrk="1" hangingPunct="1">
              <a:spcAft>
                <a:spcPts val="400"/>
              </a:spcAft>
            </a:pPr>
            <a:r>
              <a:rPr lang="en-US" altLang="en-US" dirty="0" smtClean="0"/>
              <a:t> </a:t>
            </a:r>
            <a:r>
              <a:rPr lang="en-US" altLang="en-US" dirty="0" smtClean="0"/>
              <a:t>Follow </a:t>
            </a:r>
            <a:r>
              <a:rPr lang="en-US" altLang="en-US" dirty="0" smtClean="0"/>
              <a:t>us </a:t>
            </a:r>
            <a:r>
              <a:rPr lang="en-US" altLang="en-US" dirty="0" smtClean="0"/>
              <a:t>on LinkedIn      </a:t>
            </a:r>
          </a:p>
          <a:p>
            <a:pPr algn="r" eaLnBrk="1" hangingPunct="1">
              <a:spcAft>
                <a:spcPts val="400"/>
              </a:spcAft>
            </a:pPr>
            <a:r>
              <a:rPr lang="en-US" altLang="en-US" i="1" dirty="0" smtClean="0"/>
              <a:t>We </a:t>
            </a:r>
            <a:r>
              <a:rPr lang="en-US" altLang="en-US" i="1" dirty="0"/>
              <a:t>are also on </a:t>
            </a:r>
            <a:r>
              <a:rPr lang="en-US" altLang="en-US" i="1" dirty="0" smtClean="0"/>
              <a:t>Twitter </a:t>
            </a:r>
            <a:r>
              <a:rPr lang="en-US" altLang="en-US" i="1" dirty="0"/>
              <a:t>and Facebook! </a:t>
            </a:r>
          </a:p>
          <a:p>
            <a:pPr eaLnBrk="1" hangingPunct="1"/>
            <a:endParaRPr lang="en-US" altLang="en-US" i="1" dirty="0"/>
          </a:p>
        </p:txBody>
      </p:sp>
      <p:pic>
        <p:nvPicPr>
          <p:cNvPr id="15" name="Picture 2" title="LinkedIn logo"/>
          <p:cNvPicPr>
            <a:picLocks noChangeAspect="1" noChangeArrowheads="1"/>
          </p:cNvPicPr>
          <p:nvPr/>
        </p:nvPicPr>
        <p:blipFill rotWithShape="1">
          <a:blip r:embed="rId3">
            <a:extLst>
              <a:ext uri="{28A0092B-C50C-407E-A947-70E740481C1C}">
                <a14:useLocalDpi xmlns:a14="http://schemas.microsoft.com/office/drawing/2010/main" val="0"/>
              </a:ext>
            </a:extLst>
          </a:blip>
          <a:srcRect l="3582" t="9321" r="2669" b="8222"/>
          <a:stretch/>
        </p:blipFill>
        <p:spPr bwMode="auto">
          <a:xfrm>
            <a:off x="7620000" y="5408421"/>
            <a:ext cx="1295400" cy="42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4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248" y="165100"/>
            <a:ext cx="5853373" cy="977900"/>
          </a:xfrm>
        </p:spPr>
        <p:txBody>
          <a:bodyPr/>
          <a:lstStyle/>
          <a:p>
            <a:r>
              <a:rPr lang="en-US" dirty="0" smtClean="0"/>
              <a:t>Presenters</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2</a:t>
            </a:fld>
            <a:endParaRPr lang="en-US" dirty="0"/>
          </a:p>
        </p:txBody>
      </p:sp>
      <p:pic>
        <p:nvPicPr>
          <p:cNvPr id="17" name="Picture 16" title="Headshot of Carol Glaz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670" y="1948833"/>
            <a:ext cx="2566330" cy="3061780"/>
          </a:xfrm>
          <a:prstGeom prst="rect">
            <a:avLst/>
          </a:prstGeom>
          <a:noFill/>
          <a:ln>
            <a:noFill/>
          </a:ln>
        </p:spPr>
      </p:pic>
      <p:sp>
        <p:nvSpPr>
          <p:cNvPr id="2" name="Content Placeholder 1"/>
          <p:cNvSpPr>
            <a:spLocks noGrp="1"/>
          </p:cNvSpPr>
          <p:nvPr>
            <p:ph sz="quarter" idx="14"/>
          </p:nvPr>
        </p:nvSpPr>
        <p:spPr>
          <a:xfrm>
            <a:off x="1182030" y="5071278"/>
            <a:ext cx="2362200" cy="1219200"/>
          </a:xfrm>
        </p:spPr>
        <p:txBody>
          <a:bodyPr/>
          <a:lstStyle/>
          <a:p>
            <a:pPr marL="0" indent="0" algn="ctr">
              <a:spcBef>
                <a:spcPts val="0"/>
              </a:spcBef>
              <a:buNone/>
            </a:pPr>
            <a:r>
              <a:rPr lang="en-US" b="1" dirty="0" smtClean="0"/>
              <a:t>Carol Glazer</a:t>
            </a:r>
            <a:r>
              <a:rPr lang="en-US" dirty="0" smtClean="0"/>
              <a:t>, </a:t>
            </a:r>
          </a:p>
          <a:p>
            <a:pPr marL="0" indent="0" algn="ctr">
              <a:spcBef>
                <a:spcPts val="0"/>
              </a:spcBef>
              <a:buNone/>
            </a:pPr>
            <a:r>
              <a:rPr lang="en-US" dirty="0" smtClean="0"/>
              <a:t>President</a:t>
            </a:r>
            <a:endParaRPr lang="en-US" dirty="0"/>
          </a:p>
          <a:p>
            <a:pPr algn="ctr"/>
            <a:endParaRPr lang="en-US" dirty="0">
              <a:solidFill>
                <a:srgbClr val="FF0000"/>
              </a:solidFill>
            </a:endParaRPr>
          </a:p>
        </p:txBody>
      </p:sp>
      <p:pic>
        <p:nvPicPr>
          <p:cNvPr id="11" name="Picture 10" title="Headshot of Andy Traub "/>
          <p:cNvPicPr>
            <a:picLocks noChangeAspect="1"/>
          </p:cNvPicPr>
          <p:nvPr/>
        </p:nvPicPr>
        <p:blipFill rotWithShape="1">
          <a:blip r:embed="rId4">
            <a:extLst>
              <a:ext uri="{28A0092B-C50C-407E-A947-70E740481C1C}">
                <a14:useLocalDpi xmlns:a14="http://schemas.microsoft.com/office/drawing/2010/main" val="0"/>
              </a:ext>
            </a:extLst>
          </a:blip>
          <a:srcRect l="11433" t="8263" r="16512" b="36860"/>
          <a:stretch/>
        </p:blipFill>
        <p:spPr>
          <a:xfrm>
            <a:off x="5600185" y="1948833"/>
            <a:ext cx="2400815" cy="3061780"/>
          </a:xfrm>
          <a:prstGeom prst="rect">
            <a:avLst/>
          </a:prstGeom>
        </p:spPr>
      </p:pic>
      <p:sp>
        <p:nvSpPr>
          <p:cNvPr id="10" name="Content Placeholder 9"/>
          <p:cNvSpPr>
            <a:spLocks noGrp="1"/>
          </p:cNvSpPr>
          <p:nvPr>
            <p:ph sz="quarter" idx="17"/>
          </p:nvPr>
        </p:nvSpPr>
        <p:spPr>
          <a:xfrm>
            <a:off x="5334000" y="5067174"/>
            <a:ext cx="2934216" cy="2057400"/>
          </a:xfrm>
        </p:spPr>
        <p:txBody>
          <a:bodyPr/>
          <a:lstStyle/>
          <a:p>
            <a:pPr marL="0" indent="0" algn="ctr">
              <a:buNone/>
            </a:pPr>
            <a:r>
              <a:rPr lang="en-US" b="1" dirty="0"/>
              <a:t>Andy </a:t>
            </a:r>
            <a:r>
              <a:rPr lang="en-US" b="1" dirty="0" smtClean="0"/>
              <a:t>Traub</a:t>
            </a:r>
            <a:r>
              <a:rPr lang="en-US" dirty="0" smtClean="0"/>
              <a:t>, SPHR Managing </a:t>
            </a:r>
            <a:r>
              <a:rPr lang="en-US" dirty="0"/>
              <a:t>Director, </a:t>
            </a:r>
            <a:r>
              <a:rPr lang="en-US" dirty="0" smtClean="0"/>
              <a:t>Professional Services</a:t>
            </a:r>
            <a:endParaRPr lang="en-US" dirty="0"/>
          </a:p>
        </p:txBody>
      </p:sp>
    </p:spTree>
    <p:extLst>
      <p:ext uri="{BB962C8B-B14F-4D97-AF65-F5344CB8AC3E}">
        <p14:creationId xmlns:p14="http://schemas.microsoft.com/office/powerpoint/2010/main" val="301021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975" y="165100"/>
            <a:ext cx="5853373" cy="977900"/>
          </a:xfrm>
        </p:spPr>
        <p:txBody>
          <a:bodyPr/>
          <a:lstStyle/>
          <a:p>
            <a:r>
              <a:rPr lang="en-US" dirty="0" smtClean="0"/>
              <a:t>Learning Objectives</a:t>
            </a:r>
            <a:endParaRPr lang="en-US" dirty="0"/>
          </a:p>
        </p:txBody>
      </p:sp>
      <p:sp>
        <p:nvSpPr>
          <p:cNvPr id="6" name="Slide Number Placeholder 2"/>
          <p:cNvSpPr>
            <a:spLocks noGrp="1"/>
          </p:cNvSpPr>
          <p:nvPr>
            <p:ph type="sldNum" sz="quarter" idx="12"/>
          </p:nvPr>
        </p:nvSpPr>
        <p:spPr/>
        <p:txBody>
          <a:bodyPr/>
          <a:lstStyle/>
          <a:p>
            <a:fld id="{6E8A2DA3-49F7-8C4D-9D96-11C7954C97B7}" type="slidenum">
              <a:rPr lang="en-US" smtClean="0"/>
              <a:pPr/>
              <a:t>3</a:t>
            </a:fld>
            <a:endParaRPr lang="en-US" dirty="0"/>
          </a:p>
        </p:txBody>
      </p:sp>
      <p:sp>
        <p:nvSpPr>
          <p:cNvPr id="3" name="Content Placeholder 2"/>
          <p:cNvSpPr>
            <a:spLocks noGrp="1"/>
          </p:cNvSpPr>
          <p:nvPr>
            <p:ph sz="quarter" idx="17"/>
          </p:nvPr>
        </p:nvSpPr>
        <p:spPr>
          <a:xfrm>
            <a:off x="517818" y="1295400"/>
            <a:ext cx="8451000" cy="4282649"/>
          </a:xfrm>
          <a:prstGeom prst="rect">
            <a:avLst/>
          </a:prstGeom>
        </p:spPr>
        <p:txBody>
          <a:bodyPr/>
          <a:lstStyle/>
          <a:p>
            <a:pPr marL="457200" lvl="0" indent="-457200">
              <a:spcAft>
                <a:spcPts val="1200"/>
              </a:spcAft>
              <a:buFont typeface="Wingdings" panose="05000000000000000000" pitchFamily="2" charset="2"/>
              <a:buChar char="ü"/>
            </a:pPr>
            <a:r>
              <a:rPr lang="en-US" sz="2200" dirty="0"/>
              <a:t>Learn how to </a:t>
            </a:r>
            <a:r>
              <a:rPr lang="en-US" sz="2200" dirty="0" smtClean="0"/>
              <a:t>use </a:t>
            </a:r>
            <a:r>
              <a:rPr lang="en-US" sz="2200" dirty="0"/>
              <a:t>the Disability Employment Tracker™ to </a:t>
            </a:r>
            <a:r>
              <a:rPr lang="en-US" sz="2200" b="1" dirty="0">
                <a:solidFill>
                  <a:schemeClr val="accent1"/>
                </a:solidFill>
              </a:rPr>
              <a:t>enhance </a:t>
            </a:r>
            <a:r>
              <a:rPr lang="en-US" sz="2200" b="1" dirty="0" smtClean="0">
                <a:solidFill>
                  <a:schemeClr val="accent1"/>
                </a:solidFill>
              </a:rPr>
              <a:t>your company’s disability </a:t>
            </a:r>
            <a:r>
              <a:rPr lang="en-US" sz="2200" b="1" dirty="0">
                <a:solidFill>
                  <a:schemeClr val="accent1"/>
                </a:solidFill>
              </a:rPr>
              <a:t>and veterans hiring </a:t>
            </a:r>
            <a:r>
              <a:rPr lang="en-US" sz="2200" b="1" dirty="0" smtClean="0">
                <a:solidFill>
                  <a:schemeClr val="accent1"/>
                </a:solidFill>
              </a:rPr>
              <a:t>practices</a:t>
            </a:r>
            <a:endParaRPr lang="en-US" sz="2200" b="1" dirty="0">
              <a:solidFill>
                <a:schemeClr val="accent1"/>
              </a:solidFill>
            </a:endParaRPr>
          </a:p>
          <a:p>
            <a:pPr marL="457200" lvl="0" indent="-457200">
              <a:spcAft>
                <a:spcPts val="1200"/>
              </a:spcAft>
              <a:buFont typeface="Wingdings" panose="05000000000000000000" pitchFamily="2" charset="2"/>
              <a:buChar char="ü"/>
            </a:pPr>
            <a:r>
              <a:rPr lang="en-US" sz="2200" dirty="0" smtClean="0"/>
              <a:t>Discuss </a:t>
            </a:r>
            <a:r>
              <a:rPr lang="en-US" sz="2200" b="1" dirty="0" smtClean="0">
                <a:solidFill>
                  <a:schemeClr val="accent1"/>
                </a:solidFill>
              </a:rPr>
              <a:t>changes and exciting enhancements</a:t>
            </a:r>
            <a:r>
              <a:rPr lang="en-US" sz="2200" dirty="0" smtClean="0">
                <a:solidFill>
                  <a:schemeClr val="accent1"/>
                </a:solidFill>
              </a:rPr>
              <a:t> </a:t>
            </a:r>
            <a:r>
              <a:rPr lang="en-US" sz="2200" dirty="0"/>
              <a:t>to the Disability Employment Tracker</a:t>
            </a:r>
            <a:r>
              <a:rPr lang="en-US" sz="2200" dirty="0" smtClean="0"/>
              <a:t>™ for Year Three:</a:t>
            </a:r>
          </a:p>
          <a:p>
            <a:pPr marL="857250" lvl="1" indent="-457200">
              <a:spcAft>
                <a:spcPts val="1200"/>
              </a:spcAft>
              <a:buFont typeface="Wingdings" panose="05000000000000000000" pitchFamily="2" charset="2"/>
              <a:buChar char="ü"/>
            </a:pPr>
            <a:r>
              <a:rPr lang="en-US" sz="2200" dirty="0"/>
              <a:t>Disability Employment Tracker ScoreCard™</a:t>
            </a:r>
          </a:p>
          <a:p>
            <a:pPr marL="857250" lvl="1" indent="-457200">
              <a:spcAft>
                <a:spcPts val="1200"/>
              </a:spcAft>
              <a:buFont typeface="Wingdings" panose="05000000000000000000" pitchFamily="2" charset="2"/>
              <a:buChar char="ü"/>
            </a:pPr>
            <a:r>
              <a:rPr lang="en-US" sz="2200" dirty="0" smtClean="0"/>
              <a:t>New Executive Presentations</a:t>
            </a:r>
          </a:p>
          <a:p>
            <a:pPr marL="857250" lvl="1" indent="-457200">
              <a:spcAft>
                <a:spcPts val="1200"/>
              </a:spcAft>
              <a:buFont typeface="Wingdings" panose="05000000000000000000" pitchFamily="2" charset="2"/>
              <a:buChar char="ü"/>
            </a:pPr>
            <a:r>
              <a:rPr lang="en-US" sz="2200" dirty="0" smtClean="0"/>
              <a:t>Introduction to the new </a:t>
            </a:r>
            <a:r>
              <a:rPr lang="en-US" sz="2200" b="1" dirty="0" smtClean="0">
                <a:solidFill>
                  <a:srgbClr val="0073AE"/>
                </a:solidFill>
              </a:rPr>
              <a:t>Disability Employer Seal of </a:t>
            </a:r>
            <a:r>
              <a:rPr lang="en-US" sz="2200" b="1" dirty="0" smtClean="0">
                <a:solidFill>
                  <a:schemeClr val="accent1"/>
                </a:solidFill>
              </a:rPr>
              <a:t>Approval!</a:t>
            </a:r>
            <a:endParaRPr lang="en-US" sz="2200" b="1" dirty="0">
              <a:solidFill>
                <a:schemeClr val="accent1"/>
              </a:solidFill>
            </a:endParaRPr>
          </a:p>
          <a:p>
            <a:pPr marL="0" lvl="0" indent="0">
              <a:spcAft>
                <a:spcPts val="1200"/>
              </a:spcAft>
              <a:buNone/>
            </a:pPr>
            <a:endParaRPr lang="en-US" sz="2400" dirty="0"/>
          </a:p>
        </p:txBody>
      </p:sp>
    </p:spTree>
    <p:extLst>
      <p:ext uri="{BB962C8B-B14F-4D97-AF65-F5344CB8AC3E}">
        <p14:creationId xmlns:p14="http://schemas.microsoft.com/office/powerpoint/2010/main" val="28594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375" y="200480"/>
            <a:ext cx="5853373" cy="977900"/>
          </a:xfrm>
        </p:spPr>
        <p:txBody>
          <a:bodyPr/>
          <a:lstStyle/>
          <a:p>
            <a:r>
              <a:rPr lang="en-US" dirty="0" smtClean="0"/>
              <a:t>Introduction to NOD</a:t>
            </a:r>
            <a:endParaRPr lang="en-US" b="0" i="1" dirty="0"/>
          </a:p>
        </p:txBody>
      </p:sp>
      <p:sp>
        <p:nvSpPr>
          <p:cNvPr id="12" name="Slide Number Placeholder 2"/>
          <p:cNvSpPr>
            <a:spLocks noGrp="1"/>
          </p:cNvSpPr>
          <p:nvPr>
            <p:ph type="sldNum" sz="quarter" idx="12"/>
          </p:nvPr>
        </p:nvSpPr>
        <p:spPr/>
        <p:txBody>
          <a:bodyPr/>
          <a:lstStyle/>
          <a:p>
            <a:r>
              <a:rPr lang="en-US" dirty="0" smtClean="0"/>
              <a:t>4</a:t>
            </a:r>
            <a:endParaRPr lang="en-US" dirty="0"/>
          </a:p>
        </p:txBody>
      </p:sp>
      <p:sp>
        <p:nvSpPr>
          <p:cNvPr id="8" name="Content Placeholder 7"/>
          <p:cNvSpPr>
            <a:spLocks noGrp="1"/>
          </p:cNvSpPr>
          <p:nvPr>
            <p:ph sz="quarter" idx="15"/>
          </p:nvPr>
        </p:nvSpPr>
        <p:spPr>
          <a:xfrm>
            <a:off x="343066" y="1168753"/>
            <a:ext cx="8458200" cy="819705"/>
          </a:xfrm>
        </p:spPr>
        <p:txBody>
          <a:bodyPr/>
          <a:lstStyle/>
          <a:p>
            <a:pPr algn="ctr"/>
            <a:r>
              <a:rPr lang="en-US" sz="1600" b="1" dirty="0" smtClean="0"/>
              <a:t/>
            </a:r>
            <a:br>
              <a:rPr lang="en-US" sz="1600" b="1" dirty="0" smtClean="0"/>
            </a:br>
            <a:r>
              <a:rPr lang="en-US" sz="1600" b="1" dirty="0" smtClean="0"/>
              <a:t>The </a:t>
            </a:r>
            <a:r>
              <a:rPr lang="en-US" sz="1600" b="1" dirty="0"/>
              <a:t>National Organization on Disability (NOD) helps companies hire individuals with disabilities as a strategic segment of a diverse and productive workforce.</a:t>
            </a:r>
            <a:endParaRPr lang="en-US" sz="1600" b="1" i="1" dirty="0"/>
          </a:p>
          <a:p>
            <a:endParaRPr lang="en-US" dirty="0"/>
          </a:p>
        </p:txBody>
      </p:sp>
      <p:grpSp>
        <p:nvGrpSpPr>
          <p:cNvPr id="19" name="Group 18" descr="CEO Council: Companies committed to a diverse and inclusive workforce&#10;&#10;Professional Services: Helping companies recruit and welcome people with disabilities&#10;&#10;Tracker: Tool for companies to assess disability and veteran employment " title="NOD Services "/>
          <p:cNvGrpSpPr/>
          <p:nvPr/>
        </p:nvGrpSpPr>
        <p:grpSpPr>
          <a:xfrm>
            <a:off x="692150" y="2133600"/>
            <a:ext cx="7477339" cy="3675762"/>
            <a:chOff x="692150" y="2133600"/>
            <a:chExt cx="7477339" cy="3675762"/>
          </a:xfrm>
        </p:grpSpPr>
        <p:sp>
          <p:nvSpPr>
            <p:cNvPr id="13" name="Oval 12" title="Group of Employees "/>
            <p:cNvSpPr/>
            <p:nvPr/>
          </p:nvSpPr>
          <p:spPr>
            <a:xfrm>
              <a:off x="1273586" y="2416586"/>
              <a:ext cx="1164814" cy="1164814"/>
            </a:xfrm>
            <a:prstGeom prst="ellipse">
              <a:avLst/>
            </a:prstGeom>
            <a:blipFill>
              <a:blip r:embed="rId3">
                <a:extLst>
                  <a:ext uri="{28A0092B-C50C-407E-A947-70E740481C1C}">
                    <a14:useLocalDpi xmlns:a14="http://schemas.microsoft.com/office/drawing/2010/main" val="0"/>
                  </a:ext>
                </a:extLst>
              </a:blip>
              <a:srcRect/>
              <a:stretch>
                <a:fillRect l="-21000" r="-2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5" name="Oval 14" title="Man Working on Laptop"/>
            <p:cNvSpPr/>
            <p:nvPr/>
          </p:nvSpPr>
          <p:spPr>
            <a:xfrm>
              <a:off x="3788186" y="2482797"/>
              <a:ext cx="1164814" cy="1164814"/>
            </a:xfrm>
            <a:prstGeom prst="ellipse">
              <a:avLst/>
            </a:prstGeom>
            <a:blipFill rotWithShape="0">
              <a:blip r:embed="rId4"/>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6" name="Oval 15" title="Disability Employment Tracker Logo"/>
            <p:cNvSpPr/>
            <p:nvPr/>
          </p:nvSpPr>
          <p:spPr>
            <a:xfrm>
              <a:off x="6400800" y="2492786"/>
              <a:ext cx="1164814" cy="1164814"/>
            </a:xfrm>
            <a:prstGeom prst="ellipse">
              <a:avLst/>
            </a:prstGeom>
            <a:blipFill rotWithShape="1">
              <a:blip r:embed="rId5"/>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4" name="TextBox 3" descr="CEO Council: &#10;Companies committed to a diverse and inclusive workforce&#10;"/>
            <p:cNvSpPr txBox="1"/>
            <p:nvPr/>
          </p:nvSpPr>
          <p:spPr>
            <a:xfrm>
              <a:off x="692150" y="3884474"/>
              <a:ext cx="2279650" cy="1754326"/>
            </a:xfrm>
            <a:prstGeom prst="rect">
              <a:avLst/>
            </a:prstGeom>
            <a:noFill/>
          </p:spPr>
          <p:txBody>
            <a:bodyPr wrap="square" rtlCol="0">
              <a:spAutoFit/>
            </a:bodyPr>
            <a:lstStyle/>
            <a:p>
              <a:pPr lvl="0" algn="ctr"/>
              <a:r>
                <a:rPr lang="en-US" b="1" dirty="0"/>
                <a:t>CEO Council: </a:t>
              </a:r>
            </a:p>
            <a:p>
              <a:pPr lvl="0" algn="ctr"/>
              <a:r>
                <a:rPr lang="en-US" dirty="0"/>
                <a:t>Companies committed to a diverse and inclusive workforce</a:t>
              </a:r>
            </a:p>
            <a:p>
              <a:endParaRPr lang="en-US" dirty="0"/>
            </a:p>
          </p:txBody>
        </p:sp>
        <p:sp>
          <p:nvSpPr>
            <p:cNvPr id="6" name="TextBox 5" descr="Professional Services: &#10;Helping companies recruit and welcome people with disabilities&#10;"/>
            <p:cNvSpPr txBox="1"/>
            <p:nvPr/>
          </p:nvSpPr>
          <p:spPr>
            <a:xfrm>
              <a:off x="3224912" y="3778037"/>
              <a:ext cx="2312288" cy="2031325"/>
            </a:xfrm>
            <a:prstGeom prst="rect">
              <a:avLst/>
            </a:prstGeom>
            <a:noFill/>
          </p:spPr>
          <p:txBody>
            <a:bodyPr wrap="square" rtlCol="0">
              <a:spAutoFit/>
            </a:bodyPr>
            <a:lstStyle/>
            <a:p>
              <a:pPr lvl="0" algn="ctr"/>
              <a:r>
                <a:rPr lang="en-US" b="1" dirty="0"/>
                <a:t>Professional Services: </a:t>
              </a:r>
            </a:p>
            <a:p>
              <a:pPr lvl="0" algn="ctr"/>
              <a:r>
                <a:rPr lang="en-US" dirty="0"/>
                <a:t>Helping companies recruit and welcome people with disabilities</a:t>
              </a:r>
            </a:p>
            <a:p>
              <a:endParaRPr lang="en-US" dirty="0"/>
            </a:p>
          </p:txBody>
        </p:sp>
        <p:sp>
          <p:nvSpPr>
            <p:cNvPr id="7" name="TextBox 6" descr="Tracker: &#10;Tool for companies to assess disability and veteran employment&#10;&#10;"/>
            <p:cNvSpPr txBox="1"/>
            <p:nvPr/>
          </p:nvSpPr>
          <p:spPr>
            <a:xfrm>
              <a:off x="5912531" y="3813525"/>
              <a:ext cx="2225288" cy="1754326"/>
            </a:xfrm>
            <a:prstGeom prst="rect">
              <a:avLst/>
            </a:prstGeom>
            <a:noFill/>
          </p:spPr>
          <p:txBody>
            <a:bodyPr wrap="square" rtlCol="0">
              <a:spAutoFit/>
            </a:bodyPr>
            <a:lstStyle/>
            <a:p>
              <a:pPr lvl="0" algn="ctr"/>
              <a:r>
                <a:rPr lang="en-US" b="1" dirty="0"/>
                <a:t>Tracker: </a:t>
              </a:r>
            </a:p>
            <a:p>
              <a:pPr lvl="0" algn="ctr"/>
              <a:r>
                <a:rPr lang="en-US" dirty="0"/>
                <a:t>Tool for companies to assess disability and veteran employment</a:t>
              </a:r>
              <a:endParaRPr lang="en-US" b="1" dirty="0"/>
            </a:p>
            <a:p>
              <a:endParaRPr lang="en-US" dirty="0"/>
            </a:p>
          </p:txBody>
        </p:sp>
        <p:sp>
          <p:nvSpPr>
            <p:cNvPr id="9" name="Rounded Rectangle 8"/>
            <p:cNvSpPr/>
            <p:nvPr/>
          </p:nvSpPr>
          <p:spPr>
            <a:xfrm>
              <a:off x="692150" y="2133600"/>
              <a:ext cx="2279650" cy="3505200"/>
            </a:xfrm>
            <a:prstGeom prst="roundRect">
              <a:avLst/>
            </a:prstGeom>
            <a:noFill/>
            <a:ln w="28575">
              <a:solidFill>
                <a:srgbClr val="057E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257550" y="2146847"/>
              <a:ext cx="2279650" cy="3505200"/>
            </a:xfrm>
            <a:prstGeom prst="roundRect">
              <a:avLst/>
            </a:prstGeom>
            <a:noFill/>
            <a:ln w="28575">
              <a:solidFill>
                <a:srgbClr val="057E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5889839" y="2171560"/>
              <a:ext cx="2279650" cy="3505200"/>
            </a:xfrm>
            <a:prstGeom prst="roundRect">
              <a:avLst/>
            </a:prstGeom>
            <a:noFill/>
            <a:ln w="28575">
              <a:solidFill>
                <a:srgbClr val="057E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900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513" y="165100"/>
            <a:ext cx="5853373" cy="977900"/>
          </a:xfrm>
        </p:spPr>
        <p:txBody>
          <a:bodyPr/>
          <a:lstStyle/>
          <a:p>
            <a:r>
              <a:rPr lang="en-US" dirty="0" smtClean="0"/>
              <a:t>Disability is an Element of Diversity</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5</a:t>
            </a:fld>
            <a:endParaRPr lang="en-US" dirty="0"/>
          </a:p>
        </p:txBody>
      </p:sp>
      <p:sp>
        <p:nvSpPr>
          <p:cNvPr id="2" name="Rectangle 1"/>
          <p:cNvSpPr/>
          <p:nvPr/>
        </p:nvSpPr>
        <p:spPr>
          <a:xfrm>
            <a:off x="533400" y="1109856"/>
            <a:ext cx="8152468" cy="490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Disability touches all demographic segments</a:t>
            </a:r>
          </a:p>
        </p:txBody>
      </p:sp>
      <p:graphicFrame>
        <p:nvGraphicFramePr>
          <p:cNvPr id="8" name="Diagram 7" descr="Highlights that disability impacts all diversity segments; LGBT, Asian/Pacific Islander, American Indian/Alaskan, Caucasian, HIspanic, African American. One in 5 Americans has a disability. " title="Chart showing minority populations included in disability population"/>
          <p:cNvGraphicFramePr/>
          <p:nvPr>
            <p:extLst>
              <p:ext uri="{D42A27DB-BD31-4B8C-83A1-F6EECF244321}">
                <p14:modId xmlns:p14="http://schemas.microsoft.com/office/powerpoint/2010/main" val="450509927"/>
              </p:ext>
            </p:extLst>
          </p:nvPr>
        </p:nvGraphicFramePr>
        <p:xfrm>
          <a:off x="533400" y="1773887"/>
          <a:ext cx="4114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7"/>
          <p:cNvSpPr txBox="1">
            <a:spLocks noChangeArrowheads="1"/>
          </p:cNvSpPr>
          <p:nvPr/>
        </p:nvSpPr>
        <p:spPr bwMode="auto">
          <a:xfrm>
            <a:off x="209264" y="5888038"/>
            <a:ext cx="4739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defTabSz="457200" fontAlgn="base">
              <a:spcBef>
                <a:spcPct val="0"/>
              </a:spcBef>
              <a:spcAft>
                <a:spcPct val="0"/>
              </a:spcAft>
            </a:pPr>
            <a:r>
              <a:rPr lang="en-US" altLang="en-US" sz="1200" dirty="0">
                <a:solidFill>
                  <a:srgbClr val="949494"/>
                </a:solidFill>
                <a:latin typeface="+mn-lt"/>
                <a:ea typeface="ＭＳ Ｐゴシック" pitchFamily="34" charset="-128"/>
              </a:rPr>
              <a:t>Data Source: US Census, 2006-2008 American </a:t>
            </a:r>
            <a:r>
              <a:rPr lang="en-US" altLang="en-US" sz="1200" dirty="0" smtClean="0">
                <a:solidFill>
                  <a:srgbClr val="949494"/>
                </a:solidFill>
                <a:latin typeface="+mn-lt"/>
                <a:ea typeface="ＭＳ Ｐゴシック" pitchFamily="34" charset="-128"/>
              </a:rPr>
              <a:t>Community Survey</a:t>
            </a:r>
            <a:endParaRPr lang="en-US" altLang="en-US" sz="1200" dirty="0">
              <a:solidFill>
                <a:srgbClr val="949494"/>
              </a:solidFill>
              <a:latin typeface="+mn-lt"/>
              <a:ea typeface="ＭＳ Ｐゴシック" pitchFamily="34" charset="-128"/>
            </a:endParaRPr>
          </a:p>
        </p:txBody>
      </p:sp>
      <p:sp>
        <p:nvSpPr>
          <p:cNvPr id="9" name="Right Arrow 8"/>
          <p:cNvSpPr/>
          <p:nvPr/>
        </p:nvSpPr>
        <p:spPr>
          <a:xfrm rot="8942559">
            <a:off x="3061785" y="3065536"/>
            <a:ext cx="469900" cy="299631"/>
          </a:xfrm>
          <a:prstGeom prst="rightArrow">
            <a:avLst/>
          </a:prstGeom>
          <a:solidFill>
            <a:schemeClr val="bg1">
              <a:lumMod val="50000"/>
            </a:scheme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 name="Right Arrow 9"/>
          <p:cNvSpPr/>
          <p:nvPr/>
        </p:nvSpPr>
        <p:spPr>
          <a:xfrm rot="12890387">
            <a:off x="3145436" y="4180559"/>
            <a:ext cx="436562" cy="299631"/>
          </a:xfrm>
          <a:prstGeom prst="rightArrow">
            <a:avLst/>
          </a:prstGeom>
          <a:solidFill>
            <a:schemeClr val="bg1">
              <a:lumMod val="50000"/>
            </a:scheme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3" name="Right Arrow 12"/>
          <p:cNvSpPr/>
          <p:nvPr/>
        </p:nvSpPr>
        <p:spPr>
          <a:xfrm rot="20257332">
            <a:off x="1568053" y="4169412"/>
            <a:ext cx="509587" cy="298723"/>
          </a:xfrm>
          <a:prstGeom prst="rightArrow">
            <a:avLst/>
          </a:prstGeom>
          <a:solidFill>
            <a:schemeClr val="bg1">
              <a:lumMod val="50000"/>
            </a:scheme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4" name="Right Arrow 13"/>
          <p:cNvSpPr/>
          <p:nvPr/>
        </p:nvSpPr>
        <p:spPr>
          <a:xfrm rot="2665310">
            <a:off x="1721965" y="3052937"/>
            <a:ext cx="439737" cy="298723"/>
          </a:xfrm>
          <a:prstGeom prst="rightArrow">
            <a:avLst/>
          </a:prstGeom>
          <a:solidFill>
            <a:schemeClr val="bg1">
              <a:lumMod val="50000"/>
            </a:scheme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Right Arrow 18"/>
          <p:cNvSpPr/>
          <p:nvPr/>
        </p:nvSpPr>
        <p:spPr>
          <a:xfrm rot="16200000">
            <a:off x="2372519" y="4599165"/>
            <a:ext cx="436562" cy="299631"/>
          </a:xfrm>
          <a:prstGeom prst="rightArrow">
            <a:avLst/>
          </a:prstGeom>
          <a:solidFill>
            <a:schemeClr val="bg1">
              <a:lumMod val="50000"/>
            </a:scheme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 name="Right Arrow 19"/>
          <p:cNvSpPr/>
          <p:nvPr/>
        </p:nvSpPr>
        <p:spPr>
          <a:xfrm rot="5400000">
            <a:off x="2351645" y="2760386"/>
            <a:ext cx="436562" cy="299631"/>
          </a:xfrm>
          <a:prstGeom prst="rightArrow">
            <a:avLst/>
          </a:prstGeom>
          <a:solidFill>
            <a:schemeClr val="bg1">
              <a:lumMod val="50000"/>
            </a:scheme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7" name="Content Placeholder 15"/>
          <p:cNvSpPr txBox="1">
            <a:spLocks/>
          </p:cNvSpPr>
          <p:nvPr/>
        </p:nvSpPr>
        <p:spPr>
          <a:xfrm>
            <a:off x="4930588" y="1852458"/>
            <a:ext cx="3734732" cy="4043798"/>
          </a:xfrm>
          <a:prstGeom prst="rect">
            <a:avLst/>
          </a:prstGeom>
          <a:ln>
            <a:noFill/>
          </a:ln>
        </p:spPr>
        <p:txBody>
          <a:bodyPr>
            <a:normAutofit lnSpcReduction="10000"/>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
                <a:srgbClr val="255997"/>
              </a:buClr>
              <a:buSzTx/>
              <a:buFont typeface="Wingdings" panose="05000000000000000000" pitchFamily="2" charset="2"/>
              <a:buChar char="§"/>
              <a:tabLst/>
              <a:defRPr/>
            </a:pPr>
            <a:r>
              <a:rPr kumimoji="0" lang="en-US" sz="2100" b="0" i="0" u="none" strike="noStrike" kern="1200" cap="none" spc="0" normalizeH="0" baseline="0" noProof="0" dirty="0" smtClean="0">
                <a:ln>
                  <a:noFill/>
                </a:ln>
                <a:solidFill>
                  <a:srgbClr val="000000"/>
                </a:solidFill>
                <a:effectLst/>
                <a:uLnTx/>
                <a:uFillTx/>
                <a:ea typeface="ＭＳ Ｐゴシック" pitchFamily="34" charset="-128"/>
              </a:rPr>
              <a:t>Largest minority group in the United States – </a:t>
            </a:r>
            <a:r>
              <a:rPr kumimoji="0" lang="en-US" sz="2100" b="1" i="0" u="none" strike="noStrike" kern="1200" cap="none" spc="0" normalizeH="0" baseline="0" noProof="0" dirty="0" smtClean="0">
                <a:ln>
                  <a:noFill/>
                </a:ln>
                <a:solidFill>
                  <a:schemeClr val="accent1"/>
                </a:solidFill>
                <a:effectLst/>
                <a:uLnTx/>
                <a:uFillTx/>
                <a:ea typeface="ＭＳ Ｐゴシック" pitchFamily="34" charset="-128"/>
              </a:rPr>
              <a:t>56 million</a:t>
            </a:r>
            <a:br>
              <a:rPr kumimoji="0" lang="en-US" sz="2100" b="1" i="0" u="none" strike="noStrike" kern="1200" cap="none" spc="0" normalizeH="0" baseline="0" noProof="0" dirty="0" smtClean="0">
                <a:ln>
                  <a:noFill/>
                </a:ln>
                <a:solidFill>
                  <a:schemeClr val="accent1"/>
                </a:solidFill>
                <a:effectLst/>
                <a:uLnTx/>
                <a:uFillTx/>
                <a:ea typeface="ＭＳ Ｐゴシック" pitchFamily="34" charset="-128"/>
              </a:rPr>
            </a:br>
            <a:endParaRPr kumimoji="0" lang="en-US" sz="2100" b="1" i="0" u="none" strike="noStrike" kern="1200" cap="none" spc="0" normalizeH="0" baseline="0" noProof="0" dirty="0" smtClean="0">
              <a:ln>
                <a:noFill/>
              </a:ln>
              <a:solidFill>
                <a:schemeClr val="accent1"/>
              </a:solidFill>
              <a:effectLst/>
              <a:uLnTx/>
              <a:uFillTx/>
              <a:ea typeface="ＭＳ Ｐゴシック" pitchFamily="34" charset="-128"/>
            </a:endParaRPr>
          </a:p>
          <a:p>
            <a:pPr marL="342900" marR="0" lvl="0" indent="-342900" algn="l" defTabSz="457200" rtl="0" eaLnBrk="1" fontAlgn="base" latinLnBrk="0" hangingPunct="1">
              <a:lnSpc>
                <a:spcPct val="100000"/>
              </a:lnSpc>
              <a:spcBef>
                <a:spcPct val="20000"/>
              </a:spcBef>
              <a:spcAft>
                <a:spcPct val="0"/>
              </a:spcAft>
              <a:buClr>
                <a:srgbClr val="255997"/>
              </a:buClr>
              <a:buSzTx/>
              <a:buFont typeface="Wingdings" panose="05000000000000000000" pitchFamily="2" charset="2"/>
              <a:buChar char="§"/>
              <a:tabLst/>
              <a:defRPr/>
            </a:pPr>
            <a:r>
              <a:rPr kumimoji="0" lang="en-US" sz="2100" b="0" i="0" u="none" strike="noStrike" kern="1200" cap="none" spc="0" normalizeH="0" baseline="0" noProof="0" dirty="0" smtClean="0">
                <a:ln>
                  <a:noFill/>
                </a:ln>
                <a:solidFill>
                  <a:srgbClr val="000000"/>
                </a:solidFill>
                <a:effectLst/>
                <a:uLnTx/>
                <a:uFillTx/>
                <a:ea typeface="ＭＳ Ｐゴシック" pitchFamily="34" charset="-128"/>
              </a:rPr>
              <a:t>Just 17% of people with disabilities are born with their disability – </a:t>
            </a:r>
            <a:r>
              <a:rPr kumimoji="0" lang="en-US" sz="2100" b="1" i="0" u="none" strike="noStrike" kern="1200" cap="none" spc="0" normalizeH="0" baseline="0" noProof="0" dirty="0" smtClean="0">
                <a:ln>
                  <a:noFill/>
                </a:ln>
                <a:solidFill>
                  <a:schemeClr val="accent1"/>
                </a:solidFill>
                <a:effectLst/>
                <a:uLnTx/>
                <a:uFillTx/>
                <a:ea typeface="ＭＳ Ｐゴシック" pitchFamily="34" charset="-128"/>
              </a:rPr>
              <a:t>83% </a:t>
            </a:r>
            <a:r>
              <a:rPr kumimoji="0" lang="en-US" altLang="ja-JP" sz="2100" b="1" i="0" u="none" strike="noStrike" kern="1200" cap="none" spc="0" normalizeH="0" baseline="0" noProof="0" dirty="0" smtClean="0">
                <a:ln>
                  <a:noFill/>
                </a:ln>
                <a:solidFill>
                  <a:schemeClr val="accent1"/>
                </a:solidFill>
                <a:effectLst/>
                <a:uLnTx/>
                <a:uFillTx/>
                <a:ea typeface="ＭＳ Ｐゴシック"/>
              </a:rPr>
              <a:t>acquire disability later in life</a:t>
            </a:r>
            <a:r>
              <a:rPr kumimoji="0" lang="en-US" altLang="ja-JP" sz="2100" b="0" i="0" u="none" strike="noStrike" kern="1200" cap="none" spc="0" normalizeH="0" baseline="0" noProof="0" dirty="0" smtClean="0">
                <a:ln>
                  <a:noFill/>
                </a:ln>
                <a:solidFill>
                  <a:srgbClr val="000000"/>
                </a:solidFill>
                <a:effectLst/>
                <a:uLnTx/>
                <a:uFillTx/>
                <a:ea typeface="ＭＳ Ｐゴシック"/>
              </a:rPr>
              <a:t/>
            </a:r>
            <a:br>
              <a:rPr kumimoji="0" lang="en-US" altLang="ja-JP" sz="2100" b="0" i="0" u="none" strike="noStrike" kern="1200" cap="none" spc="0" normalizeH="0" baseline="0" noProof="0" dirty="0" smtClean="0">
                <a:ln>
                  <a:noFill/>
                </a:ln>
                <a:solidFill>
                  <a:srgbClr val="000000"/>
                </a:solidFill>
                <a:effectLst/>
                <a:uLnTx/>
                <a:uFillTx/>
                <a:ea typeface="ＭＳ Ｐゴシック"/>
              </a:rPr>
            </a:br>
            <a:endParaRPr kumimoji="0" lang="en-US" altLang="ja-JP" sz="2100" b="0" i="0" u="none" strike="noStrike" kern="1200" cap="none" spc="0" normalizeH="0" baseline="0" noProof="0" dirty="0" smtClean="0">
              <a:ln>
                <a:noFill/>
              </a:ln>
              <a:solidFill>
                <a:srgbClr val="000000"/>
              </a:solidFill>
              <a:effectLst/>
              <a:uLnTx/>
              <a:uFillTx/>
              <a:ea typeface="ＭＳ Ｐゴシック"/>
            </a:endParaRPr>
          </a:p>
          <a:p>
            <a:pPr marL="342900" marR="0" lvl="0" indent="-342900" algn="l" defTabSz="457200" rtl="0" eaLnBrk="1" fontAlgn="base" latinLnBrk="0" hangingPunct="1">
              <a:lnSpc>
                <a:spcPct val="100000"/>
              </a:lnSpc>
              <a:spcBef>
                <a:spcPct val="20000"/>
              </a:spcBef>
              <a:spcAft>
                <a:spcPct val="0"/>
              </a:spcAft>
              <a:buClr>
                <a:srgbClr val="255997"/>
              </a:buClr>
              <a:buSzTx/>
              <a:buFont typeface="Wingdings" panose="05000000000000000000" pitchFamily="2" charset="2"/>
              <a:buChar char="§"/>
              <a:tabLst/>
              <a:defRPr/>
            </a:pPr>
            <a:r>
              <a:rPr kumimoji="0" lang="en-US" sz="2100" b="1" i="0" u="none" strike="noStrike" kern="1200" cap="none" spc="0" normalizeH="0" baseline="0" noProof="0" dirty="0" smtClean="0">
                <a:ln>
                  <a:noFill/>
                </a:ln>
                <a:solidFill>
                  <a:schemeClr val="accent1"/>
                </a:solidFill>
                <a:effectLst/>
                <a:uLnTx/>
                <a:uFillTx/>
                <a:ea typeface="ＭＳ Ｐゴシック" pitchFamily="34" charset="-128"/>
              </a:rPr>
              <a:t>96% </a:t>
            </a:r>
            <a:r>
              <a:rPr lang="en-US" sz="2100" dirty="0">
                <a:solidFill>
                  <a:srgbClr val="000000"/>
                </a:solidFill>
                <a:ea typeface="ＭＳ Ｐゴシック" pitchFamily="34" charset="-128"/>
              </a:rPr>
              <a:t>of people with disabilities have an </a:t>
            </a:r>
            <a:r>
              <a:rPr kumimoji="0" lang="en-US" sz="2100" b="1" i="0" u="none" strike="noStrike" kern="1200" cap="none" spc="0" normalizeH="0" baseline="0" noProof="0" dirty="0" smtClean="0">
                <a:ln>
                  <a:noFill/>
                </a:ln>
                <a:solidFill>
                  <a:schemeClr val="accent1"/>
                </a:solidFill>
                <a:effectLst/>
                <a:uLnTx/>
                <a:uFillTx/>
                <a:ea typeface="ＭＳ Ｐゴシック" pitchFamily="34" charset="-128"/>
              </a:rPr>
              <a:t>invisible disability</a:t>
            </a:r>
            <a:endParaRPr kumimoji="0" lang="en-US" sz="2100" b="0" i="0" u="none" strike="noStrike" kern="1200" cap="none" spc="0" normalizeH="0" baseline="0" noProof="0" dirty="0" smtClean="0">
              <a:ln>
                <a:noFill/>
              </a:ln>
              <a:solidFill>
                <a:srgbClr val="000000"/>
              </a:solidFill>
              <a:effectLst/>
              <a:uLnTx/>
              <a:uFillTx/>
              <a:ea typeface="ＭＳ Ｐゴシック" pitchFamily="34" charset="-128"/>
            </a:endParaRPr>
          </a:p>
        </p:txBody>
      </p:sp>
      <p:sp>
        <p:nvSpPr>
          <p:cNvPr id="16" name="TextBox 25"/>
          <p:cNvSpPr txBox="1">
            <a:spLocks noChangeArrowheads="1"/>
          </p:cNvSpPr>
          <p:nvPr/>
        </p:nvSpPr>
        <p:spPr bwMode="auto">
          <a:xfrm>
            <a:off x="5105400" y="5888038"/>
            <a:ext cx="28306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defTabSz="457200" fontAlgn="base">
              <a:spcBef>
                <a:spcPct val="0"/>
              </a:spcBef>
              <a:spcAft>
                <a:spcPct val="0"/>
              </a:spcAft>
            </a:pPr>
            <a:r>
              <a:rPr lang="en-US" altLang="en-US" sz="1200" dirty="0">
                <a:solidFill>
                  <a:srgbClr val="949494"/>
                </a:solidFill>
                <a:latin typeface="+mn-lt"/>
                <a:ea typeface="ＭＳ Ｐゴシック" pitchFamily="34" charset="-128"/>
              </a:rPr>
              <a:t>Source: </a:t>
            </a:r>
            <a:r>
              <a:rPr lang="en-US" altLang="en-US" sz="1200" dirty="0" smtClean="0">
                <a:solidFill>
                  <a:srgbClr val="949494"/>
                </a:solidFill>
                <a:latin typeface="+mn-lt"/>
                <a:ea typeface="ＭＳ Ｐゴシック" pitchFamily="34" charset="-128"/>
              </a:rPr>
              <a:t>DiversityInc </a:t>
            </a:r>
            <a:r>
              <a:rPr lang="en-US" altLang="en-US" sz="1200" dirty="0">
                <a:solidFill>
                  <a:srgbClr val="949494"/>
                </a:solidFill>
                <a:latin typeface="+mn-lt"/>
                <a:ea typeface="ＭＳ Ｐゴシック" pitchFamily="34" charset="-128"/>
              </a:rPr>
              <a:t>&amp; InvisibleIllness.com</a:t>
            </a:r>
          </a:p>
        </p:txBody>
      </p:sp>
    </p:spTree>
    <p:extLst>
      <p:ext uri="{BB962C8B-B14F-4D97-AF65-F5344CB8AC3E}">
        <p14:creationId xmlns:p14="http://schemas.microsoft.com/office/powerpoint/2010/main" val="387681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977900"/>
          </a:xfrm>
        </p:spPr>
        <p:txBody>
          <a:bodyPr/>
          <a:lstStyle/>
          <a:p>
            <a:r>
              <a:rPr lang="en-US" dirty="0" smtClean="0"/>
              <a:t>Why Disability &amp; Veterans Inclusion Matters </a:t>
            </a:r>
            <a:br>
              <a:rPr lang="en-US" dirty="0" smtClean="0"/>
            </a:br>
            <a:r>
              <a:rPr lang="en-US" dirty="0" smtClean="0"/>
              <a:t>to Your Company</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6</a:t>
            </a:fld>
            <a:endParaRPr lang="en-US" dirty="0"/>
          </a:p>
        </p:txBody>
      </p:sp>
      <p:grpSp>
        <p:nvGrpSpPr>
          <p:cNvPr id="2" name="Group 1" title="Image of numbered bullets "/>
          <p:cNvGrpSpPr/>
          <p:nvPr/>
        </p:nvGrpSpPr>
        <p:grpSpPr>
          <a:xfrm>
            <a:off x="647700" y="1353973"/>
            <a:ext cx="457200" cy="4132427"/>
            <a:chOff x="647700" y="1353973"/>
            <a:chExt cx="457200" cy="4132427"/>
          </a:xfrm>
        </p:grpSpPr>
        <p:sp>
          <p:nvSpPr>
            <p:cNvPr id="21" name="Rectangle 20"/>
            <p:cNvSpPr/>
            <p:nvPr/>
          </p:nvSpPr>
          <p:spPr>
            <a:xfrm rot="5400000">
              <a:off x="-1189913" y="3305888"/>
              <a:ext cx="4132427" cy="228597"/>
            </a:xfrm>
            <a:prstGeom prst="rect">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rgbClr val="FFFFFF"/>
                </a:solidFill>
              </a:endParaRPr>
            </a:p>
          </p:txBody>
        </p:sp>
        <p:sp>
          <p:nvSpPr>
            <p:cNvPr id="22" name="Oval 21"/>
            <p:cNvSpPr/>
            <p:nvPr/>
          </p:nvSpPr>
          <p:spPr>
            <a:xfrm>
              <a:off x="647700" y="1524000"/>
              <a:ext cx="457200" cy="4572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FFFF"/>
                  </a:solidFill>
                </a:rPr>
                <a:t>1</a:t>
              </a:r>
            </a:p>
          </p:txBody>
        </p:sp>
        <p:sp>
          <p:nvSpPr>
            <p:cNvPr id="23" name="Oval 22"/>
            <p:cNvSpPr/>
            <p:nvPr/>
          </p:nvSpPr>
          <p:spPr>
            <a:xfrm>
              <a:off x="647700" y="2362200"/>
              <a:ext cx="457200" cy="4572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FFFF"/>
                  </a:solidFill>
                </a:rPr>
                <a:t>2</a:t>
              </a:r>
            </a:p>
          </p:txBody>
        </p:sp>
        <p:sp>
          <p:nvSpPr>
            <p:cNvPr id="24" name="Oval 23"/>
            <p:cNvSpPr/>
            <p:nvPr/>
          </p:nvSpPr>
          <p:spPr>
            <a:xfrm>
              <a:off x="647700" y="3200400"/>
              <a:ext cx="457200" cy="4572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FFFF"/>
                  </a:solidFill>
                </a:rPr>
                <a:t>3</a:t>
              </a:r>
              <a:endParaRPr lang="en-US" b="1" dirty="0">
                <a:solidFill>
                  <a:srgbClr val="FFFFFF"/>
                </a:solidFill>
              </a:endParaRPr>
            </a:p>
          </p:txBody>
        </p:sp>
        <p:sp>
          <p:nvSpPr>
            <p:cNvPr id="25" name="Oval 24"/>
            <p:cNvSpPr/>
            <p:nvPr/>
          </p:nvSpPr>
          <p:spPr>
            <a:xfrm>
              <a:off x="647700" y="4008967"/>
              <a:ext cx="457200" cy="4572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FFFF"/>
                  </a:solidFill>
                </a:rPr>
                <a:t>4</a:t>
              </a:r>
              <a:endParaRPr lang="en-US" b="1" dirty="0">
                <a:solidFill>
                  <a:srgbClr val="FFFFFF"/>
                </a:solidFill>
              </a:endParaRPr>
            </a:p>
          </p:txBody>
        </p:sp>
        <p:sp>
          <p:nvSpPr>
            <p:cNvPr id="26" name="Oval 25"/>
            <p:cNvSpPr/>
            <p:nvPr/>
          </p:nvSpPr>
          <p:spPr>
            <a:xfrm>
              <a:off x="647700" y="4800600"/>
              <a:ext cx="457200" cy="4572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rgbClr val="FFFFFF"/>
                  </a:solidFill>
                </a:rPr>
                <a:t>5</a:t>
              </a:r>
              <a:endParaRPr lang="en-US" b="1" dirty="0">
                <a:solidFill>
                  <a:srgbClr val="FFFFFF"/>
                </a:solidFill>
              </a:endParaRPr>
            </a:p>
          </p:txBody>
        </p:sp>
      </p:grpSp>
      <p:sp>
        <p:nvSpPr>
          <p:cNvPr id="27" name="Title 6"/>
          <p:cNvSpPr txBox="1">
            <a:spLocks/>
          </p:cNvSpPr>
          <p:nvPr/>
        </p:nvSpPr>
        <p:spPr>
          <a:xfrm>
            <a:off x="1223264" y="1600200"/>
            <a:ext cx="7577835" cy="381000"/>
          </a:xfrm>
          <a:prstGeom prst="rect">
            <a:avLst/>
          </a:prstGeom>
        </p:spPr>
        <p:txBody>
          <a:bodyPr anchor="ctr">
            <a:noAutofit/>
          </a:bodyPr>
          <a:lstStyle/>
          <a:p>
            <a:pPr>
              <a:spcBef>
                <a:spcPct val="0"/>
              </a:spcBef>
              <a:defRPr/>
            </a:pPr>
            <a:r>
              <a:rPr lang="en-US" sz="2000" dirty="0">
                <a:latin typeface="+mj-lt"/>
                <a:ea typeface="Tahoma" pitchFamily="34" charset="0"/>
                <a:cs typeface="Tahoma" pitchFamily="34" charset="0"/>
              </a:rPr>
              <a:t>People with disabilities are the </a:t>
            </a:r>
            <a:r>
              <a:rPr lang="en-US" sz="2000" b="1" dirty="0">
                <a:solidFill>
                  <a:schemeClr val="accent1"/>
                </a:solidFill>
                <a:latin typeface="+mj-lt"/>
                <a:ea typeface="Tahoma" pitchFamily="34" charset="0"/>
                <a:cs typeface="Tahoma" pitchFamily="34" charset="0"/>
              </a:rPr>
              <a:t>largest </a:t>
            </a:r>
            <a:r>
              <a:rPr lang="en-US" sz="2000" b="1" dirty="0" smtClean="0">
                <a:solidFill>
                  <a:schemeClr val="accent1"/>
                </a:solidFill>
                <a:latin typeface="+mj-lt"/>
                <a:ea typeface="Tahoma" pitchFamily="34" charset="0"/>
                <a:cs typeface="Tahoma" pitchFamily="34" charset="0"/>
              </a:rPr>
              <a:t>diversity </a:t>
            </a:r>
            <a:r>
              <a:rPr lang="en-US" sz="2000" b="1" dirty="0">
                <a:solidFill>
                  <a:schemeClr val="accent1"/>
                </a:solidFill>
                <a:latin typeface="+mj-lt"/>
                <a:ea typeface="Tahoma" pitchFamily="34" charset="0"/>
                <a:cs typeface="Tahoma" pitchFamily="34" charset="0"/>
              </a:rPr>
              <a:t>group</a:t>
            </a:r>
            <a:r>
              <a:rPr lang="en-US" sz="2000" dirty="0">
                <a:solidFill>
                  <a:schemeClr val="accent1"/>
                </a:solidFill>
                <a:latin typeface="+mj-lt"/>
                <a:ea typeface="Tahoma" pitchFamily="34" charset="0"/>
                <a:cs typeface="Tahoma" pitchFamily="34" charset="0"/>
              </a:rPr>
              <a:t> </a:t>
            </a:r>
            <a:r>
              <a:rPr lang="en-US" sz="2000" dirty="0">
                <a:latin typeface="+mj-lt"/>
                <a:ea typeface="Tahoma" pitchFamily="34" charset="0"/>
                <a:cs typeface="Tahoma" pitchFamily="34" charset="0"/>
              </a:rPr>
              <a:t>in the </a:t>
            </a:r>
            <a:r>
              <a:rPr lang="en-US" sz="2000" dirty="0" smtClean="0">
                <a:latin typeface="+mj-lt"/>
                <a:ea typeface="Tahoma" pitchFamily="34" charset="0"/>
                <a:cs typeface="Tahoma" pitchFamily="34" charset="0"/>
              </a:rPr>
              <a:t>country: </a:t>
            </a:r>
            <a:r>
              <a:rPr kumimoji="0" lang="en-US" sz="2000" i="0" u="none" strike="noStrike" kern="1200" cap="none" spc="0" normalizeH="0" baseline="0" noProof="0" dirty="0" smtClean="0">
                <a:ln>
                  <a:noFill/>
                </a:ln>
                <a:effectLst/>
                <a:uLnTx/>
                <a:uFillTx/>
                <a:latin typeface="+mj-lt"/>
                <a:ea typeface="+mj-ea"/>
                <a:cs typeface="Calibri" pitchFamily="34" charset="0"/>
              </a:rPr>
              <a:t>approximately</a:t>
            </a:r>
            <a:r>
              <a:rPr kumimoji="0" lang="en-US" sz="2000" i="0" u="none" strike="noStrike" kern="1200" cap="none" spc="0" normalizeH="0" noProof="0" dirty="0" smtClean="0">
                <a:ln>
                  <a:noFill/>
                </a:ln>
                <a:effectLst/>
                <a:uLnTx/>
                <a:uFillTx/>
                <a:latin typeface="+mj-lt"/>
                <a:ea typeface="+mj-ea"/>
                <a:cs typeface="Calibri" pitchFamily="34" charset="0"/>
              </a:rPr>
              <a:t> 20</a:t>
            </a:r>
            <a:r>
              <a:rPr kumimoji="0" lang="en-US" sz="2000" i="0" u="none" strike="noStrike" kern="1200" cap="none" spc="0" normalizeH="0" baseline="0" noProof="0" dirty="0" smtClean="0">
                <a:ln>
                  <a:noFill/>
                </a:ln>
                <a:effectLst/>
                <a:uLnTx/>
                <a:uFillTx/>
                <a:latin typeface="+mj-lt"/>
                <a:ea typeface="+mj-ea"/>
                <a:cs typeface="Calibri" pitchFamily="34" charset="0"/>
              </a:rPr>
              <a:t>% of the US</a:t>
            </a:r>
            <a:r>
              <a:rPr kumimoji="0" lang="en-US" sz="2000" i="0" u="none" strike="noStrike" kern="1200" cap="none" spc="0" normalizeH="0" noProof="0" dirty="0" smtClean="0">
                <a:ln>
                  <a:noFill/>
                </a:ln>
                <a:effectLst/>
                <a:uLnTx/>
                <a:uFillTx/>
                <a:latin typeface="+mj-lt"/>
                <a:ea typeface="+mj-ea"/>
                <a:cs typeface="Calibri" pitchFamily="34" charset="0"/>
              </a:rPr>
              <a:t> population has a disability</a:t>
            </a:r>
            <a:endParaRPr lang="en-US" sz="2000" dirty="0" smtClean="0">
              <a:latin typeface="+mj-lt"/>
              <a:cs typeface="Calibri" pitchFamily="34" charset="0"/>
            </a:endParaRPr>
          </a:p>
        </p:txBody>
      </p:sp>
      <p:sp>
        <p:nvSpPr>
          <p:cNvPr id="28" name="Title 6"/>
          <p:cNvSpPr txBox="1">
            <a:spLocks/>
          </p:cNvSpPr>
          <p:nvPr/>
        </p:nvSpPr>
        <p:spPr>
          <a:xfrm>
            <a:off x="1197864" y="2438400"/>
            <a:ext cx="7742935" cy="381000"/>
          </a:xfrm>
          <a:prstGeom prst="rect">
            <a:avLst/>
          </a:prstGeom>
        </p:spPr>
        <p:txBody>
          <a:bodyPr anchor="ctr">
            <a:noAutofit/>
          </a:bodyPr>
          <a:lstStyle/>
          <a:p>
            <a:pPr lvl="0">
              <a:spcBef>
                <a:spcPct val="0"/>
              </a:spcBef>
              <a:defRPr/>
            </a:pPr>
            <a:r>
              <a:rPr lang="en-US" sz="2000" dirty="0" smtClean="0">
                <a:latin typeface="+mj-lt"/>
                <a:ea typeface="Tahoma" pitchFamily="34" charset="0"/>
                <a:cs typeface="Tahoma" pitchFamily="34" charset="0"/>
              </a:rPr>
              <a:t>Nearly 80% of working-age Americans with disabilities are not employed; yet, the </a:t>
            </a:r>
            <a:r>
              <a:rPr lang="en-US" sz="2000" b="1" dirty="0" smtClean="0">
                <a:solidFill>
                  <a:schemeClr val="accent1"/>
                </a:solidFill>
                <a:latin typeface="+mj-lt"/>
                <a:ea typeface="Tahoma" pitchFamily="34" charset="0"/>
                <a:cs typeface="Tahoma" pitchFamily="34" charset="0"/>
              </a:rPr>
              <a:t>majority can and want to work</a:t>
            </a:r>
          </a:p>
        </p:txBody>
      </p:sp>
      <p:sp>
        <p:nvSpPr>
          <p:cNvPr id="32" name="Title 6"/>
          <p:cNvSpPr txBox="1">
            <a:spLocks/>
          </p:cNvSpPr>
          <p:nvPr/>
        </p:nvSpPr>
        <p:spPr>
          <a:xfrm>
            <a:off x="1207764" y="3276600"/>
            <a:ext cx="7733035" cy="410633"/>
          </a:xfrm>
          <a:prstGeom prst="rect">
            <a:avLst/>
          </a:prstGeom>
        </p:spPr>
        <p:txBody>
          <a:bodyPr anchor="ctr">
            <a:noAutofit/>
          </a:bodyPr>
          <a:lstStyle/>
          <a:p>
            <a:pPr>
              <a:spcBef>
                <a:spcPct val="0"/>
              </a:spcBef>
              <a:defRPr/>
            </a:pPr>
            <a:r>
              <a:rPr lang="en-US" sz="2000" dirty="0" smtClean="0">
                <a:latin typeface="+mj-lt"/>
                <a:ea typeface="Tahoma" pitchFamily="34" charset="0"/>
                <a:cs typeface="Tahoma" pitchFamily="34" charset="0"/>
              </a:rPr>
              <a:t>Changes to </a:t>
            </a:r>
            <a:r>
              <a:rPr lang="en-US" sz="2000" b="1" dirty="0" smtClean="0">
                <a:solidFill>
                  <a:schemeClr val="accent1"/>
                </a:solidFill>
                <a:latin typeface="+mj-lt"/>
                <a:ea typeface="Tahoma" pitchFamily="34" charset="0"/>
                <a:cs typeface="Tahoma" pitchFamily="34" charset="0"/>
              </a:rPr>
              <a:t>Labor Dept. regulations </a:t>
            </a:r>
            <a:r>
              <a:rPr lang="en-US" sz="2000" dirty="0" smtClean="0">
                <a:latin typeface="+mj-lt"/>
                <a:ea typeface="Tahoma" pitchFamily="34" charset="0"/>
                <a:cs typeface="Tahoma" pitchFamily="34" charset="0"/>
              </a:rPr>
              <a:t>(Section 503 and VEVRAA) for federal contractors address this </a:t>
            </a:r>
            <a:r>
              <a:rPr lang="en-US" sz="2000" dirty="0">
                <a:latin typeface="+mj-lt"/>
                <a:ea typeface="Tahoma" pitchFamily="34" charset="0"/>
                <a:cs typeface="Tahoma" pitchFamily="34" charset="0"/>
              </a:rPr>
              <a:t>employment gap</a:t>
            </a:r>
          </a:p>
        </p:txBody>
      </p:sp>
      <p:sp>
        <p:nvSpPr>
          <p:cNvPr id="30" name="Title 6"/>
          <p:cNvSpPr txBox="1">
            <a:spLocks/>
          </p:cNvSpPr>
          <p:nvPr/>
        </p:nvSpPr>
        <p:spPr>
          <a:xfrm>
            <a:off x="1197864" y="4085167"/>
            <a:ext cx="7438135" cy="410633"/>
          </a:xfrm>
          <a:prstGeom prst="rect">
            <a:avLst/>
          </a:prstGeom>
        </p:spPr>
        <p:txBody>
          <a:bodyPr anchor="ctr">
            <a:noAutofit/>
          </a:bodyPr>
          <a:lstStyle/>
          <a:p>
            <a:pPr lvl="0">
              <a:spcBef>
                <a:spcPct val="0"/>
              </a:spcBef>
              <a:defRPr/>
            </a:pPr>
            <a:r>
              <a:rPr lang="en-US" sz="2000" dirty="0" smtClean="0">
                <a:latin typeface="+mj-lt"/>
                <a:cs typeface="Calibri" pitchFamily="34" charset="0"/>
              </a:rPr>
              <a:t>Disability inclusion is proven to </a:t>
            </a:r>
            <a:r>
              <a:rPr lang="en-US" sz="2000" b="1" dirty="0" smtClean="0">
                <a:solidFill>
                  <a:schemeClr val="accent1"/>
                </a:solidFill>
                <a:latin typeface="+mj-lt"/>
                <a:cs typeface="Calibri" pitchFamily="34" charset="0"/>
              </a:rPr>
              <a:t>enhance </a:t>
            </a:r>
            <a:r>
              <a:rPr lang="en-US" sz="2000" b="1" dirty="0">
                <a:solidFill>
                  <a:schemeClr val="accent1"/>
                </a:solidFill>
                <a:latin typeface="+mj-lt"/>
                <a:cs typeface="Calibri" pitchFamily="34" charset="0"/>
              </a:rPr>
              <a:t>corporate culture and </a:t>
            </a:r>
            <a:r>
              <a:rPr lang="en-US" sz="2000" b="1" dirty="0" smtClean="0">
                <a:solidFill>
                  <a:schemeClr val="accent1"/>
                </a:solidFill>
                <a:latin typeface="+mj-lt"/>
                <a:cs typeface="Calibri" pitchFamily="34" charset="0"/>
              </a:rPr>
              <a:t>increase engagement </a:t>
            </a:r>
            <a:r>
              <a:rPr lang="en-US" sz="2000" dirty="0">
                <a:latin typeface="+mj-lt"/>
                <a:cs typeface="Calibri" pitchFamily="34" charset="0"/>
              </a:rPr>
              <a:t>across the broader workforce</a:t>
            </a:r>
          </a:p>
        </p:txBody>
      </p:sp>
      <p:sp>
        <p:nvSpPr>
          <p:cNvPr id="31" name="Title 6"/>
          <p:cNvSpPr txBox="1">
            <a:spLocks/>
          </p:cNvSpPr>
          <p:nvPr/>
        </p:nvSpPr>
        <p:spPr>
          <a:xfrm>
            <a:off x="1207764" y="4876800"/>
            <a:ext cx="7209535" cy="387064"/>
          </a:xfrm>
          <a:prstGeom prst="rect">
            <a:avLst/>
          </a:prstGeom>
        </p:spPr>
        <p:txBody>
          <a:bodyPr anchor="ctr">
            <a:noAutofit/>
          </a:bodyPr>
          <a:lstStyle/>
          <a:p>
            <a:r>
              <a:rPr lang="en-US" sz="2000" dirty="0">
                <a:latin typeface="+mj-lt"/>
                <a:cs typeface="Calibri" pitchFamily="34" charset="0"/>
              </a:rPr>
              <a:t>Strong </a:t>
            </a:r>
            <a:r>
              <a:rPr lang="en-US" sz="2000" b="1" dirty="0">
                <a:solidFill>
                  <a:schemeClr val="accent1"/>
                </a:solidFill>
                <a:latin typeface="+mj-lt"/>
                <a:cs typeface="Calibri" pitchFamily="34" charset="0"/>
              </a:rPr>
              <a:t>consumer preference </a:t>
            </a:r>
            <a:r>
              <a:rPr lang="en-US" sz="2000" dirty="0">
                <a:latin typeface="+mj-lt"/>
                <a:cs typeface="Calibri" pitchFamily="34" charset="0"/>
              </a:rPr>
              <a:t>for </a:t>
            </a:r>
            <a:r>
              <a:rPr lang="en-US" sz="2000" dirty="0" smtClean="0">
                <a:latin typeface="+mj-lt"/>
                <a:cs typeface="Calibri" pitchFamily="34" charset="0"/>
              </a:rPr>
              <a:t>companies that </a:t>
            </a:r>
            <a:r>
              <a:rPr lang="en-US" sz="2000" dirty="0">
                <a:latin typeface="+mj-lt"/>
                <a:cs typeface="Calibri" pitchFamily="34" charset="0"/>
              </a:rPr>
              <a:t>hire people with disabilities</a:t>
            </a:r>
          </a:p>
        </p:txBody>
      </p:sp>
    </p:spTree>
    <p:extLst>
      <p:ext uri="{BB962C8B-B14F-4D97-AF65-F5344CB8AC3E}">
        <p14:creationId xmlns:p14="http://schemas.microsoft.com/office/powerpoint/2010/main" val="245359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5313" y="213169"/>
            <a:ext cx="5853373" cy="977900"/>
          </a:xfrm>
        </p:spPr>
        <p:txBody>
          <a:bodyPr/>
          <a:lstStyle/>
          <a:p>
            <a:r>
              <a:rPr lang="en-US" dirty="0" smtClean="0"/>
              <a:t>About the </a:t>
            </a:r>
            <a:br>
              <a:rPr lang="en-US" dirty="0" smtClean="0"/>
            </a:br>
            <a:r>
              <a:rPr lang="en-US" dirty="0" smtClean="0"/>
              <a:t>Disability </a:t>
            </a:r>
            <a:r>
              <a:rPr lang="en-US" dirty="0"/>
              <a:t>Employment </a:t>
            </a:r>
            <a:r>
              <a:rPr lang="en-US" dirty="0" smtClean="0"/>
              <a:t>Tracker™</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7</a:t>
            </a:fld>
            <a:endParaRPr lang="en-US" dirty="0"/>
          </a:p>
        </p:txBody>
      </p:sp>
      <p:sp>
        <p:nvSpPr>
          <p:cNvPr id="7" name="Content Placeholder 6"/>
          <p:cNvSpPr>
            <a:spLocks noGrp="1"/>
          </p:cNvSpPr>
          <p:nvPr>
            <p:ph sz="quarter" idx="17"/>
          </p:nvPr>
        </p:nvSpPr>
        <p:spPr>
          <a:xfrm>
            <a:off x="304800" y="1645247"/>
            <a:ext cx="4495800" cy="4021683"/>
          </a:xfrm>
        </p:spPr>
        <p:txBody>
          <a:bodyPr/>
          <a:lstStyle/>
          <a:p>
            <a:pPr>
              <a:spcBef>
                <a:spcPts val="1200"/>
              </a:spcBef>
            </a:pPr>
            <a:r>
              <a:rPr lang="en-US" sz="2000" dirty="0" smtClean="0">
                <a:cs typeface="Arial"/>
              </a:rPr>
              <a:t>A </a:t>
            </a:r>
            <a:r>
              <a:rPr lang="en-US" sz="2000" b="1" dirty="0" smtClean="0">
                <a:solidFill>
                  <a:schemeClr val="accent1"/>
                </a:solidFill>
                <a:cs typeface="Arial"/>
              </a:rPr>
              <a:t>robust diagnostic tool </a:t>
            </a:r>
            <a:r>
              <a:rPr lang="en-US" sz="2000" dirty="0">
                <a:cs typeface="Arial"/>
              </a:rPr>
              <a:t>for companies,</a:t>
            </a:r>
            <a:r>
              <a:rPr lang="en-US" sz="2000" b="1" dirty="0">
                <a:cs typeface="Arial"/>
              </a:rPr>
              <a:t> </a:t>
            </a:r>
            <a:r>
              <a:rPr lang="en-US" sz="2000" dirty="0">
                <a:cs typeface="Arial"/>
              </a:rPr>
              <a:t>regardless of industry or size</a:t>
            </a:r>
          </a:p>
          <a:p>
            <a:pPr>
              <a:spcBef>
                <a:spcPts val="1200"/>
              </a:spcBef>
            </a:pPr>
            <a:r>
              <a:rPr lang="en-US" sz="2000" dirty="0" smtClean="0">
                <a:cs typeface="Arial"/>
              </a:rPr>
              <a:t>A</a:t>
            </a:r>
            <a:r>
              <a:rPr lang="en-US" sz="2000" b="1" dirty="0" smtClean="0">
                <a:cs typeface="Arial"/>
              </a:rPr>
              <a:t> </a:t>
            </a:r>
            <a:r>
              <a:rPr lang="en-US" sz="2000" b="1" dirty="0" smtClean="0">
                <a:solidFill>
                  <a:schemeClr val="accent1"/>
                </a:solidFill>
                <a:cs typeface="Arial"/>
              </a:rPr>
              <a:t>free, confidential </a:t>
            </a:r>
            <a:r>
              <a:rPr lang="en-US" sz="2000" b="1" dirty="0">
                <a:solidFill>
                  <a:schemeClr val="accent1"/>
                </a:solidFill>
                <a:cs typeface="Arial"/>
              </a:rPr>
              <a:t>assessment</a:t>
            </a:r>
            <a:r>
              <a:rPr lang="en-US" sz="2000" dirty="0">
                <a:solidFill>
                  <a:schemeClr val="accent1"/>
                </a:solidFill>
                <a:cs typeface="Arial"/>
              </a:rPr>
              <a:t> </a:t>
            </a:r>
            <a:r>
              <a:rPr lang="en-US" sz="2000" dirty="0" smtClean="0">
                <a:cs typeface="Arial"/>
              </a:rPr>
              <a:t>of </a:t>
            </a:r>
            <a:r>
              <a:rPr lang="en-US" sz="2000" dirty="0">
                <a:cs typeface="Arial"/>
              </a:rPr>
              <a:t>your approach to </a:t>
            </a:r>
            <a:r>
              <a:rPr lang="en-US" sz="2000" dirty="0" smtClean="0">
                <a:cs typeface="Arial"/>
              </a:rPr>
              <a:t>attracting, hiring and retaining employees </a:t>
            </a:r>
            <a:r>
              <a:rPr lang="en-US" sz="2000" dirty="0">
                <a:cs typeface="Arial"/>
              </a:rPr>
              <a:t>with disabilities and veterans</a:t>
            </a:r>
          </a:p>
          <a:p>
            <a:pPr>
              <a:spcBef>
                <a:spcPts val="1200"/>
              </a:spcBef>
            </a:pPr>
            <a:r>
              <a:rPr lang="en-US" sz="2000" dirty="0" smtClean="0">
                <a:cs typeface="Arial"/>
              </a:rPr>
              <a:t>Based upon the </a:t>
            </a:r>
            <a:r>
              <a:rPr lang="en-US" sz="2000" b="1" dirty="0" smtClean="0">
                <a:solidFill>
                  <a:schemeClr val="accent1"/>
                </a:solidFill>
                <a:cs typeface="Arial"/>
              </a:rPr>
              <a:t>needs of businesses </a:t>
            </a:r>
            <a:r>
              <a:rPr lang="en-US" sz="2000" dirty="0">
                <a:cs typeface="Arial"/>
              </a:rPr>
              <a:t>and</a:t>
            </a:r>
            <a:r>
              <a:rPr lang="en-US" sz="2000" b="1" dirty="0" smtClean="0">
                <a:solidFill>
                  <a:schemeClr val="accent1"/>
                </a:solidFill>
                <a:cs typeface="Arial"/>
              </a:rPr>
              <a:t> developed with corporate leaders</a:t>
            </a:r>
          </a:p>
          <a:p>
            <a:pPr>
              <a:spcBef>
                <a:spcPts val="1200"/>
              </a:spcBef>
            </a:pPr>
            <a:endParaRPr lang="en-US" sz="2000" b="1" dirty="0">
              <a:solidFill>
                <a:schemeClr val="accent1"/>
              </a:solidFill>
              <a:cs typeface="Arial"/>
            </a:endParaRPr>
          </a:p>
          <a:p>
            <a:pPr marL="0" indent="0">
              <a:spcBef>
                <a:spcPts val="1200"/>
              </a:spcBef>
              <a:buNone/>
            </a:pPr>
            <a:endParaRPr lang="en-US" sz="2000" b="1" dirty="0" smtClean="0">
              <a:solidFill>
                <a:schemeClr val="accent1"/>
              </a:solidFill>
              <a:cs typeface="Arial"/>
            </a:endParaRPr>
          </a:p>
          <a:p>
            <a:endParaRPr lang="en-US" sz="2000" dirty="0"/>
          </a:p>
        </p:txBody>
      </p:sp>
      <p:pic>
        <p:nvPicPr>
          <p:cNvPr id="2" name="Picture 1" title="People meeting at table "/>
          <p:cNvPicPr>
            <a:picLocks noChangeAspect="1"/>
          </p:cNvPicPr>
          <p:nvPr/>
        </p:nvPicPr>
        <p:blipFill rotWithShape="1">
          <a:blip r:embed="rId3">
            <a:extLst>
              <a:ext uri="{28A0092B-C50C-407E-A947-70E740481C1C}">
                <a14:useLocalDpi xmlns:a14="http://schemas.microsoft.com/office/drawing/2010/main" val="0"/>
              </a:ext>
            </a:extLst>
          </a:blip>
          <a:srcRect r="23154"/>
          <a:stretch/>
        </p:blipFill>
        <p:spPr>
          <a:xfrm>
            <a:off x="4724400" y="1607655"/>
            <a:ext cx="4191000" cy="3642689"/>
          </a:xfrm>
          <a:prstGeom prst="rect">
            <a:avLst/>
          </a:prstGeom>
        </p:spPr>
      </p:pic>
    </p:spTree>
    <p:extLst>
      <p:ext uri="{BB962C8B-B14F-4D97-AF65-F5344CB8AC3E}">
        <p14:creationId xmlns:p14="http://schemas.microsoft.com/office/powerpoint/2010/main" val="83489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a:xfrm>
            <a:off x="0" y="372469"/>
            <a:ext cx="9144000" cy="977900"/>
          </a:xfrm>
        </p:spPr>
        <p:txBody>
          <a:bodyPr/>
          <a:lstStyle/>
          <a:p>
            <a:r>
              <a:rPr lang="en-US" dirty="0" smtClean="0"/>
              <a:t>Disability </a:t>
            </a:r>
            <a:r>
              <a:rPr lang="en-US" dirty="0"/>
              <a:t>Employment </a:t>
            </a:r>
            <a:r>
              <a:rPr lang="en-US" dirty="0" smtClean="0"/>
              <a:t>Tracker™: </a:t>
            </a:r>
            <a:br>
              <a:rPr lang="en-US" dirty="0" smtClean="0"/>
            </a:br>
            <a:r>
              <a:rPr lang="en-US" dirty="0" smtClean="0"/>
              <a:t>Areas Assessed</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8</a:t>
            </a:fld>
            <a:endParaRPr lang="en-US" dirty="0"/>
          </a:p>
        </p:txBody>
      </p:sp>
      <p:sp>
        <p:nvSpPr>
          <p:cNvPr id="5" name="Content Placeholder 4"/>
          <p:cNvSpPr>
            <a:spLocks noGrp="1"/>
          </p:cNvSpPr>
          <p:nvPr>
            <p:ph sz="quarter" idx="15"/>
          </p:nvPr>
        </p:nvSpPr>
        <p:spPr>
          <a:xfrm>
            <a:off x="347022" y="1676400"/>
            <a:ext cx="8458200" cy="548640"/>
          </a:xfrm>
        </p:spPr>
        <p:txBody>
          <a:bodyPr/>
          <a:lstStyle/>
          <a:p>
            <a:r>
              <a:rPr lang="en-US" b="1" dirty="0" smtClean="0"/>
              <a:t>Stages of Employment Life Cycle</a:t>
            </a:r>
            <a:endParaRPr lang="en-US" b="1" dirty="0"/>
          </a:p>
        </p:txBody>
      </p:sp>
      <p:grpSp>
        <p:nvGrpSpPr>
          <p:cNvPr id="3" name="Group 2" descr="Climate and Culture: Employee Engagement, Transparency in Policies and Processes&#10;&#10;Employment Lifecycle:Recruitment, Onboarding, Performance Management, Accommodations&#10;&#10;Tracking &amp; Measurement: Disclosure Protocols, Employee Surveys&#10;&#10;Results &amp; Opportunities: Outcomes in Past 12 months, Goals for next 12-18 months &#10;" title="Stages of Employment Life Cycle "/>
          <p:cNvGrpSpPr/>
          <p:nvPr/>
        </p:nvGrpSpPr>
        <p:grpSpPr>
          <a:xfrm>
            <a:off x="381000" y="2350907"/>
            <a:ext cx="8458200" cy="1068737"/>
            <a:chOff x="381000" y="2350907"/>
            <a:chExt cx="8458200" cy="1068737"/>
          </a:xfrm>
        </p:grpSpPr>
        <p:pic>
          <p:nvPicPr>
            <p:cNvPr id="7" name="Picture 6" title="Results &amp; Opportunities"/>
            <p:cNvPicPr>
              <a:picLocks noChangeAspect="1"/>
            </p:cNvPicPr>
            <p:nvPr/>
          </p:nvPicPr>
          <p:blipFill>
            <a:blip r:embed="rId3" cstate="print"/>
            <a:stretch>
              <a:fillRect/>
            </a:stretch>
          </p:blipFill>
          <p:spPr>
            <a:xfrm>
              <a:off x="6962870" y="2350907"/>
              <a:ext cx="1876330" cy="1051490"/>
            </a:xfrm>
            <a:prstGeom prst="rect">
              <a:avLst/>
            </a:prstGeom>
          </p:spPr>
        </p:pic>
        <p:pic>
          <p:nvPicPr>
            <p:cNvPr id="8" name="Picture 7" title="Tracking &amp; Measurement"/>
            <p:cNvPicPr>
              <a:picLocks noChangeAspect="1"/>
            </p:cNvPicPr>
            <p:nvPr/>
          </p:nvPicPr>
          <p:blipFill>
            <a:blip r:embed="rId3" cstate="print"/>
            <a:stretch>
              <a:fillRect/>
            </a:stretch>
          </p:blipFill>
          <p:spPr>
            <a:xfrm>
              <a:off x="4724400" y="2368154"/>
              <a:ext cx="1955366" cy="1051490"/>
            </a:xfrm>
            <a:prstGeom prst="rect">
              <a:avLst/>
            </a:prstGeom>
          </p:spPr>
        </p:pic>
        <p:pic>
          <p:nvPicPr>
            <p:cNvPr id="9" name="Picture 8" title="Employment Lifecycle "/>
            <p:cNvPicPr>
              <a:picLocks noChangeAspect="1"/>
            </p:cNvPicPr>
            <p:nvPr/>
          </p:nvPicPr>
          <p:blipFill>
            <a:blip r:embed="rId3" cstate="print"/>
            <a:stretch>
              <a:fillRect/>
            </a:stretch>
          </p:blipFill>
          <p:spPr>
            <a:xfrm>
              <a:off x="2598895" y="2362081"/>
              <a:ext cx="1871071" cy="1051490"/>
            </a:xfrm>
            <a:prstGeom prst="rect">
              <a:avLst/>
            </a:prstGeom>
          </p:spPr>
        </p:pic>
        <p:pic>
          <p:nvPicPr>
            <p:cNvPr id="10" name="Picture 9" title="Climate &amp; Culture"/>
            <p:cNvPicPr>
              <a:picLocks noChangeAspect="1"/>
            </p:cNvPicPr>
            <p:nvPr/>
          </p:nvPicPr>
          <p:blipFill>
            <a:blip r:embed="rId3" cstate="print"/>
            <a:stretch>
              <a:fillRect/>
            </a:stretch>
          </p:blipFill>
          <p:spPr>
            <a:xfrm>
              <a:off x="381000" y="2353234"/>
              <a:ext cx="1946574" cy="1051490"/>
            </a:xfrm>
            <a:prstGeom prst="rect">
              <a:avLst/>
            </a:prstGeom>
          </p:spPr>
        </p:pic>
        <p:sp>
          <p:nvSpPr>
            <p:cNvPr id="11" name="TextBox 10" title="Climate &amp; Culture"/>
            <p:cNvSpPr txBox="1"/>
            <p:nvPr/>
          </p:nvSpPr>
          <p:spPr>
            <a:xfrm>
              <a:off x="685618" y="2593919"/>
              <a:ext cx="1447982" cy="584775"/>
            </a:xfrm>
            <a:prstGeom prst="rect">
              <a:avLst/>
            </a:prstGeom>
            <a:noFill/>
          </p:spPr>
          <p:txBody>
            <a:bodyPr wrap="square" rtlCol="0">
              <a:spAutoFit/>
            </a:bodyPr>
            <a:lstStyle/>
            <a:p>
              <a:pPr algn="ctr" defTabSz="457200"/>
              <a:r>
                <a:rPr lang="en-US" sz="1600" b="1" dirty="0" smtClean="0">
                  <a:solidFill>
                    <a:srgbClr val="FFFFFF"/>
                  </a:solidFill>
                  <a:cs typeface="Arial"/>
                </a:rPr>
                <a:t>Climate and Culture</a:t>
              </a:r>
              <a:endParaRPr lang="en-US" sz="1600" b="1" dirty="0">
                <a:solidFill>
                  <a:srgbClr val="FFFFFF"/>
                </a:solidFill>
                <a:cs typeface="Arial"/>
              </a:endParaRPr>
            </a:p>
          </p:txBody>
        </p:sp>
        <p:sp>
          <p:nvSpPr>
            <p:cNvPr id="12" name="TextBox 11" title="Employment Lifecycle"/>
            <p:cNvSpPr txBox="1"/>
            <p:nvPr/>
          </p:nvSpPr>
          <p:spPr>
            <a:xfrm>
              <a:off x="2819218" y="2596246"/>
              <a:ext cx="1447982" cy="584775"/>
            </a:xfrm>
            <a:prstGeom prst="rect">
              <a:avLst/>
            </a:prstGeom>
            <a:noFill/>
          </p:spPr>
          <p:txBody>
            <a:bodyPr wrap="square" rtlCol="0">
              <a:spAutoFit/>
            </a:bodyPr>
            <a:lstStyle/>
            <a:p>
              <a:pPr algn="ctr" defTabSz="457200"/>
              <a:r>
                <a:rPr lang="en-US" sz="1600" b="1" dirty="0" smtClean="0">
                  <a:solidFill>
                    <a:srgbClr val="FFFFFF"/>
                  </a:solidFill>
                  <a:cs typeface="Arial"/>
                </a:rPr>
                <a:t>Employment Lifecycle</a:t>
              </a:r>
            </a:p>
          </p:txBody>
        </p:sp>
        <p:sp>
          <p:nvSpPr>
            <p:cNvPr id="14" name="TextBox 13" title="Tracking &amp; Measurement"/>
            <p:cNvSpPr txBox="1"/>
            <p:nvPr/>
          </p:nvSpPr>
          <p:spPr>
            <a:xfrm>
              <a:off x="4876800" y="2615042"/>
              <a:ext cx="1537716" cy="584775"/>
            </a:xfrm>
            <a:prstGeom prst="rect">
              <a:avLst/>
            </a:prstGeom>
            <a:noFill/>
          </p:spPr>
          <p:txBody>
            <a:bodyPr wrap="square" rtlCol="0">
              <a:spAutoFit/>
            </a:bodyPr>
            <a:lstStyle/>
            <a:p>
              <a:pPr algn="ctr" defTabSz="457200"/>
              <a:r>
                <a:rPr lang="en-US" sz="1600" b="1" dirty="0" smtClean="0">
                  <a:solidFill>
                    <a:srgbClr val="FFFFFF"/>
                  </a:solidFill>
                  <a:cs typeface="Arial"/>
                </a:rPr>
                <a:t>Tracking &amp; Measurement</a:t>
              </a:r>
              <a:endParaRPr lang="en-US" sz="1600" b="1" dirty="0">
                <a:solidFill>
                  <a:srgbClr val="FFFFFF"/>
                </a:solidFill>
                <a:cs typeface="Arial"/>
              </a:endParaRPr>
            </a:p>
          </p:txBody>
        </p:sp>
        <p:sp>
          <p:nvSpPr>
            <p:cNvPr id="15" name="TextBox 14" title="Results &amp; Opportunities "/>
            <p:cNvSpPr txBox="1"/>
            <p:nvPr/>
          </p:nvSpPr>
          <p:spPr>
            <a:xfrm>
              <a:off x="7086600" y="2617369"/>
              <a:ext cx="1665430" cy="584775"/>
            </a:xfrm>
            <a:prstGeom prst="rect">
              <a:avLst/>
            </a:prstGeom>
            <a:noFill/>
          </p:spPr>
          <p:txBody>
            <a:bodyPr wrap="square" rtlCol="0">
              <a:spAutoFit/>
            </a:bodyPr>
            <a:lstStyle/>
            <a:p>
              <a:pPr algn="ctr" defTabSz="457200"/>
              <a:r>
                <a:rPr lang="en-US" sz="1600" b="1" dirty="0" smtClean="0">
                  <a:solidFill>
                    <a:srgbClr val="FFFFFF"/>
                  </a:solidFill>
                  <a:cs typeface="Arial"/>
                </a:rPr>
                <a:t>Results &amp; Opportunities</a:t>
              </a:r>
            </a:p>
          </p:txBody>
        </p:sp>
        <p:pic>
          <p:nvPicPr>
            <p:cNvPr id="21" name="Picture 20"/>
            <p:cNvPicPr>
              <a:picLocks noChangeAspect="1"/>
            </p:cNvPicPr>
            <p:nvPr/>
          </p:nvPicPr>
          <p:blipFill>
            <a:blip r:embed="rId4" cstate="print"/>
            <a:stretch>
              <a:fillRect/>
            </a:stretch>
          </p:blipFill>
          <p:spPr>
            <a:xfrm>
              <a:off x="2133600" y="2615042"/>
              <a:ext cx="701540" cy="513982"/>
            </a:xfrm>
            <a:prstGeom prst="rect">
              <a:avLst/>
            </a:prstGeom>
          </p:spPr>
        </p:pic>
        <p:pic>
          <p:nvPicPr>
            <p:cNvPr id="24" name="Picture 23"/>
            <p:cNvPicPr>
              <a:picLocks noChangeAspect="1"/>
            </p:cNvPicPr>
            <p:nvPr/>
          </p:nvPicPr>
          <p:blipFill>
            <a:blip r:embed="rId4" cstate="print"/>
            <a:stretch>
              <a:fillRect/>
            </a:stretch>
          </p:blipFill>
          <p:spPr>
            <a:xfrm>
              <a:off x="4156659" y="2636908"/>
              <a:ext cx="701540" cy="513982"/>
            </a:xfrm>
            <a:prstGeom prst="rect">
              <a:avLst/>
            </a:prstGeom>
          </p:spPr>
        </p:pic>
        <p:pic>
          <p:nvPicPr>
            <p:cNvPr id="25" name="Picture 24"/>
            <p:cNvPicPr>
              <a:picLocks noChangeAspect="1"/>
            </p:cNvPicPr>
            <p:nvPr/>
          </p:nvPicPr>
          <p:blipFill>
            <a:blip r:embed="rId4" cstate="print"/>
            <a:stretch>
              <a:fillRect/>
            </a:stretch>
          </p:blipFill>
          <p:spPr>
            <a:xfrm>
              <a:off x="6490534" y="2621988"/>
              <a:ext cx="701540" cy="513982"/>
            </a:xfrm>
            <a:prstGeom prst="rect">
              <a:avLst/>
            </a:prstGeom>
          </p:spPr>
        </p:pic>
      </p:grpSp>
      <p:sp>
        <p:nvSpPr>
          <p:cNvPr id="2" name="Content Placeholder 1"/>
          <p:cNvSpPr>
            <a:spLocks noGrp="1"/>
          </p:cNvSpPr>
          <p:nvPr>
            <p:ph sz="quarter" idx="17"/>
          </p:nvPr>
        </p:nvSpPr>
        <p:spPr>
          <a:xfrm>
            <a:off x="381000" y="3587751"/>
            <a:ext cx="2103370" cy="2442378"/>
          </a:xfrm>
        </p:spPr>
        <p:txBody>
          <a:bodyPr/>
          <a:lstStyle/>
          <a:p>
            <a:pPr marL="228600" indent="-228600">
              <a:spcBef>
                <a:spcPts val="600"/>
              </a:spcBef>
              <a:buClr>
                <a:srgbClr val="0073AE"/>
              </a:buClr>
              <a:buSzPct val="100000"/>
            </a:pPr>
            <a:r>
              <a:rPr lang="en-US" sz="2000" dirty="0">
                <a:solidFill>
                  <a:srgbClr val="000000"/>
                </a:solidFill>
                <a:cs typeface="Arial"/>
              </a:rPr>
              <a:t>Employee Engagement</a:t>
            </a:r>
          </a:p>
          <a:p>
            <a:pPr marL="228600" indent="-228600">
              <a:spcBef>
                <a:spcPts val="600"/>
              </a:spcBef>
              <a:buClr>
                <a:srgbClr val="0073AE"/>
              </a:buClr>
              <a:buSzPct val="100000"/>
            </a:pPr>
            <a:r>
              <a:rPr lang="en-US" sz="2000" dirty="0">
                <a:cs typeface="Arial"/>
              </a:rPr>
              <a:t>Transparency</a:t>
            </a:r>
            <a:r>
              <a:rPr lang="en-US" sz="2000" dirty="0">
                <a:solidFill>
                  <a:srgbClr val="000000"/>
                </a:solidFill>
                <a:cs typeface="Arial"/>
              </a:rPr>
              <a:t> in Policies and Processes</a:t>
            </a:r>
          </a:p>
          <a:p>
            <a:pPr marL="0" indent="0">
              <a:buNone/>
            </a:pPr>
            <a:endParaRPr lang="en-US" dirty="0"/>
          </a:p>
        </p:txBody>
      </p:sp>
      <p:sp>
        <p:nvSpPr>
          <p:cNvPr id="18" name="Content Placeholder 1"/>
          <p:cNvSpPr txBox="1">
            <a:spLocks/>
          </p:cNvSpPr>
          <p:nvPr/>
        </p:nvSpPr>
        <p:spPr>
          <a:xfrm>
            <a:off x="2620745" y="3587751"/>
            <a:ext cx="2484655" cy="2442378"/>
          </a:xfrm>
          <a:prstGeom prst="rect">
            <a:avLst/>
          </a:prstGeom>
        </p:spPr>
        <p:txBody>
          <a:bodyPr/>
          <a:lstStyle>
            <a:lvl1pPr marL="342900" indent="-3429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0073AE"/>
              </a:buClr>
              <a:buSzPct val="100000"/>
            </a:pPr>
            <a:r>
              <a:rPr lang="en-US" sz="2000" dirty="0">
                <a:solidFill>
                  <a:srgbClr val="000000"/>
                </a:solidFill>
                <a:cs typeface="Arial"/>
              </a:rPr>
              <a:t>Recruitment</a:t>
            </a:r>
          </a:p>
          <a:p>
            <a:pPr marL="228600" indent="-228600">
              <a:spcBef>
                <a:spcPts val="600"/>
              </a:spcBef>
              <a:buClr>
                <a:srgbClr val="0073AE"/>
              </a:buClr>
              <a:buSzPct val="100000"/>
            </a:pPr>
            <a:r>
              <a:rPr lang="en-US" sz="2000" dirty="0">
                <a:solidFill>
                  <a:srgbClr val="000000"/>
                </a:solidFill>
                <a:cs typeface="Arial"/>
              </a:rPr>
              <a:t>Onboarding</a:t>
            </a:r>
          </a:p>
          <a:p>
            <a:pPr marL="228600" indent="-228600">
              <a:spcBef>
                <a:spcPts val="600"/>
              </a:spcBef>
              <a:buClr>
                <a:srgbClr val="0073AE"/>
              </a:buClr>
              <a:buSzPct val="100000"/>
            </a:pPr>
            <a:r>
              <a:rPr lang="en-US" sz="2000" dirty="0">
                <a:solidFill>
                  <a:srgbClr val="000000"/>
                </a:solidFill>
                <a:cs typeface="Arial"/>
              </a:rPr>
              <a:t>Performance </a:t>
            </a:r>
            <a:r>
              <a:rPr lang="en-US" sz="2000" dirty="0" smtClean="0">
                <a:solidFill>
                  <a:srgbClr val="000000"/>
                </a:solidFill>
                <a:cs typeface="Arial"/>
              </a:rPr>
              <a:t>Management</a:t>
            </a:r>
            <a:endParaRPr lang="en-US" sz="2000" dirty="0">
              <a:solidFill>
                <a:srgbClr val="000000"/>
              </a:solidFill>
              <a:cs typeface="Arial"/>
            </a:endParaRPr>
          </a:p>
          <a:p>
            <a:pPr marL="228600" indent="-228600">
              <a:spcBef>
                <a:spcPts val="600"/>
              </a:spcBef>
              <a:buClr>
                <a:srgbClr val="0073AE"/>
              </a:buClr>
              <a:buSzPct val="100000"/>
            </a:pPr>
            <a:r>
              <a:rPr lang="en-US" sz="2000" dirty="0">
                <a:cs typeface="Arial"/>
              </a:rPr>
              <a:t>Accommodations</a:t>
            </a:r>
          </a:p>
          <a:p>
            <a:pPr marL="0" indent="0">
              <a:buFont typeface="Wingdings" panose="05000000000000000000" pitchFamily="2" charset="2"/>
              <a:buNone/>
            </a:pPr>
            <a:endParaRPr lang="en-US" dirty="0"/>
          </a:p>
        </p:txBody>
      </p:sp>
      <p:sp>
        <p:nvSpPr>
          <p:cNvPr id="19" name="Content Placeholder 1"/>
          <p:cNvSpPr txBox="1">
            <a:spLocks/>
          </p:cNvSpPr>
          <p:nvPr/>
        </p:nvSpPr>
        <p:spPr>
          <a:xfrm>
            <a:off x="4953000" y="3587751"/>
            <a:ext cx="1882879" cy="2442378"/>
          </a:xfrm>
          <a:prstGeom prst="rect">
            <a:avLst/>
          </a:prstGeom>
        </p:spPr>
        <p:txBody>
          <a:bodyPr/>
          <a:lstStyle>
            <a:lvl1pPr marL="342900" indent="-3429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0073AE"/>
              </a:buClr>
              <a:buSzPct val="100000"/>
            </a:pPr>
            <a:r>
              <a:rPr lang="en-US" sz="2000" dirty="0">
                <a:solidFill>
                  <a:srgbClr val="000000"/>
                </a:solidFill>
                <a:cs typeface="Arial"/>
              </a:rPr>
              <a:t>Disclosure Protocols</a:t>
            </a:r>
          </a:p>
          <a:p>
            <a:pPr marL="228600" indent="-228600">
              <a:spcBef>
                <a:spcPts val="600"/>
              </a:spcBef>
              <a:buClr>
                <a:srgbClr val="0073AE"/>
              </a:buClr>
              <a:buSzPct val="100000"/>
            </a:pPr>
            <a:r>
              <a:rPr lang="en-US" sz="2000" dirty="0">
                <a:solidFill>
                  <a:srgbClr val="000000"/>
                </a:solidFill>
                <a:cs typeface="Arial"/>
              </a:rPr>
              <a:t>Employee Surveys </a:t>
            </a:r>
          </a:p>
          <a:p>
            <a:pPr marL="0" indent="0">
              <a:buFont typeface="Wingdings" panose="05000000000000000000" pitchFamily="2" charset="2"/>
              <a:buNone/>
            </a:pPr>
            <a:endParaRPr lang="en-US" dirty="0"/>
          </a:p>
        </p:txBody>
      </p:sp>
      <p:sp>
        <p:nvSpPr>
          <p:cNvPr id="26" name="Content Placeholder 1"/>
          <p:cNvSpPr txBox="1">
            <a:spLocks/>
          </p:cNvSpPr>
          <p:nvPr/>
        </p:nvSpPr>
        <p:spPr>
          <a:xfrm>
            <a:off x="6841304" y="3587751"/>
            <a:ext cx="2302696" cy="2442378"/>
          </a:xfrm>
          <a:prstGeom prst="rect">
            <a:avLst/>
          </a:prstGeom>
        </p:spPr>
        <p:txBody>
          <a:bodyPr/>
          <a:lstStyle>
            <a:lvl1pPr marL="342900" indent="-3429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25000"/>
              <a:buFont typeface="Wingdings" panose="05000000000000000000" pitchFamily="2"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600"/>
              </a:spcBef>
              <a:buClr>
                <a:srgbClr val="0073AE"/>
              </a:buClr>
              <a:buSzPct val="100000"/>
            </a:pPr>
            <a:r>
              <a:rPr lang="en-US" sz="2000" dirty="0">
                <a:solidFill>
                  <a:srgbClr val="000000"/>
                </a:solidFill>
                <a:cs typeface="Arial"/>
              </a:rPr>
              <a:t>Outcomes in Past </a:t>
            </a:r>
            <a:r>
              <a:rPr lang="en-US" sz="2000" dirty="0" smtClean="0">
                <a:solidFill>
                  <a:srgbClr val="000000"/>
                </a:solidFill>
                <a:cs typeface="Arial"/>
              </a:rPr>
              <a:t>12 Months</a:t>
            </a:r>
            <a:endParaRPr lang="en-US" sz="2000" dirty="0">
              <a:solidFill>
                <a:srgbClr val="000000"/>
              </a:solidFill>
              <a:cs typeface="Arial"/>
            </a:endParaRPr>
          </a:p>
          <a:p>
            <a:pPr marL="228600" indent="-228600">
              <a:spcBef>
                <a:spcPts val="600"/>
              </a:spcBef>
              <a:buClr>
                <a:srgbClr val="0073AE"/>
              </a:buClr>
              <a:buSzPct val="100000"/>
            </a:pPr>
            <a:r>
              <a:rPr lang="en-US" sz="2000" dirty="0">
                <a:solidFill>
                  <a:srgbClr val="000000"/>
                </a:solidFill>
                <a:cs typeface="Arial"/>
              </a:rPr>
              <a:t>Goals for Next 12-18 Months</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403816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77900"/>
          </a:xfrm>
        </p:spPr>
        <p:txBody>
          <a:bodyPr/>
          <a:lstStyle/>
          <a:p>
            <a:r>
              <a:rPr lang="en-US" dirty="0"/>
              <a:t>Overview of </a:t>
            </a:r>
            <a:r>
              <a:rPr lang="en-US" dirty="0" smtClean="0"/>
              <a:t>Years </a:t>
            </a:r>
            <a:r>
              <a:rPr lang="en-US" dirty="0"/>
              <a:t>1</a:t>
            </a:r>
            <a:r>
              <a:rPr lang="en-US" dirty="0" smtClean="0"/>
              <a:t> &amp; 2 Tracker </a:t>
            </a:r>
            <a:br>
              <a:rPr lang="en-US" dirty="0" smtClean="0"/>
            </a:br>
            <a:r>
              <a:rPr lang="en-US" dirty="0" smtClean="0"/>
              <a:t>Respondents</a:t>
            </a:r>
            <a:endParaRPr lang="en-US" dirty="0"/>
          </a:p>
        </p:txBody>
      </p:sp>
      <p:sp>
        <p:nvSpPr>
          <p:cNvPr id="4" name="Slide Number Placeholder 3"/>
          <p:cNvSpPr>
            <a:spLocks noGrp="1"/>
          </p:cNvSpPr>
          <p:nvPr>
            <p:ph type="sldNum" sz="quarter" idx="12"/>
          </p:nvPr>
        </p:nvSpPr>
        <p:spPr/>
        <p:txBody>
          <a:bodyPr/>
          <a:lstStyle/>
          <a:p>
            <a:fld id="{6E8A2DA3-49F7-8C4D-9D96-11C7954C97B7}" type="slidenum">
              <a:rPr lang="en-US" smtClean="0"/>
              <a:pPr/>
              <a:t>9</a:t>
            </a:fld>
            <a:endParaRPr lang="en-US" dirty="0"/>
          </a:p>
        </p:txBody>
      </p:sp>
      <p:sp>
        <p:nvSpPr>
          <p:cNvPr id="10" name="Content Placeholder 5"/>
          <p:cNvSpPr>
            <a:spLocks noGrp="1"/>
          </p:cNvSpPr>
          <p:nvPr>
            <p:ph sz="quarter" idx="17"/>
          </p:nvPr>
        </p:nvSpPr>
        <p:spPr/>
        <p:txBody>
          <a:bodyPr/>
          <a:lstStyle/>
          <a:p>
            <a:pPr>
              <a:spcBef>
                <a:spcPts val="1200"/>
              </a:spcBef>
            </a:pPr>
            <a:r>
              <a:rPr lang="en-US" b="1" dirty="0">
                <a:solidFill>
                  <a:schemeClr val="accent1"/>
                </a:solidFill>
              </a:rPr>
              <a:t>47%</a:t>
            </a:r>
            <a:r>
              <a:rPr lang="en-US" dirty="0">
                <a:solidFill>
                  <a:schemeClr val="accent1"/>
                </a:solidFill>
              </a:rPr>
              <a:t> </a:t>
            </a:r>
            <a:r>
              <a:rPr lang="en-US" dirty="0">
                <a:solidFill>
                  <a:schemeClr val="tx1">
                    <a:lumMod val="75000"/>
                    <a:lumOff val="25000"/>
                  </a:schemeClr>
                </a:solidFill>
              </a:rPr>
              <a:t>Fortune </a:t>
            </a:r>
            <a:r>
              <a:rPr lang="en-US" dirty="0" smtClean="0">
                <a:solidFill>
                  <a:schemeClr val="tx1">
                    <a:lumMod val="75000"/>
                    <a:lumOff val="25000"/>
                  </a:schemeClr>
                </a:solidFill>
              </a:rPr>
              <a:t>500</a:t>
            </a:r>
            <a:endParaRPr lang="en-US" sz="900" b="1" dirty="0">
              <a:solidFill>
                <a:schemeClr val="tx1">
                  <a:lumMod val="75000"/>
                  <a:lumOff val="25000"/>
                </a:schemeClr>
              </a:solidFill>
            </a:endParaRPr>
          </a:p>
          <a:p>
            <a:pPr>
              <a:spcBef>
                <a:spcPts val="1200"/>
              </a:spcBef>
            </a:pPr>
            <a:r>
              <a:rPr lang="en-US" b="1" dirty="0">
                <a:solidFill>
                  <a:schemeClr val="accent1"/>
                </a:solidFill>
              </a:rPr>
              <a:t>87%</a:t>
            </a:r>
            <a:r>
              <a:rPr lang="en-US" b="1" dirty="0">
                <a:solidFill>
                  <a:schemeClr val="accent5"/>
                </a:solidFill>
              </a:rPr>
              <a:t> </a:t>
            </a:r>
            <a:r>
              <a:rPr lang="en-US" dirty="0">
                <a:solidFill>
                  <a:schemeClr val="tx1">
                    <a:lumMod val="75000"/>
                    <a:lumOff val="25000"/>
                  </a:schemeClr>
                </a:solidFill>
              </a:rPr>
              <a:t>Federal </a:t>
            </a:r>
            <a:r>
              <a:rPr lang="en-US" dirty="0" smtClean="0">
                <a:solidFill>
                  <a:schemeClr val="tx1">
                    <a:lumMod val="75000"/>
                    <a:lumOff val="25000"/>
                  </a:schemeClr>
                </a:solidFill>
              </a:rPr>
              <a:t>Contractors</a:t>
            </a:r>
            <a:endParaRPr lang="en-US" sz="900" dirty="0">
              <a:solidFill>
                <a:schemeClr val="tx1">
                  <a:lumMod val="75000"/>
                  <a:lumOff val="25000"/>
                </a:schemeClr>
              </a:solidFill>
            </a:endParaRPr>
          </a:p>
          <a:p>
            <a:pPr>
              <a:spcBef>
                <a:spcPts val="1200"/>
              </a:spcBef>
            </a:pPr>
            <a:r>
              <a:rPr lang="en-US" b="1" dirty="0" smtClean="0">
                <a:solidFill>
                  <a:schemeClr val="accent1"/>
                </a:solidFill>
              </a:rPr>
              <a:t>Broad industry representation:</a:t>
            </a:r>
            <a:endParaRPr lang="en-US" dirty="0">
              <a:solidFill>
                <a:schemeClr val="accent1"/>
              </a:solidFill>
            </a:endParaRPr>
          </a:p>
          <a:p>
            <a:pPr lvl="1">
              <a:spcBef>
                <a:spcPts val="0"/>
              </a:spcBef>
            </a:pPr>
            <a:r>
              <a:rPr lang="en-US" dirty="0">
                <a:solidFill>
                  <a:schemeClr val="tx1">
                    <a:lumMod val="75000"/>
                    <a:lumOff val="25000"/>
                  </a:schemeClr>
                </a:solidFill>
              </a:rPr>
              <a:t>finance</a:t>
            </a:r>
          </a:p>
          <a:p>
            <a:pPr lvl="1">
              <a:spcBef>
                <a:spcPts val="0"/>
              </a:spcBef>
            </a:pPr>
            <a:r>
              <a:rPr lang="en-US" dirty="0">
                <a:solidFill>
                  <a:schemeClr val="tx1">
                    <a:lumMod val="75000"/>
                    <a:lumOff val="25000"/>
                  </a:schemeClr>
                </a:solidFill>
              </a:rPr>
              <a:t>manufacturing</a:t>
            </a:r>
          </a:p>
          <a:p>
            <a:pPr lvl="1">
              <a:spcBef>
                <a:spcPts val="0"/>
              </a:spcBef>
            </a:pPr>
            <a:r>
              <a:rPr lang="en-US" dirty="0">
                <a:solidFill>
                  <a:schemeClr val="tx1">
                    <a:lumMod val="75000"/>
                    <a:lumOff val="25000"/>
                  </a:schemeClr>
                </a:solidFill>
              </a:rPr>
              <a:t>healthcare services and pharmaceutical </a:t>
            </a:r>
          </a:p>
          <a:p>
            <a:pPr lvl="1">
              <a:spcBef>
                <a:spcPts val="0"/>
              </a:spcBef>
            </a:pPr>
            <a:r>
              <a:rPr lang="en-US" dirty="0">
                <a:solidFill>
                  <a:schemeClr val="tx1">
                    <a:lumMod val="75000"/>
                    <a:lumOff val="25000"/>
                  </a:schemeClr>
                </a:solidFill>
              </a:rPr>
              <a:t>commercial and professional services </a:t>
            </a:r>
          </a:p>
          <a:p>
            <a:pPr lvl="1">
              <a:spcBef>
                <a:spcPts val="0"/>
              </a:spcBef>
            </a:pPr>
            <a:r>
              <a:rPr lang="en-US" dirty="0">
                <a:solidFill>
                  <a:schemeClr val="tx1">
                    <a:lumMod val="75000"/>
                    <a:lumOff val="25000"/>
                  </a:schemeClr>
                </a:solidFill>
              </a:rPr>
              <a:t>technology and equipment </a:t>
            </a:r>
          </a:p>
          <a:p>
            <a:pPr lvl="1">
              <a:spcBef>
                <a:spcPts val="0"/>
              </a:spcBef>
            </a:pPr>
            <a:r>
              <a:rPr lang="en-US" dirty="0">
                <a:solidFill>
                  <a:schemeClr val="tx1">
                    <a:lumMod val="75000"/>
                    <a:lumOff val="25000"/>
                  </a:schemeClr>
                </a:solidFill>
              </a:rPr>
              <a:t>food and agriculture </a:t>
            </a:r>
          </a:p>
          <a:p>
            <a:pPr lvl="1">
              <a:spcBef>
                <a:spcPts val="0"/>
              </a:spcBef>
            </a:pPr>
            <a:r>
              <a:rPr lang="en-US" dirty="0">
                <a:solidFill>
                  <a:schemeClr val="tx1">
                    <a:lumMod val="75000"/>
                    <a:lumOff val="25000"/>
                  </a:schemeClr>
                </a:solidFill>
              </a:rPr>
              <a:t>and many others</a:t>
            </a:r>
          </a:p>
          <a:p>
            <a:endParaRPr lang="en-US" sz="300" dirty="0">
              <a:solidFill>
                <a:srgbClr val="808080">
                  <a:lumMod val="50000"/>
                </a:srgbClr>
              </a:solidFill>
            </a:endParaRPr>
          </a:p>
          <a:p>
            <a:pPr>
              <a:spcBef>
                <a:spcPts val="1200"/>
              </a:spcBef>
            </a:pPr>
            <a:r>
              <a:rPr lang="en-US" b="1" dirty="0">
                <a:solidFill>
                  <a:schemeClr val="accent1"/>
                </a:solidFill>
              </a:rPr>
              <a:t>Excellent response rate</a:t>
            </a:r>
          </a:p>
          <a:p>
            <a:endParaRPr lang="en-US" dirty="0"/>
          </a:p>
        </p:txBody>
      </p:sp>
      <p:graphicFrame>
        <p:nvGraphicFramePr>
          <p:cNvPr id="12" name="Content Placeholder 11" descr="This chart breaks down workforce size by number of employees: 7% under 1,000, 16% 1-10,000, 28% under 50,000 and 45% 10-50,000" title="Pie Chart of Year 1 &amp; 2 Tracker Respondents"/>
          <p:cNvGraphicFramePr>
            <a:graphicFrameLocks noGrp="1"/>
          </p:cNvGraphicFramePr>
          <p:nvPr>
            <p:ph sz="quarter" idx="14"/>
            <p:extLst>
              <p:ext uri="{D42A27DB-BD31-4B8C-83A1-F6EECF244321}">
                <p14:modId xmlns:p14="http://schemas.microsoft.com/office/powerpoint/2010/main" val="1387641330"/>
              </p:ext>
            </p:extLst>
          </p:nvPr>
        </p:nvGraphicFramePr>
        <p:xfrm>
          <a:off x="4869252" y="1371600"/>
          <a:ext cx="3981450" cy="38798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793411" y="5338635"/>
            <a:ext cx="4038600" cy="830997"/>
          </a:xfrm>
          <a:prstGeom prst="rect">
            <a:avLst/>
          </a:prstGeom>
          <a:noFill/>
        </p:spPr>
        <p:txBody>
          <a:bodyPr wrap="square" rtlCol="0">
            <a:spAutoFit/>
          </a:bodyPr>
          <a:lstStyle/>
          <a:p>
            <a:pPr algn="ctr"/>
            <a:r>
              <a:rPr lang="en-US" sz="1600" dirty="0" smtClean="0"/>
              <a:t>Workforce Size by Number of Employees: Over 50K, 28%; 10-50K, 45%; </a:t>
            </a:r>
            <a:br>
              <a:rPr lang="en-US" sz="1600" dirty="0" smtClean="0"/>
            </a:br>
            <a:r>
              <a:rPr lang="en-US" sz="1600" dirty="0" smtClean="0"/>
              <a:t>1-10K, 16%; Under 1K, 7%.</a:t>
            </a:r>
            <a:endParaRPr lang="en-US" sz="1600" dirty="0"/>
          </a:p>
        </p:txBody>
      </p:sp>
    </p:spTree>
    <p:extLst>
      <p:ext uri="{BB962C8B-B14F-4D97-AF65-F5344CB8AC3E}">
        <p14:creationId xmlns:p14="http://schemas.microsoft.com/office/powerpoint/2010/main" val="1969677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_GyXR.hzUy9Yh9BQBS2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rDkUK5NG0qNNBtbeKby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_GyXR.hzUy9Yh9BQBS2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rDkUK5NG0qNNBtbeKby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_GyXR.hzUy9Yh9BQBS2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rDkUK5NG0qNNBtbeKbynw"/>
</p:tagLst>
</file>

<file path=ppt/theme/theme1.xml><?xml version="1.0" encoding="utf-8"?>
<a:theme xmlns:a="http://schemas.openxmlformats.org/drawingml/2006/main" name="Default Theme">
  <a:themeElements>
    <a:clrScheme name="NOD Colors">
      <a:dk1>
        <a:srgbClr val="000000"/>
      </a:dk1>
      <a:lt1>
        <a:srgbClr val="FFFFFF"/>
      </a:lt1>
      <a:dk2>
        <a:srgbClr val="404040"/>
      </a:dk2>
      <a:lt2>
        <a:srgbClr val="BFBFBF"/>
      </a:lt2>
      <a:accent1>
        <a:srgbClr val="0073AE"/>
      </a:accent1>
      <a:accent2>
        <a:srgbClr val="86B7BF"/>
      </a:accent2>
      <a:accent3>
        <a:srgbClr val="E2DB66"/>
      </a:accent3>
      <a:accent4>
        <a:srgbClr val="DF2C2F"/>
      </a:accent4>
      <a:accent5>
        <a:srgbClr val="E86D1F"/>
      </a:accent5>
      <a:accent6>
        <a:srgbClr val="5F6062"/>
      </a:accent6>
      <a:hlink>
        <a:srgbClr val="0073AE"/>
      </a:hlink>
      <a:folHlink>
        <a:srgbClr val="0073AE"/>
      </a:folHlink>
    </a:clrScheme>
    <a:fontScheme name="NOD_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27376</TotalTime>
  <Words>2043</Words>
  <Application>Microsoft Office PowerPoint</Application>
  <PresentationFormat>On-screen Show (4:3)</PresentationFormat>
  <Paragraphs>377</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Avenir Book</vt:lpstr>
      <vt:lpstr>Calibri</vt:lpstr>
      <vt:lpstr>Gill Sans</vt:lpstr>
      <vt:lpstr>Gill Sans MT</vt:lpstr>
      <vt:lpstr>ＭＳ Ｐゴシック</vt:lpstr>
      <vt:lpstr>Tahoma</vt:lpstr>
      <vt:lpstr>TimesNewRomanPSMT</vt:lpstr>
      <vt:lpstr>Wingdings</vt:lpstr>
      <vt:lpstr>ヒラギノ角ゴ ProN W3</vt:lpstr>
      <vt:lpstr>Default Theme</vt:lpstr>
      <vt:lpstr>PowerPoint Presentation</vt:lpstr>
      <vt:lpstr>Presenters</vt:lpstr>
      <vt:lpstr>Learning Objectives</vt:lpstr>
      <vt:lpstr>Introduction to NOD</vt:lpstr>
      <vt:lpstr>Disability is an Element of Diversity</vt:lpstr>
      <vt:lpstr>Why Disability &amp; Veterans Inclusion Matters  to Your Company</vt:lpstr>
      <vt:lpstr>About the  Disability Employment Tracker™</vt:lpstr>
      <vt:lpstr>Disability Employment Tracker™:  Areas Assessed</vt:lpstr>
      <vt:lpstr>Overview of Years 1 &amp; 2 Tracker  Respondents</vt:lpstr>
      <vt:lpstr>Disability Employment Tracker ScoreCard™</vt:lpstr>
      <vt:lpstr>Disability Employment Tracker™ Executive Briefing</vt:lpstr>
      <vt:lpstr>New Recognition Opportunity  for Companies with Exemplary Practices</vt:lpstr>
      <vt:lpstr>Partnership with DiversityInc</vt:lpstr>
      <vt:lpstr>Year Three Disability Employment Tracker™ Process Timeline</vt:lpstr>
      <vt:lpstr>How to Sign Up</vt:lpstr>
      <vt:lpstr>Key Takeaways on Why To Take the Disability Employment Tracker…</vt:lpstr>
      <vt:lpstr>Questions?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dc:creator>
  <cp:lastModifiedBy>Amber Cecil</cp:lastModifiedBy>
  <cp:revision>231</cp:revision>
  <cp:lastPrinted>2016-01-14T17:08:41Z</cp:lastPrinted>
  <dcterms:created xsi:type="dcterms:W3CDTF">2015-04-27T21:17:17Z</dcterms:created>
  <dcterms:modified xsi:type="dcterms:W3CDTF">2016-01-22T22:30:42Z</dcterms:modified>
</cp:coreProperties>
</file>