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4165" r:id="rId2"/>
  </p:sldMasterIdLst>
  <p:notesMasterIdLst>
    <p:notesMasterId r:id="rId33"/>
  </p:notesMasterIdLst>
  <p:handoutMasterIdLst>
    <p:handoutMasterId r:id="rId34"/>
  </p:handoutMasterIdLst>
  <p:sldIdLst>
    <p:sldId id="736" r:id="rId3"/>
    <p:sldId id="730" r:id="rId4"/>
    <p:sldId id="737" r:id="rId5"/>
    <p:sldId id="738" r:id="rId6"/>
    <p:sldId id="739" r:id="rId7"/>
    <p:sldId id="740" r:id="rId8"/>
    <p:sldId id="741" r:id="rId9"/>
    <p:sldId id="760" r:id="rId10"/>
    <p:sldId id="742" r:id="rId11"/>
    <p:sldId id="743" r:id="rId12"/>
    <p:sldId id="744" r:id="rId13"/>
    <p:sldId id="745" r:id="rId14"/>
    <p:sldId id="761" r:id="rId15"/>
    <p:sldId id="763" r:id="rId16"/>
    <p:sldId id="746" r:id="rId17"/>
    <p:sldId id="747" r:id="rId18"/>
    <p:sldId id="748" r:id="rId19"/>
    <p:sldId id="749" r:id="rId20"/>
    <p:sldId id="750" r:id="rId21"/>
    <p:sldId id="751" r:id="rId22"/>
    <p:sldId id="752" r:id="rId23"/>
    <p:sldId id="754" r:id="rId24"/>
    <p:sldId id="755" r:id="rId25"/>
    <p:sldId id="756" r:id="rId26"/>
    <p:sldId id="757" r:id="rId27"/>
    <p:sldId id="758" r:id="rId28"/>
    <p:sldId id="468" r:id="rId29"/>
    <p:sldId id="764" r:id="rId30"/>
    <p:sldId id="765" r:id="rId31"/>
    <p:sldId id="759" r:id="rId32"/>
  </p:sldIdLst>
  <p:sldSz cx="9144000" cy="6858000" type="screen4x3"/>
  <p:notesSz cx="7086600" cy="93726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64" autoAdjust="0"/>
  </p:normalViewPr>
  <p:slideViewPr>
    <p:cSldViewPr>
      <p:cViewPr varScale="1">
        <p:scale>
          <a:sx n="67" d="100"/>
          <a:sy n="67" d="100"/>
        </p:scale>
        <p:origin x="1476" y="78"/>
      </p:cViewPr>
      <p:guideLst>
        <p:guide orient="horz" pos="2160"/>
        <p:guide pos="2880"/>
      </p:guideLst>
    </p:cSldViewPr>
  </p:slideViewPr>
  <p:notesTextViewPr>
    <p:cViewPr>
      <p:scale>
        <a:sx n="1" d="1"/>
        <a:sy n="1" d="1"/>
      </p:scale>
      <p:origin x="0" y="0"/>
    </p:cViewPr>
  </p:notesTextViewPr>
  <p:sorterViewPr>
    <p:cViewPr>
      <p:scale>
        <a:sx n="33" d="100"/>
        <a:sy n="33" d="100"/>
      </p:scale>
      <p:origin x="0" y="0"/>
    </p:cViewPr>
  </p:sorterViewPr>
  <p:notesViewPr>
    <p:cSldViewPr>
      <p:cViewPr varScale="1">
        <p:scale>
          <a:sx n="55" d="100"/>
          <a:sy n="55" d="100"/>
        </p:scale>
        <p:origin x="2838" y="9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951"/>
          </a:xfrm>
          <a:prstGeom prst="rect">
            <a:avLst/>
          </a:prstGeom>
        </p:spPr>
        <p:txBody>
          <a:bodyPr vert="horz" wrap="square" lIns="97820" tIns="48911" rIns="97820" bIns="48911"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p:cNvSpPr>
            <a:spLocks noGrp="1"/>
          </p:cNvSpPr>
          <p:nvPr>
            <p:ph type="dt" sz="quarter" idx="1"/>
          </p:nvPr>
        </p:nvSpPr>
        <p:spPr>
          <a:xfrm>
            <a:off x="4014100" y="0"/>
            <a:ext cx="3070860" cy="468951"/>
          </a:xfrm>
          <a:prstGeom prst="rect">
            <a:avLst/>
          </a:prstGeom>
        </p:spPr>
        <p:txBody>
          <a:bodyPr vert="horz" wrap="square" lIns="97820" tIns="48911" rIns="97820" bIns="48911"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E119F5D2-E508-4D88-8ADF-C149DA28304C}" type="datetime1">
              <a:rPr lang="en-US" altLang="en-US"/>
              <a:pPr>
                <a:defRPr/>
              </a:pPr>
              <a:t>5/20/2015</a:t>
            </a:fld>
            <a:endParaRPr lang="en-US" altLang="en-US"/>
          </a:p>
        </p:txBody>
      </p:sp>
      <p:sp>
        <p:nvSpPr>
          <p:cNvPr id="4" name="Footer Placeholder 3"/>
          <p:cNvSpPr>
            <a:spLocks noGrp="1"/>
          </p:cNvSpPr>
          <p:nvPr>
            <p:ph type="ftr" sz="quarter" idx="2"/>
          </p:nvPr>
        </p:nvSpPr>
        <p:spPr>
          <a:xfrm>
            <a:off x="0" y="8902049"/>
            <a:ext cx="3070860" cy="468951"/>
          </a:xfrm>
          <a:prstGeom prst="rect">
            <a:avLst/>
          </a:prstGeom>
        </p:spPr>
        <p:txBody>
          <a:bodyPr vert="horz" wrap="square" lIns="97820" tIns="48911" rIns="97820" bIns="48911"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5" name="Slide Number Placeholder 4"/>
          <p:cNvSpPr>
            <a:spLocks noGrp="1"/>
          </p:cNvSpPr>
          <p:nvPr>
            <p:ph type="sldNum" sz="quarter" idx="3"/>
          </p:nvPr>
        </p:nvSpPr>
        <p:spPr>
          <a:xfrm>
            <a:off x="4014100" y="8902049"/>
            <a:ext cx="3070860" cy="468951"/>
          </a:xfrm>
          <a:prstGeom prst="rect">
            <a:avLst/>
          </a:prstGeom>
        </p:spPr>
        <p:txBody>
          <a:bodyPr vert="horz" wrap="square" lIns="97820" tIns="48911" rIns="97820" bIns="48911"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70CB3A1-6B05-4FBC-8B90-D9C6707438DA}" type="slidenum">
              <a:rPr lang="en-US" altLang="en-US"/>
              <a:pPr>
                <a:defRPr/>
              </a:pPr>
              <a:t>‹#›</a:t>
            </a:fld>
            <a:endParaRPr lang="en-US" altLang="en-US"/>
          </a:p>
        </p:txBody>
      </p:sp>
    </p:spTree>
    <p:extLst>
      <p:ext uri="{BB962C8B-B14F-4D97-AF65-F5344CB8AC3E}">
        <p14:creationId xmlns:p14="http://schemas.microsoft.com/office/powerpoint/2010/main" val="30475366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951"/>
          </a:xfrm>
          <a:prstGeom prst="rect">
            <a:avLst/>
          </a:prstGeom>
        </p:spPr>
        <p:txBody>
          <a:bodyPr vert="horz" wrap="square" lIns="97820" tIns="48911" rIns="97820" bIns="48911" numCol="1" anchor="t"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4014100" y="0"/>
            <a:ext cx="3070860" cy="468951"/>
          </a:xfrm>
          <a:prstGeom prst="rect">
            <a:avLst/>
          </a:prstGeom>
        </p:spPr>
        <p:txBody>
          <a:bodyPr vert="horz" wrap="square" lIns="97820" tIns="48911" rIns="97820" bIns="48911"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830B4C7-D404-4E76-87B2-2F1D85D1915C}" type="datetime1">
              <a:rPr lang="en-US" altLang="en-US"/>
              <a:pPr>
                <a:defRPr/>
              </a:pPr>
              <a:t>5/20/2015</a:t>
            </a:fld>
            <a:endParaRPr lang="en-US" altLang="en-US"/>
          </a:p>
        </p:txBody>
      </p:sp>
      <p:sp>
        <p:nvSpPr>
          <p:cNvPr id="4" name="Slide Image Placeholder 3"/>
          <p:cNvSpPr>
            <a:spLocks noGrp="1" noRot="1" noChangeAspect="1"/>
          </p:cNvSpPr>
          <p:nvPr>
            <p:ph type="sldImg" idx="2"/>
          </p:nvPr>
        </p:nvSpPr>
        <p:spPr>
          <a:xfrm>
            <a:off x="1201738" y="703263"/>
            <a:ext cx="4683125" cy="3513137"/>
          </a:xfrm>
          <a:prstGeom prst="rect">
            <a:avLst/>
          </a:prstGeom>
          <a:noFill/>
          <a:ln w="12700">
            <a:solidFill>
              <a:prstClr val="black"/>
            </a:solidFill>
          </a:ln>
        </p:spPr>
        <p:txBody>
          <a:bodyPr vert="horz" wrap="square" lIns="97820" tIns="48911" rIns="97820" bIns="48911" numCol="1" anchor="ctr" anchorCtr="0" compatLnSpc="1">
            <a:prstTxWarp prst="textNoShape">
              <a:avLst/>
            </a:prstTxWarp>
          </a:bodyPr>
          <a:lstStyle/>
          <a:p>
            <a:pPr lvl="0"/>
            <a:endParaRPr lang="en-US" altLang="en-US" noProof="0" smtClean="0"/>
          </a:p>
        </p:txBody>
      </p:sp>
      <p:sp>
        <p:nvSpPr>
          <p:cNvPr id="5" name="Notes Placeholder 4"/>
          <p:cNvSpPr>
            <a:spLocks noGrp="1"/>
          </p:cNvSpPr>
          <p:nvPr>
            <p:ph type="body" sz="quarter" idx="3"/>
          </p:nvPr>
        </p:nvSpPr>
        <p:spPr>
          <a:xfrm>
            <a:off x="708660" y="4452626"/>
            <a:ext cx="5669280" cy="4217350"/>
          </a:xfrm>
          <a:prstGeom prst="rect">
            <a:avLst/>
          </a:prstGeom>
        </p:spPr>
        <p:txBody>
          <a:bodyPr vert="horz" wrap="square" lIns="97820" tIns="48911" rIns="97820" bIns="4891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6" name="Footer Placeholder 5"/>
          <p:cNvSpPr>
            <a:spLocks noGrp="1"/>
          </p:cNvSpPr>
          <p:nvPr>
            <p:ph type="ftr" sz="quarter" idx="4"/>
          </p:nvPr>
        </p:nvSpPr>
        <p:spPr>
          <a:xfrm>
            <a:off x="0" y="8902049"/>
            <a:ext cx="3070860" cy="468951"/>
          </a:xfrm>
          <a:prstGeom prst="rect">
            <a:avLst/>
          </a:prstGeom>
        </p:spPr>
        <p:txBody>
          <a:bodyPr vert="horz" wrap="square" lIns="97820" tIns="48911" rIns="97820" bIns="48911" numCol="1" anchor="b" anchorCtr="0" compatLnSpc="1">
            <a:prstTxWarp prst="textNoShape">
              <a:avLst/>
            </a:prstTxWarp>
          </a:bodyPr>
          <a:lstStyle>
            <a:lvl1pPr eaLnBrk="1" hangingPunct="1">
              <a:defRPr sz="1200">
                <a:latin typeface="Calibri"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4014100" y="8902049"/>
            <a:ext cx="3070860" cy="468951"/>
          </a:xfrm>
          <a:prstGeom prst="rect">
            <a:avLst/>
          </a:prstGeom>
        </p:spPr>
        <p:txBody>
          <a:bodyPr vert="horz" wrap="square" lIns="97820" tIns="48911" rIns="97820" bIns="48911"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08F65D0-6A45-4C61-913F-836445D6FAC4}" type="slidenum">
              <a:rPr lang="en-US" altLang="en-US"/>
              <a:pPr>
                <a:defRPr/>
              </a:pPr>
              <a:t>‹#›</a:t>
            </a:fld>
            <a:endParaRPr lang="en-US" altLang="en-US"/>
          </a:p>
        </p:txBody>
      </p:sp>
    </p:spTree>
    <p:extLst>
      <p:ext uri="{BB962C8B-B14F-4D97-AF65-F5344CB8AC3E}">
        <p14:creationId xmlns:p14="http://schemas.microsoft.com/office/powerpoint/2010/main" val="22103683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Jennifer introduces webinar</a:t>
            </a:r>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a:t>
            </a:fld>
            <a:endParaRPr lang="en-US" altLang="en-US"/>
          </a:p>
        </p:txBody>
      </p:sp>
    </p:spTree>
    <p:extLst>
      <p:ext uri="{BB962C8B-B14F-4D97-AF65-F5344CB8AC3E}">
        <p14:creationId xmlns:p14="http://schemas.microsoft.com/office/powerpoint/2010/main" val="2068392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2050" y="190500"/>
            <a:ext cx="2343150" cy="1757363"/>
          </a:xfrm>
        </p:spPr>
      </p:sp>
      <p:sp>
        <p:nvSpPr>
          <p:cNvPr id="3" name="Notes Placeholder 2"/>
          <p:cNvSpPr>
            <a:spLocks noGrp="1"/>
          </p:cNvSpPr>
          <p:nvPr>
            <p:ph type="body" idx="1"/>
          </p:nvPr>
        </p:nvSpPr>
        <p:spPr>
          <a:xfrm>
            <a:off x="393700" y="2063860"/>
            <a:ext cx="6377940" cy="6606116"/>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11</a:t>
            </a:fld>
            <a:endParaRPr lang="en-US" altLang="en-US"/>
          </a:p>
        </p:txBody>
      </p:sp>
    </p:spTree>
    <p:extLst>
      <p:ext uri="{BB962C8B-B14F-4D97-AF65-F5344CB8AC3E}">
        <p14:creationId xmlns:p14="http://schemas.microsoft.com/office/powerpoint/2010/main" val="3781765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73313" y="384175"/>
            <a:ext cx="2339975" cy="1755775"/>
          </a:xfrm>
        </p:spPr>
      </p:sp>
      <p:sp>
        <p:nvSpPr>
          <p:cNvPr id="3" name="Notes Placeholder 2"/>
          <p:cNvSpPr>
            <a:spLocks noGrp="1"/>
          </p:cNvSpPr>
          <p:nvPr>
            <p:ph type="body" idx="1"/>
          </p:nvPr>
        </p:nvSpPr>
        <p:spPr>
          <a:xfrm>
            <a:off x="314960" y="2304738"/>
            <a:ext cx="6456680" cy="4217350"/>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12</a:t>
            </a:fld>
            <a:endParaRPr lang="en-US" altLang="en-US"/>
          </a:p>
        </p:txBody>
      </p:sp>
    </p:spTree>
    <p:extLst>
      <p:ext uri="{BB962C8B-B14F-4D97-AF65-F5344CB8AC3E}">
        <p14:creationId xmlns:p14="http://schemas.microsoft.com/office/powerpoint/2010/main" val="4145805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13</a:t>
            </a:fld>
            <a:endParaRPr lang="en-US" altLang="en-US"/>
          </a:p>
        </p:txBody>
      </p:sp>
    </p:spTree>
    <p:extLst>
      <p:ext uri="{BB962C8B-B14F-4D97-AF65-F5344CB8AC3E}">
        <p14:creationId xmlns:p14="http://schemas.microsoft.com/office/powerpoint/2010/main" val="1638766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hangingPunct="0"/>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14</a:t>
            </a:fld>
            <a:endParaRPr lang="en-US" altLang="en-US"/>
          </a:p>
        </p:txBody>
      </p:sp>
    </p:spTree>
    <p:extLst>
      <p:ext uri="{BB962C8B-B14F-4D97-AF65-F5344CB8AC3E}">
        <p14:creationId xmlns:p14="http://schemas.microsoft.com/office/powerpoint/2010/main" val="578124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384175"/>
            <a:ext cx="2419350" cy="1814513"/>
          </a:xfrm>
        </p:spPr>
      </p:sp>
      <p:sp>
        <p:nvSpPr>
          <p:cNvPr id="3" name="Notes Placeholder 2"/>
          <p:cNvSpPr>
            <a:spLocks noGrp="1"/>
          </p:cNvSpPr>
          <p:nvPr>
            <p:ph type="body" idx="1"/>
          </p:nvPr>
        </p:nvSpPr>
        <p:spPr>
          <a:xfrm>
            <a:off x="472440" y="2381563"/>
            <a:ext cx="5669280" cy="4217350"/>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15</a:t>
            </a:fld>
            <a:endParaRPr lang="en-US" altLang="en-US"/>
          </a:p>
        </p:txBody>
      </p:sp>
    </p:spTree>
    <p:extLst>
      <p:ext uri="{BB962C8B-B14F-4D97-AF65-F5344CB8AC3E}">
        <p14:creationId xmlns:p14="http://schemas.microsoft.com/office/powerpoint/2010/main" val="357938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4888" y="384175"/>
            <a:ext cx="2536825" cy="1901825"/>
          </a:xfrm>
        </p:spPr>
      </p:sp>
      <p:sp>
        <p:nvSpPr>
          <p:cNvPr id="3" name="Notes Placeholder 2"/>
          <p:cNvSpPr>
            <a:spLocks noGrp="1"/>
          </p:cNvSpPr>
          <p:nvPr>
            <p:ph type="body" idx="1"/>
          </p:nvPr>
        </p:nvSpPr>
        <p:spPr>
          <a:xfrm>
            <a:off x="472440" y="2535212"/>
            <a:ext cx="5905500" cy="421735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16</a:t>
            </a:fld>
            <a:endParaRPr lang="en-US" altLang="en-US"/>
          </a:p>
        </p:txBody>
      </p:sp>
    </p:spTree>
    <p:extLst>
      <p:ext uri="{BB962C8B-B14F-4D97-AF65-F5344CB8AC3E}">
        <p14:creationId xmlns:p14="http://schemas.microsoft.com/office/powerpoint/2010/main" val="122841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5213" y="307975"/>
            <a:ext cx="2416175" cy="1812925"/>
          </a:xfrm>
        </p:spPr>
      </p:sp>
      <p:sp>
        <p:nvSpPr>
          <p:cNvPr id="3" name="Notes Placeholder 2"/>
          <p:cNvSpPr>
            <a:spLocks noGrp="1"/>
          </p:cNvSpPr>
          <p:nvPr>
            <p:ph type="body" idx="1"/>
          </p:nvPr>
        </p:nvSpPr>
        <p:spPr>
          <a:xfrm>
            <a:off x="551180" y="2381562"/>
            <a:ext cx="6141720" cy="6145967"/>
          </a:xfrm>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17</a:t>
            </a:fld>
            <a:endParaRPr lang="en-US" altLang="en-US"/>
          </a:p>
        </p:txBody>
      </p:sp>
    </p:spTree>
    <p:extLst>
      <p:ext uri="{BB962C8B-B14F-4D97-AF65-F5344CB8AC3E}">
        <p14:creationId xmlns:p14="http://schemas.microsoft.com/office/powerpoint/2010/main" val="2663474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89150" y="250825"/>
            <a:ext cx="2751138" cy="2063750"/>
          </a:xfrm>
        </p:spPr>
      </p:sp>
      <p:sp>
        <p:nvSpPr>
          <p:cNvPr id="3" name="Notes Placeholder 2"/>
          <p:cNvSpPr>
            <a:spLocks noGrp="1"/>
          </p:cNvSpPr>
          <p:nvPr>
            <p:ph type="body" idx="1"/>
          </p:nvPr>
        </p:nvSpPr>
        <p:spPr>
          <a:xfrm>
            <a:off x="551180" y="2313890"/>
            <a:ext cx="5826760" cy="6356087"/>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18</a:t>
            </a:fld>
            <a:endParaRPr lang="en-US" altLang="en-US"/>
          </a:p>
        </p:txBody>
      </p:sp>
    </p:spTree>
    <p:extLst>
      <p:ext uri="{BB962C8B-B14F-4D97-AF65-F5344CB8AC3E}">
        <p14:creationId xmlns:p14="http://schemas.microsoft.com/office/powerpoint/2010/main" val="2389593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3625" y="460375"/>
            <a:ext cx="2419350" cy="1814513"/>
          </a:xfrm>
        </p:spPr>
      </p:sp>
      <p:sp>
        <p:nvSpPr>
          <p:cNvPr id="3" name="Notes Placeholder 2"/>
          <p:cNvSpPr>
            <a:spLocks noGrp="1"/>
          </p:cNvSpPr>
          <p:nvPr>
            <p:ph type="body" idx="1"/>
          </p:nvPr>
        </p:nvSpPr>
        <p:spPr>
          <a:xfrm>
            <a:off x="708660" y="2535213"/>
            <a:ext cx="5669280" cy="613476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19</a:t>
            </a:fld>
            <a:endParaRPr lang="en-US" altLang="en-US"/>
          </a:p>
        </p:txBody>
      </p:sp>
    </p:spTree>
    <p:extLst>
      <p:ext uri="{BB962C8B-B14F-4D97-AF65-F5344CB8AC3E}">
        <p14:creationId xmlns:p14="http://schemas.microsoft.com/office/powerpoint/2010/main" val="813546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4913" y="538163"/>
            <a:ext cx="2136775" cy="1601787"/>
          </a:xfrm>
        </p:spPr>
      </p:sp>
      <p:sp>
        <p:nvSpPr>
          <p:cNvPr id="3" name="Notes Placeholder 2"/>
          <p:cNvSpPr>
            <a:spLocks noGrp="1"/>
          </p:cNvSpPr>
          <p:nvPr>
            <p:ph type="body" idx="1"/>
          </p:nvPr>
        </p:nvSpPr>
        <p:spPr>
          <a:xfrm>
            <a:off x="551180" y="2458388"/>
            <a:ext cx="5826760" cy="6211589"/>
          </a:xfrm>
        </p:spPr>
        <p:txBody>
          <a:bodyPr/>
          <a:lstStyle/>
          <a:p>
            <a:endParaRPr lang="en-US" sz="18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20</a:t>
            </a:fld>
            <a:endParaRPr lang="en-US" altLang="en-US"/>
          </a:p>
        </p:txBody>
      </p:sp>
    </p:spTree>
    <p:extLst>
      <p:ext uri="{BB962C8B-B14F-4D97-AF65-F5344CB8AC3E}">
        <p14:creationId xmlns:p14="http://schemas.microsoft.com/office/powerpoint/2010/main" val="400140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a:t>
            </a:fld>
            <a:endParaRPr lang="en-US" altLang="en-US"/>
          </a:p>
        </p:txBody>
      </p:sp>
    </p:spTree>
    <p:extLst>
      <p:ext uri="{BB962C8B-B14F-4D97-AF65-F5344CB8AC3E}">
        <p14:creationId xmlns:p14="http://schemas.microsoft.com/office/powerpoint/2010/main" val="608742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25713" y="538163"/>
            <a:ext cx="2035175" cy="1525587"/>
          </a:xfrm>
        </p:spPr>
      </p:sp>
      <p:sp>
        <p:nvSpPr>
          <p:cNvPr id="3" name="Notes Placeholder 2"/>
          <p:cNvSpPr>
            <a:spLocks noGrp="1"/>
          </p:cNvSpPr>
          <p:nvPr>
            <p:ph type="body" idx="1"/>
          </p:nvPr>
        </p:nvSpPr>
        <p:spPr>
          <a:xfrm>
            <a:off x="314960" y="2063808"/>
            <a:ext cx="6456680" cy="6606169"/>
          </a:xfrm>
        </p:spPr>
        <p:txBody>
          <a:bodyPr/>
          <a:lstStyle/>
          <a:p>
            <a:pPr defTabSz="931591">
              <a:defRPr/>
            </a:pPr>
            <a:endParaRPr lang="en-US" sz="18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21</a:t>
            </a:fld>
            <a:endParaRPr lang="en-US" altLang="en-US"/>
          </a:p>
        </p:txBody>
      </p:sp>
    </p:spTree>
    <p:extLst>
      <p:ext uri="{BB962C8B-B14F-4D97-AF65-F5344CB8AC3E}">
        <p14:creationId xmlns:p14="http://schemas.microsoft.com/office/powerpoint/2010/main" val="4272129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5525" y="384175"/>
            <a:ext cx="2495550" cy="1871663"/>
          </a:xfrm>
        </p:spPr>
      </p:sp>
      <p:sp>
        <p:nvSpPr>
          <p:cNvPr id="3" name="Notes Placeholder 2"/>
          <p:cNvSpPr>
            <a:spLocks noGrp="1"/>
          </p:cNvSpPr>
          <p:nvPr>
            <p:ph type="body" idx="1"/>
          </p:nvPr>
        </p:nvSpPr>
        <p:spPr>
          <a:xfrm>
            <a:off x="393700" y="2255948"/>
            <a:ext cx="6456680" cy="6414029"/>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22</a:t>
            </a:fld>
            <a:endParaRPr lang="en-US" altLang="en-US"/>
          </a:p>
        </p:txBody>
      </p:sp>
    </p:spTree>
    <p:extLst>
      <p:ext uri="{BB962C8B-B14F-4D97-AF65-F5344CB8AC3E}">
        <p14:creationId xmlns:p14="http://schemas.microsoft.com/office/powerpoint/2010/main" val="2602535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7225" y="614363"/>
            <a:ext cx="3111500" cy="2333625"/>
          </a:xfrm>
        </p:spPr>
      </p:sp>
      <p:sp>
        <p:nvSpPr>
          <p:cNvPr id="3" name="Notes Placeholder 2"/>
          <p:cNvSpPr>
            <a:spLocks noGrp="1"/>
          </p:cNvSpPr>
          <p:nvPr>
            <p:ph type="body" idx="1"/>
          </p:nvPr>
        </p:nvSpPr>
        <p:spPr>
          <a:xfrm>
            <a:off x="551180" y="3149809"/>
            <a:ext cx="6377940" cy="5520167"/>
          </a:xfrm>
        </p:spPr>
        <p:txBody>
          <a:bodyPr/>
          <a:lstStyle/>
          <a:p>
            <a:endParaRPr lang="en-US" sz="16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23</a:t>
            </a:fld>
            <a:endParaRPr lang="en-US" altLang="en-US"/>
          </a:p>
        </p:txBody>
      </p:sp>
    </p:spTree>
    <p:extLst>
      <p:ext uri="{BB962C8B-B14F-4D97-AF65-F5344CB8AC3E}">
        <p14:creationId xmlns:p14="http://schemas.microsoft.com/office/powerpoint/2010/main" val="2647023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384175"/>
            <a:ext cx="2571750" cy="1928813"/>
          </a:xfrm>
        </p:spPr>
      </p:sp>
      <p:sp>
        <p:nvSpPr>
          <p:cNvPr id="3" name="Notes Placeholder 2"/>
          <p:cNvSpPr>
            <a:spLocks noGrp="1"/>
          </p:cNvSpPr>
          <p:nvPr>
            <p:ph type="body" idx="1"/>
          </p:nvPr>
        </p:nvSpPr>
        <p:spPr>
          <a:xfrm>
            <a:off x="393700" y="2458388"/>
            <a:ext cx="5984240" cy="6211589"/>
          </a:xfrm>
        </p:spPr>
        <p:txBody>
          <a:bodyPr/>
          <a:lstStyle/>
          <a:p>
            <a:pPr rtl="0" fontAlgn="base"/>
            <a:endParaRPr lang="en-US" dirty="0"/>
          </a:p>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24</a:t>
            </a:fld>
            <a:endParaRPr lang="en-US" altLang="en-US"/>
          </a:p>
        </p:txBody>
      </p:sp>
    </p:spTree>
    <p:extLst>
      <p:ext uri="{BB962C8B-B14F-4D97-AF65-F5344CB8AC3E}">
        <p14:creationId xmlns:p14="http://schemas.microsoft.com/office/powerpoint/2010/main" val="2696553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9700" y="538163"/>
            <a:ext cx="1727200" cy="1295400"/>
          </a:xfrm>
        </p:spPr>
      </p:sp>
      <p:sp>
        <p:nvSpPr>
          <p:cNvPr id="3" name="Notes Placeholder 2"/>
          <p:cNvSpPr>
            <a:spLocks noGrp="1"/>
          </p:cNvSpPr>
          <p:nvPr>
            <p:ph type="body" idx="1"/>
          </p:nvPr>
        </p:nvSpPr>
        <p:spPr>
          <a:xfrm>
            <a:off x="708660" y="2765686"/>
            <a:ext cx="5669280" cy="421735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25</a:t>
            </a:fld>
            <a:endParaRPr lang="en-US" altLang="en-US"/>
          </a:p>
        </p:txBody>
      </p:sp>
    </p:spTree>
    <p:extLst>
      <p:ext uri="{BB962C8B-B14F-4D97-AF65-F5344CB8AC3E}">
        <p14:creationId xmlns:p14="http://schemas.microsoft.com/office/powerpoint/2010/main" val="981617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26</a:t>
            </a:fld>
            <a:endParaRPr lang="en-US" altLang="en-US"/>
          </a:p>
        </p:txBody>
      </p:sp>
    </p:spTree>
    <p:extLst>
      <p:ext uri="{BB962C8B-B14F-4D97-AF65-F5344CB8AC3E}">
        <p14:creationId xmlns:p14="http://schemas.microsoft.com/office/powerpoint/2010/main" val="3196825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56917" indent="-291122">
              <a:defRPr>
                <a:solidFill>
                  <a:schemeClr val="tx1"/>
                </a:solidFill>
                <a:latin typeface="Arial" panose="020B0604020202020204" pitchFamily="34" charset="0"/>
                <a:ea typeface="MS PGothic" panose="020B0600070205080204" pitchFamily="34" charset="-128"/>
              </a:defRPr>
            </a:lvl2pPr>
            <a:lvl3pPr marL="1164488" indent="-232898">
              <a:defRPr>
                <a:solidFill>
                  <a:schemeClr val="tx1"/>
                </a:solidFill>
                <a:latin typeface="Arial" panose="020B0604020202020204" pitchFamily="34" charset="0"/>
                <a:ea typeface="MS PGothic" panose="020B0600070205080204" pitchFamily="34" charset="-128"/>
              </a:defRPr>
            </a:lvl3pPr>
            <a:lvl4pPr marL="1630284" indent="-232898">
              <a:defRPr>
                <a:solidFill>
                  <a:schemeClr val="tx1"/>
                </a:solidFill>
                <a:latin typeface="Arial" panose="020B0604020202020204" pitchFamily="34" charset="0"/>
                <a:ea typeface="MS PGothic" panose="020B0600070205080204" pitchFamily="34" charset="-128"/>
              </a:defRPr>
            </a:lvl4pPr>
            <a:lvl5pPr marL="2096079" indent="-232898">
              <a:defRPr>
                <a:solidFill>
                  <a:schemeClr val="tx1"/>
                </a:solidFill>
                <a:latin typeface="Arial" panose="020B0604020202020204" pitchFamily="34" charset="0"/>
                <a:ea typeface="MS PGothic" panose="020B0600070205080204" pitchFamily="34" charset="-128"/>
              </a:defRPr>
            </a:lvl5pPr>
            <a:lvl6pPr marL="2561874" indent="-23289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3027670" indent="-23289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93465" indent="-23289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959261" indent="-232898"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B0845DC-01BB-4B93-BD99-3CAC178A0BE1}"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570910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30</a:t>
            </a:fld>
            <a:endParaRPr lang="en-US" altLang="en-US"/>
          </a:p>
        </p:txBody>
      </p:sp>
    </p:spTree>
    <p:extLst>
      <p:ext uri="{BB962C8B-B14F-4D97-AF65-F5344CB8AC3E}">
        <p14:creationId xmlns:p14="http://schemas.microsoft.com/office/powerpoint/2010/main" val="869474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9513" y="230188"/>
            <a:ext cx="2187575" cy="1641475"/>
          </a:xfrm>
        </p:spPr>
      </p:sp>
      <p:sp>
        <p:nvSpPr>
          <p:cNvPr id="3" name="Notes Placeholder 2"/>
          <p:cNvSpPr>
            <a:spLocks noGrp="1"/>
          </p:cNvSpPr>
          <p:nvPr>
            <p:ph type="body" idx="1"/>
          </p:nvPr>
        </p:nvSpPr>
        <p:spPr>
          <a:xfrm>
            <a:off x="236220" y="1871773"/>
            <a:ext cx="6614160" cy="6798204"/>
          </a:xfrm>
        </p:spPr>
        <p:txBody>
          <a:bodyPr/>
          <a:lstStyle/>
          <a:p>
            <a:endParaRPr lang="en-US" b="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3</a:t>
            </a:fld>
            <a:endParaRPr lang="en-US" altLang="en-US"/>
          </a:p>
        </p:txBody>
      </p:sp>
    </p:spTree>
    <p:extLst>
      <p:ext uri="{BB962C8B-B14F-4D97-AF65-F5344CB8AC3E}">
        <p14:creationId xmlns:p14="http://schemas.microsoft.com/office/powerpoint/2010/main" val="3360556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230188"/>
            <a:ext cx="1844675" cy="1382712"/>
          </a:xfrm>
        </p:spPr>
      </p:sp>
      <p:sp>
        <p:nvSpPr>
          <p:cNvPr id="3" name="Notes Placeholder 2"/>
          <p:cNvSpPr>
            <a:spLocks noGrp="1"/>
          </p:cNvSpPr>
          <p:nvPr>
            <p:ph type="body" idx="1"/>
          </p:nvPr>
        </p:nvSpPr>
        <p:spPr>
          <a:xfrm>
            <a:off x="551180" y="1843791"/>
            <a:ext cx="5826760" cy="6826185"/>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4</a:t>
            </a:fld>
            <a:endParaRPr lang="en-US" altLang="en-US"/>
          </a:p>
        </p:txBody>
      </p:sp>
    </p:spTree>
    <p:extLst>
      <p:ext uri="{BB962C8B-B14F-4D97-AF65-F5344CB8AC3E}">
        <p14:creationId xmlns:p14="http://schemas.microsoft.com/office/powerpoint/2010/main" val="623393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384175"/>
            <a:ext cx="1958975" cy="1468438"/>
          </a:xfrm>
        </p:spPr>
      </p:sp>
      <p:sp>
        <p:nvSpPr>
          <p:cNvPr id="3" name="Notes Placeholder 2"/>
          <p:cNvSpPr>
            <a:spLocks noGrp="1"/>
          </p:cNvSpPr>
          <p:nvPr>
            <p:ph type="body" idx="1"/>
          </p:nvPr>
        </p:nvSpPr>
        <p:spPr>
          <a:xfrm>
            <a:off x="551180" y="1997440"/>
            <a:ext cx="6220460" cy="6672536"/>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5</a:t>
            </a:fld>
            <a:endParaRPr lang="en-US" altLang="en-US"/>
          </a:p>
        </p:txBody>
      </p:sp>
    </p:spTree>
    <p:extLst>
      <p:ext uri="{BB962C8B-B14F-4D97-AF65-F5344CB8AC3E}">
        <p14:creationId xmlns:p14="http://schemas.microsoft.com/office/powerpoint/2010/main" val="1692643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63813" y="460375"/>
            <a:ext cx="1958975" cy="1468438"/>
          </a:xfrm>
        </p:spPr>
      </p:sp>
      <p:sp>
        <p:nvSpPr>
          <p:cNvPr id="3" name="Notes Placeholder 2"/>
          <p:cNvSpPr>
            <a:spLocks noGrp="1"/>
          </p:cNvSpPr>
          <p:nvPr>
            <p:ph type="body" idx="1"/>
          </p:nvPr>
        </p:nvSpPr>
        <p:spPr>
          <a:xfrm>
            <a:off x="393700" y="2074264"/>
            <a:ext cx="6377940" cy="6595713"/>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6</a:t>
            </a:fld>
            <a:endParaRPr lang="en-US" altLang="en-US"/>
          </a:p>
        </p:txBody>
      </p:sp>
    </p:spTree>
    <p:extLst>
      <p:ext uri="{BB962C8B-B14F-4D97-AF65-F5344CB8AC3E}">
        <p14:creationId xmlns:p14="http://schemas.microsoft.com/office/powerpoint/2010/main" val="296503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703263"/>
            <a:ext cx="2801938" cy="2100262"/>
          </a:xfrm>
        </p:spPr>
      </p:sp>
      <p:sp>
        <p:nvSpPr>
          <p:cNvPr id="3" name="Notes Placeholder 2"/>
          <p:cNvSpPr>
            <a:spLocks noGrp="1"/>
          </p:cNvSpPr>
          <p:nvPr>
            <p:ph type="body" idx="1"/>
          </p:nvPr>
        </p:nvSpPr>
        <p:spPr>
          <a:xfrm>
            <a:off x="551180" y="3149809"/>
            <a:ext cx="5826760" cy="5520167"/>
          </a:xfrm>
        </p:spPr>
        <p:txBody>
          <a:bodyPr/>
          <a:lstStyle/>
          <a:p>
            <a:endParaRPr lang="en-US" sz="2000"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7</a:t>
            </a:fld>
            <a:endParaRPr lang="en-US" altLang="en-US"/>
          </a:p>
        </p:txBody>
      </p:sp>
    </p:spTree>
    <p:extLst>
      <p:ext uri="{BB962C8B-B14F-4D97-AF65-F5344CB8AC3E}">
        <p14:creationId xmlns:p14="http://schemas.microsoft.com/office/powerpoint/2010/main" val="3658086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1913" y="460375"/>
            <a:ext cx="1882775" cy="1411288"/>
          </a:xfrm>
        </p:spPr>
      </p:sp>
      <p:sp>
        <p:nvSpPr>
          <p:cNvPr id="3" name="Notes Placeholder 2"/>
          <p:cNvSpPr>
            <a:spLocks noGrp="1"/>
          </p:cNvSpPr>
          <p:nvPr>
            <p:ph type="body" idx="1"/>
          </p:nvPr>
        </p:nvSpPr>
        <p:spPr>
          <a:xfrm>
            <a:off x="708660" y="2151089"/>
            <a:ext cx="5669280" cy="6518888"/>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9</a:t>
            </a:fld>
            <a:endParaRPr lang="en-US" altLang="en-US"/>
          </a:p>
        </p:txBody>
      </p:sp>
    </p:spTree>
    <p:extLst>
      <p:ext uri="{BB962C8B-B14F-4D97-AF65-F5344CB8AC3E}">
        <p14:creationId xmlns:p14="http://schemas.microsoft.com/office/powerpoint/2010/main" val="385407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5525" y="587375"/>
            <a:ext cx="2495550" cy="1871663"/>
          </a:xfrm>
        </p:spPr>
      </p:sp>
      <p:sp>
        <p:nvSpPr>
          <p:cNvPr id="3" name="Notes Placeholder 2"/>
          <p:cNvSpPr>
            <a:spLocks noGrp="1"/>
          </p:cNvSpPr>
          <p:nvPr>
            <p:ph type="body" idx="1"/>
          </p:nvPr>
        </p:nvSpPr>
        <p:spPr>
          <a:xfrm>
            <a:off x="708660" y="2574451"/>
            <a:ext cx="5669280" cy="6095526"/>
          </a:xfrm>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008F65D0-6A45-4C61-913F-836445D6FAC4}" type="slidenum">
              <a:rPr lang="en-US" altLang="en-US" smtClean="0"/>
              <a:pPr>
                <a:defRPr/>
              </a:pPr>
              <a:t>10</a:t>
            </a:fld>
            <a:endParaRPr lang="en-US" altLang="en-US"/>
          </a:p>
        </p:txBody>
      </p:sp>
    </p:spTree>
    <p:extLst>
      <p:ext uri="{BB962C8B-B14F-4D97-AF65-F5344CB8AC3E}">
        <p14:creationId xmlns:p14="http://schemas.microsoft.com/office/powerpoint/2010/main" val="2504852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espectAbility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6303963"/>
            <a:ext cx="341947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6400800"/>
            <a:ext cx="5867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6" name="Rectangle 5"/>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C92C75B6-F0A9-4BAC-8231-ACE462A93557}"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7"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00400" y="0"/>
            <a:ext cx="24780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1981200"/>
            <a:ext cx="8621713"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5F5DCB4F-7414-485F-9579-383800DFBD4E}" type="slidenum">
              <a:rPr lang="en-US" altLang="en-US" sz="1800" smtClean="0">
                <a:solidFill>
                  <a:srgbClr val="000000"/>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smtClean="0"/>
              <a:t>Click to edit Master subtitle style</a:t>
            </a:r>
            <a:endParaRPr lang="en-US" altLang="en-US" dirty="0"/>
          </a:p>
        </p:txBody>
      </p:sp>
    </p:spTree>
    <p:extLst>
      <p:ext uri="{BB962C8B-B14F-4D97-AF65-F5344CB8AC3E}">
        <p14:creationId xmlns:p14="http://schemas.microsoft.com/office/powerpoint/2010/main" val="18970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B47500CC-ADF5-4AF4-93A3-FD85130F0A65}"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5"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C6EBCCBA-19F5-4D80-9C48-D93E21C56939}"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6" name="Rectangle 5"/>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9889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70718BC6-1DBC-4292-AE89-0549314C216B}"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5"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B69621F5-DE58-4A21-91A7-A9C1FC5BFB78}"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6648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409D348A-AA44-42C9-9684-B89149782701}"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4" name="Rectangle 3"/>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78E705E1-5699-49B1-96DE-02DAA1C730A4}"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5" name="Rectangle 4"/>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854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espectAbility 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838" y="6303963"/>
            <a:ext cx="3419476"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76600" y="6400800"/>
            <a:ext cx="58674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6" name="Rectangle 8"/>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9FBDB956-B76E-4081-AFD9-210390FBBD7D}"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7" name="Rectangle 1"/>
          <p:cNvSpPr/>
          <p:nvPr userDrawn="1"/>
        </p:nvSpPr>
        <p:spPr>
          <a:xfrm>
            <a:off x="0" y="6324600"/>
            <a:ext cx="9144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pic>
        <p:nvPicPr>
          <p:cNvPr id="8"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82888" y="71438"/>
            <a:ext cx="3505200" cy="297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819400"/>
            <a:ext cx="9144000"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7BD71987-359E-4704-B63A-B88E05D80920}" type="slidenum">
              <a:rPr lang="en-US" altLang="en-US" sz="1800" smtClean="0">
                <a:solidFill>
                  <a:srgbClr val="000000"/>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3" name="Subtitle 2"/>
          <p:cNvSpPr>
            <a:spLocks noGrp="1"/>
          </p:cNvSpPr>
          <p:nvPr>
            <p:ph type="subTitle" idx="1"/>
          </p:nvPr>
        </p:nvSpPr>
        <p:spPr>
          <a:xfrm>
            <a:off x="1371600" y="4343401"/>
            <a:ext cx="6400800" cy="1066800"/>
          </a:xfrm>
        </p:spPr>
        <p:txBody>
          <a:bodyPr>
            <a:noAutofit/>
          </a:bodyPr>
          <a:lstStyle>
            <a:lvl1pPr marL="0" indent="0" algn="ctr">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en-US" dirty="0" err="1" smtClean="0"/>
              <a:t>Click to edit Master subtitle style</a:t>
            </a:r>
            <a:endParaRPr lang="en-US" altLang="en-US" dirty="0"/>
          </a:p>
        </p:txBody>
      </p:sp>
    </p:spTree>
    <p:extLst>
      <p:ext uri="{BB962C8B-B14F-4D97-AF65-F5344CB8AC3E}">
        <p14:creationId xmlns:p14="http://schemas.microsoft.com/office/powerpoint/2010/main" val="1773982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RespectAbility Title and Content">
    <p:spTree>
      <p:nvGrpSpPr>
        <p:cNvPr id="1" name=""/>
        <p:cNvGrpSpPr/>
        <p:nvPr/>
      </p:nvGrpSpPr>
      <p:grpSpPr>
        <a:xfrm>
          <a:off x="0" y="0"/>
          <a:ext cx="0" cy="0"/>
          <a:chOff x="0" y="0"/>
          <a:chExt cx="0" cy="0"/>
        </a:xfrm>
      </p:grpSpPr>
      <p:sp>
        <p:nvSpPr>
          <p:cNvPr id="4" name="Rectangle 7"/>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FBEBA1DE-0093-40F2-98BF-643C833C0968}"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5" name="Rectangle 13"/>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A4E9AA43-C587-4DEA-933F-A2CB01939E0E}"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6" name="Rectangle 5"/>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9982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EEC135D4-F879-456F-A83E-952152E142D6}"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934687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F09A6131-BFB6-4DB4-8C6E-FF407B5C2099}"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6" name="Rectangle 9"/>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85079D51-2878-4EBF-987F-C19D0F56A479}"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7" name="Rectangle 6"/>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6412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11"/>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DD85AAAC-8439-4522-8FCE-E0A0455411C8}"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8" name="Rectangle 7"/>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9435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F0B9DAA7-060D-41DA-8BA4-D9F7701D53EA}"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4" name="Rectangle 3"/>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669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0FF2FDEF-790A-4E4E-9034-65649A997CA4}"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Tree>
    <p:extLst>
      <p:ext uri="{BB962C8B-B14F-4D97-AF65-F5344CB8AC3E}">
        <p14:creationId xmlns:p14="http://schemas.microsoft.com/office/powerpoint/2010/main" val="310845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RespectAbility 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9BE5DCB8-E15C-4442-B968-4698643218C4}"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5" name="Rectangle 13"/>
          <p:cNvSpPr>
            <a:spLocks noChangeArrowheads="1"/>
          </p:cNvSpPr>
          <p:nvPr userDrawn="1"/>
        </p:nvSpPr>
        <p:spPr bwMode="auto">
          <a:xfrm>
            <a:off x="8561388" y="6445250"/>
            <a:ext cx="577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61826771-2EE7-49E4-ABC8-2463CB3B0019}"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6" name="Rectangle 5"/>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7692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4F3401A0-0804-43B4-95C0-B122C53F8EB9}"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89937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EC0CAB99-374F-4905-AC11-F0D4AFC9D317}"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1667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229DEE55-DD11-4D39-9DD7-C01E7A4AAA41}"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5" name="Rectangle 4"/>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4862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99503E76-AE1A-4BF9-9E7C-3C2EFAB7E05B}"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6658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8DEED533-DC45-45D8-B872-CB2123085C2B}"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4" name="Rectangle 3"/>
          <p:cNvSpPr/>
          <p:nvPr userDrawn="1"/>
        </p:nvSpPr>
        <p:spPr>
          <a:xfrm>
            <a:off x="-4763" y="1066800"/>
            <a:ext cx="9144001"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ＭＳ Ｐゴシック"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4533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FA1456F1-5F95-48EE-B8E6-09061B229696}"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5"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F8EB49E9-59CA-4110-ACD7-038978A2B11B}"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61943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EE08E7E4-8CB7-43C8-B29C-2D731E03DD44}"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B149AB41-D8E9-4859-AF84-C114D64AC643}"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7" name="Rectangle 6"/>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9072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B48DDAD3-66D2-4B3A-B425-EFECD10C83E3}"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8" name="Rectangle 11"/>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20E879D8-C8F8-4FE8-835A-FBC6798EAB77}"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9" name="Rectangle 8"/>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161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0925DC31-2E5A-4C4C-91DC-ABB6BC6679D7}"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4" name="Rectangle 3"/>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943D4870-620B-4FC5-B131-CE9FCE5B5AE5}"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5" name="Rectangle 4"/>
          <p:cNvSpPr/>
          <p:nvPr userDrawn="1"/>
        </p:nvSpPr>
        <p:spPr>
          <a:xfrm>
            <a:off x="0" y="1143000"/>
            <a:ext cx="9144000" cy="1524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cs typeface="Arial"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5928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D92B5A9A-57FB-455F-B754-C06F1502B56B}"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3" name="Rectangle 2"/>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D650A1D4-987B-43AF-A540-95BD3158DBFF}"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Tree>
    <p:extLst>
      <p:ext uri="{BB962C8B-B14F-4D97-AF65-F5344CB8AC3E}">
        <p14:creationId xmlns:p14="http://schemas.microsoft.com/office/powerpoint/2010/main" val="104137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2559207B-63DC-4085-B145-76A8E2162D27}"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85F30581-3929-4DAA-9D19-3DFCEA63B0DA}"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Title 1"/>
          <p:cNvSpPr>
            <a:spLocks noGrp="1"/>
          </p:cNvSpPr>
          <p:nvPr>
            <p:ph type="title"/>
          </p:nvPr>
        </p:nvSpPr>
        <p:spPr>
          <a:xfrm>
            <a:off x="457200" y="273050"/>
            <a:ext cx="3008313" cy="1162050"/>
          </a:xfrm>
          <a:solidFill>
            <a:srgbClr val="003399"/>
          </a:solidFill>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5857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2D859B7A-05E8-4796-930A-BADAF452579B}"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
        <p:nvSpPr>
          <p:cNvPr id="6" name="Rectangle 9"/>
          <p:cNvSpPr>
            <a:spLocks noChangeArrowheads="1"/>
          </p:cNvSpPr>
          <p:nvPr userDrawn="1"/>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7C13A9D7-E746-4D07-B7D8-7084252273DB}"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3399"/>
              </a:solidFill>
              <a:latin typeface="Verdana" panose="020B0604030504040204" pitchFamily="34" charset="0"/>
            </a:endParaRPr>
          </a:p>
        </p:txBody>
      </p:sp>
      <p:sp>
        <p:nvSpPr>
          <p:cNvPr id="2" name="Title 1"/>
          <p:cNvSpPr>
            <a:spLocks noGrp="1"/>
          </p:cNvSpPr>
          <p:nvPr>
            <p:ph type="title"/>
          </p:nvPr>
        </p:nvSpPr>
        <p:spPr>
          <a:xfrm>
            <a:off x="1792288" y="4800600"/>
            <a:ext cx="5486400" cy="566738"/>
          </a:xfrm>
          <a:solidFill>
            <a:srgbClr val="003399"/>
          </a:solidFill>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5248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BC084DA0-2987-46C6-AAE9-71C80725AD90}"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5834" r:id="rId1"/>
    <p:sldLayoutId id="2147485835" r:id="rId2"/>
    <p:sldLayoutId id="2147485836" r:id="rId3"/>
    <p:sldLayoutId id="2147485837" r:id="rId4"/>
    <p:sldLayoutId id="2147485838" r:id="rId5"/>
    <p:sldLayoutId id="2147485839" r:id="rId6"/>
    <p:sldLayoutId id="2147485840" r:id="rId7"/>
    <p:sldLayoutId id="2147485841" r:id="rId8"/>
    <p:sldLayoutId id="2147485842" r:id="rId9"/>
    <p:sldLayoutId id="2147485843" r:id="rId10"/>
    <p:sldLayoutId id="2147485844" r:id="rId11"/>
    <p:sldLayoutId id="2147485845"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3200" kern="1200">
          <a:solidFill>
            <a:schemeClr val="tx1"/>
          </a:solidFill>
          <a:latin typeface="Calibri" panose="020F0502020204030204" pitchFamily="34" charset="0"/>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Ø"/>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143000"/>
          </a:xfrm>
          <a:prstGeom prst="rect">
            <a:avLst/>
          </a:prstGeom>
          <a:solidFill>
            <a:srgbClr val="0033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340" name="Rectangle 5"/>
          <p:cNvSpPr>
            <a:spLocks noChangeArrowheads="1"/>
          </p:cNvSpPr>
          <p:nvPr/>
        </p:nvSpPr>
        <p:spPr bwMode="auto">
          <a:xfrm>
            <a:off x="8561388" y="6445250"/>
            <a:ext cx="582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defRPr/>
            </a:pPr>
            <a:fld id="{998E99B3-1691-4342-B088-F0E3E9F1CB55}" type="slidenum">
              <a:rPr lang="en-US" altLang="en-US" sz="1800" smtClean="0">
                <a:solidFill>
                  <a:srgbClr val="003399"/>
                </a:solidFill>
                <a:latin typeface="Verdana" panose="020B0604030504040204" pitchFamily="34" charset="0"/>
              </a:rPr>
              <a:pPr eaLnBrk="1" hangingPunct="1">
                <a:defRPr/>
              </a:pPr>
              <a:t>‹#›</a:t>
            </a:fld>
            <a:endParaRPr lang="en-US" altLang="en-US" sz="1800" smtClean="0">
              <a:solidFill>
                <a:srgbClr val="000000"/>
              </a:solidFill>
              <a:latin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5846" r:id="rId1"/>
    <p:sldLayoutId id="2147485847" r:id="rId2"/>
    <p:sldLayoutId id="2147485848" r:id="rId3"/>
    <p:sldLayoutId id="2147485849" r:id="rId4"/>
    <p:sldLayoutId id="2147485850" r:id="rId5"/>
    <p:sldLayoutId id="2147485851" r:id="rId6"/>
    <p:sldLayoutId id="2147485852" r:id="rId7"/>
    <p:sldLayoutId id="2147485853" r:id="rId8"/>
    <p:sldLayoutId id="2147485854" r:id="rId9"/>
    <p:sldLayoutId id="2147485855" r:id="rId10"/>
    <p:sldLayoutId id="2147485856" r:id="rId11"/>
    <p:sldLayoutId id="2147485857"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bg1"/>
          </a:solidFill>
          <a:latin typeface="Calibri" panose="020F0502020204030204" pitchFamily="34" charset="0"/>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bg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Wingdings" panose="05000000000000000000" pitchFamily="2" charset="2"/>
        <a:buChar char="v"/>
        <a:defRPr sz="3200" kern="1200">
          <a:solidFill>
            <a:schemeClr val="tx1"/>
          </a:solidFill>
          <a:latin typeface="Calibri" panose="020F0502020204030204" pitchFamily="34" charset="0"/>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rtl="0" eaLnBrk="0" fontAlgn="base" hangingPunct="0">
        <a:spcBef>
          <a:spcPct val="20000"/>
        </a:spcBef>
        <a:spcAft>
          <a:spcPct val="0"/>
        </a:spcAft>
        <a:buFont typeface="Wingdings" panose="05000000000000000000" pitchFamily="2" charset="2"/>
        <a:buChar char="Ø"/>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rtl="0" eaLnBrk="0" fontAlgn="base" hangingPunct="0">
        <a:spcBef>
          <a:spcPct val="20000"/>
        </a:spcBef>
        <a:spcAft>
          <a:spcPct val="0"/>
        </a:spcAft>
        <a:buFont typeface="Courier New" panose="02070309020205020404" pitchFamily="49" charset="0"/>
        <a:buChar char="o"/>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DMarlowe@AccessibilityPartners.com" TargetMode="External"/><Relationship Id="rId7"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www.facebook.com/AccessibilityPartners" TargetMode="External"/><Relationship Id="rId5" Type="http://schemas.openxmlformats.org/officeDocument/2006/relationships/hyperlink" Target="http://www.accessibilitypartners.com/" TargetMode="External"/><Relationship Id="rId4" Type="http://schemas.openxmlformats.org/officeDocument/2006/relationships/hyperlink" Target="mailto:SRosenblatt@AccessibilityPartners.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RespectAbilityUSA.org"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XSkT5xJGVao&amp;feature=youtu.be" TargetMode="External"/><Relationship Id="rId2" Type="http://schemas.openxmlformats.org/officeDocument/2006/relationships/hyperlink" Target="http://respectabilityusa.com/Resources/Creating%20accessible%20documents-%20Cristopher%20Broyles.pdf" TargetMode="Externa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webaim.org/" TargetMode="External"/><Relationship Id="rId7" Type="http://schemas.openxmlformats.org/officeDocument/2006/relationships/hyperlink" Target="http://webaccess.msu.edu/"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hyperlink" Target="http://www.ssa.gov/accessibility/" TargetMode="External"/><Relationship Id="rId5" Type="http://schemas.openxmlformats.org/officeDocument/2006/relationships/hyperlink" Target="http://www.afb.org/info/programs-and-services/technology-evaluation/creating-accessible-websites/123" TargetMode="External"/><Relationship Id="rId4" Type="http://schemas.openxmlformats.org/officeDocument/2006/relationships/hyperlink" Target="http://www.w3.org/WA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295400"/>
          </a:xfrm>
        </p:spPr>
        <p:txBody>
          <a:bodyPr/>
          <a:lstStyle/>
          <a:p>
            <a:r>
              <a:rPr lang="en-US" dirty="0" smtClean="0"/>
              <a:t>Introduction to Web Accessibility: </a:t>
            </a:r>
            <a:br>
              <a:rPr lang="en-US" dirty="0" smtClean="0"/>
            </a:br>
            <a:r>
              <a:rPr lang="en-US" dirty="0" smtClean="0"/>
              <a:t>Tips and Tricks </a:t>
            </a:r>
            <a:endParaRPr lang="en-US" dirty="0"/>
          </a:p>
        </p:txBody>
      </p:sp>
      <p:pic>
        <p:nvPicPr>
          <p:cNvPr id="7" name="Picture 6" descr="Accessibility Partners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18" y="3200400"/>
            <a:ext cx="4598482" cy="1466705"/>
          </a:xfrm>
          <a:prstGeom prst="rect">
            <a:avLst/>
          </a:prstGeom>
        </p:spPr>
      </p:pic>
      <p:pic>
        <p:nvPicPr>
          <p:cNvPr id="6" name="Picture 5" descr="RespectAbility logo"/>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200400"/>
            <a:ext cx="4038600" cy="1524000"/>
          </a:xfrm>
          <a:prstGeom prst="rect">
            <a:avLst/>
          </a:prstGeom>
          <a:noFill/>
          <a:ln>
            <a:noFill/>
          </a:ln>
        </p:spPr>
      </p:pic>
      <p:sp>
        <p:nvSpPr>
          <p:cNvPr id="3" name="Rectangle 2" descr="&quot;&quot;"/>
          <p:cNvSpPr/>
          <p:nvPr/>
        </p:nvSpPr>
        <p:spPr>
          <a:xfrm>
            <a:off x="7924800" y="6248400"/>
            <a:ext cx="10668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675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a:t>
            </a:r>
            <a:endParaRPr lang="en-US" dirty="0"/>
          </a:p>
        </p:txBody>
      </p:sp>
      <p:sp>
        <p:nvSpPr>
          <p:cNvPr id="3" name="Content Placeholder 2"/>
          <p:cNvSpPr>
            <a:spLocks noGrp="1"/>
          </p:cNvSpPr>
          <p:nvPr>
            <p:ph sz="half" idx="1"/>
          </p:nvPr>
        </p:nvSpPr>
        <p:spPr>
          <a:xfrm>
            <a:off x="304800" y="1600200"/>
            <a:ext cx="8686800" cy="4525963"/>
          </a:xfrm>
        </p:spPr>
        <p:txBody>
          <a:bodyPr/>
          <a:lstStyle/>
          <a:p>
            <a:r>
              <a:rPr lang="en-US" dirty="0" smtClean="0"/>
              <a:t>Essentially, people with disabilities can use the Internet</a:t>
            </a:r>
          </a:p>
          <a:p>
            <a:r>
              <a:rPr lang="en-US" dirty="0" smtClean="0"/>
              <a:t>Perceive, understand, navigate, and interact</a:t>
            </a:r>
          </a:p>
          <a:p>
            <a:r>
              <a:rPr lang="en-US" dirty="0" smtClean="0"/>
              <a:t>Encompasses all disabilities that affect Web access</a:t>
            </a:r>
          </a:p>
          <a:p>
            <a:endParaRPr lang="en-US" dirty="0"/>
          </a:p>
        </p:txBody>
      </p:sp>
      <p:pic>
        <p:nvPicPr>
          <p:cNvPr id="11272" name="Picture 8" descr="Internet around the globe graph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3276600"/>
            <a:ext cx="27432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759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Inclusive Site</a:t>
            </a:r>
            <a:endParaRPr lang="en-US" dirty="0"/>
          </a:p>
        </p:txBody>
      </p:sp>
      <p:sp>
        <p:nvSpPr>
          <p:cNvPr id="3" name="Content Placeholder 2"/>
          <p:cNvSpPr>
            <a:spLocks noGrp="1"/>
          </p:cNvSpPr>
          <p:nvPr>
            <p:ph sz="half" idx="1"/>
          </p:nvPr>
        </p:nvSpPr>
        <p:spPr>
          <a:xfrm>
            <a:off x="457200" y="1600200"/>
            <a:ext cx="8382000" cy="4525963"/>
          </a:xfrm>
        </p:spPr>
        <p:txBody>
          <a:bodyPr/>
          <a:lstStyle/>
          <a:p>
            <a:r>
              <a:rPr lang="en-US" dirty="0" smtClean="0"/>
              <a:t>Two purposes: branding and a tool for users</a:t>
            </a:r>
          </a:p>
          <a:p>
            <a:r>
              <a:rPr lang="en-US" dirty="0" smtClean="0"/>
              <a:t>Essential to make website welcoming and accessible</a:t>
            </a:r>
          </a:p>
          <a:p>
            <a:pPr lvl="1"/>
            <a:r>
              <a:rPr lang="en-US" dirty="0" smtClean="0"/>
              <a:t>Welcoming words</a:t>
            </a:r>
          </a:p>
          <a:p>
            <a:pPr lvl="1"/>
            <a:r>
              <a:rPr lang="en-US" dirty="0" smtClean="0"/>
              <a:t>Inclusive photos and images</a:t>
            </a:r>
          </a:p>
          <a:p>
            <a:pPr lvl="1"/>
            <a:r>
              <a:rPr lang="en-US" dirty="0" smtClean="0"/>
              <a:t>Advertise available accommodations</a:t>
            </a:r>
            <a:endParaRPr lang="en-US" dirty="0"/>
          </a:p>
        </p:txBody>
      </p:sp>
      <p:pic>
        <p:nvPicPr>
          <p:cNvPr id="9218" name="Picture 2" descr="Inclusivity paper cutouts"/>
          <p:cNvPicPr>
            <a:picLocks noChangeAspect="1" noChangeArrowheads="1"/>
          </p:cNvPicPr>
          <p:nvPr/>
        </p:nvPicPr>
        <p:blipFill rotWithShape="1">
          <a:blip r:embed="rId3">
            <a:extLst>
              <a:ext uri="{28A0092B-C50C-407E-A947-70E740481C1C}">
                <a14:useLocalDpi xmlns:a14="http://schemas.microsoft.com/office/drawing/2010/main" val="0"/>
              </a:ext>
            </a:extLst>
          </a:blip>
          <a:srcRect t="36749"/>
          <a:stretch/>
        </p:blipFill>
        <p:spPr bwMode="auto">
          <a:xfrm>
            <a:off x="2547937" y="4038600"/>
            <a:ext cx="4048125"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66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Alternative Text?</a:t>
            </a:r>
            <a:endParaRPr lang="en-US" dirty="0"/>
          </a:p>
        </p:txBody>
      </p:sp>
      <p:sp>
        <p:nvSpPr>
          <p:cNvPr id="3" name="Content Placeholder 2"/>
          <p:cNvSpPr>
            <a:spLocks noGrp="1"/>
          </p:cNvSpPr>
          <p:nvPr>
            <p:ph sz="half" idx="1"/>
          </p:nvPr>
        </p:nvSpPr>
        <p:spPr>
          <a:xfrm>
            <a:off x="0" y="1600200"/>
            <a:ext cx="9144000" cy="4525963"/>
          </a:xfrm>
        </p:spPr>
        <p:txBody>
          <a:bodyPr/>
          <a:lstStyle/>
          <a:p>
            <a:r>
              <a:rPr lang="en-US" dirty="0" smtClean="0"/>
              <a:t>Alternative </a:t>
            </a:r>
            <a:r>
              <a:rPr lang="en-US" dirty="0" smtClean="0"/>
              <a:t>Text (alt text): </a:t>
            </a:r>
            <a:r>
              <a:rPr lang="en-US" dirty="0" smtClean="0"/>
              <a:t>First principle in web accessibility</a:t>
            </a:r>
          </a:p>
          <a:p>
            <a:pPr lvl="1"/>
            <a:r>
              <a:rPr lang="en-US" dirty="0" smtClean="0"/>
              <a:t>Textual alternative to non-text content on web pages</a:t>
            </a:r>
          </a:p>
          <a:p>
            <a:r>
              <a:rPr lang="en-US" dirty="0" smtClean="0"/>
              <a:t>Add into HTML code:</a:t>
            </a:r>
          </a:p>
          <a:p>
            <a:pPr lvl="1"/>
            <a:r>
              <a:rPr lang="en-US" dirty="0"/>
              <a:t>&lt;</a:t>
            </a:r>
            <a:r>
              <a:rPr lang="en-US" dirty="0" err="1"/>
              <a:t>img</a:t>
            </a:r>
            <a:r>
              <a:rPr lang="en-US" dirty="0"/>
              <a:t> </a:t>
            </a:r>
            <a:r>
              <a:rPr lang="en-US" dirty="0" err="1"/>
              <a:t>src</a:t>
            </a:r>
            <a:r>
              <a:rPr lang="en-US" dirty="0" smtClean="0"/>
              <a:t>=“image.gif</a:t>
            </a:r>
            <a:r>
              <a:rPr lang="en-US" dirty="0"/>
              <a:t>" alt</a:t>
            </a:r>
            <a:r>
              <a:rPr lang="en-US" dirty="0" smtClean="0"/>
              <a:t>=“Alternative text goes here"&gt;</a:t>
            </a:r>
          </a:p>
          <a:p>
            <a:r>
              <a:rPr lang="en-US" dirty="0" smtClean="0"/>
              <a:t>Accurate, equivalent, and succinct</a:t>
            </a:r>
          </a:p>
          <a:p>
            <a:r>
              <a:rPr lang="en-US" dirty="0" smtClean="0"/>
              <a:t>Not redundant text</a:t>
            </a:r>
          </a:p>
          <a:p>
            <a:r>
              <a:rPr lang="en-US" dirty="0" smtClean="0"/>
              <a:t>No ‘image of’, ‘graphic of</a:t>
            </a:r>
            <a:r>
              <a:rPr lang="en-US" dirty="0" smtClean="0"/>
              <a:t>’ </a:t>
            </a:r>
            <a:r>
              <a:rPr lang="en-US" dirty="0" smtClean="0"/>
              <a:t>etc.</a:t>
            </a:r>
          </a:p>
          <a:p>
            <a:endParaRPr lang="en-US" dirty="0" smtClean="0"/>
          </a:p>
          <a:p>
            <a:endParaRPr lang="en-US" dirty="0"/>
          </a:p>
        </p:txBody>
      </p:sp>
    </p:spTree>
    <p:extLst>
      <p:ext uri="{BB962C8B-B14F-4D97-AF65-F5344CB8AC3E}">
        <p14:creationId xmlns:p14="http://schemas.microsoft.com/office/powerpoint/2010/main" val="2715744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Effective Alt Text</a:t>
            </a:r>
            <a:endParaRPr lang="en-US" dirty="0"/>
          </a:p>
        </p:txBody>
      </p:sp>
      <p:sp>
        <p:nvSpPr>
          <p:cNvPr id="3" name="Content Placeholder 2"/>
          <p:cNvSpPr>
            <a:spLocks noGrp="1"/>
          </p:cNvSpPr>
          <p:nvPr>
            <p:ph sz="half" idx="1"/>
          </p:nvPr>
        </p:nvSpPr>
        <p:spPr>
          <a:xfrm>
            <a:off x="457200" y="1600200"/>
            <a:ext cx="8077200" cy="4525963"/>
          </a:xfrm>
        </p:spPr>
        <p:txBody>
          <a:bodyPr/>
          <a:lstStyle/>
          <a:p>
            <a:r>
              <a:rPr lang="en-US" dirty="0"/>
              <a:t>Finding a balance between too much and too little</a:t>
            </a:r>
          </a:p>
          <a:p>
            <a:r>
              <a:rPr lang="en-US" dirty="0"/>
              <a:t>How is image used?</a:t>
            </a:r>
          </a:p>
          <a:p>
            <a:pPr lvl="1"/>
            <a:r>
              <a:rPr lang="en-US" dirty="0"/>
              <a:t>to convey important content</a:t>
            </a:r>
          </a:p>
          <a:p>
            <a:pPr lvl="1"/>
            <a:r>
              <a:rPr lang="en-US" dirty="0"/>
              <a:t>to provide visual enhancements which offer no real content</a:t>
            </a:r>
          </a:p>
          <a:p>
            <a:pPr lvl="1"/>
            <a:r>
              <a:rPr lang="en-US" dirty="0"/>
              <a:t>to link to other areas </a:t>
            </a:r>
          </a:p>
          <a:p>
            <a:r>
              <a:rPr lang="en-US" dirty="0"/>
              <a:t>Alternative text communicates the purpose of the graphic, not its </a:t>
            </a:r>
            <a:r>
              <a:rPr lang="en-US" dirty="0" smtClean="0"/>
              <a:t>appearance</a:t>
            </a:r>
            <a:endParaRPr lang="en-US" dirty="0"/>
          </a:p>
          <a:p>
            <a:endParaRPr lang="en-US" dirty="0"/>
          </a:p>
        </p:txBody>
      </p:sp>
    </p:spTree>
    <p:extLst>
      <p:ext uri="{BB962C8B-B14F-4D97-AF65-F5344CB8AC3E}">
        <p14:creationId xmlns:p14="http://schemas.microsoft.com/office/powerpoint/2010/main" val="3698378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Text Example</a:t>
            </a:r>
            <a:endParaRPr lang="en-US" dirty="0"/>
          </a:p>
        </p:txBody>
      </p:sp>
      <p:sp>
        <p:nvSpPr>
          <p:cNvPr id="3" name="Content Placeholder 2"/>
          <p:cNvSpPr>
            <a:spLocks noGrp="1"/>
          </p:cNvSpPr>
          <p:nvPr>
            <p:ph sz="half" idx="1"/>
          </p:nvPr>
        </p:nvSpPr>
        <p:spPr>
          <a:xfrm>
            <a:off x="457200" y="1600200"/>
            <a:ext cx="8382000" cy="4525963"/>
          </a:xfrm>
        </p:spPr>
        <p:txBody>
          <a:bodyPr/>
          <a:lstStyle/>
          <a:p>
            <a:r>
              <a:rPr lang="en-US" dirty="0"/>
              <a:t>Bad alt text: A car</a:t>
            </a:r>
          </a:p>
          <a:p>
            <a:r>
              <a:rPr lang="en-US" dirty="0"/>
              <a:t>Good alt text: A silver Mercedes sports car</a:t>
            </a:r>
          </a:p>
          <a:p>
            <a:r>
              <a:rPr lang="en-US" dirty="0"/>
              <a:t>Better alt text: A silver Mercedes CLS 350 sports car </a:t>
            </a:r>
          </a:p>
          <a:p>
            <a:endParaRPr lang="en-US" dirty="0"/>
          </a:p>
        </p:txBody>
      </p:sp>
      <p:pic>
        <p:nvPicPr>
          <p:cNvPr id="5" name="Picture 2" descr="A silver Mercedes CLS 350 sports car &#10;"/>
          <p:cNvPicPr>
            <a:picLocks noChangeAspect="1" noChangeArrowheads="1"/>
          </p:cNvPicPr>
          <p:nvPr/>
        </p:nvPicPr>
        <p:blipFill rotWithShape="1">
          <a:blip r:embed="rId3">
            <a:extLst>
              <a:ext uri="{28A0092B-C50C-407E-A947-70E740481C1C}">
                <a14:useLocalDpi xmlns:a14="http://schemas.microsoft.com/office/drawing/2010/main" val="0"/>
              </a:ext>
            </a:extLst>
          </a:blip>
          <a:srcRect t="21492" b="23583"/>
          <a:stretch/>
        </p:blipFill>
        <p:spPr bwMode="auto">
          <a:xfrm>
            <a:off x="2667000" y="3429000"/>
            <a:ext cx="381000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49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Usage</a:t>
            </a:r>
            <a:endParaRPr lang="en-US" dirty="0"/>
          </a:p>
        </p:txBody>
      </p:sp>
      <p:sp>
        <p:nvSpPr>
          <p:cNvPr id="3" name="Content Placeholder 2"/>
          <p:cNvSpPr>
            <a:spLocks noGrp="1"/>
          </p:cNvSpPr>
          <p:nvPr>
            <p:ph sz="half" idx="1"/>
          </p:nvPr>
        </p:nvSpPr>
        <p:spPr>
          <a:xfrm>
            <a:off x="457200" y="1600200"/>
            <a:ext cx="4495800" cy="4525963"/>
          </a:xfrm>
        </p:spPr>
        <p:txBody>
          <a:bodyPr/>
          <a:lstStyle/>
          <a:p>
            <a:r>
              <a:rPr lang="en-US" dirty="0" smtClean="0"/>
              <a:t>Color should never be used to convey information</a:t>
            </a:r>
          </a:p>
          <a:p>
            <a:r>
              <a:rPr lang="en-US" dirty="0" smtClean="0"/>
              <a:t>Some users with disabilities cannot distinguish colors</a:t>
            </a:r>
          </a:p>
          <a:p>
            <a:r>
              <a:rPr lang="en-US" dirty="0" smtClean="0"/>
              <a:t>May lose meaning if viewed in high contrast</a:t>
            </a:r>
            <a:endParaRPr lang="en-US" dirty="0"/>
          </a:p>
        </p:txBody>
      </p:sp>
      <p:pic>
        <p:nvPicPr>
          <p:cNvPr id="5" name="Picture 3" descr="Image shows an application with two buttons. One is red and labeled &quot;GO!&quot; and the other is green and labeled &quot;GO!&quot;"/>
          <p:cNvPicPr>
            <a:picLocks noChangeAspect="1" noChangeArrowheads="1"/>
          </p:cNvPicPr>
          <p:nvPr/>
        </p:nvPicPr>
        <p:blipFill>
          <a:blip r:embed="rId3" cstate="print"/>
          <a:srcRect/>
          <a:stretch>
            <a:fillRect/>
          </a:stretch>
        </p:blipFill>
        <p:spPr bwMode="auto">
          <a:xfrm>
            <a:off x="4800600" y="2133600"/>
            <a:ext cx="4114800" cy="2590800"/>
          </a:xfrm>
          <a:prstGeom prst="rect">
            <a:avLst/>
          </a:prstGeom>
          <a:noFill/>
          <a:ln w="9525">
            <a:noFill/>
            <a:miter lim="800000"/>
            <a:headEnd/>
            <a:tailEnd/>
          </a:ln>
        </p:spPr>
      </p:pic>
    </p:spTree>
    <p:extLst>
      <p:ext uri="{BB962C8B-B14F-4D97-AF65-F5344CB8AC3E}">
        <p14:creationId xmlns:p14="http://schemas.microsoft.com/office/powerpoint/2010/main" val="377542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Timeouts</a:t>
            </a:r>
            <a:endParaRPr lang="en-US" dirty="0"/>
          </a:p>
        </p:txBody>
      </p:sp>
      <p:sp>
        <p:nvSpPr>
          <p:cNvPr id="3" name="Content Placeholder 2"/>
          <p:cNvSpPr>
            <a:spLocks noGrp="1"/>
          </p:cNvSpPr>
          <p:nvPr>
            <p:ph sz="half" idx="1"/>
          </p:nvPr>
        </p:nvSpPr>
        <p:spPr>
          <a:xfrm>
            <a:off x="457200" y="1600200"/>
            <a:ext cx="8153400" cy="4525963"/>
          </a:xfrm>
        </p:spPr>
        <p:txBody>
          <a:bodyPr/>
          <a:lstStyle/>
          <a:p>
            <a:r>
              <a:rPr lang="en-US" dirty="0" smtClean="0"/>
              <a:t>Timeouts are employed to track a user’s inactivity</a:t>
            </a:r>
          </a:p>
          <a:p>
            <a:r>
              <a:rPr lang="en-US" dirty="0" smtClean="0"/>
              <a:t>Issues include:</a:t>
            </a:r>
          </a:p>
          <a:p>
            <a:pPr lvl="1"/>
            <a:r>
              <a:rPr lang="en-US" dirty="0" smtClean="0"/>
              <a:t>Not identified on screen</a:t>
            </a:r>
          </a:p>
          <a:p>
            <a:pPr lvl="1"/>
            <a:r>
              <a:rPr lang="en-US" dirty="0" smtClean="0"/>
              <a:t>Not long enough to complete an activity</a:t>
            </a:r>
          </a:p>
          <a:p>
            <a:endParaRPr lang="en-US" dirty="0" smtClean="0"/>
          </a:p>
          <a:p>
            <a:endParaRPr lang="en-US" dirty="0"/>
          </a:p>
        </p:txBody>
      </p:sp>
      <p:pic>
        <p:nvPicPr>
          <p:cNvPr id="1026" name="Picture 2" descr="Image result for website timeout, showing a count dow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8474" y="3657600"/>
            <a:ext cx="371533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42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Descriptive Links</a:t>
            </a:r>
            <a:endParaRPr lang="en-US" dirty="0"/>
          </a:p>
        </p:txBody>
      </p:sp>
      <p:sp>
        <p:nvSpPr>
          <p:cNvPr id="3" name="Content Placeholder 2"/>
          <p:cNvSpPr>
            <a:spLocks noGrp="1"/>
          </p:cNvSpPr>
          <p:nvPr>
            <p:ph sz="half" idx="1"/>
          </p:nvPr>
        </p:nvSpPr>
        <p:spPr>
          <a:xfrm>
            <a:off x="152400" y="1608136"/>
            <a:ext cx="6096000" cy="4525963"/>
          </a:xfrm>
        </p:spPr>
        <p:txBody>
          <a:bodyPr/>
          <a:lstStyle/>
          <a:p>
            <a:r>
              <a:rPr lang="en-US" dirty="0" smtClean="0"/>
              <a:t>Links are most basic element of HTML</a:t>
            </a:r>
          </a:p>
          <a:p>
            <a:r>
              <a:rPr lang="en-US" dirty="0" smtClean="0"/>
              <a:t>Links work with all assistive technologies, but can be inaccessible</a:t>
            </a:r>
          </a:p>
          <a:p>
            <a:r>
              <a:rPr lang="en-US" dirty="0" smtClean="0"/>
              <a:t>Must be accessible </a:t>
            </a:r>
            <a:r>
              <a:rPr lang="en-US" dirty="0" smtClean="0"/>
              <a:t>from</a:t>
            </a:r>
            <a:r>
              <a:rPr lang="en-US" dirty="0" smtClean="0"/>
              <a:t> </a:t>
            </a:r>
            <a:r>
              <a:rPr lang="en-US" dirty="0" smtClean="0"/>
              <a:t>the keyboard</a:t>
            </a:r>
          </a:p>
          <a:p>
            <a:r>
              <a:rPr lang="en-US" dirty="0" smtClean="0"/>
              <a:t>Must be descriptive</a:t>
            </a:r>
            <a:endParaRPr lang="en-US" dirty="0"/>
          </a:p>
        </p:txBody>
      </p:sp>
      <p:pic>
        <p:nvPicPr>
          <p:cNvPr id="4098" name="Picture 2" descr="Example of HTML coding with links&#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1941416"/>
            <a:ext cx="2601383" cy="1951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9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Labeled Form Fields</a:t>
            </a:r>
            <a:endParaRPr lang="en-US" dirty="0"/>
          </a:p>
        </p:txBody>
      </p:sp>
      <p:sp>
        <p:nvSpPr>
          <p:cNvPr id="3" name="Content Placeholder 2"/>
          <p:cNvSpPr>
            <a:spLocks noGrp="1"/>
          </p:cNvSpPr>
          <p:nvPr>
            <p:ph sz="half" idx="1"/>
          </p:nvPr>
        </p:nvSpPr>
        <p:spPr>
          <a:xfrm>
            <a:off x="457199" y="1600200"/>
            <a:ext cx="8498983" cy="4525963"/>
          </a:xfrm>
        </p:spPr>
        <p:txBody>
          <a:bodyPr/>
          <a:lstStyle/>
          <a:p>
            <a:r>
              <a:rPr lang="en-US" dirty="0" smtClean="0"/>
              <a:t>Matching “for” and “id” labels</a:t>
            </a:r>
          </a:p>
          <a:p>
            <a:r>
              <a:rPr lang="en-US" dirty="0" smtClean="0"/>
              <a:t>ID must be unique, can’t have one label for multiple</a:t>
            </a:r>
          </a:p>
          <a:p>
            <a:r>
              <a:rPr lang="en-US" dirty="0" smtClean="0"/>
              <a:t>Text labels describe the function of each form control</a:t>
            </a:r>
          </a:p>
          <a:p>
            <a:pPr lvl="1"/>
            <a:r>
              <a:rPr lang="en-US" dirty="0" smtClean="0"/>
              <a:t>&lt;label&gt; element used to associate text label</a:t>
            </a:r>
          </a:p>
          <a:p>
            <a:endParaRPr lang="en-US" dirty="0" smtClean="0"/>
          </a:p>
          <a:p>
            <a:endParaRPr lang="en-US" dirty="0"/>
          </a:p>
        </p:txBody>
      </p:sp>
      <p:pic>
        <p:nvPicPr>
          <p:cNvPr id="2050" name="Picture 2" descr="Contact Us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1108" y="3657600"/>
            <a:ext cx="2791163" cy="226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70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Subtitles and Transcripts</a:t>
            </a:r>
            <a:endParaRPr lang="en-US" dirty="0"/>
          </a:p>
        </p:txBody>
      </p:sp>
      <p:sp>
        <p:nvSpPr>
          <p:cNvPr id="3" name="Content Placeholder 2"/>
          <p:cNvSpPr>
            <a:spLocks noGrp="1"/>
          </p:cNvSpPr>
          <p:nvPr>
            <p:ph sz="half" idx="1"/>
          </p:nvPr>
        </p:nvSpPr>
        <p:spPr>
          <a:xfrm>
            <a:off x="457200" y="1600200"/>
            <a:ext cx="8153400" cy="4525963"/>
          </a:xfrm>
        </p:spPr>
        <p:txBody>
          <a:bodyPr/>
          <a:lstStyle/>
          <a:p>
            <a:r>
              <a:rPr lang="en-US" dirty="0" smtClean="0"/>
              <a:t>Equivalent alternatives that are synchronized</a:t>
            </a:r>
          </a:p>
          <a:p>
            <a:r>
              <a:rPr lang="en-US" dirty="0" smtClean="0"/>
              <a:t>Add subtitles/captions for audio and movie files</a:t>
            </a:r>
          </a:p>
          <a:p>
            <a:endParaRPr lang="en-US" dirty="0" smtClean="0"/>
          </a:p>
          <a:p>
            <a:endParaRPr lang="en-US" dirty="0"/>
          </a:p>
        </p:txBody>
      </p:sp>
      <p:pic>
        <p:nvPicPr>
          <p:cNvPr id="5" name="Picture 2" descr="Image of an Internet video with captions."/>
          <p:cNvPicPr>
            <a:picLocks noChangeAspect="1" noChangeArrowheads="1"/>
          </p:cNvPicPr>
          <p:nvPr/>
        </p:nvPicPr>
        <p:blipFill>
          <a:blip r:embed="rId3" cstate="print"/>
          <a:srcRect/>
          <a:stretch>
            <a:fillRect/>
          </a:stretch>
        </p:blipFill>
        <p:spPr bwMode="auto">
          <a:xfrm>
            <a:off x="2857500" y="2819400"/>
            <a:ext cx="3352800" cy="2675993"/>
          </a:xfrm>
          <a:prstGeom prst="rect">
            <a:avLst/>
          </a:prstGeom>
          <a:noFill/>
        </p:spPr>
      </p:pic>
    </p:spTree>
    <p:extLst>
      <p:ext uri="{BB962C8B-B14F-4D97-AF65-F5344CB8AC3E}">
        <p14:creationId xmlns:p14="http://schemas.microsoft.com/office/powerpoint/2010/main" val="3878789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p:txBody>
          <a:bodyPr/>
          <a:lstStyle/>
          <a:p>
            <a:r>
              <a:rPr lang="en-US" altLang="en-US" dirty="0" smtClean="0"/>
              <a:t>Meet Today’</a:t>
            </a:r>
            <a:r>
              <a:rPr lang="en-US" altLang="ja-JP" dirty="0" smtClean="0"/>
              <a:t>s Presenters</a:t>
            </a:r>
            <a:endParaRPr lang="en-US" altLang="en-US" dirty="0" smtClean="0"/>
          </a:p>
        </p:txBody>
      </p:sp>
      <p:sp>
        <p:nvSpPr>
          <p:cNvPr id="31747" name="Content Placeholder 5"/>
          <p:cNvSpPr>
            <a:spLocks noGrp="1"/>
          </p:cNvSpPr>
          <p:nvPr>
            <p:ph sz="half" idx="2"/>
          </p:nvPr>
        </p:nvSpPr>
        <p:spPr>
          <a:xfrm>
            <a:off x="0" y="1295400"/>
            <a:ext cx="8991600" cy="4525963"/>
          </a:xfrm>
        </p:spPr>
        <p:txBody>
          <a:bodyPr/>
          <a:lstStyle/>
          <a:p>
            <a:r>
              <a:rPr lang="en-US" altLang="en-US" sz="1400" b="1" dirty="0"/>
              <a:t>Dana Marlowe is an architect of inclusion and accessibility. </a:t>
            </a:r>
            <a:r>
              <a:rPr lang="en-US" altLang="en-US" sz="1400" dirty="0"/>
              <a:t>Her voracious passion for equal access for all has made her a staunch, lifelong advocate for people with disabilities. </a:t>
            </a:r>
            <a:r>
              <a:rPr lang="en-US" altLang="en-US" sz="1400" dirty="0" smtClean="0"/>
              <a:t>Dana’s </a:t>
            </a:r>
            <a:r>
              <a:rPr lang="en-US" altLang="en-US" sz="1400" dirty="0"/>
              <a:t>primary goal in life is to fight for a society that fully accepts the contributions of those with disabilities. Marlowe </a:t>
            </a:r>
            <a:r>
              <a:rPr lang="en-US" altLang="en-US" sz="1400" dirty="0" smtClean="0"/>
              <a:t>is </a:t>
            </a:r>
            <a:r>
              <a:rPr lang="en-US" altLang="en-US" sz="1400" dirty="0"/>
              <a:t>the </a:t>
            </a:r>
            <a:r>
              <a:rPr lang="en-US" altLang="en-US" sz="1400" dirty="0" smtClean="0"/>
              <a:t>principal partner </a:t>
            </a:r>
            <a:r>
              <a:rPr lang="en-US" altLang="en-US" sz="1400" dirty="0"/>
              <a:t>and co-founder of the company, Accessibility Partners LLC, a disability and accessibility advocacy IT consulting firm. </a:t>
            </a:r>
            <a:r>
              <a:rPr lang="en-US" altLang="en-US" sz="1400" dirty="0" smtClean="0"/>
              <a:t>Dana </a:t>
            </a:r>
            <a:r>
              <a:rPr lang="en-US" altLang="en-US" sz="1400" dirty="0"/>
              <a:t>partners with Federal Agencies and Fortune 500 businesses to help them test, consult, and train on accessible IT products for people with disabilities</a:t>
            </a:r>
            <a:r>
              <a:rPr lang="en-US" altLang="en-US" sz="1400" dirty="0" smtClean="0"/>
              <a:t>.</a:t>
            </a:r>
          </a:p>
          <a:p>
            <a:pPr marL="0" indent="0">
              <a:buNone/>
            </a:pPr>
            <a:endParaRPr lang="en-US" altLang="en-US" sz="1400" dirty="0" smtClean="0"/>
          </a:p>
          <a:p>
            <a:r>
              <a:rPr lang="en-US" altLang="en-US" sz="1400" b="1" dirty="0"/>
              <a:t>Sharon Rosenblatt is an accessibility professional working to improve the overall experience by a user with disabilities. </a:t>
            </a:r>
            <a:r>
              <a:rPr lang="en-US" altLang="en-US" sz="1400" dirty="0"/>
              <a:t>With her tendency to be ‘hands on’, Sharon prefers manual testing over automated solutions. Sharon feels that accessibility is a right, and not a ‘nice to have’. She has been a part of the Accessibility Partners team for the past five years, and  specializes in document remediation and compliance testing. </a:t>
            </a:r>
            <a:r>
              <a:rPr lang="en-US" altLang="en-US" sz="1400" dirty="0" smtClean="0"/>
              <a:t>Sharon </a:t>
            </a:r>
            <a:r>
              <a:rPr lang="en-US" altLang="en-US" sz="1400" dirty="0"/>
              <a:t>enjoys trying new types of assistive technologies, and pushes for greater integration of said AT with the newest products on the market today. With her enthusiasm highlighted in several publications, she enjoys participating in the constant dialogue between accessibility and innovation</a:t>
            </a:r>
            <a:r>
              <a:rPr lang="en-US" altLang="en-US" sz="1400" dirty="0" smtClean="0"/>
              <a:t>.</a:t>
            </a:r>
            <a:br>
              <a:rPr lang="en-US" altLang="en-US" sz="1400" dirty="0" smtClean="0"/>
            </a:br>
            <a:endParaRPr lang="en-US" altLang="en-US" sz="1400" dirty="0" smtClean="0"/>
          </a:p>
          <a:p>
            <a:r>
              <a:rPr lang="en-US" altLang="en-US" sz="1400" b="1" dirty="0"/>
              <a:t>Accessibility Partners' mission is to help organizations improve their accessibility posture by providing distinctive and powerful solutions for their stakeholders. </a:t>
            </a:r>
            <a:r>
              <a:rPr lang="en-US" altLang="en-US" sz="1400" dirty="0"/>
              <a:t>Accessibility Partners prides itself on not only its accessibility testing capabilities but its commitment to training as well. With a full-time staff comprised of engineers with disabilities, Accessibility Partners has a vested interest in the future of usable technology be ensuring that their unique workforce works with developer to create products that enable all of us better access to information technology. </a:t>
            </a:r>
            <a:endParaRPr lang="en-US" alt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Keyboard Usage</a:t>
            </a:r>
            <a:endParaRPr lang="en-US" dirty="0"/>
          </a:p>
        </p:txBody>
      </p:sp>
      <p:sp>
        <p:nvSpPr>
          <p:cNvPr id="3" name="Content Placeholder 2"/>
          <p:cNvSpPr>
            <a:spLocks noGrp="1"/>
          </p:cNvSpPr>
          <p:nvPr>
            <p:ph sz="half" idx="1"/>
          </p:nvPr>
        </p:nvSpPr>
        <p:spPr>
          <a:xfrm>
            <a:off x="228600" y="1600200"/>
            <a:ext cx="5486400" cy="4525963"/>
          </a:xfrm>
        </p:spPr>
        <p:txBody>
          <a:bodyPr/>
          <a:lstStyle/>
          <a:p>
            <a:r>
              <a:rPr lang="en-US" dirty="0" smtClean="0"/>
              <a:t>Access to the user interface</a:t>
            </a:r>
          </a:p>
          <a:p>
            <a:r>
              <a:rPr lang="en-US" dirty="0" smtClean="0"/>
              <a:t>Don’t have difficult to reach areas</a:t>
            </a:r>
          </a:p>
          <a:p>
            <a:r>
              <a:rPr lang="en-US" dirty="0" smtClean="0"/>
              <a:t>Consider testing with assistive technology</a:t>
            </a:r>
          </a:p>
          <a:p>
            <a:r>
              <a:rPr lang="en-US" dirty="0" smtClean="0"/>
              <a:t>Solution: keyboard accessibility</a:t>
            </a:r>
          </a:p>
          <a:p>
            <a:r>
              <a:rPr lang="en-US" dirty="0" smtClean="0"/>
              <a:t>Test with tab key: ensure visual focus</a:t>
            </a:r>
          </a:p>
          <a:p>
            <a:endParaRPr lang="en-US" dirty="0" smtClean="0"/>
          </a:p>
          <a:p>
            <a:endParaRPr lang="en-US" dirty="0"/>
          </a:p>
        </p:txBody>
      </p:sp>
      <p:pic>
        <p:nvPicPr>
          <p:cNvPr id="2050" name="Picture 2" descr="Left keys found on a computer key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1981200"/>
            <a:ext cx="2633472"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9370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 Navigation</a:t>
            </a:r>
            <a:endParaRPr lang="en-US" dirty="0"/>
          </a:p>
        </p:txBody>
      </p:sp>
      <p:sp>
        <p:nvSpPr>
          <p:cNvPr id="3" name="Content Placeholder 2"/>
          <p:cNvSpPr>
            <a:spLocks noGrp="1"/>
          </p:cNvSpPr>
          <p:nvPr>
            <p:ph sz="half" idx="1"/>
          </p:nvPr>
        </p:nvSpPr>
        <p:spPr>
          <a:xfrm>
            <a:off x="457200" y="1600200"/>
            <a:ext cx="8153400" cy="4525963"/>
          </a:xfrm>
        </p:spPr>
        <p:txBody>
          <a:bodyPr/>
          <a:lstStyle/>
          <a:p>
            <a:r>
              <a:rPr lang="en-US" dirty="0" smtClean="0"/>
              <a:t>Main content is not typically located ‘first’</a:t>
            </a:r>
          </a:p>
          <a:p>
            <a:r>
              <a:rPr lang="en-US" dirty="0" smtClean="0"/>
              <a:t>Long navigation lists are first, among others</a:t>
            </a:r>
          </a:p>
          <a:p>
            <a:r>
              <a:rPr lang="en-US" dirty="0" smtClean="0"/>
              <a:t>Skip navigation bypasses the top</a:t>
            </a:r>
          </a:p>
          <a:p>
            <a:r>
              <a:rPr lang="en-US" dirty="0" smtClean="0"/>
              <a:t>Create a visible or invisible link that ‘jumps’ or ‘skips’</a:t>
            </a:r>
            <a:endParaRPr lang="en-US" dirty="0"/>
          </a:p>
        </p:txBody>
      </p:sp>
    </p:spTree>
    <p:extLst>
      <p:ext uri="{BB962C8B-B14F-4D97-AF65-F5344CB8AC3E}">
        <p14:creationId xmlns:p14="http://schemas.microsoft.com/office/powerpoint/2010/main" val="2183192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ARIA: An Introduction</a:t>
            </a:r>
            <a:endParaRPr lang="en-US" dirty="0"/>
          </a:p>
        </p:txBody>
      </p:sp>
      <p:sp>
        <p:nvSpPr>
          <p:cNvPr id="3" name="Content Placeholder 2"/>
          <p:cNvSpPr>
            <a:spLocks noGrp="1"/>
          </p:cNvSpPr>
          <p:nvPr>
            <p:ph sz="half" idx="1"/>
          </p:nvPr>
        </p:nvSpPr>
        <p:spPr>
          <a:xfrm>
            <a:off x="457200" y="1600200"/>
            <a:ext cx="8382000" cy="4525963"/>
          </a:xfrm>
        </p:spPr>
        <p:txBody>
          <a:bodyPr/>
          <a:lstStyle/>
          <a:p>
            <a:r>
              <a:rPr lang="en-US" dirty="0" smtClean="0"/>
              <a:t>WAI-ARIA: </a:t>
            </a:r>
            <a:r>
              <a:rPr lang="fr-FR" dirty="0"/>
              <a:t>Accessible Rich Internet Applications </a:t>
            </a:r>
            <a:r>
              <a:rPr lang="fr-FR" dirty="0" smtClean="0"/>
              <a:t>Suite</a:t>
            </a:r>
          </a:p>
          <a:p>
            <a:r>
              <a:rPr lang="en-US" dirty="0" smtClean="0"/>
              <a:t>Helps </a:t>
            </a:r>
            <a:r>
              <a:rPr lang="en-US" dirty="0" smtClean="0"/>
              <a:t>with dynamic content and UI controls</a:t>
            </a:r>
          </a:p>
          <a:p>
            <a:r>
              <a:rPr lang="en-US" dirty="0" smtClean="0"/>
              <a:t>Some functionality is limited to users of IT</a:t>
            </a:r>
          </a:p>
          <a:p>
            <a:r>
              <a:rPr lang="en-US" dirty="0" smtClean="0"/>
              <a:t>ARIA defines new ways to provide access to AT</a:t>
            </a:r>
          </a:p>
          <a:p>
            <a:r>
              <a:rPr lang="en-US" dirty="0" smtClean="0"/>
              <a:t>Makes advance web applications usable</a:t>
            </a:r>
          </a:p>
          <a:p>
            <a:pPr marL="0" indent="0">
              <a:buNone/>
            </a:pPr>
            <a:endParaRPr lang="en-US" dirty="0"/>
          </a:p>
        </p:txBody>
      </p:sp>
    </p:spTree>
    <p:extLst>
      <p:ext uri="{BB962C8B-B14F-4D97-AF65-F5344CB8AC3E}">
        <p14:creationId xmlns:p14="http://schemas.microsoft.com/office/powerpoint/2010/main" val="1033628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 and Accessibility</a:t>
            </a:r>
            <a:endParaRPr lang="en-US" dirty="0"/>
          </a:p>
        </p:txBody>
      </p:sp>
      <p:sp>
        <p:nvSpPr>
          <p:cNvPr id="3" name="Content Placeholder 2"/>
          <p:cNvSpPr>
            <a:spLocks noGrp="1"/>
          </p:cNvSpPr>
          <p:nvPr>
            <p:ph sz="half" idx="1"/>
          </p:nvPr>
        </p:nvSpPr>
        <p:spPr>
          <a:xfrm>
            <a:off x="457200" y="1600200"/>
            <a:ext cx="8686800" cy="4525963"/>
          </a:xfrm>
        </p:spPr>
        <p:txBody>
          <a:bodyPr/>
          <a:lstStyle/>
          <a:p>
            <a:r>
              <a:rPr lang="en-US" dirty="0" smtClean="0"/>
              <a:t>Social media isn’t always most accessible</a:t>
            </a:r>
          </a:p>
          <a:p>
            <a:r>
              <a:rPr lang="en-US" dirty="0" smtClean="0"/>
              <a:t>Very image heavy, updating dynamically</a:t>
            </a:r>
          </a:p>
          <a:p>
            <a:r>
              <a:rPr lang="en-US" dirty="0" smtClean="0"/>
              <a:t>WebAIM conducted a screen reader survey in 2012:</a:t>
            </a:r>
          </a:p>
          <a:p>
            <a:pPr lvl="1"/>
            <a:r>
              <a:rPr lang="en-US" dirty="0" smtClean="0"/>
              <a:t>Roughly half found social media sites accessible</a:t>
            </a:r>
          </a:p>
          <a:p>
            <a:pPr lvl="1"/>
            <a:r>
              <a:rPr lang="en-US" dirty="0" smtClean="0"/>
              <a:t>1/3 found them inaccessible</a:t>
            </a:r>
          </a:p>
          <a:p>
            <a:pPr lvl="1"/>
            <a:r>
              <a:rPr lang="en-US" dirty="0"/>
              <a:t>http://webaim.org/projects/screenreadersurvey4/</a:t>
            </a:r>
            <a:endParaRPr lang="en-US" dirty="0" smtClean="0"/>
          </a:p>
          <a:p>
            <a:r>
              <a:rPr lang="en-US" dirty="0" smtClean="0"/>
              <a:t>Many issues, but hopefully increased awareness on web accessibility can fix this</a:t>
            </a:r>
          </a:p>
          <a:p>
            <a:endParaRPr lang="en-US" dirty="0"/>
          </a:p>
        </p:txBody>
      </p:sp>
    </p:spTree>
    <p:extLst>
      <p:ext uri="{BB962C8B-B14F-4D97-AF65-F5344CB8AC3E}">
        <p14:creationId xmlns:p14="http://schemas.microsoft.com/office/powerpoint/2010/main" val="264529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Accessibility Benefits</a:t>
            </a:r>
            <a:endParaRPr lang="en-US" dirty="0"/>
          </a:p>
        </p:txBody>
      </p:sp>
      <p:sp>
        <p:nvSpPr>
          <p:cNvPr id="3" name="Content Placeholder 2"/>
          <p:cNvSpPr>
            <a:spLocks noGrp="1"/>
          </p:cNvSpPr>
          <p:nvPr>
            <p:ph sz="half" idx="1"/>
          </p:nvPr>
        </p:nvSpPr>
        <p:spPr>
          <a:xfrm>
            <a:off x="457200" y="1600200"/>
            <a:ext cx="8382000" cy="4525963"/>
          </a:xfrm>
        </p:spPr>
        <p:txBody>
          <a:bodyPr/>
          <a:lstStyle/>
          <a:p>
            <a:r>
              <a:rPr lang="en-US" dirty="0"/>
              <a:t>Maximize reach, revenues and ultimately profits</a:t>
            </a:r>
          </a:p>
          <a:p>
            <a:r>
              <a:rPr lang="en-US" dirty="0"/>
              <a:t>Create accessibility statements and roadmaps</a:t>
            </a:r>
          </a:p>
          <a:p>
            <a:r>
              <a:rPr lang="en-US" dirty="0"/>
              <a:t>Retain your current investment in resources</a:t>
            </a:r>
          </a:p>
          <a:p>
            <a:r>
              <a:rPr lang="en-US" dirty="0"/>
              <a:t>Tap into new pool of knowledge workers – those with disabilities </a:t>
            </a:r>
          </a:p>
          <a:p>
            <a:r>
              <a:rPr lang="en-US" dirty="0"/>
              <a:t>Increase productivity for all</a:t>
            </a:r>
          </a:p>
          <a:p>
            <a:endParaRPr lang="en-US" dirty="0"/>
          </a:p>
        </p:txBody>
      </p:sp>
      <p:pic>
        <p:nvPicPr>
          <p:cNvPr id="10242" name="Picture 2" descr="Black briefcase"/>
          <p:cNvPicPr>
            <a:picLocks noChangeAspect="1" noChangeArrowheads="1"/>
          </p:cNvPicPr>
          <p:nvPr/>
        </p:nvPicPr>
        <p:blipFill rotWithShape="1">
          <a:blip r:embed="rId3">
            <a:extLst>
              <a:ext uri="{28A0092B-C50C-407E-A947-70E740481C1C}">
                <a14:useLocalDpi xmlns:a14="http://schemas.microsoft.com/office/drawing/2010/main" val="0"/>
              </a:ext>
            </a:extLst>
          </a:blip>
          <a:srcRect b="11963"/>
          <a:stretch/>
        </p:blipFill>
        <p:spPr bwMode="auto">
          <a:xfrm>
            <a:off x="5715000" y="3863181"/>
            <a:ext cx="2103437" cy="185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8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Accessibility Benefits</a:t>
            </a:r>
            <a:endParaRPr lang="en-US" dirty="0"/>
          </a:p>
        </p:txBody>
      </p:sp>
      <p:sp>
        <p:nvSpPr>
          <p:cNvPr id="3" name="Content Placeholder 2"/>
          <p:cNvSpPr>
            <a:spLocks noGrp="1"/>
          </p:cNvSpPr>
          <p:nvPr>
            <p:ph sz="half" idx="1"/>
          </p:nvPr>
        </p:nvSpPr>
        <p:spPr>
          <a:xfrm>
            <a:off x="457200" y="1600200"/>
            <a:ext cx="8686800" cy="4525963"/>
          </a:xfrm>
        </p:spPr>
        <p:txBody>
          <a:bodyPr/>
          <a:lstStyle/>
          <a:p>
            <a:r>
              <a:rPr lang="en-US" dirty="0"/>
              <a:t>Generate a positive media response</a:t>
            </a:r>
          </a:p>
          <a:p>
            <a:r>
              <a:rPr lang="en-US" dirty="0"/>
              <a:t>Use as a competitive differentiator </a:t>
            </a:r>
          </a:p>
          <a:p>
            <a:r>
              <a:rPr lang="en-US" dirty="0"/>
              <a:t>Increase customer loyalty</a:t>
            </a:r>
          </a:p>
          <a:p>
            <a:r>
              <a:rPr lang="en-US" dirty="0"/>
              <a:t>Support corporate social responsibility </a:t>
            </a:r>
          </a:p>
          <a:p>
            <a:r>
              <a:rPr lang="en-US" dirty="0"/>
              <a:t>Attract not only those people with disabilities, but: </a:t>
            </a:r>
          </a:p>
          <a:p>
            <a:pPr lvl="1"/>
            <a:r>
              <a:rPr lang="en-US" dirty="0"/>
              <a:t>F</a:t>
            </a:r>
            <a:r>
              <a:rPr lang="en-US" dirty="0" smtClean="0"/>
              <a:t>amilies</a:t>
            </a:r>
            <a:r>
              <a:rPr lang="en-US" dirty="0"/>
              <a:t>, friends, co-workers, health care professionals</a:t>
            </a:r>
          </a:p>
          <a:p>
            <a:endParaRPr lang="en-US" dirty="0"/>
          </a:p>
        </p:txBody>
      </p:sp>
    </p:spTree>
    <p:extLst>
      <p:ext uri="{BB962C8B-B14F-4D97-AF65-F5344CB8AC3E}">
        <p14:creationId xmlns:p14="http://schemas.microsoft.com/office/powerpoint/2010/main" val="142375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sz="half" idx="1"/>
          </p:nvPr>
        </p:nvSpPr>
        <p:spPr>
          <a:xfrm>
            <a:off x="457200" y="1600200"/>
            <a:ext cx="8458200" cy="4525963"/>
          </a:xfrm>
        </p:spPr>
        <p:txBody>
          <a:bodyPr/>
          <a:lstStyle/>
          <a:p>
            <a:pPr marL="0" indent="0" algn="ctr">
              <a:buNone/>
            </a:pPr>
            <a:r>
              <a:rPr lang="en-US" b="1" dirty="0" smtClean="0"/>
              <a:t>Dana Marlowe: </a:t>
            </a:r>
            <a:r>
              <a:rPr lang="en-US" dirty="0" smtClean="0"/>
              <a:t/>
            </a:r>
            <a:br>
              <a:rPr lang="en-US" dirty="0" smtClean="0"/>
            </a:br>
            <a:r>
              <a:rPr lang="en-US" dirty="0" smtClean="0">
                <a:hlinkClick r:id="rId3" tooltip="DMarlowe@AccessibilityPartners.com"/>
              </a:rPr>
              <a:t>DMarlowe@AccessibilityPartners.com</a:t>
            </a:r>
            <a:endParaRPr lang="en-US" dirty="0" smtClean="0"/>
          </a:p>
          <a:p>
            <a:pPr marL="0" indent="0" algn="ctr">
              <a:buNone/>
            </a:pPr>
            <a:r>
              <a:rPr lang="en-US" b="1" dirty="0" smtClean="0"/>
              <a:t>Sharon Rosenblatt: </a:t>
            </a:r>
            <a:r>
              <a:rPr lang="en-US" dirty="0" smtClean="0">
                <a:hlinkClick r:id="rId4" tooltip="SRosenblatt@AccessibilityPartners.com"/>
              </a:rPr>
              <a:t>SRosenblatt@AccessibilityPartners.com</a:t>
            </a:r>
            <a:r>
              <a:rPr lang="en-US" dirty="0" smtClean="0"/>
              <a:t/>
            </a:r>
            <a:br>
              <a:rPr lang="en-US" dirty="0" smtClean="0"/>
            </a:br>
            <a:endParaRPr lang="en-US" dirty="0" smtClean="0"/>
          </a:p>
          <a:p>
            <a:pPr marL="0" indent="0" algn="ctr">
              <a:buNone/>
            </a:pPr>
            <a:r>
              <a:rPr lang="en-US" b="1" dirty="0" smtClean="0">
                <a:hlinkClick r:id="rId5"/>
              </a:rPr>
              <a:t>www.AccessibilityPartners.com</a:t>
            </a:r>
            <a:r>
              <a:rPr lang="en-US" b="1" dirty="0" smtClean="0"/>
              <a:t/>
            </a:r>
            <a:br>
              <a:rPr lang="en-US" b="1" dirty="0" smtClean="0"/>
            </a:br>
            <a:r>
              <a:rPr lang="en-US" b="1" dirty="0" smtClean="0"/>
              <a:t>301-717-7177</a:t>
            </a:r>
          </a:p>
          <a:p>
            <a:pPr marL="0" indent="0">
              <a:buNone/>
            </a:pPr>
            <a:endParaRPr lang="en-US" dirty="0" smtClean="0"/>
          </a:p>
          <a:p>
            <a:pPr lvl="1"/>
            <a:r>
              <a:rPr lang="en-US" dirty="0" smtClean="0">
                <a:hlinkClick r:id="rId6"/>
              </a:rPr>
              <a:t>www.facebook.com/AccessibilityPartners</a:t>
            </a:r>
            <a:endParaRPr lang="en-US" dirty="0" smtClean="0"/>
          </a:p>
          <a:p>
            <a:pPr lvl="1"/>
            <a:endParaRPr lang="en-US" dirty="0"/>
          </a:p>
          <a:p>
            <a:pPr lvl="1"/>
            <a:r>
              <a:rPr lang="en-US" dirty="0" smtClean="0"/>
              <a:t>@</a:t>
            </a:r>
            <a:r>
              <a:rPr lang="en-US" dirty="0" err="1" smtClean="0"/>
              <a:t>Access_Partners</a:t>
            </a:r>
            <a:r>
              <a:rPr lang="en-US" dirty="0" smtClean="0"/>
              <a:t/>
            </a:r>
            <a:br>
              <a:rPr lang="en-US" dirty="0" smtClean="0"/>
            </a:br>
            <a:endParaRPr lang="en-US" dirty="0" smtClean="0"/>
          </a:p>
          <a:p>
            <a:pPr marL="0" indent="0">
              <a:buNone/>
            </a:pPr>
            <a:endParaRPr lang="en-US" dirty="0"/>
          </a:p>
          <a:p>
            <a:pPr marL="0" indent="0">
              <a:buNone/>
            </a:pPr>
            <a:endParaRPr lang="en-US" dirty="0"/>
          </a:p>
        </p:txBody>
      </p:sp>
      <p:pic>
        <p:nvPicPr>
          <p:cNvPr id="6146" name="Picture 2" descr="Facebook logo&#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050" y="4990243"/>
            <a:ext cx="76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witter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1950" y="5980843"/>
            <a:ext cx="838200" cy="83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583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smtClean="0"/>
              <a:t>Let Us Know If We Can Help!</a:t>
            </a:r>
          </a:p>
        </p:txBody>
      </p:sp>
      <p:sp>
        <p:nvSpPr>
          <p:cNvPr id="76803" name="Rectangle 3"/>
          <p:cNvSpPr>
            <a:spLocks noChangeArrowheads="1"/>
          </p:cNvSpPr>
          <p:nvPr/>
        </p:nvSpPr>
        <p:spPr bwMode="auto">
          <a:xfrm>
            <a:off x="0" y="1371600"/>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buChar char="v"/>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Wingdings" panose="05000000000000000000" pitchFamily="2" charset="2"/>
              <a:buChar char="Ø"/>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000" b="1">
                <a:solidFill>
                  <a:srgbClr val="000000"/>
                </a:solidFill>
              </a:rPr>
              <a:t>We have many resources for policy makers and employers on our website and are ready to help! </a:t>
            </a:r>
          </a:p>
        </p:txBody>
      </p:sp>
      <p:sp>
        <p:nvSpPr>
          <p:cNvPr id="76804" name="Rectangle 4"/>
          <p:cNvSpPr>
            <a:spLocks noChangeArrowheads="1"/>
          </p:cNvSpPr>
          <p:nvPr/>
        </p:nvSpPr>
        <p:spPr bwMode="auto">
          <a:xfrm>
            <a:off x="1895475" y="2133600"/>
            <a:ext cx="535305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Wingdings" panose="05000000000000000000" pitchFamily="2" charset="2"/>
              <a:buChar char="v"/>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Wingdings" panose="05000000000000000000" pitchFamily="2" charset="2"/>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Wingdings" panose="05000000000000000000" pitchFamily="2" charset="2"/>
              <a:buChar char="Ø"/>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Courier New" panose="02070309020205020404" pitchFamily="49" charset="0"/>
              <a:buChar char="o"/>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2800" b="1">
                <a:solidFill>
                  <a:srgbClr val="000090"/>
                </a:solidFill>
              </a:rPr>
              <a:t>RespectAbilityUSA</a:t>
            </a:r>
          </a:p>
          <a:p>
            <a:pPr algn="ctr" eaLnBrk="1" hangingPunct="1">
              <a:spcBef>
                <a:spcPct val="0"/>
              </a:spcBef>
              <a:buFontTx/>
              <a:buNone/>
            </a:pPr>
            <a:r>
              <a:rPr lang="en-US" altLang="en-US" sz="2800" b="1">
                <a:solidFill>
                  <a:srgbClr val="000090"/>
                </a:solidFill>
              </a:rPr>
              <a:t>4340 East-West Hwy, Suite 1100</a:t>
            </a:r>
          </a:p>
          <a:p>
            <a:pPr algn="ctr" eaLnBrk="1" hangingPunct="1">
              <a:spcBef>
                <a:spcPct val="0"/>
              </a:spcBef>
              <a:buFontTx/>
              <a:buNone/>
            </a:pPr>
            <a:r>
              <a:rPr lang="en-US" altLang="en-US" sz="2800" b="1">
                <a:solidFill>
                  <a:srgbClr val="000090"/>
                </a:solidFill>
              </a:rPr>
              <a:t>Bethesda, MD 20814</a:t>
            </a:r>
          </a:p>
          <a:p>
            <a:pPr algn="ctr" eaLnBrk="1" hangingPunct="1">
              <a:spcBef>
                <a:spcPct val="0"/>
              </a:spcBef>
              <a:buFontTx/>
              <a:buNone/>
            </a:pPr>
            <a:endParaRPr lang="en-US" altLang="en-US" sz="800" b="1">
              <a:solidFill>
                <a:srgbClr val="000090"/>
              </a:solidFill>
            </a:endParaRPr>
          </a:p>
          <a:p>
            <a:pPr algn="ctr" eaLnBrk="1" hangingPunct="1">
              <a:spcBef>
                <a:spcPct val="0"/>
              </a:spcBef>
              <a:buFontTx/>
              <a:buNone/>
            </a:pPr>
            <a:r>
              <a:rPr lang="en-US" altLang="en-US" sz="2800" b="1">
                <a:solidFill>
                  <a:srgbClr val="000090"/>
                </a:solidFill>
                <a:hlinkClick r:id="rId3"/>
              </a:rPr>
              <a:t>www.RespectAbilityUSA.org</a:t>
            </a:r>
            <a:endParaRPr lang="en-US" altLang="en-US" sz="2800" b="1">
              <a:solidFill>
                <a:srgbClr val="000090"/>
              </a:solidFill>
            </a:endParaRPr>
          </a:p>
          <a:p>
            <a:pPr algn="ctr" eaLnBrk="1" hangingPunct="1">
              <a:spcBef>
                <a:spcPct val="0"/>
              </a:spcBef>
              <a:buFontTx/>
              <a:buNone/>
            </a:pPr>
            <a:r>
              <a:rPr lang="en-US" altLang="en-US" sz="2800" b="1">
                <a:solidFill>
                  <a:srgbClr val="000090"/>
                </a:solidFill>
              </a:rPr>
              <a:t>Cell: (202) 365 – 0787</a:t>
            </a:r>
          </a:p>
          <a:p>
            <a:pPr algn="ctr" eaLnBrk="1" hangingPunct="1">
              <a:spcBef>
                <a:spcPct val="0"/>
              </a:spcBef>
              <a:buFontTx/>
              <a:buNone/>
            </a:pPr>
            <a:r>
              <a:rPr lang="en-US" altLang="en-US" sz="2800" b="1">
                <a:solidFill>
                  <a:srgbClr val="000090"/>
                </a:solidFill>
              </a:rPr>
              <a:t>Jennifer Laszlo Mizrahi</a:t>
            </a:r>
          </a:p>
          <a:p>
            <a:pPr algn="ctr" eaLnBrk="1" hangingPunct="1">
              <a:spcBef>
                <a:spcPct val="0"/>
              </a:spcBef>
              <a:buFontTx/>
              <a:buNone/>
            </a:pPr>
            <a:r>
              <a:rPr lang="en-US" altLang="en-US" sz="2800" b="1">
                <a:solidFill>
                  <a:srgbClr val="000090"/>
                </a:solidFill>
              </a:rPr>
              <a:t>President</a:t>
            </a:r>
          </a:p>
          <a:p>
            <a:pPr algn="ctr" eaLnBrk="1" hangingPunct="1">
              <a:spcBef>
                <a:spcPct val="0"/>
              </a:spcBef>
              <a:buFontTx/>
              <a:buNone/>
            </a:pPr>
            <a:r>
              <a:rPr lang="en-US" altLang="en-US" sz="2800" b="1">
                <a:solidFill>
                  <a:srgbClr val="000090"/>
                </a:solidFill>
              </a:rPr>
              <a:t>JenniferM@RespectAbilityUSA.org</a:t>
            </a:r>
          </a:p>
          <a:p>
            <a:pPr algn="ctr" eaLnBrk="1" hangingPunct="1">
              <a:spcBef>
                <a:spcPct val="0"/>
              </a:spcBef>
              <a:buFontTx/>
              <a:buNone/>
            </a:pPr>
            <a:endParaRPr lang="en-US" altLang="en-US" sz="2800" b="1">
              <a:solidFill>
                <a:srgbClr val="000090"/>
              </a:solidFill>
            </a:endParaRPr>
          </a:p>
          <a:p>
            <a:pPr algn="ctr" eaLnBrk="1" hangingPunct="1">
              <a:spcBef>
                <a:spcPct val="0"/>
              </a:spcBef>
              <a:buFontTx/>
              <a:buNone/>
            </a:pPr>
            <a:endParaRPr lang="en-US" altLang="en-US" sz="2800" b="1">
              <a:solidFill>
                <a:srgbClr val="000090"/>
              </a:solidFill>
            </a:endParaRPr>
          </a:p>
          <a:p>
            <a:pPr algn="ctr" eaLnBrk="1" hangingPunct="1">
              <a:spcBef>
                <a:spcPct val="0"/>
              </a:spcBef>
              <a:buFontTx/>
              <a:buNone/>
            </a:pPr>
            <a:endParaRPr lang="en-US" altLang="en-US" sz="2800" b="1">
              <a:solidFill>
                <a:srgbClr val="00009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z="4000" smtClean="0"/>
              <a:t>Creating Accessible Documents: Word, PDF, PowerPoint </a:t>
            </a:r>
          </a:p>
        </p:txBody>
      </p:sp>
      <p:sp>
        <p:nvSpPr>
          <p:cNvPr id="15363" name="Content Placeholder 2"/>
          <p:cNvSpPr>
            <a:spLocks noGrp="1"/>
          </p:cNvSpPr>
          <p:nvPr>
            <p:ph idx="1"/>
          </p:nvPr>
        </p:nvSpPr>
        <p:spPr/>
        <p:txBody>
          <a:bodyPr/>
          <a:lstStyle/>
          <a:p>
            <a:r>
              <a:rPr lang="en-US" altLang="en-US" dirty="0" smtClean="0"/>
              <a:t>Free webinar on making documents and presentations accessible </a:t>
            </a:r>
          </a:p>
          <a:p>
            <a:pPr lvl="1"/>
            <a:r>
              <a:rPr lang="en-US" altLang="en-US" dirty="0" smtClean="0">
                <a:ea typeface="ＭＳ Ｐゴシック" panose="020B0600070205080204" pitchFamily="34" charset="-128"/>
              </a:rPr>
              <a:t>Download presentation here: </a:t>
            </a:r>
            <a:r>
              <a:rPr lang="en-US" altLang="en-US" dirty="0" smtClean="0">
                <a:ea typeface="ＭＳ Ｐゴシック" panose="020B0600070205080204" pitchFamily="34" charset="-128"/>
                <a:hlinkClick r:id="rId2"/>
              </a:rPr>
              <a:t>http://respectabilityusa.com/Resources/Creating%20accessible%20documents-%20Cristopher%20Broyles.pdf</a:t>
            </a:r>
            <a:endParaRPr lang="en-US" altLang="en-US" dirty="0" smtClean="0">
              <a:ea typeface="ＭＳ Ｐゴシック" panose="020B0600070205080204" pitchFamily="34" charset="-128"/>
            </a:endParaRPr>
          </a:p>
          <a:p>
            <a:pPr lvl="1"/>
            <a:r>
              <a:rPr lang="en-US" altLang="en-US" dirty="0" smtClean="0">
                <a:ea typeface="ＭＳ Ｐゴシック" panose="020B0600070205080204" pitchFamily="34" charset="-128"/>
              </a:rPr>
              <a:t>Watch recording of webinar here: </a:t>
            </a:r>
            <a:r>
              <a:rPr lang="en-US" altLang="en-US" dirty="0" smtClean="0">
                <a:ea typeface="ＭＳ Ｐゴシック" panose="020B0600070205080204" pitchFamily="34" charset="-128"/>
                <a:hlinkClick r:id="rId3"/>
              </a:rPr>
              <a:t>https://www.youtube.com/watch?v=XSkT5xJGVao&amp;feature=youtu.be</a:t>
            </a:r>
            <a:endParaRPr lang="en-US" altLang="en-US" dirty="0" smtClean="0">
              <a:ea typeface="ＭＳ Ｐゴシック" panose="020B0600070205080204" pitchFamily="34" charset="-128"/>
            </a:endParaRPr>
          </a:p>
        </p:txBody>
      </p:sp>
    </p:spTree>
    <p:extLst>
      <p:ext uri="{BB962C8B-B14F-4D97-AF65-F5344CB8AC3E}">
        <p14:creationId xmlns:p14="http://schemas.microsoft.com/office/powerpoint/2010/main" val="4174446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600" smtClean="0"/>
              <a:t>Free Webinar: “Best Practices in Youth Employment for People With Disabilities </a:t>
            </a:r>
          </a:p>
        </p:txBody>
      </p:sp>
      <p:sp>
        <p:nvSpPr>
          <p:cNvPr id="16387" name="Content Placeholder 2"/>
          <p:cNvSpPr>
            <a:spLocks noGrp="1"/>
          </p:cNvSpPr>
          <p:nvPr>
            <p:ph idx="1"/>
          </p:nvPr>
        </p:nvSpPr>
        <p:spPr/>
        <p:txBody>
          <a:bodyPr/>
          <a:lstStyle/>
          <a:p>
            <a:r>
              <a:rPr lang="en-US" altLang="en-US" sz="2800" smtClean="0"/>
              <a:t>Join us for a free webinar to learn about Project SEARCH, and immersive school-to-work program for people with disabilities with a 70% employment outcome!</a:t>
            </a:r>
          </a:p>
          <a:p>
            <a:r>
              <a:rPr lang="en-US" altLang="en-US" sz="2800" smtClean="0"/>
              <a:t>Live captioning provided. Free of charge. Date to be announced soon. </a:t>
            </a:r>
          </a:p>
          <a:p>
            <a:r>
              <a:rPr lang="en-US" altLang="en-US" sz="2800" smtClean="0"/>
              <a:t>Speaker: J. Erin Riehle, MSN, RN</a:t>
            </a:r>
          </a:p>
          <a:p>
            <a:pPr lvl="1"/>
            <a:r>
              <a:rPr lang="en-US" altLang="en-US" sz="2000" smtClean="0">
                <a:ea typeface="ＭＳ Ｐゴシック" panose="020B0600070205080204" pitchFamily="34" charset="-128"/>
              </a:rPr>
              <a:t>Erin is a national Leader in promoting employment opportunities for people with disabilities and other barriers to employment, She is a founder and Director of Project SEARCH, an employment and transition program that has received national recognition for innovative practices. </a:t>
            </a:r>
          </a:p>
        </p:txBody>
      </p:sp>
    </p:spTree>
    <p:extLst>
      <p:ext uri="{BB962C8B-B14F-4D97-AF65-F5344CB8AC3E}">
        <p14:creationId xmlns:p14="http://schemas.microsoft.com/office/powerpoint/2010/main" val="1200405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half" idx="1"/>
          </p:nvPr>
        </p:nvSpPr>
        <p:spPr>
          <a:xfrm>
            <a:off x="457200" y="1600200"/>
            <a:ext cx="8382000" cy="3733799"/>
          </a:xfrm>
        </p:spPr>
        <p:txBody>
          <a:bodyPr/>
          <a:lstStyle/>
          <a:p>
            <a:r>
              <a:rPr lang="en-US" dirty="0" smtClean="0"/>
              <a:t>Disability and Accessibility</a:t>
            </a:r>
          </a:p>
          <a:p>
            <a:r>
              <a:rPr lang="en-US" dirty="0" smtClean="0"/>
              <a:t>Introduction to Web Accessibility</a:t>
            </a:r>
          </a:p>
          <a:p>
            <a:r>
              <a:rPr lang="en-US" dirty="0" smtClean="0"/>
              <a:t>Creating a Welcoming and Inclusive Site</a:t>
            </a:r>
          </a:p>
          <a:p>
            <a:r>
              <a:rPr lang="en-US" dirty="0" smtClean="0"/>
              <a:t>Making Web Content Accessible</a:t>
            </a:r>
          </a:p>
          <a:p>
            <a:r>
              <a:rPr lang="en-US" dirty="0" smtClean="0"/>
              <a:t>Accessibility Tips for Social Media</a:t>
            </a:r>
          </a:p>
          <a:p>
            <a:r>
              <a:rPr lang="en-US" dirty="0" smtClean="0"/>
              <a:t>Conclusion: Moving Forward</a:t>
            </a:r>
          </a:p>
          <a:p>
            <a:r>
              <a:rPr lang="en-US" dirty="0" smtClean="0"/>
              <a:t>Contact Information and Resources</a:t>
            </a:r>
          </a:p>
          <a:p>
            <a:r>
              <a:rPr lang="en-US" dirty="0" smtClean="0"/>
              <a:t>Questions and Answers</a:t>
            </a:r>
          </a:p>
        </p:txBody>
      </p:sp>
    </p:spTree>
    <p:extLst>
      <p:ext uri="{BB962C8B-B14F-4D97-AF65-F5344CB8AC3E}">
        <p14:creationId xmlns:p14="http://schemas.microsoft.com/office/powerpoint/2010/main" val="2424470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hlinkClick r:id="rId3"/>
              </a:rPr>
              <a:t>http://webaim.org</a:t>
            </a:r>
            <a:r>
              <a:rPr lang="en-US" dirty="0" smtClean="0">
                <a:hlinkClick r:id="rId3"/>
              </a:rPr>
              <a:t>/</a:t>
            </a:r>
            <a:endParaRPr lang="en-US" dirty="0" smtClean="0"/>
          </a:p>
          <a:p>
            <a:r>
              <a:rPr lang="en-US" dirty="0">
                <a:hlinkClick r:id="rId4"/>
              </a:rPr>
              <a:t>http://www.w3.org/WAI</a:t>
            </a:r>
            <a:r>
              <a:rPr lang="en-US" dirty="0" smtClean="0">
                <a:hlinkClick r:id="rId4"/>
              </a:rPr>
              <a:t>/</a:t>
            </a:r>
            <a:endParaRPr lang="en-US" dirty="0" smtClean="0"/>
          </a:p>
          <a:p>
            <a:r>
              <a:rPr lang="en-US" dirty="0">
                <a:hlinkClick r:id="rId5"/>
              </a:rPr>
              <a:t>http://</a:t>
            </a:r>
            <a:r>
              <a:rPr lang="en-US" dirty="0" smtClean="0">
                <a:hlinkClick r:id="rId5"/>
              </a:rPr>
              <a:t>www.afb.org/info/programs-and-services/technology-evaluation/creating-accessible-websites/123</a:t>
            </a:r>
            <a:endParaRPr lang="en-US" dirty="0" smtClean="0"/>
          </a:p>
          <a:p>
            <a:r>
              <a:rPr lang="en-US" dirty="0">
                <a:hlinkClick r:id="rId6"/>
              </a:rPr>
              <a:t>http://www.ssa.gov/accessibility</a:t>
            </a:r>
            <a:r>
              <a:rPr lang="en-US" dirty="0" smtClean="0">
                <a:hlinkClick r:id="rId6"/>
              </a:rPr>
              <a:t>/</a:t>
            </a:r>
            <a:endParaRPr lang="en-US" dirty="0" smtClean="0"/>
          </a:p>
          <a:p>
            <a:r>
              <a:rPr lang="en-US" dirty="0">
                <a:hlinkClick r:id="rId7"/>
              </a:rPr>
              <a:t>http://webaccess.msu.edu</a:t>
            </a:r>
            <a:r>
              <a:rPr lang="en-US" dirty="0" smtClean="0">
                <a:hlinkClick r:id="rId7"/>
              </a:rPr>
              <a:t>/</a:t>
            </a:r>
            <a:endParaRPr lang="en-US" dirty="0" smtClean="0"/>
          </a:p>
          <a:p>
            <a:endParaRPr lang="en-US" dirty="0" smtClean="0"/>
          </a:p>
          <a:p>
            <a:endParaRPr lang="en-US" dirty="0"/>
          </a:p>
        </p:txBody>
      </p:sp>
    </p:spTree>
    <p:extLst>
      <p:ext uri="{BB962C8B-B14F-4D97-AF65-F5344CB8AC3E}">
        <p14:creationId xmlns:p14="http://schemas.microsoft.com/office/powerpoint/2010/main" val="282462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and Accessibility </a:t>
            </a:r>
            <a:endParaRPr lang="en-US" dirty="0"/>
          </a:p>
        </p:txBody>
      </p:sp>
      <p:sp>
        <p:nvSpPr>
          <p:cNvPr id="3" name="Content Placeholder 2"/>
          <p:cNvSpPr>
            <a:spLocks noGrp="1"/>
          </p:cNvSpPr>
          <p:nvPr>
            <p:ph sz="half" idx="1"/>
          </p:nvPr>
        </p:nvSpPr>
        <p:spPr>
          <a:xfrm>
            <a:off x="381000" y="1600200"/>
            <a:ext cx="8229600" cy="4525963"/>
          </a:xfrm>
        </p:spPr>
        <p:txBody>
          <a:bodyPr/>
          <a:lstStyle/>
          <a:p>
            <a:r>
              <a:rPr lang="en-US" dirty="0"/>
              <a:t>Americans with Disabilities Act (ADA):</a:t>
            </a:r>
          </a:p>
          <a:p>
            <a:pPr lvl="1"/>
            <a:r>
              <a:rPr lang="en-US" dirty="0" smtClean="0"/>
              <a:t>a </a:t>
            </a:r>
            <a:r>
              <a:rPr lang="en-US" dirty="0"/>
              <a:t>physical or mental impairment that substantially limits one or more major life </a:t>
            </a:r>
            <a:r>
              <a:rPr lang="en-US" dirty="0" smtClean="0"/>
              <a:t>activities</a:t>
            </a:r>
          </a:p>
          <a:p>
            <a:r>
              <a:rPr lang="en-US" sz="2400" dirty="0"/>
              <a:t>Blindness and Low Vision</a:t>
            </a:r>
          </a:p>
          <a:p>
            <a:r>
              <a:rPr lang="en-US" sz="2400" dirty="0"/>
              <a:t>Deafness and Hearing Loss</a:t>
            </a:r>
          </a:p>
          <a:p>
            <a:r>
              <a:rPr lang="en-US" sz="2400" dirty="0"/>
              <a:t>Limited Movement</a:t>
            </a:r>
          </a:p>
          <a:p>
            <a:r>
              <a:rPr lang="en-US" sz="2400" dirty="0"/>
              <a:t>Speech Disabilities</a:t>
            </a:r>
          </a:p>
          <a:p>
            <a:r>
              <a:rPr lang="en-US" sz="2400" dirty="0"/>
              <a:t>Cognitive Limitations</a:t>
            </a:r>
          </a:p>
          <a:p>
            <a:r>
              <a:rPr lang="en-US" sz="2400" dirty="0"/>
              <a:t>Combinations of the above</a:t>
            </a:r>
          </a:p>
          <a:p>
            <a:endParaRPr lang="en-US" dirty="0"/>
          </a:p>
          <a:p>
            <a:endParaRPr lang="en-US" dirty="0"/>
          </a:p>
        </p:txBody>
      </p:sp>
      <p:pic>
        <p:nvPicPr>
          <p:cNvPr id="5" name="Picture 5" descr="The logo of the American with Disabilities Act"/>
          <p:cNvPicPr>
            <a:picLocks noChangeAspect="1" noChangeArrowheads="1"/>
          </p:cNvPicPr>
          <p:nvPr/>
        </p:nvPicPr>
        <p:blipFill>
          <a:blip r:embed="rId3" cstate="print"/>
          <a:srcRect/>
          <a:stretch>
            <a:fillRect/>
          </a:stretch>
        </p:blipFill>
        <p:spPr bwMode="auto">
          <a:xfrm>
            <a:off x="5181600" y="3048000"/>
            <a:ext cx="2628900" cy="2562225"/>
          </a:xfrm>
          <a:prstGeom prst="rect">
            <a:avLst/>
          </a:prstGeom>
          <a:noFill/>
          <a:ln w="9525">
            <a:noFill/>
            <a:miter lim="800000"/>
            <a:headEnd/>
            <a:tailEnd/>
          </a:ln>
        </p:spPr>
      </p:pic>
    </p:spTree>
    <p:extLst>
      <p:ext uri="{BB962C8B-B14F-4D97-AF65-F5344CB8AC3E}">
        <p14:creationId xmlns:p14="http://schemas.microsoft.com/office/powerpoint/2010/main" val="20359052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Disability Demographics</a:t>
            </a:r>
            <a:endParaRPr lang="en-US" dirty="0"/>
          </a:p>
        </p:txBody>
      </p:sp>
      <p:sp>
        <p:nvSpPr>
          <p:cNvPr id="3" name="Content Placeholder 2"/>
          <p:cNvSpPr>
            <a:spLocks noGrp="1"/>
          </p:cNvSpPr>
          <p:nvPr>
            <p:ph sz="half" idx="1"/>
          </p:nvPr>
        </p:nvSpPr>
        <p:spPr>
          <a:xfrm>
            <a:off x="609600" y="1600200"/>
            <a:ext cx="8382000" cy="4525963"/>
          </a:xfrm>
        </p:spPr>
        <p:txBody>
          <a:bodyPr/>
          <a:lstStyle/>
          <a:p>
            <a:r>
              <a:rPr lang="en-US" sz="3200" dirty="0" smtClean="0"/>
              <a:t>60 </a:t>
            </a:r>
            <a:r>
              <a:rPr lang="en-US" sz="3200" dirty="0"/>
              <a:t>million </a:t>
            </a:r>
            <a:r>
              <a:rPr lang="en-US" sz="3200" dirty="0" smtClean="0"/>
              <a:t>Americans or 1 out of 5</a:t>
            </a:r>
            <a:endParaRPr lang="en-US" sz="3200" dirty="0"/>
          </a:p>
          <a:p>
            <a:r>
              <a:rPr lang="en-US" sz="3200" dirty="0"/>
              <a:t>76 million baby </a:t>
            </a:r>
            <a:r>
              <a:rPr lang="en-US" sz="3200" dirty="0" smtClean="0"/>
              <a:t>boomers</a:t>
            </a:r>
          </a:p>
          <a:p>
            <a:r>
              <a:rPr lang="en-US" sz="3200" dirty="0"/>
              <a:t>52% of Americans either have a disability or a close friend or loved one with a disability</a:t>
            </a:r>
            <a:endParaRPr lang="en-US" sz="3200" dirty="0"/>
          </a:p>
          <a:p>
            <a:r>
              <a:rPr lang="en-US" sz="3200" dirty="0"/>
              <a:t>$220 billion discretionary income</a:t>
            </a:r>
          </a:p>
          <a:p>
            <a:endParaRPr lang="en-US" dirty="0"/>
          </a:p>
        </p:txBody>
      </p:sp>
    </p:spTree>
    <p:extLst>
      <p:ext uri="{BB962C8B-B14F-4D97-AF65-F5344CB8AC3E}">
        <p14:creationId xmlns:p14="http://schemas.microsoft.com/office/powerpoint/2010/main" val="2461938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3" name="Content Placeholder 2"/>
          <p:cNvSpPr>
            <a:spLocks noGrp="1"/>
          </p:cNvSpPr>
          <p:nvPr>
            <p:ph sz="half" idx="1"/>
          </p:nvPr>
        </p:nvSpPr>
        <p:spPr>
          <a:xfrm>
            <a:off x="457200" y="1600200"/>
            <a:ext cx="8077200" cy="4525963"/>
          </a:xfrm>
        </p:spPr>
        <p:txBody>
          <a:bodyPr/>
          <a:lstStyle/>
          <a:p>
            <a:r>
              <a:rPr lang="en-US" dirty="0"/>
              <a:t>Accessibility means equal </a:t>
            </a:r>
            <a:r>
              <a:rPr lang="en-US" dirty="0" smtClean="0"/>
              <a:t>access</a:t>
            </a:r>
            <a:endParaRPr lang="en-US" dirty="0"/>
          </a:p>
          <a:p>
            <a:r>
              <a:rPr lang="en-US" dirty="0"/>
              <a:t>Technology must be designed and developed to provide equal access and usability to every member of your target </a:t>
            </a:r>
            <a:r>
              <a:rPr lang="en-US" dirty="0" smtClean="0"/>
              <a:t>audience</a:t>
            </a:r>
            <a:endParaRPr lang="en-US" dirty="0"/>
          </a:p>
          <a:p>
            <a:endParaRPr lang="en-US" dirty="0"/>
          </a:p>
        </p:txBody>
      </p:sp>
      <p:pic>
        <p:nvPicPr>
          <p:cNvPr id="7170" name="Picture 2" descr="Accessibility road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3124200"/>
            <a:ext cx="3810000" cy="253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1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a:t>
            </a:r>
            <a:endParaRPr lang="en-US" dirty="0"/>
          </a:p>
        </p:txBody>
      </p:sp>
      <p:sp>
        <p:nvSpPr>
          <p:cNvPr id="3" name="Content Placeholder 2"/>
          <p:cNvSpPr>
            <a:spLocks noGrp="1"/>
          </p:cNvSpPr>
          <p:nvPr>
            <p:ph sz="half" idx="1"/>
          </p:nvPr>
        </p:nvSpPr>
        <p:spPr>
          <a:xfrm>
            <a:off x="457200" y="1600200"/>
            <a:ext cx="8229600" cy="4525963"/>
          </a:xfrm>
        </p:spPr>
        <p:txBody>
          <a:bodyPr/>
          <a:lstStyle/>
          <a:p>
            <a:r>
              <a:rPr lang="en-US" dirty="0"/>
              <a:t>Technology used by people with disabilities to perform functions that might otherwise be difficult or impossible</a:t>
            </a:r>
          </a:p>
          <a:p>
            <a:r>
              <a:rPr lang="en-US" dirty="0"/>
              <a:t>Can include: </a:t>
            </a:r>
          </a:p>
          <a:p>
            <a:pPr lvl="1"/>
            <a:r>
              <a:rPr lang="en-US" dirty="0"/>
              <a:t>Conventional items--walkers and wheelchairs</a:t>
            </a:r>
          </a:p>
          <a:p>
            <a:pPr lvl="1"/>
            <a:r>
              <a:rPr lang="en-US" dirty="0"/>
              <a:t>Hardware (refreshable Braille display)</a:t>
            </a:r>
          </a:p>
          <a:p>
            <a:pPr lvl="1"/>
            <a:r>
              <a:rPr lang="en-US" dirty="0"/>
              <a:t>Software (screen reader, speech recognition) </a:t>
            </a:r>
          </a:p>
          <a:p>
            <a:pPr lvl="1"/>
            <a:r>
              <a:rPr lang="en-US" dirty="0"/>
              <a:t>Peripherals </a:t>
            </a:r>
          </a:p>
          <a:p>
            <a:pPr marL="0" indent="0">
              <a:buNone/>
            </a:pPr>
            <a:endParaRPr lang="en-US" dirty="0"/>
          </a:p>
        </p:txBody>
      </p:sp>
    </p:spTree>
    <p:extLst>
      <p:ext uri="{BB962C8B-B14F-4D97-AF65-F5344CB8AC3E}">
        <p14:creationId xmlns:p14="http://schemas.microsoft.com/office/powerpoint/2010/main" val="3698466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Reader in Action</a:t>
            </a:r>
            <a:endParaRPr lang="en-US" dirty="0"/>
          </a:p>
        </p:txBody>
      </p:sp>
      <p:sp>
        <p:nvSpPr>
          <p:cNvPr id="3" name="Content Placeholder 2"/>
          <p:cNvSpPr>
            <a:spLocks noGrp="1"/>
          </p:cNvSpPr>
          <p:nvPr>
            <p:ph sz="half" idx="1"/>
          </p:nvPr>
        </p:nvSpPr>
        <p:spPr>
          <a:xfrm>
            <a:off x="457200" y="1600200"/>
            <a:ext cx="8686800" cy="4525963"/>
          </a:xfrm>
        </p:spPr>
        <p:txBody>
          <a:bodyPr/>
          <a:lstStyle/>
          <a:p>
            <a:r>
              <a:rPr lang="en-US" dirty="0"/>
              <a:t>Art Beyond Sight: JAWS Screen Reader - Hear an Example</a:t>
            </a:r>
            <a:endParaRPr lang="en-US" dirty="0" smtClean="0"/>
          </a:p>
          <a:p>
            <a:r>
              <a:rPr lang="en-US" dirty="0" smtClean="0"/>
              <a:t>https</a:t>
            </a:r>
            <a:r>
              <a:rPr lang="en-US" dirty="0"/>
              <a:t>://</a:t>
            </a:r>
            <a:r>
              <a:rPr lang="en-US" dirty="0" smtClean="0"/>
              <a:t>www.youtube.com/watch?v=IK97XMibEws</a:t>
            </a:r>
          </a:p>
          <a:p>
            <a:endParaRPr lang="en-US" dirty="0"/>
          </a:p>
        </p:txBody>
      </p:sp>
    </p:spTree>
    <p:extLst>
      <p:ext uri="{BB962C8B-B14F-4D97-AF65-F5344CB8AC3E}">
        <p14:creationId xmlns:p14="http://schemas.microsoft.com/office/powerpoint/2010/main" val="3560954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Assistive Technology: Examples</a:t>
            </a:r>
            <a:endParaRPr lang="en-US" dirty="0"/>
          </a:p>
        </p:txBody>
      </p:sp>
      <p:sp>
        <p:nvSpPr>
          <p:cNvPr id="3" name="Content Placeholder 2"/>
          <p:cNvSpPr>
            <a:spLocks noGrp="1"/>
          </p:cNvSpPr>
          <p:nvPr>
            <p:ph sz="half" idx="1"/>
          </p:nvPr>
        </p:nvSpPr>
        <p:spPr>
          <a:xfrm>
            <a:off x="457200" y="1600200"/>
            <a:ext cx="8305800" cy="4525963"/>
          </a:xfrm>
        </p:spPr>
        <p:txBody>
          <a:bodyPr/>
          <a:lstStyle/>
          <a:p>
            <a:r>
              <a:rPr lang="en-US" dirty="0"/>
              <a:t>Augmented i</a:t>
            </a:r>
            <a:r>
              <a:rPr lang="en-US" dirty="0" smtClean="0"/>
              <a:t>nput/output </a:t>
            </a:r>
            <a:r>
              <a:rPr lang="en-US" dirty="0"/>
              <a:t>d</a:t>
            </a:r>
            <a:r>
              <a:rPr lang="en-US" dirty="0" smtClean="0"/>
              <a:t>evices</a:t>
            </a:r>
            <a:endParaRPr lang="en-US" dirty="0"/>
          </a:p>
          <a:p>
            <a:r>
              <a:rPr lang="en-US" dirty="0"/>
              <a:t>Visual representation of auditory </a:t>
            </a:r>
            <a:r>
              <a:rPr lang="en-US" dirty="0" smtClean="0"/>
              <a:t>information </a:t>
            </a:r>
            <a:r>
              <a:rPr lang="en-US" dirty="0"/>
              <a:t>for hearing </a:t>
            </a:r>
            <a:r>
              <a:rPr lang="en-US" dirty="0" smtClean="0"/>
              <a:t>impaired</a:t>
            </a:r>
            <a:endParaRPr lang="en-US" dirty="0"/>
          </a:p>
          <a:p>
            <a:r>
              <a:rPr lang="en-US" dirty="0" smtClean="0"/>
              <a:t>Network-based </a:t>
            </a:r>
            <a:r>
              <a:rPr lang="en-US" dirty="0"/>
              <a:t>TTY </a:t>
            </a:r>
            <a:r>
              <a:rPr lang="en-US" dirty="0" smtClean="0"/>
              <a:t>systems</a:t>
            </a:r>
            <a:endParaRPr lang="en-US" dirty="0"/>
          </a:p>
          <a:p>
            <a:r>
              <a:rPr lang="en-US" dirty="0"/>
              <a:t>Videophones</a:t>
            </a:r>
          </a:p>
          <a:p>
            <a:endParaRPr lang="en-US" dirty="0"/>
          </a:p>
        </p:txBody>
      </p:sp>
      <p:pic>
        <p:nvPicPr>
          <p:cNvPr id="8194" name="Picture 2" descr="Braille display synced to laptop and smart pho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2971800"/>
            <a:ext cx="3402569" cy="2069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17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spectAbility Template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10657</TotalTime>
  <Words>1232</Words>
  <Application>Microsoft Office PowerPoint</Application>
  <PresentationFormat>On-screen Show (4:3)</PresentationFormat>
  <Paragraphs>199</Paragraphs>
  <Slides>30</Slides>
  <Notes>27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ＭＳ Ｐゴシック</vt:lpstr>
      <vt:lpstr>ＭＳ Ｐゴシック</vt:lpstr>
      <vt:lpstr>Arial</vt:lpstr>
      <vt:lpstr>Calibri</vt:lpstr>
      <vt:lpstr>Courier New</vt:lpstr>
      <vt:lpstr>Verdana</vt:lpstr>
      <vt:lpstr>Wingdings</vt:lpstr>
      <vt:lpstr>RespectAbility Template Final</vt:lpstr>
      <vt:lpstr>1_RespectAbility Template Final</vt:lpstr>
      <vt:lpstr>Introduction to Web Accessibility:  Tips and Tricks </vt:lpstr>
      <vt:lpstr>Meet Today’s Presenters</vt:lpstr>
      <vt:lpstr>Agenda</vt:lpstr>
      <vt:lpstr>Disability and Accessibility </vt:lpstr>
      <vt:lpstr>Disability Demographics</vt:lpstr>
      <vt:lpstr>Accessibility</vt:lpstr>
      <vt:lpstr>Assistive Technology</vt:lpstr>
      <vt:lpstr>Screen Reader in Action</vt:lpstr>
      <vt:lpstr>Assistive Technology: Examples</vt:lpstr>
      <vt:lpstr>Web Accessibility</vt:lpstr>
      <vt:lpstr>Creating an Inclusive Site</vt:lpstr>
      <vt:lpstr>What is Alternative Text?</vt:lpstr>
      <vt:lpstr>Creating Effective Alt Text</vt:lpstr>
      <vt:lpstr>Alternative Text Example</vt:lpstr>
      <vt:lpstr>Color Usage</vt:lpstr>
      <vt:lpstr>Timeouts</vt:lpstr>
      <vt:lpstr>Provide Descriptive Links</vt:lpstr>
      <vt:lpstr>Labeled Form Fields</vt:lpstr>
      <vt:lpstr>Subtitles and Transcripts</vt:lpstr>
      <vt:lpstr>Keyboard Usage</vt:lpstr>
      <vt:lpstr>Skip Navigation</vt:lpstr>
      <vt:lpstr>ARIA: An Introduction</vt:lpstr>
      <vt:lpstr>Social Media and Accessibility</vt:lpstr>
      <vt:lpstr>Conclusion: Accessibility Benefits</vt:lpstr>
      <vt:lpstr>Conclusion: Accessibility Benefits</vt:lpstr>
      <vt:lpstr>Contact Information</vt:lpstr>
      <vt:lpstr>Let Us Know If We Can Help!</vt:lpstr>
      <vt:lpstr>Creating Accessible Documents: Word, PDF, PowerPoint </vt:lpstr>
      <vt:lpstr>Free Webinar: “Best Practices in Youth Employment for People With Disabilities </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Staff1</dc:creator>
  <cp:lastModifiedBy>Sharon Rosenblatt</cp:lastModifiedBy>
  <cp:revision>457</cp:revision>
  <cp:lastPrinted>2015-05-15T14:36:28Z</cp:lastPrinted>
  <dcterms:created xsi:type="dcterms:W3CDTF">2015-05-02T18:14:55Z</dcterms:created>
  <dcterms:modified xsi:type="dcterms:W3CDTF">2015-05-20T20:20:18Z</dcterms:modified>
</cp:coreProperties>
</file>