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914" r:id="rId2"/>
    <p:sldMasterId id="2147483901" r:id="rId3"/>
  </p:sldMasterIdLst>
  <p:notesMasterIdLst>
    <p:notesMasterId r:id="rId36"/>
  </p:notesMasterIdLst>
  <p:sldIdLst>
    <p:sldId id="257" r:id="rId4"/>
    <p:sldId id="378" r:id="rId5"/>
    <p:sldId id="379" r:id="rId6"/>
    <p:sldId id="380" r:id="rId7"/>
    <p:sldId id="310" r:id="rId8"/>
    <p:sldId id="353" r:id="rId9"/>
    <p:sldId id="317" r:id="rId10"/>
    <p:sldId id="318" r:id="rId11"/>
    <p:sldId id="319" r:id="rId12"/>
    <p:sldId id="322" r:id="rId13"/>
    <p:sldId id="323" r:id="rId14"/>
    <p:sldId id="324" r:id="rId15"/>
    <p:sldId id="325" r:id="rId16"/>
    <p:sldId id="358" r:id="rId17"/>
    <p:sldId id="359" r:id="rId18"/>
    <p:sldId id="373" r:id="rId19"/>
    <p:sldId id="360" r:id="rId20"/>
    <p:sldId id="361" r:id="rId21"/>
    <p:sldId id="362" r:id="rId22"/>
    <p:sldId id="370" r:id="rId23"/>
    <p:sldId id="368" r:id="rId24"/>
    <p:sldId id="372" r:id="rId25"/>
    <p:sldId id="371" r:id="rId26"/>
    <p:sldId id="365" r:id="rId27"/>
    <p:sldId id="366" r:id="rId28"/>
    <p:sldId id="328" r:id="rId29"/>
    <p:sldId id="381" r:id="rId30"/>
    <p:sldId id="374" r:id="rId31"/>
    <p:sldId id="375" r:id="rId32"/>
    <p:sldId id="376" r:id="rId33"/>
    <p:sldId id="377" r:id="rId34"/>
    <p:sldId id="304" r:id="rId3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12" autoAdjust="0"/>
    <p:restoredTop sz="94660"/>
  </p:normalViewPr>
  <p:slideViewPr>
    <p:cSldViewPr>
      <p:cViewPr>
        <p:scale>
          <a:sx n="119" d="100"/>
          <a:sy n="119" d="100"/>
        </p:scale>
        <p:origin x="-1128" y="-3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cs typeface="Arial" pitchFamily="34" charset="0"/>
              </a:defRPr>
            </a:lvl1pPr>
          </a:lstStyle>
          <a:p>
            <a:endParaRPr lang="en-US" alt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defRPr>
            </a:lvl1pPr>
          </a:lstStyle>
          <a:p>
            <a:fld id="{933FCFA0-C91E-4988-A2FB-5DA87F8BA962}" type="datetime1">
              <a:rPr lang="en-US" altLang="en-US"/>
              <a:pPr/>
              <a:t>2/26/2015</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alt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cs typeface="Arial" pitchFamily="34" charset="0"/>
              </a:defRPr>
            </a:lvl1pPr>
          </a:lstStyle>
          <a:p>
            <a:endParaRPr lang="en-US"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B7FB13F5-E8BF-429E-B5AD-325A8348CE1C}" type="slidenum">
              <a:rPr lang="en-US" altLang="en-US"/>
              <a:pPr/>
              <a:t>‹#›</a:t>
            </a:fld>
            <a:endParaRPr lang="en-US" altLang="en-US"/>
          </a:p>
        </p:txBody>
      </p:sp>
    </p:spTree>
    <p:extLst>
      <p:ext uri="{BB962C8B-B14F-4D97-AF65-F5344CB8AC3E}">
        <p14:creationId xmlns:p14="http://schemas.microsoft.com/office/powerpoint/2010/main" val="40525095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ＭＳ Ｐゴシック"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ＭＳ Ｐゴシック"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ＭＳ Ｐゴシック"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ＭＳ Ｐゴシック"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F8E3ACA6-0C26-4402-8D1B-F2C75456F1B3}" type="slidenum">
              <a:rPr lang="en-US" altLang="en-US">
                <a:solidFill>
                  <a:srgbClr val="000000"/>
                </a:solidFill>
                <a:latin typeface="Calibri" pitchFamily="34" charset="0"/>
              </a:rPr>
              <a:pPr/>
              <a:t>1</a:t>
            </a:fld>
            <a:endParaRPr lang="en-US" altLang="en-US">
              <a:solidFill>
                <a:srgbClr val="000000"/>
              </a:solidFill>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Introductions…</a:t>
            </a:r>
          </a:p>
          <a:p>
            <a:endParaRPr lang="en-US" altLang="en-US" smtClean="0"/>
          </a:p>
          <a:p>
            <a:r>
              <a:rPr lang="en-US" altLang="en-US" smtClean="0"/>
              <a:t>Today, we</a:t>
            </a:r>
            <a:r>
              <a:rPr lang="ja-JP" altLang="en-US" smtClean="0"/>
              <a:t>’</a:t>
            </a:r>
            <a:r>
              <a:rPr lang="en-US" altLang="ja-JP" smtClean="0"/>
              <a:t>re going to discuss why Hospitality may be just be a natural fit for your ProjectSEARCH students and how YOU can convince Hospitality Managers that they are the best, most qualified applicant they would ever hire!</a:t>
            </a:r>
          </a:p>
          <a:p>
            <a:endParaRPr lang="en-US" altLang="en-US" smtClean="0"/>
          </a:p>
          <a:p>
            <a:r>
              <a:rPr lang="en-US" altLang="en-US" smtClean="0"/>
              <a:t>First, let us understand our audience and your background.  Who is a teacher, business liaison, VR rep?  What are your experiences with the Hospitality Industry?</a:t>
            </a:r>
          </a:p>
          <a:p>
            <a:endParaRPr lang="en-US" altLang="en-US" smtClean="0"/>
          </a:p>
          <a:p>
            <a:r>
              <a:rPr lang="en-US" altLang="en-US" smtClean="0"/>
              <a:t>5 MINUTES TOPS</a:t>
            </a:r>
          </a:p>
          <a:p>
            <a:endParaRPr lang="en-US" altLang="en-US" smtClean="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80C6D295-E06B-430E-A2F9-B203A02BADAD}" type="slidenum">
              <a:rPr lang="en-US" altLang="en-US">
                <a:solidFill>
                  <a:srgbClr val="000000"/>
                </a:solidFill>
                <a:latin typeface="Calibri" pitchFamily="34" charset="0"/>
              </a:rPr>
              <a:pPr/>
              <a:t>14</a:t>
            </a:fld>
            <a:endParaRPr lang="en-US" altLang="en-US">
              <a:solidFill>
                <a:srgbClr val="000000"/>
              </a:solidFill>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Here is an overview of what our session will cover, today we</a:t>
            </a:r>
            <a:r>
              <a:rPr lang="ja-JP" altLang="en-US" smtClean="0"/>
              <a:t>’</a:t>
            </a:r>
            <a:r>
              <a:rPr lang="en-US" altLang="ja-JP" smtClean="0"/>
              <a:t>re going to talk about….</a:t>
            </a:r>
          </a:p>
          <a:p>
            <a:pPr>
              <a:buFontTx/>
              <a:buChar char="•"/>
            </a:pPr>
            <a:r>
              <a:rPr lang="en-US" altLang="en-US" smtClean="0"/>
              <a:t>How to relate and EMPATHIZE with the Hospitality Industry and their Hiring Managers</a:t>
            </a:r>
          </a:p>
          <a:p>
            <a:pPr>
              <a:buFontTx/>
              <a:buChar char="•"/>
            </a:pPr>
            <a:r>
              <a:rPr lang="en-US" altLang="en-US" smtClean="0"/>
              <a:t>Understanding what their needs are, jobs they are hiring for and what their qualifications are</a:t>
            </a:r>
          </a:p>
          <a:p>
            <a:pPr>
              <a:buFontTx/>
              <a:buChar char="•"/>
            </a:pPr>
            <a:r>
              <a:rPr lang="en-US" altLang="en-US" smtClean="0"/>
              <a:t>How to tailor resumes and most importantly, JOB ROTATIONS to highlight the skill requirements of Hospitality jobs</a:t>
            </a:r>
          </a:p>
          <a:p>
            <a:pPr>
              <a:buFontTx/>
              <a:buChar char="•"/>
            </a:pPr>
            <a:r>
              <a:rPr lang="en-US" altLang="en-US" smtClean="0"/>
              <a:t>And lastly, we</a:t>
            </a:r>
            <a:r>
              <a:rPr lang="ja-JP" altLang="en-US" smtClean="0"/>
              <a:t>’</a:t>
            </a:r>
            <a:r>
              <a:rPr lang="en-US" altLang="ja-JP" smtClean="0"/>
              <a:t>re going to brag a little - see the success stories of our Hospitality ProjectSEARCH hires</a:t>
            </a:r>
          </a:p>
          <a:p>
            <a:endParaRPr lang="en-US" altLang="en-US" smtClean="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A5DC152F-96D5-40B9-9879-2B21ADBDC2DF}" type="slidenum">
              <a:rPr lang="en-US" altLang="en-US">
                <a:latin typeface="Calibri" pitchFamily="34" charset="0"/>
              </a:rPr>
              <a:pPr/>
              <a:t>15</a:t>
            </a:fld>
            <a:endParaRPr lang="en-US" altLang="en-US">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First of all, let</a:t>
            </a:r>
            <a:r>
              <a:rPr lang="ja-JP" altLang="en-US" smtClean="0"/>
              <a:t>’</a:t>
            </a:r>
            <a:r>
              <a:rPr lang="en-US" altLang="ja-JP" smtClean="0"/>
              <a:t>s define the Hospitality Industry = includes lodging, restaurants, theme parks, basically anyone who provides a service to tourists or leisure travelers using disposable income.  </a:t>
            </a:r>
          </a:p>
          <a:p>
            <a:endParaRPr lang="en-US" altLang="en-US" smtClean="0"/>
          </a:p>
          <a:p>
            <a:r>
              <a:rPr lang="en-US" altLang="en-US" smtClean="0"/>
              <a:t>Disposable income = can be very volatile,  which is why Hospitality is often their first industry impacted and the last to recover during hard economic times.  To maintain profit margins, wages may be lower than other industry averages which then lead to higher turnover.  </a:t>
            </a:r>
          </a:p>
          <a:p>
            <a:endParaRPr lang="en-US" altLang="en-US" smtClean="0"/>
          </a:p>
          <a:p>
            <a:r>
              <a:rPr lang="en-US" altLang="en-US" smtClean="0"/>
              <a:t>United States Bureau of Labor Statistics rate leisure &amp; hospitality as the #1 industry for turnover, beating out retail, health care and construction who also top high on the turnover lists.  </a:t>
            </a:r>
          </a:p>
          <a:p>
            <a:r>
              <a:rPr lang="en-US" altLang="en-US" smtClean="0"/>
              <a:t>Losing employees costs money. You incur expenses for advertising job openings, interviewing, training, not to mention lost productivity and possible loss of customers because of poor performance, so retention and longevity are key!</a:t>
            </a:r>
          </a:p>
          <a:p>
            <a:endParaRPr lang="en-US" altLang="en-US" smtClean="0"/>
          </a:p>
          <a:p>
            <a:r>
              <a:rPr lang="en-US" altLang="en-US" smtClean="0"/>
              <a:t>Hospitality industries have to off-set low wages and turn-over by offering good training programs, room for advancement and fun environments.  Travel discounts don</a:t>
            </a:r>
            <a:r>
              <a:rPr lang="ja-JP" altLang="en-US" smtClean="0"/>
              <a:t>’</a:t>
            </a:r>
            <a:r>
              <a:rPr lang="en-US" altLang="ja-JP" smtClean="0"/>
              <a:t>t hurt either.</a:t>
            </a:r>
          </a:p>
          <a:p>
            <a:endParaRPr lang="en-US" altLang="en-US" smtClean="0"/>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082931B2-C8D6-4493-85A8-1AEA86DDB731}" type="slidenum">
              <a:rPr lang="en-US" altLang="en-US">
                <a:latin typeface="Calibri" pitchFamily="34" charset="0"/>
              </a:rPr>
              <a:pPr/>
              <a:t>17</a:t>
            </a:fld>
            <a:endParaRPr lang="en-US" altLang="en-US">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Hospitality offers a variety of jobs throughout the hotel, most typical departments include: Guest Services, Housekeeping, Food Services and Engineering.  Many full-service properties may also offer job opportunities in Culinary, Banquets, Administrative and Sales Areas as well.</a:t>
            </a:r>
          </a:p>
          <a:p>
            <a:endParaRPr lang="en-US" altLang="en-US" smtClean="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D0E72FC7-22D4-4954-B1A0-28EFC0394121}" type="slidenum">
              <a:rPr lang="en-US" altLang="en-US">
                <a:latin typeface="Calibri" pitchFamily="34" charset="0"/>
              </a:rPr>
              <a:pPr/>
              <a:t>18</a:t>
            </a:fld>
            <a:endParaRPr lang="en-US" altLang="en-US">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Guest Services positions often include three areas, Front Desk Agents, Phone Operators and Bell Persons.  </a:t>
            </a:r>
          </a:p>
          <a:p>
            <a:pPr eaLnBrk="1" hangingPunct="1">
              <a:spcBef>
                <a:spcPct val="0"/>
              </a:spcBef>
            </a:pPr>
            <a:endParaRPr lang="en-US" altLang="en-US" smtClean="0"/>
          </a:p>
          <a:p>
            <a:pPr eaLnBrk="1" hangingPunct="1">
              <a:spcBef>
                <a:spcPct val="0"/>
              </a:spcBef>
            </a:pPr>
            <a:r>
              <a:rPr lang="en-US" altLang="en-US" smtClean="0"/>
              <a:t>Mostly about communication, confidence, decision making</a:t>
            </a:r>
          </a:p>
          <a:p>
            <a:pPr eaLnBrk="1" hangingPunct="1">
              <a:spcBef>
                <a:spcPct val="0"/>
              </a:spcBef>
            </a:pPr>
            <a:r>
              <a:rPr lang="en-US" altLang="en-US" sz="2400" smtClean="0"/>
              <a:t>Customer Services, </a:t>
            </a:r>
            <a:r>
              <a:rPr lang="en-US" altLang="en-US" sz="2000" smtClean="0">
                <a:solidFill>
                  <a:srgbClr val="558ED5"/>
                </a:solidFill>
              </a:rPr>
              <a:t>Friendly proactive demeanor, problems solving, confidence </a:t>
            </a:r>
          </a:p>
          <a:p>
            <a:pPr eaLnBrk="1" hangingPunct="1">
              <a:spcBef>
                <a:spcPct val="0"/>
              </a:spcBef>
            </a:pPr>
            <a:endParaRPr lang="en-US" altLang="en-US" smtClean="0"/>
          </a:p>
          <a:p>
            <a:endParaRPr lang="en-US" altLang="en-US" smtClean="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B3AF290F-4845-4E7A-A088-47554F498155}" type="slidenum">
              <a:rPr lang="en-US" altLang="en-US">
                <a:latin typeface="Calibri" pitchFamily="34" charset="0"/>
              </a:rPr>
              <a:pPr/>
              <a:t>19</a:t>
            </a:fld>
            <a:endParaRPr lang="en-US" altLang="en-US">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Housekeeping positions often include four different areas, Room Attendants, Public Area Attendants, Laundry Attendants, and Housekeeping Utility.  </a:t>
            </a:r>
          </a:p>
          <a:p>
            <a:pPr eaLnBrk="1" hangingPunct="1">
              <a:spcBef>
                <a:spcPct val="0"/>
              </a:spcBef>
            </a:pPr>
            <a:endParaRPr lang="en-US" altLang="en-US" smtClean="0"/>
          </a:p>
          <a:p>
            <a:pPr eaLnBrk="1" hangingPunct="1">
              <a:spcBef>
                <a:spcPct val="0"/>
              </a:spcBef>
            </a:pPr>
            <a:r>
              <a:rPr lang="en-US" altLang="en-US" smtClean="0"/>
              <a:t>Entry level, mostly physical requirements, fast-paced, very repetitive</a:t>
            </a:r>
          </a:p>
          <a:p>
            <a:pPr eaLnBrk="1" hangingPunct="1">
              <a:spcBef>
                <a:spcPct val="0"/>
              </a:spcBef>
            </a:pPr>
            <a:r>
              <a:rPr lang="en-US" altLang="en-US" sz="2400" smtClean="0"/>
              <a:t>Cleaning - </a:t>
            </a:r>
            <a:r>
              <a:rPr lang="en-US" altLang="en-US" sz="2000" smtClean="0">
                <a:solidFill>
                  <a:srgbClr val="558ED5"/>
                </a:solidFill>
              </a:rPr>
              <a:t>Attention to detail, following precise directions, fast-paced experience</a:t>
            </a:r>
            <a:endParaRPr lang="en-US" altLang="en-US" sz="2000" smtClean="0"/>
          </a:p>
          <a:p>
            <a:pPr eaLnBrk="1" hangingPunct="1">
              <a:spcBef>
                <a:spcPct val="0"/>
              </a:spcBef>
            </a:pPr>
            <a:endParaRPr lang="en-US" altLang="en-US" smtClean="0"/>
          </a:p>
          <a:p>
            <a:pPr eaLnBrk="1" hangingPunct="1">
              <a:spcBef>
                <a:spcPct val="0"/>
              </a:spcBef>
            </a:pPr>
            <a:endParaRPr lang="en-US" altLang="en-US" smtClean="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A408D163-C37F-4E70-B877-F1112B10AA17}" type="slidenum">
              <a:rPr lang="en-US" altLang="en-US">
                <a:latin typeface="Calibri" pitchFamily="34" charset="0"/>
              </a:rPr>
              <a:pPr/>
              <a:t>20</a:t>
            </a:fld>
            <a:endParaRPr lang="en-US" altLang="en-US">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Housekeeping positions often include four different areas, Room Attendants, Public Area Attendants, Laundry Attendants, and Housekeeping Utility.  </a:t>
            </a:r>
          </a:p>
          <a:p>
            <a:pPr eaLnBrk="1" hangingPunct="1">
              <a:spcBef>
                <a:spcPct val="0"/>
              </a:spcBef>
            </a:pPr>
            <a:endParaRPr lang="en-US" altLang="en-US" smtClean="0"/>
          </a:p>
          <a:p>
            <a:pPr eaLnBrk="1" hangingPunct="1">
              <a:spcBef>
                <a:spcPct val="0"/>
              </a:spcBef>
            </a:pPr>
            <a:r>
              <a:rPr lang="en-US" altLang="en-US" smtClean="0"/>
              <a:t>Entry level, mostly physical requirements, fast-paced, very repetitive</a:t>
            </a:r>
          </a:p>
          <a:p>
            <a:pPr eaLnBrk="1" hangingPunct="1">
              <a:spcBef>
                <a:spcPct val="0"/>
              </a:spcBef>
            </a:pPr>
            <a:r>
              <a:rPr lang="en-US" altLang="en-US" sz="2400" smtClean="0"/>
              <a:t>Cleaning - </a:t>
            </a:r>
            <a:r>
              <a:rPr lang="en-US" altLang="en-US" sz="2000" smtClean="0">
                <a:solidFill>
                  <a:srgbClr val="558ED5"/>
                </a:solidFill>
              </a:rPr>
              <a:t>Attention to detail, following precise directions, fast-paced experience</a:t>
            </a:r>
            <a:endParaRPr lang="en-US" altLang="en-US" sz="2000" smtClean="0"/>
          </a:p>
          <a:p>
            <a:pPr eaLnBrk="1" hangingPunct="1">
              <a:spcBef>
                <a:spcPct val="0"/>
              </a:spcBef>
            </a:pPr>
            <a:endParaRPr lang="en-US" altLang="en-US" smtClean="0"/>
          </a:p>
          <a:p>
            <a:pPr eaLnBrk="1" hangingPunct="1">
              <a:spcBef>
                <a:spcPct val="0"/>
              </a:spcBef>
            </a:pPr>
            <a:endParaRPr lang="en-US" altLang="en-US" smtClean="0"/>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2E9FB00E-964A-4FCD-87E6-92B996AD5FA8}" type="slidenum">
              <a:rPr lang="en-US" altLang="en-US">
                <a:latin typeface="Calibri" pitchFamily="34" charset="0"/>
              </a:rPr>
              <a:pPr/>
              <a:t>21</a:t>
            </a:fld>
            <a:endParaRPr lang="en-US" altLang="en-US">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Food Services positions may include the following areas, Breakfast Attendants, Servers, and Hosts/Bussers. </a:t>
            </a:r>
          </a:p>
          <a:p>
            <a:endParaRPr lang="en-US" altLang="en-US" smtClean="0"/>
          </a:p>
          <a:p>
            <a:r>
              <a:rPr lang="en-US" altLang="en-US" smtClean="0"/>
              <a:t>Combination of communication – front of house, physical requirements – back of the house</a:t>
            </a:r>
          </a:p>
          <a:p>
            <a:pPr marL="0" lvl="2" eaLnBrk="1" hangingPunct="1">
              <a:spcBef>
                <a:spcPct val="0"/>
              </a:spcBef>
            </a:pPr>
            <a:r>
              <a:rPr lang="en-US" altLang="en-US" sz="2000" smtClean="0">
                <a:solidFill>
                  <a:srgbClr val="558ED5"/>
                </a:solidFill>
              </a:rPr>
              <a:t>Attention to detail, following precise directions, fast-paced experience</a:t>
            </a:r>
            <a:endParaRPr lang="en-US" altLang="en-US" sz="2000" smtClean="0"/>
          </a:p>
          <a:p>
            <a:endParaRPr lang="en-US" altLang="en-US" smtClean="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5E7B9C1B-27A1-47E3-ADD4-3BCE236C53E4}" type="slidenum">
              <a:rPr lang="en-US" altLang="en-US">
                <a:latin typeface="Calibri" pitchFamily="34" charset="0"/>
              </a:rPr>
              <a:pPr/>
              <a:t>22</a:t>
            </a:fld>
            <a:endParaRPr lang="en-US" altLang="en-US">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Food Services positions may include the following areas, Breakfast Attendants, Servers, and Hosts/Bussers. </a:t>
            </a:r>
          </a:p>
          <a:p>
            <a:endParaRPr lang="en-US" altLang="en-US" smtClean="0"/>
          </a:p>
          <a:p>
            <a:r>
              <a:rPr lang="en-US" altLang="en-US" smtClean="0"/>
              <a:t>Combination of communication – front of house, physical requirements – back of the house</a:t>
            </a:r>
          </a:p>
          <a:p>
            <a:pPr marL="0" lvl="2" eaLnBrk="1" hangingPunct="1">
              <a:spcBef>
                <a:spcPct val="0"/>
              </a:spcBef>
            </a:pPr>
            <a:r>
              <a:rPr lang="en-US" altLang="en-US" sz="2000" smtClean="0">
                <a:solidFill>
                  <a:srgbClr val="558ED5"/>
                </a:solidFill>
              </a:rPr>
              <a:t>Attention to detail, following precise directions, fast-paced experience</a:t>
            </a:r>
            <a:endParaRPr lang="en-US" altLang="en-US" sz="2000" smtClean="0"/>
          </a:p>
          <a:p>
            <a:endParaRPr lang="en-US" altLang="en-US" smtClean="0"/>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C20A7C65-D5E7-48B5-A638-818197C64BE4}" type="slidenum">
              <a:rPr lang="en-US" altLang="en-US">
                <a:latin typeface="Calibri" pitchFamily="34" charset="0"/>
              </a:rPr>
              <a:pPr/>
              <a:t>23</a:t>
            </a:fld>
            <a:endParaRPr lang="en-US" altLang="en-US">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More technical positions include Maintenance Utility and Administrative positions. </a:t>
            </a:r>
          </a:p>
          <a:p>
            <a:endParaRPr lang="en-US" altLang="en-US" smtClean="0"/>
          </a:p>
          <a:p>
            <a:r>
              <a:rPr lang="en-US" altLang="en-US" smtClean="0"/>
              <a:t>Non-repetitive, independent, </a:t>
            </a:r>
            <a:r>
              <a:rPr lang="en-US" altLang="en-US" sz="2000" smtClean="0">
                <a:solidFill>
                  <a:srgbClr val="558ED5"/>
                </a:solidFill>
              </a:rPr>
              <a:t>Strong technical/computer skills, strong communication skills, reading/writing, accuracy,  ability to multi-task</a:t>
            </a:r>
            <a:endParaRPr lang="en-US" altLang="en-US" sz="2000" smtClean="0"/>
          </a:p>
          <a:p>
            <a:endParaRPr lang="en-US" altLang="en-US" smtClean="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1A66EBD4-656B-4C15-9A61-07F2F123CDFA}" type="slidenum">
              <a:rPr lang="en-US" altLang="en-US">
                <a:latin typeface="Calibri" pitchFamily="34" charset="0"/>
              </a:rPr>
              <a:pPr/>
              <a:t>24</a:t>
            </a:fld>
            <a:endParaRPr lang="en-US" altLang="en-US">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Introductions…</a:t>
            </a:r>
          </a:p>
          <a:p>
            <a:endParaRPr lang="en-US" altLang="en-US" smtClean="0"/>
          </a:p>
          <a:p>
            <a:r>
              <a:rPr lang="en-US" altLang="en-US" smtClean="0"/>
              <a:t>Today, we</a:t>
            </a:r>
            <a:r>
              <a:rPr lang="ja-JP" altLang="en-US" smtClean="0"/>
              <a:t>’</a:t>
            </a:r>
            <a:r>
              <a:rPr lang="en-US" altLang="ja-JP" smtClean="0"/>
              <a:t>re going to discuss why Hospitality may be just be a natural fit for your ProjectSEARCH students and how YOU can convince Hospitality Managers that they are the best, most qualified applicant they would ever hire!</a:t>
            </a:r>
          </a:p>
          <a:p>
            <a:endParaRPr lang="en-US" altLang="en-US" smtClean="0"/>
          </a:p>
          <a:p>
            <a:r>
              <a:rPr lang="en-US" altLang="en-US" smtClean="0"/>
              <a:t>First, let us understand our audience and your background.  Who is a teacher, business liaison, VR rep?  What are your experiences with the Hospitality Industry?</a:t>
            </a:r>
          </a:p>
          <a:p>
            <a:endParaRPr lang="en-US" altLang="en-US" smtClean="0"/>
          </a:p>
          <a:p>
            <a:r>
              <a:rPr lang="en-US" altLang="en-US" smtClean="0"/>
              <a:t>5 MINUTES TOPS</a:t>
            </a:r>
          </a:p>
          <a:p>
            <a:endParaRPr lang="en-US" altLang="en-US"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7D5A90D3-069B-420C-BB7D-F2528D547B18}" type="slidenum">
              <a:rPr lang="en-US" altLang="en-US">
                <a:solidFill>
                  <a:srgbClr val="000000"/>
                </a:solidFill>
                <a:latin typeface="Calibri" pitchFamily="34" charset="0"/>
              </a:rPr>
              <a:pPr/>
              <a:t>6</a:t>
            </a:fld>
            <a:endParaRPr lang="en-US" altLang="en-US">
              <a:solidFill>
                <a:srgbClr val="000000"/>
              </a:solidFill>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Resumes are helpful to have on hand as a guide but aren</a:t>
            </a:r>
            <a:r>
              <a:rPr lang="ja-JP" altLang="en-US" smtClean="0"/>
              <a:t>’</a:t>
            </a:r>
            <a:r>
              <a:rPr lang="en-US" altLang="ja-JP" smtClean="0"/>
              <a:t>t always required for entry-level positions.  Most companies use an on-line application system, which can take upwards of 1 hour to complete.  It is essential that the application be filled out completely and accurately or may get disqualified prior to even being reviewed.   </a:t>
            </a:r>
          </a:p>
          <a:p>
            <a:endParaRPr lang="en-US" altLang="en-US" smtClean="0"/>
          </a:p>
          <a:p>
            <a:r>
              <a:rPr lang="en-US" altLang="en-US" smtClean="0"/>
              <a:t>Many high school graduates have little experience, but a blank application is not helpful.  Even more annoying to a recruiter is a list of classes taken in lue of work history.  Encourage volunteer work and include that on the application.  Be sure to also include any internship and detailed list of responsibilities and tasks assigned.</a:t>
            </a:r>
          </a:p>
          <a:p>
            <a:endParaRPr lang="en-US" altLang="en-US" smtClean="0"/>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37E05D35-D2D3-48E3-A6AA-721202EA2D91}" type="slidenum">
              <a:rPr lang="en-US" altLang="en-US">
                <a:latin typeface="Calibri" pitchFamily="34" charset="0"/>
              </a:rPr>
              <a:pPr/>
              <a:t>25</a:t>
            </a:fld>
            <a:endParaRPr lang="en-US" altLang="en-US">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CC728DA9-C333-4C1E-90CB-E1EABACE2BEC}" type="slidenum">
              <a:rPr lang="en-US" altLang="en-US">
                <a:latin typeface="Calibri" pitchFamily="34" charset="0"/>
              </a:rPr>
              <a:pPr/>
              <a:t>28</a:t>
            </a:fld>
            <a:endParaRPr lang="en-US" altLang="en-US">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 </a:t>
            </a:r>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3D45C86D-EBBC-4C9A-BB59-E4DE37F858A1}" type="slidenum">
              <a:rPr lang="en-US" altLang="en-US">
                <a:latin typeface="Calibri" pitchFamily="34" charset="0"/>
              </a:rPr>
              <a:pPr/>
              <a:t>30</a:t>
            </a:fld>
            <a:endParaRPr lang="en-US" altLang="en-US">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 </a:t>
            </a:r>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9CB974FB-5E76-4081-A843-91C34E26FB54}" type="slidenum">
              <a:rPr lang="en-US" altLang="en-US">
                <a:latin typeface="Calibri" pitchFamily="34" charset="0"/>
              </a:rPr>
              <a:pPr/>
              <a:t>31</a:t>
            </a:fld>
            <a:endParaRPr lang="en-US" altLang="en-US">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800" smtClean="0"/>
              <a:t> </a:t>
            </a:r>
            <a:endParaRPr lang="en-US" altLang="en-US" smtClean="0"/>
          </a:p>
          <a:p>
            <a:pPr eaLnBrk="1" hangingPunct="1">
              <a:spcBef>
                <a:spcPct val="0"/>
              </a:spcBef>
            </a:pPr>
            <a:endParaRPr lang="en-US" altLang="en-US"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57CD0347-4640-48CA-ADC9-61033C0A6E30}" type="slidenum">
              <a:rPr lang="en-US" altLang="en-US">
                <a:latin typeface="Calibri" pitchFamily="34" charset="0"/>
              </a:rPr>
              <a:pPr/>
              <a:t>7</a:t>
            </a:fld>
            <a:endParaRPr lang="en-US" altLang="en-US">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 typeface="+mj-lt" charset="0"/>
              <a:buNone/>
            </a:pPr>
            <a:r>
              <a:rPr lang="en-US" altLang="en-US" smtClean="0"/>
              <a:t> </a:t>
            </a:r>
          </a:p>
          <a:p>
            <a:pPr eaLnBrk="1" hangingPunct="1">
              <a:spcBef>
                <a:spcPct val="0"/>
              </a:spcBef>
            </a:pPr>
            <a:endParaRPr lang="en-US" altLang="en-US"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EEB4AC34-5ACB-4F48-9596-D0FFFE34187B}" type="slidenum">
              <a:rPr lang="en-US" altLang="en-US">
                <a:latin typeface="Calibri" pitchFamily="34" charset="0"/>
              </a:rPr>
              <a:pPr/>
              <a:t>8</a:t>
            </a:fld>
            <a:endParaRPr lang="en-US" altLang="en-US">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 </a:t>
            </a:r>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B47D98C9-865D-486C-8ED4-20E6DB941931}" type="slidenum">
              <a:rPr lang="en-US" altLang="en-US">
                <a:latin typeface="Calibri" pitchFamily="34" charset="0"/>
              </a:rPr>
              <a:pPr/>
              <a:t>9</a:t>
            </a:fld>
            <a:endParaRPr lang="en-US" altLang="en-US">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 </a:t>
            </a:r>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C0E6FFF1-DF7B-4F2F-90B6-A78C625FF7E9}" type="slidenum">
              <a:rPr lang="en-US" altLang="en-US">
                <a:latin typeface="Calibri" pitchFamily="34" charset="0"/>
              </a:rPr>
              <a:pPr/>
              <a:t>10</a:t>
            </a:fld>
            <a:endParaRPr lang="en-US" altLang="en-US">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 </a:t>
            </a:r>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362F4318-850F-4DB2-B48D-96656799A121}" type="slidenum">
              <a:rPr lang="en-US" altLang="en-US">
                <a:latin typeface="Calibri" pitchFamily="34" charset="0"/>
              </a:rPr>
              <a:pPr/>
              <a:t>11</a:t>
            </a:fld>
            <a:endParaRPr lang="en-US" altLang="en-US">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 </a:t>
            </a:r>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35D201AF-320B-4E18-A2F3-2F55605C0761}" type="slidenum">
              <a:rPr lang="en-US" altLang="en-US">
                <a:latin typeface="Calibri" pitchFamily="34" charset="0"/>
              </a:rPr>
              <a:pPr/>
              <a:t>12</a:t>
            </a:fld>
            <a:endParaRPr lang="en-US" altLang="en-US">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 </a:t>
            </a:r>
            <a:endParaRPr lang="en-US" altLang="en-US" smtClean="0">
              <a:solidFill>
                <a:srgbClr val="FF0000"/>
              </a:solidFill>
            </a:endParaRPr>
          </a:p>
          <a:p>
            <a:pPr eaLnBrk="1" hangingPunct="1">
              <a:spcBef>
                <a:spcPct val="0"/>
              </a:spcBef>
            </a:pPr>
            <a:endParaRPr lang="en-US" altLang="en-US" smtClean="0">
              <a:solidFill>
                <a:srgbClr val="FF0000"/>
              </a:solidFill>
            </a:endParaRPr>
          </a:p>
          <a:p>
            <a:pPr eaLnBrk="1" hangingPunct="1">
              <a:spcBef>
                <a:spcPct val="0"/>
              </a:spcBef>
            </a:pPr>
            <a:endParaRPr lang="en-US" altLang="en-US" smtClean="0">
              <a:solidFill>
                <a:srgbClr val="FF0000"/>
              </a:solidFill>
            </a:endParaRPr>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9D17C54E-7BAB-454A-BCDA-80E4CFE3BEDF}" type="slidenum">
              <a:rPr lang="en-US" altLang="en-US">
                <a:latin typeface="Calibri" pitchFamily="34" charset="0"/>
              </a:rPr>
              <a:pPr/>
              <a:t>13</a:t>
            </a:fld>
            <a:endParaRPr lang="en-US" altLang="en-US">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espectAbility Title Slide">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838" y="6303963"/>
            <a:ext cx="3419476"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276600" y="6400800"/>
            <a:ext cx="5867400" cy="4572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endParaRPr lang="en-US" altLang="en-US">
              <a:solidFill>
                <a:srgbClr val="FFFFFF"/>
              </a:solidFill>
              <a:latin typeface="Verdana" pitchFamily="34" charset="0"/>
              <a:cs typeface="Arial" pitchFamily="34" charset="0"/>
            </a:endParaRPr>
          </a:p>
        </p:txBody>
      </p:sp>
      <p:sp>
        <p:nvSpPr>
          <p:cNvPr id="6" name="Rectangle 5"/>
          <p:cNvSpPr>
            <a:spLocks noChangeArrowheads="1"/>
          </p:cNvSpPr>
          <p:nvPr/>
        </p:nvSpPr>
        <p:spPr bwMode="auto">
          <a:xfrm>
            <a:off x="8561388" y="6445250"/>
            <a:ext cx="577850" cy="366713"/>
          </a:xfrm>
          <a:prstGeom prst="rect">
            <a:avLst/>
          </a:prstGeom>
          <a:noFill/>
          <a:ln>
            <a:noFill/>
          </a:ln>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3FB90673-B8EA-4E69-BB26-61FB5FCF4221}" type="slidenum">
              <a:rPr lang="en-US" altLang="en-US">
                <a:solidFill>
                  <a:srgbClr val="003399"/>
                </a:solidFill>
                <a:latin typeface="Verdana" pitchFamily="34" charset="0"/>
              </a:rPr>
              <a:pPr eaLnBrk="1" hangingPunct="1"/>
              <a:t>‹#›</a:t>
            </a:fld>
            <a:endParaRPr lang="en-US" altLang="en-US">
              <a:solidFill>
                <a:srgbClr val="000000"/>
              </a:solidFill>
              <a:latin typeface="Verdana" pitchFamily="34" charset="0"/>
            </a:endParaRPr>
          </a:p>
        </p:txBody>
      </p:sp>
      <p:sp>
        <p:nvSpPr>
          <p:cNvPr id="7" name="Rectangle 1"/>
          <p:cNvSpPr/>
          <p:nvPr userDrawn="1"/>
        </p:nvSpPr>
        <p:spPr>
          <a:xfrm>
            <a:off x="0" y="6324600"/>
            <a:ext cx="9144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endParaRPr lang="en-US" altLang="en-US">
              <a:solidFill>
                <a:srgbClr val="FFFFFF"/>
              </a:solidFill>
              <a:latin typeface="Verdana" pitchFamily="34" charset="0"/>
              <a:cs typeface="Arial" pitchFamily="34" charset="0"/>
            </a:endParaRPr>
          </a:p>
        </p:txBody>
      </p:sp>
      <p:pic>
        <p:nvPicPr>
          <p:cNvPr id="8"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82888" y="71438"/>
            <a:ext cx="3505200" cy="297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2819400"/>
            <a:ext cx="9144000"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5"/>
          <p:cNvSpPr>
            <a:spLocks noChangeArrowheads="1"/>
          </p:cNvSpPr>
          <p:nvPr userDrawn="1"/>
        </p:nvSpPr>
        <p:spPr bwMode="auto">
          <a:xfrm>
            <a:off x="8561388" y="6445250"/>
            <a:ext cx="577850" cy="366713"/>
          </a:xfrm>
          <a:prstGeom prst="rect">
            <a:avLst/>
          </a:prstGeom>
          <a:noFill/>
          <a:ln>
            <a:noFill/>
          </a:ln>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6F90F6F5-52B1-47D0-91C4-F369A2BF6193}" type="slidenum">
              <a:rPr lang="en-US" altLang="en-US">
                <a:solidFill>
                  <a:srgbClr val="000000"/>
                </a:solidFill>
                <a:latin typeface="Verdana" pitchFamily="34" charset="0"/>
              </a:rPr>
              <a:pPr eaLnBrk="1" hangingPunct="1"/>
              <a:t>‹#›</a:t>
            </a:fld>
            <a:endParaRPr lang="en-US" altLang="en-US">
              <a:solidFill>
                <a:srgbClr val="000000"/>
              </a:solidFill>
              <a:latin typeface="Verdana" pitchFamily="34" charset="0"/>
            </a:endParaRPr>
          </a:p>
        </p:txBody>
      </p:sp>
      <p:sp>
        <p:nvSpPr>
          <p:cNvPr id="3" name="Subtitle 2"/>
          <p:cNvSpPr>
            <a:spLocks noGrp="1"/>
          </p:cNvSpPr>
          <p:nvPr>
            <p:ph type="subTitle" idx="1"/>
          </p:nvPr>
        </p:nvSpPr>
        <p:spPr>
          <a:xfrm>
            <a:off x="1371600" y="4343401"/>
            <a:ext cx="6400800" cy="1066800"/>
          </a:xfrm>
        </p:spPr>
        <p:txBody>
          <a:bodyPr>
            <a:noAutofit/>
          </a:bodyPr>
          <a:lstStyle>
            <a:lvl1pPr marL="0" indent="0" algn="ctr">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en-US" dirty="0" err="1" smtClean="0"/>
              <a:t>Click to edit Master subtitle style</a:t>
            </a:r>
            <a:endParaRPr lang="en-US" altLang="en-US" dirty="0"/>
          </a:p>
        </p:txBody>
      </p:sp>
    </p:spTree>
    <p:extLst>
      <p:ext uri="{BB962C8B-B14F-4D97-AF65-F5344CB8AC3E}">
        <p14:creationId xmlns:p14="http://schemas.microsoft.com/office/powerpoint/2010/main" val="1974770819"/>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4" name="Rectangle 3"/>
          <p:cNvSpPr/>
          <p:nvPr/>
        </p:nvSpPr>
        <p:spPr>
          <a:xfrm>
            <a:off x="0" y="6400800"/>
            <a:ext cx="9142413" cy="4572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endParaRPr lang="en-US" altLang="en-US">
              <a:solidFill>
                <a:srgbClr val="FFFFFF"/>
              </a:solidFill>
              <a:latin typeface="Verdana" pitchFamily="34" charset="0"/>
              <a:cs typeface="Arial" pitchFamily="34" charset="0"/>
            </a:endParaRPr>
          </a:p>
        </p:txBody>
      </p:sp>
      <p:sp>
        <p:nvSpPr>
          <p:cNvPr id="5" name="Rectangle 5"/>
          <p:cNvSpPr>
            <a:spLocks noChangeArrowheads="1"/>
          </p:cNvSpPr>
          <p:nvPr/>
        </p:nvSpPr>
        <p:spPr bwMode="auto">
          <a:xfrm>
            <a:off x="8561388" y="6445250"/>
            <a:ext cx="582612" cy="368300"/>
          </a:xfrm>
          <a:prstGeom prst="rect">
            <a:avLst/>
          </a:prstGeom>
          <a:noFill/>
          <a:ln>
            <a:noFill/>
          </a:ln>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D459A05A-4D48-48EA-B700-B355EAF3EF1D}" type="slidenum">
              <a:rPr lang="en-US" altLang="en-US">
                <a:solidFill>
                  <a:srgbClr val="003399"/>
                </a:solidFill>
                <a:latin typeface="Verdana" pitchFamily="34" charset="0"/>
              </a:rPr>
              <a:pPr eaLnBrk="1" hangingPunct="1"/>
              <a:t>‹#›</a:t>
            </a:fld>
            <a:endParaRPr lang="en-US" altLang="en-US">
              <a:solidFill>
                <a:srgbClr val="000000"/>
              </a:solidFill>
              <a:latin typeface="Verdana" pitchFamily="34" charset="0"/>
            </a:endParaRPr>
          </a:p>
        </p:txBody>
      </p:sp>
      <p:sp>
        <p:nvSpPr>
          <p:cNvPr id="6" name="Rectangle 5"/>
          <p:cNvSpPr>
            <a:spLocks noChangeArrowheads="1"/>
          </p:cNvSpPr>
          <p:nvPr userDrawn="1"/>
        </p:nvSpPr>
        <p:spPr bwMode="auto">
          <a:xfrm>
            <a:off x="8561388" y="6445250"/>
            <a:ext cx="582612" cy="368300"/>
          </a:xfrm>
          <a:prstGeom prst="rect">
            <a:avLst/>
          </a:prstGeom>
          <a:noFill/>
          <a:ln>
            <a:noFill/>
          </a:ln>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2B5DF9B3-AF97-447F-952D-8BC63F73BC80}" type="slidenum">
              <a:rPr lang="en-US" altLang="en-US">
                <a:solidFill>
                  <a:srgbClr val="003399"/>
                </a:solidFill>
                <a:latin typeface="Verdana" pitchFamily="34" charset="0"/>
              </a:rPr>
              <a:pPr eaLnBrk="1" hangingPunct="1"/>
              <a:t>‹#›</a:t>
            </a:fld>
            <a:endParaRPr lang="en-US" altLang="en-US">
              <a:solidFill>
                <a:srgbClr val="003399"/>
              </a:solidFill>
              <a:latin typeface="Verdana" pitchFamily="34"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91508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0" y="6400800"/>
            <a:ext cx="9142413" cy="4572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endParaRPr lang="en-US" altLang="en-US">
              <a:solidFill>
                <a:srgbClr val="FFFFFF"/>
              </a:solidFill>
              <a:latin typeface="Verdana" pitchFamily="34" charset="0"/>
              <a:cs typeface="Arial" pitchFamily="34" charset="0"/>
            </a:endParaRPr>
          </a:p>
        </p:txBody>
      </p:sp>
      <p:sp>
        <p:nvSpPr>
          <p:cNvPr id="5" name="Rectangle 5"/>
          <p:cNvSpPr>
            <a:spLocks noChangeArrowheads="1"/>
          </p:cNvSpPr>
          <p:nvPr/>
        </p:nvSpPr>
        <p:spPr bwMode="auto">
          <a:xfrm>
            <a:off x="8561388" y="6445250"/>
            <a:ext cx="582612" cy="368300"/>
          </a:xfrm>
          <a:prstGeom prst="rect">
            <a:avLst/>
          </a:prstGeom>
          <a:noFill/>
          <a:ln>
            <a:noFill/>
          </a:ln>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0F9B4304-094D-4255-A8CC-1016CE00B7FC}" type="slidenum">
              <a:rPr lang="en-US" altLang="en-US">
                <a:solidFill>
                  <a:srgbClr val="003399"/>
                </a:solidFill>
                <a:latin typeface="Verdana" pitchFamily="34" charset="0"/>
              </a:rPr>
              <a:pPr eaLnBrk="1" hangingPunct="1"/>
              <a:t>‹#›</a:t>
            </a:fld>
            <a:endParaRPr lang="en-US" altLang="en-US">
              <a:solidFill>
                <a:srgbClr val="000000"/>
              </a:solidFill>
              <a:latin typeface="Verdana" pitchFamily="34" charset="0"/>
            </a:endParaRPr>
          </a:p>
        </p:txBody>
      </p:sp>
      <p:sp>
        <p:nvSpPr>
          <p:cNvPr id="6" name="Rectangle 5"/>
          <p:cNvSpPr>
            <a:spLocks noChangeArrowheads="1"/>
          </p:cNvSpPr>
          <p:nvPr userDrawn="1"/>
        </p:nvSpPr>
        <p:spPr bwMode="auto">
          <a:xfrm>
            <a:off x="8561388" y="6445250"/>
            <a:ext cx="582612" cy="368300"/>
          </a:xfrm>
          <a:prstGeom prst="rect">
            <a:avLst/>
          </a:prstGeom>
          <a:noFill/>
          <a:ln>
            <a:noFill/>
          </a:ln>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6E57F3CE-EC59-4AAF-A55B-123509988B8C}" type="slidenum">
              <a:rPr lang="en-US" altLang="en-US">
                <a:solidFill>
                  <a:srgbClr val="003399"/>
                </a:solidFill>
                <a:latin typeface="Verdana" pitchFamily="34" charset="0"/>
              </a:rPr>
              <a:pPr eaLnBrk="1" hangingPunct="1"/>
              <a:t>‹#›</a:t>
            </a:fld>
            <a:endParaRPr lang="en-US" altLang="en-US">
              <a:solidFill>
                <a:srgbClr val="003399"/>
              </a:solidFill>
              <a:latin typeface="Verdana" pitchFamily="34" charset="0"/>
            </a:endParaRPr>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501056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Rectangle 2"/>
          <p:cNvSpPr/>
          <p:nvPr/>
        </p:nvSpPr>
        <p:spPr>
          <a:xfrm>
            <a:off x="0" y="6400800"/>
            <a:ext cx="9142413" cy="4572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endParaRPr lang="en-US" altLang="en-US">
              <a:solidFill>
                <a:srgbClr val="FFFFFF"/>
              </a:solidFill>
              <a:latin typeface="Verdana" pitchFamily="34" charset="0"/>
              <a:cs typeface="Arial" pitchFamily="34" charset="0"/>
            </a:endParaRPr>
          </a:p>
        </p:txBody>
      </p:sp>
      <p:sp>
        <p:nvSpPr>
          <p:cNvPr id="4" name="Rectangle 5"/>
          <p:cNvSpPr>
            <a:spLocks noChangeArrowheads="1"/>
          </p:cNvSpPr>
          <p:nvPr/>
        </p:nvSpPr>
        <p:spPr bwMode="auto">
          <a:xfrm>
            <a:off x="8561388" y="6445250"/>
            <a:ext cx="582612" cy="368300"/>
          </a:xfrm>
          <a:prstGeom prst="rect">
            <a:avLst/>
          </a:prstGeom>
          <a:noFill/>
          <a:ln>
            <a:noFill/>
          </a:ln>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48736980-2FC1-45F4-BF32-E6850D35DE35}" type="slidenum">
              <a:rPr lang="en-US" altLang="en-US">
                <a:solidFill>
                  <a:srgbClr val="003399"/>
                </a:solidFill>
                <a:latin typeface="Verdana" pitchFamily="34" charset="0"/>
              </a:rPr>
              <a:pPr eaLnBrk="1" hangingPunct="1"/>
              <a:t>‹#›</a:t>
            </a:fld>
            <a:endParaRPr lang="en-US" altLang="en-US">
              <a:solidFill>
                <a:srgbClr val="000000"/>
              </a:solidFill>
              <a:latin typeface="Verdana" pitchFamily="34" charset="0"/>
            </a:endParaRPr>
          </a:p>
        </p:txBody>
      </p:sp>
      <p:sp>
        <p:nvSpPr>
          <p:cNvPr id="5" name="Rectangle 4"/>
          <p:cNvSpPr>
            <a:spLocks noChangeArrowheads="1"/>
          </p:cNvSpPr>
          <p:nvPr userDrawn="1"/>
        </p:nvSpPr>
        <p:spPr bwMode="auto">
          <a:xfrm>
            <a:off x="8561388" y="6445250"/>
            <a:ext cx="582612" cy="368300"/>
          </a:xfrm>
          <a:prstGeom prst="rect">
            <a:avLst/>
          </a:prstGeom>
          <a:noFill/>
          <a:ln>
            <a:noFill/>
          </a:ln>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18938B31-3666-418F-9283-B6AB00DFDDA1}" type="slidenum">
              <a:rPr lang="en-US" altLang="en-US">
                <a:solidFill>
                  <a:srgbClr val="003399"/>
                </a:solidFill>
                <a:latin typeface="Verdana" pitchFamily="34" charset="0"/>
              </a:rPr>
              <a:pPr eaLnBrk="1" hangingPunct="1"/>
              <a:t>‹#›</a:t>
            </a:fld>
            <a:endParaRPr lang="en-US" altLang="en-US">
              <a:solidFill>
                <a:srgbClr val="003399"/>
              </a:solidFill>
              <a:latin typeface="Verdana" pitchFamily="34"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090590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Rectangle 5"/>
          <p:cNvSpPr>
            <a:spLocks noChangeArrowheads="1"/>
          </p:cNvSpPr>
          <p:nvPr/>
        </p:nvSpPr>
        <p:spPr bwMode="auto">
          <a:xfrm>
            <a:off x="8561388" y="6445250"/>
            <a:ext cx="582612" cy="368300"/>
          </a:xfrm>
          <a:prstGeom prst="rect">
            <a:avLst/>
          </a:prstGeom>
          <a:noFill/>
          <a:ln>
            <a:noFill/>
          </a:ln>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BFF8F962-052D-44BA-B628-73323590BD88}" type="slidenum">
              <a:rPr lang="en-US" altLang="en-US">
                <a:solidFill>
                  <a:srgbClr val="003399"/>
                </a:solidFill>
                <a:latin typeface="Verdana" pitchFamily="34" charset="0"/>
              </a:rPr>
              <a:pPr eaLnBrk="1" hangingPunct="1"/>
              <a:t>‹#›</a:t>
            </a:fld>
            <a:endParaRPr lang="en-US" altLang="en-US">
              <a:solidFill>
                <a:srgbClr val="000000"/>
              </a:solidFill>
              <a:latin typeface="Verdana" pitchFamily="34" charset="0"/>
            </a:endParaRPr>
          </a:p>
        </p:txBody>
      </p:sp>
      <p:sp>
        <p:nvSpPr>
          <p:cNvPr id="5" name="Rectangle 5"/>
          <p:cNvSpPr/>
          <p:nvPr userDrawn="1"/>
        </p:nvSpPr>
        <p:spPr>
          <a:xfrm>
            <a:off x="0" y="1066800"/>
            <a:ext cx="9144000" cy="13652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endParaRPr lang="en-US" altLang="en-US">
              <a:solidFill>
                <a:srgbClr val="FFFFFF"/>
              </a:solidFill>
              <a:latin typeface="Verdana" pitchFamily="34" charset="0"/>
              <a:cs typeface="Arial" pitchFamily="34" charset="0"/>
            </a:endParaRPr>
          </a:p>
        </p:txBody>
      </p:sp>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12" indent="0" algn="ctr">
              <a:buNone/>
              <a:defRPr>
                <a:solidFill>
                  <a:schemeClr val="tx1">
                    <a:tint val="75000"/>
                  </a:schemeClr>
                </a:solidFill>
              </a:defRPr>
            </a:lvl2pPr>
            <a:lvl3pPr marL="914224" indent="0" algn="ctr">
              <a:buNone/>
              <a:defRPr>
                <a:solidFill>
                  <a:schemeClr val="tx1">
                    <a:tint val="75000"/>
                  </a:schemeClr>
                </a:solidFill>
              </a:defRPr>
            </a:lvl3pPr>
            <a:lvl4pPr marL="1371335" indent="0" algn="ctr">
              <a:buNone/>
              <a:defRPr>
                <a:solidFill>
                  <a:schemeClr val="tx1">
                    <a:tint val="75000"/>
                  </a:schemeClr>
                </a:solidFill>
              </a:defRPr>
            </a:lvl4pPr>
            <a:lvl5pPr marL="1828446" indent="0" algn="ctr">
              <a:buNone/>
              <a:defRPr>
                <a:solidFill>
                  <a:schemeClr val="tx1">
                    <a:tint val="75000"/>
                  </a:schemeClr>
                </a:solidFill>
              </a:defRPr>
            </a:lvl5pPr>
            <a:lvl6pPr marL="2285558" indent="0" algn="ctr">
              <a:buNone/>
              <a:defRPr>
                <a:solidFill>
                  <a:schemeClr val="tx1">
                    <a:tint val="75000"/>
                  </a:schemeClr>
                </a:solidFill>
              </a:defRPr>
            </a:lvl6pPr>
            <a:lvl7pPr marL="2742670" indent="0" algn="ctr">
              <a:buNone/>
              <a:defRPr>
                <a:solidFill>
                  <a:schemeClr val="tx1">
                    <a:tint val="75000"/>
                  </a:schemeClr>
                </a:solidFill>
              </a:defRPr>
            </a:lvl7pPr>
            <a:lvl8pPr marL="3199781" indent="0" algn="ctr">
              <a:buNone/>
              <a:defRPr>
                <a:solidFill>
                  <a:schemeClr val="tx1">
                    <a:tint val="75000"/>
                  </a:schemeClr>
                </a:solidFill>
              </a:defRPr>
            </a:lvl8pPr>
            <a:lvl9pPr marL="3656892"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a:spLocks noGrp="1"/>
          </p:cNvSpPr>
          <p:nvPr>
            <p:ph type="dt" sz="half" idx="10"/>
          </p:nvPr>
        </p:nvSpPr>
        <p:spPr>
          <a:xfrm>
            <a:off x="457200" y="6356350"/>
            <a:ext cx="2133600" cy="365125"/>
          </a:xfrm>
          <a:prstGeom prst="rect">
            <a:avLst/>
          </a:prstGeom>
        </p:spPr>
        <p:txBody>
          <a:bodyPr vert="horz" wrap="square" lIns="57598" tIns="28799" rIns="57598" bIns="28799" numCol="1" anchor="t" anchorCtr="0" compatLnSpc="1">
            <a:prstTxWarp prst="textNoShape">
              <a:avLst/>
            </a:prstTxWarp>
          </a:bodyPr>
          <a:lstStyle>
            <a:lvl1pPr>
              <a:defRPr/>
            </a:lvl1pPr>
          </a:lstStyle>
          <a:p>
            <a:fld id="{DE1BA78A-E303-48F9-AC15-45E753E54987}" type="datetime1">
              <a:rPr lang="en-US" altLang="en-US"/>
              <a:pPr/>
              <a:t>2/26/2015</a:t>
            </a:fld>
            <a:endParaRPr lang="en-US" altLang="en-US">
              <a:solidFill>
                <a:srgbClr val="FFFFFF"/>
              </a:solidFill>
            </a:endParaRPr>
          </a:p>
        </p:txBody>
      </p:sp>
      <p:sp>
        <p:nvSpPr>
          <p:cNvPr id="7" name="Footer Placeholder 4"/>
          <p:cNvSpPr>
            <a:spLocks noGrp="1"/>
          </p:cNvSpPr>
          <p:nvPr>
            <p:ph type="ftr" sz="quarter" idx="11"/>
          </p:nvPr>
        </p:nvSpPr>
        <p:spPr>
          <a:xfrm>
            <a:off x="3124200" y="6356350"/>
            <a:ext cx="2895600" cy="365125"/>
          </a:xfrm>
          <a:prstGeom prst="rect">
            <a:avLst/>
          </a:prstGeom>
        </p:spPr>
        <p:txBody>
          <a:bodyPr vert="horz" wrap="square" lIns="57598" tIns="28799" rIns="57598" bIns="28799" numCol="1" anchor="t" anchorCtr="0" compatLnSpc="1">
            <a:prstTxWarp prst="textNoShape">
              <a:avLst/>
            </a:prstTxWarp>
          </a:bodyPr>
          <a:lstStyle>
            <a:lvl1pPr>
              <a:defRPr>
                <a:solidFill>
                  <a:srgbClr val="E9EDF4"/>
                </a:solidFill>
              </a:defRPr>
            </a:lvl1pPr>
          </a:lstStyle>
          <a:p>
            <a:endParaRPr lang="en-US" altLang="en-US"/>
          </a:p>
        </p:txBody>
      </p:sp>
      <p:sp>
        <p:nvSpPr>
          <p:cNvPr id="8" name="Slide Number Placeholder 5"/>
          <p:cNvSpPr>
            <a:spLocks noGrp="1"/>
          </p:cNvSpPr>
          <p:nvPr>
            <p:ph type="sldNum" sz="quarter" idx="12"/>
          </p:nvPr>
        </p:nvSpPr>
        <p:spPr>
          <a:xfrm>
            <a:off x="6553200" y="6356350"/>
            <a:ext cx="2133600" cy="365125"/>
          </a:xfrm>
          <a:prstGeom prst="rect">
            <a:avLst/>
          </a:prstGeom>
        </p:spPr>
        <p:txBody>
          <a:bodyPr vert="horz" wrap="square" lIns="57598" tIns="28799" rIns="57598" bIns="28799" numCol="1" anchor="t" anchorCtr="0" compatLnSpc="1">
            <a:prstTxWarp prst="textNoShape">
              <a:avLst/>
            </a:prstTxWarp>
          </a:bodyPr>
          <a:lstStyle>
            <a:lvl1pPr>
              <a:defRPr/>
            </a:lvl1pPr>
          </a:lstStyle>
          <a:p>
            <a:fld id="{F377494A-C4A8-43EB-9D0E-6CA375DD1A93}" type="slidenum">
              <a:rPr lang="en-US" altLang="en-US"/>
              <a:pPr/>
              <a:t>‹#›</a:t>
            </a:fld>
            <a:endParaRPr lang="en-US" altLang="en-US">
              <a:solidFill>
                <a:srgbClr val="FFFFFF"/>
              </a:solidFill>
            </a:endParaRPr>
          </a:p>
        </p:txBody>
      </p:sp>
    </p:spTree>
    <p:extLst>
      <p:ext uri="{BB962C8B-B14F-4D97-AF65-F5344CB8AC3E}">
        <p14:creationId xmlns:p14="http://schemas.microsoft.com/office/powerpoint/2010/main" val="14234619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espectAbility Title Slide">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838" y="6303963"/>
            <a:ext cx="3419476"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276600" y="6400800"/>
            <a:ext cx="5867400" cy="4572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endParaRPr lang="en-US" altLang="en-US">
              <a:solidFill>
                <a:srgbClr val="FFFFFF"/>
              </a:solidFill>
              <a:latin typeface="Verdana" pitchFamily="34" charset="0"/>
              <a:cs typeface="Arial" pitchFamily="34" charset="0"/>
            </a:endParaRPr>
          </a:p>
        </p:txBody>
      </p:sp>
      <p:sp>
        <p:nvSpPr>
          <p:cNvPr id="6" name="Rectangle 5"/>
          <p:cNvSpPr>
            <a:spLocks noChangeArrowheads="1"/>
          </p:cNvSpPr>
          <p:nvPr/>
        </p:nvSpPr>
        <p:spPr bwMode="auto">
          <a:xfrm>
            <a:off x="8561388" y="6445250"/>
            <a:ext cx="577850" cy="366713"/>
          </a:xfrm>
          <a:prstGeom prst="rect">
            <a:avLst/>
          </a:prstGeom>
          <a:noFill/>
          <a:ln>
            <a:noFill/>
          </a:ln>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1DF9E290-9E88-4AE2-90E7-85BF3C056B03}" type="slidenum">
              <a:rPr lang="en-US" altLang="en-US">
                <a:solidFill>
                  <a:srgbClr val="003399"/>
                </a:solidFill>
                <a:latin typeface="Verdana" pitchFamily="34" charset="0"/>
              </a:rPr>
              <a:pPr eaLnBrk="1" hangingPunct="1"/>
              <a:t>‹#›</a:t>
            </a:fld>
            <a:endParaRPr lang="en-US" altLang="en-US">
              <a:solidFill>
                <a:srgbClr val="000000"/>
              </a:solidFill>
              <a:latin typeface="Verdana" pitchFamily="34" charset="0"/>
            </a:endParaRPr>
          </a:p>
        </p:txBody>
      </p:sp>
      <p:sp>
        <p:nvSpPr>
          <p:cNvPr id="7" name="Rectangle 1"/>
          <p:cNvSpPr/>
          <p:nvPr userDrawn="1"/>
        </p:nvSpPr>
        <p:spPr>
          <a:xfrm>
            <a:off x="0" y="6324600"/>
            <a:ext cx="9144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endParaRPr lang="en-US" altLang="en-US">
              <a:solidFill>
                <a:srgbClr val="FFFFFF"/>
              </a:solidFill>
              <a:latin typeface="Verdana" pitchFamily="34" charset="0"/>
              <a:cs typeface="Arial" pitchFamily="34" charset="0"/>
            </a:endParaRPr>
          </a:p>
        </p:txBody>
      </p:sp>
      <p:pic>
        <p:nvPicPr>
          <p:cNvPr id="8"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82888" y="71438"/>
            <a:ext cx="3505200" cy="297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2819400"/>
            <a:ext cx="9144000"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5"/>
          <p:cNvSpPr>
            <a:spLocks noChangeArrowheads="1"/>
          </p:cNvSpPr>
          <p:nvPr userDrawn="1"/>
        </p:nvSpPr>
        <p:spPr bwMode="auto">
          <a:xfrm>
            <a:off x="8561388" y="6445250"/>
            <a:ext cx="577850" cy="366713"/>
          </a:xfrm>
          <a:prstGeom prst="rect">
            <a:avLst/>
          </a:prstGeom>
          <a:noFill/>
          <a:ln>
            <a:noFill/>
          </a:ln>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27281901-3EC8-4E71-8AD2-913829A1212B}" type="slidenum">
              <a:rPr lang="en-US" altLang="en-US">
                <a:solidFill>
                  <a:srgbClr val="000000"/>
                </a:solidFill>
                <a:latin typeface="Verdana" pitchFamily="34" charset="0"/>
              </a:rPr>
              <a:pPr eaLnBrk="1" hangingPunct="1"/>
              <a:t>‹#›</a:t>
            </a:fld>
            <a:endParaRPr lang="en-US" altLang="en-US">
              <a:solidFill>
                <a:srgbClr val="000000"/>
              </a:solidFill>
              <a:latin typeface="Verdana" pitchFamily="34" charset="0"/>
            </a:endParaRPr>
          </a:p>
        </p:txBody>
      </p:sp>
      <p:sp>
        <p:nvSpPr>
          <p:cNvPr id="3" name="Subtitle 2"/>
          <p:cNvSpPr>
            <a:spLocks noGrp="1"/>
          </p:cNvSpPr>
          <p:nvPr>
            <p:ph type="subTitle" idx="1"/>
          </p:nvPr>
        </p:nvSpPr>
        <p:spPr>
          <a:xfrm>
            <a:off x="1371600" y="4343401"/>
            <a:ext cx="6400800" cy="1066800"/>
          </a:xfrm>
        </p:spPr>
        <p:txBody>
          <a:bodyPr>
            <a:noAutofit/>
          </a:bodyPr>
          <a:lstStyle>
            <a:lvl1pPr marL="0" indent="0" algn="ctr">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en-US" dirty="0" err="1" smtClean="0"/>
              <a:t>Click to edit Master subtitle style</a:t>
            </a:r>
            <a:endParaRPr lang="en-US" altLang="en-US" dirty="0"/>
          </a:p>
        </p:txBody>
      </p:sp>
    </p:spTree>
    <p:extLst>
      <p:ext uri="{BB962C8B-B14F-4D97-AF65-F5344CB8AC3E}">
        <p14:creationId xmlns:p14="http://schemas.microsoft.com/office/powerpoint/2010/main" val="1524547370"/>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RespectAbility Title and Content">
    <p:spTree>
      <p:nvGrpSpPr>
        <p:cNvPr id="1" name=""/>
        <p:cNvGrpSpPr/>
        <p:nvPr/>
      </p:nvGrpSpPr>
      <p:grpSpPr>
        <a:xfrm>
          <a:off x="0" y="0"/>
          <a:ext cx="0" cy="0"/>
          <a:chOff x="0" y="0"/>
          <a:chExt cx="0" cy="0"/>
        </a:xfrm>
      </p:grpSpPr>
      <p:sp>
        <p:nvSpPr>
          <p:cNvPr id="4" name="Rectangle 8"/>
          <p:cNvSpPr>
            <a:spLocks noChangeArrowheads="1"/>
          </p:cNvSpPr>
          <p:nvPr/>
        </p:nvSpPr>
        <p:spPr bwMode="auto">
          <a:xfrm>
            <a:off x="8561388" y="6445250"/>
            <a:ext cx="577850" cy="366713"/>
          </a:xfrm>
          <a:prstGeom prst="rect">
            <a:avLst/>
          </a:prstGeom>
          <a:noFill/>
          <a:ln>
            <a:noFill/>
          </a:ln>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D159F1CD-48F2-47A1-A6F2-E68428837C05}" type="slidenum">
              <a:rPr lang="en-US" altLang="en-US">
                <a:solidFill>
                  <a:srgbClr val="003399"/>
                </a:solidFill>
                <a:latin typeface="Verdana" pitchFamily="34" charset="0"/>
              </a:rPr>
              <a:pPr eaLnBrk="1" hangingPunct="1"/>
              <a:t>‹#›</a:t>
            </a:fld>
            <a:endParaRPr lang="en-US" altLang="en-US">
              <a:solidFill>
                <a:srgbClr val="000000"/>
              </a:solidFill>
              <a:latin typeface="Verdana" pitchFamily="34" charset="0"/>
            </a:endParaRPr>
          </a:p>
        </p:txBody>
      </p:sp>
      <p:sp>
        <p:nvSpPr>
          <p:cNvPr id="5" name="Rectangle 13"/>
          <p:cNvSpPr>
            <a:spLocks noChangeArrowheads="1"/>
          </p:cNvSpPr>
          <p:nvPr userDrawn="1"/>
        </p:nvSpPr>
        <p:spPr bwMode="auto">
          <a:xfrm>
            <a:off x="8561388" y="6445250"/>
            <a:ext cx="577850" cy="366713"/>
          </a:xfrm>
          <a:prstGeom prst="rect">
            <a:avLst/>
          </a:prstGeom>
          <a:noFill/>
          <a:ln>
            <a:noFill/>
          </a:ln>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3837F383-1704-4160-A251-4BCD78E4C260}" type="slidenum">
              <a:rPr lang="en-US" altLang="en-US">
                <a:solidFill>
                  <a:srgbClr val="003399"/>
                </a:solidFill>
                <a:latin typeface="Verdana" pitchFamily="34" charset="0"/>
              </a:rPr>
              <a:pPr eaLnBrk="1" hangingPunct="1"/>
              <a:t>‹#›</a:t>
            </a:fld>
            <a:endParaRPr lang="en-US" altLang="en-US">
              <a:solidFill>
                <a:srgbClr val="003399"/>
              </a:solidFill>
              <a:latin typeface="Verdana" pitchFamily="34" charset="0"/>
            </a:endParaRPr>
          </a:p>
        </p:txBody>
      </p:sp>
      <p:sp>
        <p:nvSpPr>
          <p:cNvPr id="6" name="Rectangle 5"/>
          <p:cNvSpPr/>
          <p:nvPr userDrawn="1"/>
        </p:nvSpPr>
        <p:spPr>
          <a:xfrm>
            <a:off x="0" y="1066800"/>
            <a:ext cx="9144000" cy="13652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endParaRPr lang="en-US" altLang="en-US">
              <a:solidFill>
                <a:srgbClr val="FFFFFF"/>
              </a:solidFill>
              <a:latin typeface="Verdana" pitchFamily="34" charset="0"/>
              <a:cs typeface="Arial" pitchFamily="34"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710443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5"/>
          <p:cNvSpPr>
            <a:spLocks noChangeArrowheads="1"/>
          </p:cNvSpPr>
          <p:nvPr/>
        </p:nvSpPr>
        <p:spPr bwMode="auto">
          <a:xfrm>
            <a:off x="8561388" y="6445250"/>
            <a:ext cx="582612" cy="368300"/>
          </a:xfrm>
          <a:prstGeom prst="rect">
            <a:avLst/>
          </a:prstGeom>
          <a:noFill/>
          <a:ln>
            <a:noFill/>
          </a:ln>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A552D751-2B7C-403F-A102-A6E8F5CD8435}" type="slidenum">
              <a:rPr lang="en-US" altLang="en-US">
                <a:solidFill>
                  <a:srgbClr val="003399"/>
                </a:solidFill>
                <a:latin typeface="Verdana" pitchFamily="34" charset="0"/>
              </a:rPr>
              <a:pPr eaLnBrk="1" hangingPunct="1"/>
              <a:t>‹#›</a:t>
            </a:fld>
            <a:endParaRPr lang="en-US" altLang="en-US">
              <a:solidFill>
                <a:srgbClr val="000000"/>
              </a:solidFill>
              <a:latin typeface="Verdana" pitchFamily="34" charset="0"/>
            </a:endParaRPr>
          </a:p>
        </p:txBody>
      </p:sp>
      <p:sp>
        <p:nvSpPr>
          <p:cNvPr id="5" name="Rectangle 9"/>
          <p:cNvSpPr>
            <a:spLocks noChangeArrowheads="1"/>
          </p:cNvSpPr>
          <p:nvPr userDrawn="1"/>
        </p:nvSpPr>
        <p:spPr bwMode="auto">
          <a:xfrm>
            <a:off x="8561388" y="6445250"/>
            <a:ext cx="582612" cy="368300"/>
          </a:xfrm>
          <a:prstGeom prst="rect">
            <a:avLst/>
          </a:prstGeom>
          <a:noFill/>
          <a:ln>
            <a:noFill/>
          </a:ln>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2431046F-2D77-4ABE-A968-9FF6AE81FA89}" type="slidenum">
              <a:rPr lang="en-US" altLang="en-US">
                <a:solidFill>
                  <a:srgbClr val="003399"/>
                </a:solidFill>
                <a:latin typeface="Verdana" pitchFamily="34" charset="0"/>
              </a:rPr>
              <a:pPr eaLnBrk="1" hangingPunct="1"/>
              <a:t>‹#›</a:t>
            </a:fld>
            <a:endParaRPr lang="en-US" altLang="en-US">
              <a:solidFill>
                <a:srgbClr val="003399"/>
              </a:solidFill>
              <a:latin typeface="Verdana" pitchFamily="34" charset="0"/>
            </a:endParaRP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5356331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Rectangle 4"/>
          <p:cNvSpPr>
            <a:spLocks noChangeArrowheads="1"/>
          </p:cNvSpPr>
          <p:nvPr/>
        </p:nvSpPr>
        <p:spPr bwMode="auto">
          <a:xfrm>
            <a:off x="8561388" y="6445250"/>
            <a:ext cx="582612" cy="368300"/>
          </a:xfrm>
          <a:prstGeom prst="rect">
            <a:avLst/>
          </a:prstGeom>
          <a:noFill/>
          <a:ln>
            <a:noFill/>
          </a:ln>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9FD93ED5-4CC7-4639-9695-6BC1070A58B7}" type="slidenum">
              <a:rPr lang="en-US" altLang="en-US">
                <a:solidFill>
                  <a:srgbClr val="003399"/>
                </a:solidFill>
                <a:latin typeface="Verdana" pitchFamily="34" charset="0"/>
              </a:rPr>
              <a:pPr eaLnBrk="1" hangingPunct="1"/>
              <a:t>‹#›</a:t>
            </a:fld>
            <a:endParaRPr lang="en-US" altLang="en-US">
              <a:solidFill>
                <a:srgbClr val="000000"/>
              </a:solidFill>
              <a:latin typeface="Verdana" pitchFamily="34" charset="0"/>
            </a:endParaRPr>
          </a:p>
        </p:txBody>
      </p:sp>
      <p:sp>
        <p:nvSpPr>
          <p:cNvPr id="6" name="Rectangle 9"/>
          <p:cNvSpPr>
            <a:spLocks noChangeArrowheads="1"/>
          </p:cNvSpPr>
          <p:nvPr userDrawn="1"/>
        </p:nvSpPr>
        <p:spPr bwMode="auto">
          <a:xfrm>
            <a:off x="8561388" y="6445250"/>
            <a:ext cx="582612" cy="368300"/>
          </a:xfrm>
          <a:prstGeom prst="rect">
            <a:avLst/>
          </a:prstGeom>
          <a:noFill/>
          <a:ln>
            <a:noFill/>
          </a:ln>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1B270BE0-14E6-4B6B-BE11-E61E6DE7AA02}" type="slidenum">
              <a:rPr lang="en-US" altLang="en-US">
                <a:solidFill>
                  <a:srgbClr val="003399"/>
                </a:solidFill>
                <a:latin typeface="Verdana" pitchFamily="34" charset="0"/>
              </a:rPr>
              <a:pPr eaLnBrk="1" hangingPunct="1"/>
              <a:t>‹#›</a:t>
            </a:fld>
            <a:endParaRPr lang="en-US" altLang="en-US">
              <a:solidFill>
                <a:srgbClr val="003399"/>
              </a:solidFill>
              <a:latin typeface="Verdana" pitchFamily="34" charset="0"/>
            </a:endParaRPr>
          </a:p>
        </p:txBody>
      </p:sp>
      <p:sp>
        <p:nvSpPr>
          <p:cNvPr id="7" name="Rectangle 6"/>
          <p:cNvSpPr/>
          <p:nvPr userDrawn="1"/>
        </p:nvSpPr>
        <p:spPr>
          <a:xfrm>
            <a:off x="0" y="990600"/>
            <a:ext cx="9144000" cy="13652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endParaRPr lang="en-US" altLang="en-US">
              <a:solidFill>
                <a:srgbClr val="FFFFFF"/>
              </a:solidFill>
              <a:latin typeface="Verdana" pitchFamily="34" charset="0"/>
              <a:cs typeface="Arial" pitchFamily="34"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93344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889451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0" y="6400800"/>
            <a:ext cx="9142413" cy="4572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endParaRPr lang="en-US" altLang="en-US">
              <a:solidFill>
                <a:srgbClr val="FFFFFF"/>
              </a:solidFill>
              <a:latin typeface="Verdana" pitchFamily="34" charset="0"/>
              <a:cs typeface="Arial" pitchFamily="34" charset="0"/>
            </a:endParaRPr>
          </a:p>
        </p:txBody>
      </p:sp>
      <p:sp>
        <p:nvSpPr>
          <p:cNvPr id="8" name="Rectangle 5"/>
          <p:cNvSpPr>
            <a:spLocks noChangeArrowheads="1"/>
          </p:cNvSpPr>
          <p:nvPr/>
        </p:nvSpPr>
        <p:spPr bwMode="auto">
          <a:xfrm>
            <a:off x="8561388" y="6445250"/>
            <a:ext cx="582612" cy="368300"/>
          </a:xfrm>
          <a:prstGeom prst="rect">
            <a:avLst/>
          </a:prstGeom>
          <a:noFill/>
          <a:ln>
            <a:noFill/>
          </a:ln>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6383DF44-3524-435D-9142-535D36B510A2}" type="slidenum">
              <a:rPr lang="en-US" altLang="en-US">
                <a:solidFill>
                  <a:srgbClr val="003399"/>
                </a:solidFill>
                <a:latin typeface="Verdana" pitchFamily="34" charset="0"/>
              </a:rPr>
              <a:pPr eaLnBrk="1" hangingPunct="1"/>
              <a:t>‹#›</a:t>
            </a:fld>
            <a:endParaRPr lang="en-US" altLang="en-US">
              <a:solidFill>
                <a:srgbClr val="000000"/>
              </a:solidFill>
              <a:latin typeface="Verdana" pitchFamily="34" charset="0"/>
            </a:endParaRPr>
          </a:p>
        </p:txBody>
      </p:sp>
      <p:sp>
        <p:nvSpPr>
          <p:cNvPr id="9" name="Rectangle 11"/>
          <p:cNvSpPr>
            <a:spLocks noChangeArrowheads="1"/>
          </p:cNvSpPr>
          <p:nvPr userDrawn="1"/>
        </p:nvSpPr>
        <p:spPr bwMode="auto">
          <a:xfrm>
            <a:off x="8561388" y="6445250"/>
            <a:ext cx="582612" cy="368300"/>
          </a:xfrm>
          <a:prstGeom prst="rect">
            <a:avLst/>
          </a:prstGeom>
          <a:noFill/>
          <a:ln>
            <a:noFill/>
          </a:ln>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6610FF31-8461-4725-8BA4-467869ED22E8}" type="slidenum">
              <a:rPr lang="en-US" altLang="en-US">
                <a:solidFill>
                  <a:srgbClr val="003399"/>
                </a:solidFill>
                <a:latin typeface="Verdana" pitchFamily="34" charset="0"/>
              </a:rPr>
              <a:pPr eaLnBrk="1" hangingPunct="1"/>
              <a:t>‹#›</a:t>
            </a:fld>
            <a:endParaRPr lang="en-US" altLang="en-US">
              <a:solidFill>
                <a:srgbClr val="003399"/>
              </a:solidFill>
              <a:latin typeface="Verdana" pitchFamily="34" charset="0"/>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447800"/>
            <a:ext cx="4040188" cy="727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447800"/>
            <a:ext cx="4041775" cy="727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45849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Rectangle 2"/>
          <p:cNvSpPr/>
          <p:nvPr/>
        </p:nvSpPr>
        <p:spPr>
          <a:xfrm>
            <a:off x="0" y="6400800"/>
            <a:ext cx="9142413" cy="4572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endParaRPr lang="en-US" altLang="en-US">
              <a:solidFill>
                <a:srgbClr val="FFFFFF"/>
              </a:solidFill>
              <a:latin typeface="Verdana" pitchFamily="34" charset="0"/>
              <a:cs typeface="Arial" pitchFamily="34" charset="0"/>
            </a:endParaRPr>
          </a:p>
        </p:txBody>
      </p:sp>
      <p:sp>
        <p:nvSpPr>
          <p:cNvPr id="4" name="Rectangle 5"/>
          <p:cNvSpPr>
            <a:spLocks noChangeArrowheads="1"/>
          </p:cNvSpPr>
          <p:nvPr/>
        </p:nvSpPr>
        <p:spPr bwMode="auto">
          <a:xfrm>
            <a:off x="8561388" y="6445250"/>
            <a:ext cx="582612" cy="368300"/>
          </a:xfrm>
          <a:prstGeom prst="rect">
            <a:avLst/>
          </a:prstGeom>
          <a:noFill/>
          <a:ln>
            <a:noFill/>
          </a:ln>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A67111F0-E9DB-4370-99C3-07FE3E96C1A7}" type="slidenum">
              <a:rPr lang="en-US" altLang="en-US">
                <a:solidFill>
                  <a:srgbClr val="003399"/>
                </a:solidFill>
                <a:latin typeface="Verdana" pitchFamily="34" charset="0"/>
              </a:rPr>
              <a:pPr eaLnBrk="1" hangingPunct="1"/>
              <a:t>‹#›</a:t>
            </a:fld>
            <a:endParaRPr lang="en-US" altLang="en-US">
              <a:solidFill>
                <a:srgbClr val="000000"/>
              </a:solidFill>
              <a:latin typeface="Verdana" pitchFamily="34" charset="0"/>
            </a:endParaRPr>
          </a:p>
        </p:txBody>
      </p:sp>
      <p:sp>
        <p:nvSpPr>
          <p:cNvPr id="5" name="Rectangle 4"/>
          <p:cNvSpPr>
            <a:spLocks noChangeArrowheads="1"/>
          </p:cNvSpPr>
          <p:nvPr userDrawn="1"/>
        </p:nvSpPr>
        <p:spPr bwMode="auto">
          <a:xfrm>
            <a:off x="8561388" y="6445250"/>
            <a:ext cx="582612" cy="368300"/>
          </a:xfrm>
          <a:prstGeom prst="rect">
            <a:avLst/>
          </a:prstGeom>
          <a:noFill/>
          <a:ln>
            <a:noFill/>
          </a:ln>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B2E4BAB2-4B99-4D29-A0AE-43F330F31216}" type="slidenum">
              <a:rPr lang="en-US" altLang="en-US">
                <a:solidFill>
                  <a:srgbClr val="003399"/>
                </a:solidFill>
                <a:latin typeface="Verdana" pitchFamily="34" charset="0"/>
              </a:rPr>
              <a:pPr eaLnBrk="1" hangingPunct="1"/>
              <a:t>‹#›</a:t>
            </a:fld>
            <a:endParaRPr lang="en-US" altLang="en-US">
              <a:solidFill>
                <a:srgbClr val="003399"/>
              </a:solidFill>
              <a:latin typeface="Verdana" pitchFamily="34"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50957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RespectAbility Title and Content">
    <p:spTree>
      <p:nvGrpSpPr>
        <p:cNvPr id="1" name=""/>
        <p:cNvGrpSpPr/>
        <p:nvPr/>
      </p:nvGrpSpPr>
      <p:grpSpPr>
        <a:xfrm>
          <a:off x="0" y="0"/>
          <a:ext cx="0" cy="0"/>
          <a:chOff x="0" y="0"/>
          <a:chExt cx="0" cy="0"/>
        </a:xfrm>
      </p:grpSpPr>
      <p:sp>
        <p:nvSpPr>
          <p:cNvPr id="4" name="Rectangle 8"/>
          <p:cNvSpPr>
            <a:spLocks noChangeArrowheads="1"/>
          </p:cNvSpPr>
          <p:nvPr/>
        </p:nvSpPr>
        <p:spPr bwMode="auto">
          <a:xfrm>
            <a:off x="8561388" y="6445250"/>
            <a:ext cx="577850" cy="366713"/>
          </a:xfrm>
          <a:prstGeom prst="rect">
            <a:avLst/>
          </a:prstGeom>
          <a:noFill/>
          <a:ln>
            <a:noFill/>
          </a:ln>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FB13603A-EEF2-4AD9-B387-B163944E9028}" type="slidenum">
              <a:rPr lang="en-US" altLang="en-US">
                <a:solidFill>
                  <a:srgbClr val="003399"/>
                </a:solidFill>
                <a:latin typeface="Verdana" pitchFamily="34" charset="0"/>
              </a:rPr>
              <a:pPr eaLnBrk="1" hangingPunct="1"/>
              <a:t>‹#›</a:t>
            </a:fld>
            <a:endParaRPr lang="en-US" altLang="en-US">
              <a:solidFill>
                <a:srgbClr val="000000"/>
              </a:solidFill>
              <a:latin typeface="Verdana" pitchFamily="34" charset="0"/>
            </a:endParaRPr>
          </a:p>
        </p:txBody>
      </p:sp>
      <p:sp>
        <p:nvSpPr>
          <p:cNvPr id="5" name="Rectangle 13"/>
          <p:cNvSpPr>
            <a:spLocks noChangeArrowheads="1"/>
          </p:cNvSpPr>
          <p:nvPr userDrawn="1"/>
        </p:nvSpPr>
        <p:spPr bwMode="auto">
          <a:xfrm>
            <a:off x="8561388" y="6445250"/>
            <a:ext cx="577850" cy="366713"/>
          </a:xfrm>
          <a:prstGeom prst="rect">
            <a:avLst/>
          </a:prstGeom>
          <a:noFill/>
          <a:ln>
            <a:noFill/>
          </a:ln>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CD3E1235-63CF-4463-953C-C4F5C80783F6}" type="slidenum">
              <a:rPr lang="en-US" altLang="en-US">
                <a:solidFill>
                  <a:srgbClr val="003399"/>
                </a:solidFill>
                <a:latin typeface="Verdana" pitchFamily="34" charset="0"/>
              </a:rPr>
              <a:pPr eaLnBrk="1" hangingPunct="1"/>
              <a:t>‹#›</a:t>
            </a:fld>
            <a:endParaRPr lang="en-US" altLang="en-US">
              <a:solidFill>
                <a:srgbClr val="003399"/>
              </a:solidFill>
              <a:latin typeface="Verdana" pitchFamily="34" charset="0"/>
            </a:endParaRPr>
          </a:p>
        </p:txBody>
      </p:sp>
      <p:sp>
        <p:nvSpPr>
          <p:cNvPr id="6" name="Rectangle 5"/>
          <p:cNvSpPr/>
          <p:nvPr userDrawn="1"/>
        </p:nvSpPr>
        <p:spPr>
          <a:xfrm>
            <a:off x="0" y="1066800"/>
            <a:ext cx="9144000" cy="13652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endParaRPr lang="en-US" altLang="en-US">
              <a:solidFill>
                <a:srgbClr val="FFFFFF"/>
              </a:solidFill>
              <a:latin typeface="Verdana" pitchFamily="34" charset="0"/>
              <a:cs typeface="Arial" pitchFamily="34"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428382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0" y="6400800"/>
            <a:ext cx="9142413" cy="4572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endParaRPr lang="en-US" altLang="en-US">
              <a:solidFill>
                <a:srgbClr val="FFFFFF"/>
              </a:solidFill>
              <a:latin typeface="Verdana" pitchFamily="34" charset="0"/>
              <a:cs typeface="Arial" pitchFamily="34" charset="0"/>
            </a:endParaRPr>
          </a:p>
        </p:txBody>
      </p:sp>
      <p:sp>
        <p:nvSpPr>
          <p:cNvPr id="3" name="Rectangle 5"/>
          <p:cNvSpPr>
            <a:spLocks noChangeArrowheads="1"/>
          </p:cNvSpPr>
          <p:nvPr/>
        </p:nvSpPr>
        <p:spPr bwMode="auto">
          <a:xfrm>
            <a:off x="8561388" y="6445250"/>
            <a:ext cx="582612" cy="368300"/>
          </a:xfrm>
          <a:prstGeom prst="rect">
            <a:avLst/>
          </a:prstGeom>
          <a:noFill/>
          <a:ln>
            <a:noFill/>
          </a:ln>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041EE2BD-8A5C-4F9F-9EE2-E419445D607F}" type="slidenum">
              <a:rPr lang="en-US" altLang="en-US">
                <a:solidFill>
                  <a:srgbClr val="003399"/>
                </a:solidFill>
                <a:latin typeface="Verdana" pitchFamily="34" charset="0"/>
              </a:rPr>
              <a:pPr eaLnBrk="1" hangingPunct="1"/>
              <a:t>‹#›</a:t>
            </a:fld>
            <a:endParaRPr lang="en-US" altLang="en-US">
              <a:solidFill>
                <a:srgbClr val="000000"/>
              </a:solidFill>
              <a:latin typeface="Verdana" pitchFamily="34" charset="0"/>
            </a:endParaRPr>
          </a:p>
        </p:txBody>
      </p:sp>
      <p:sp>
        <p:nvSpPr>
          <p:cNvPr id="4" name="Rectangle 6"/>
          <p:cNvSpPr>
            <a:spLocks noChangeArrowheads="1"/>
          </p:cNvSpPr>
          <p:nvPr userDrawn="1"/>
        </p:nvSpPr>
        <p:spPr bwMode="auto">
          <a:xfrm>
            <a:off x="8561388" y="6445250"/>
            <a:ext cx="582612" cy="368300"/>
          </a:xfrm>
          <a:prstGeom prst="rect">
            <a:avLst/>
          </a:prstGeom>
          <a:noFill/>
          <a:ln>
            <a:noFill/>
          </a:ln>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447DE739-4BA7-446B-ADCA-058E5DC6B33E}" type="slidenum">
              <a:rPr lang="en-US" altLang="en-US">
                <a:solidFill>
                  <a:srgbClr val="003399"/>
                </a:solidFill>
                <a:latin typeface="Verdana" pitchFamily="34" charset="0"/>
              </a:rPr>
              <a:pPr eaLnBrk="1" hangingPunct="1"/>
              <a:t>‹#›</a:t>
            </a:fld>
            <a:endParaRPr lang="en-US" altLang="en-US">
              <a:solidFill>
                <a:srgbClr val="003399"/>
              </a:solidFill>
              <a:latin typeface="Verdana" pitchFamily="34" charset="0"/>
            </a:endParaRPr>
          </a:p>
        </p:txBody>
      </p:sp>
    </p:spTree>
    <p:extLst>
      <p:ext uri="{BB962C8B-B14F-4D97-AF65-F5344CB8AC3E}">
        <p14:creationId xmlns:p14="http://schemas.microsoft.com/office/powerpoint/2010/main" val="17460127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6400800"/>
            <a:ext cx="9142413" cy="4572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endParaRPr lang="en-US" altLang="en-US">
              <a:solidFill>
                <a:srgbClr val="FFFFFF"/>
              </a:solidFill>
              <a:latin typeface="Verdana" pitchFamily="34" charset="0"/>
              <a:cs typeface="Arial" pitchFamily="34" charset="0"/>
            </a:endParaRPr>
          </a:p>
        </p:txBody>
      </p:sp>
      <p:sp>
        <p:nvSpPr>
          <p:cNvPr id="6" name="Rectangle 5"/>
          <p:cNvSpPr>
            <a:spLocks noChangeArrowheads="1"/>
          </p:cNvSpPr>
          <p:nvPr/>
        </p:nvSpPr>
        <p:spPr bwMode="auto">
          <a:xfrm>
            <a:off x="8561388" y="6445250"/>
            <a:ext cx="582612" cy="368300"/>
          </a:xfrm>
          <a:prstGeom prst="rect">
            <a:avLst/>
          </a:prstGeom>
          <a:noFill/>
          <a:ln>
            <a:noFill/>
          </a:ln>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24E0C16B-725D-4A01-BE03-B33C47D65572}" type="slidenum">
              <a:rPr lang="en-US" altLang="en-US">
                <a:solidFill>
                  <a:srgbClr val="003399"/>
                </a:solidFill>
                <a:latin typeface="Verdana" pitchFamily="34" charset="0"/>
              </a:rPr>
              <a:pPr eaLnBrk="1" hangingPunct="1"/>
              <a:t>‹#›</a:t>
            </a:fld>
            <a:endParaRPr lang="en-US" altLang="en-US">
              <a:solidFill>
                <a:srgbClr val="000000"/>
              </a:solidFill>
              <a:latin typeface="Verdana" pitchFamily="34" charset="0"/>
            </a:endParaRPr>
          </a:p>
        </p:txBody>
      </p:sp>
      <p:sp>
        <p:nvSpPr>
          <p:cNvPr id="7" name="Rectangle 9"/>
          <p:cNvSpPr>
            <a:spLocks noChangeArrowheads="1"/>
          </p:cNvSpPr>
          <p:nvPr userDrawn="1"/>
        </p:nvSpPr>
        <p:spPr bwMode="auto">
          <a:xfrm>
            <a:off x="8561388" y="6445250"/>
            <a:ext cx="582612" cy="368300"/>
          </a:xfrm>
          <a:prstGeom prst="rect">
            <a:avLst/>
          </a:prstGeom>
          <a:noFill/>
          <a:ln>
            <a:noFill/>
          </a:ln>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D4275C20-E818-4AFC-95FD-F24B5E7D2826}" type="slidenum">
              <a:rPr lang="en-US" altLang="en-US">
                <a:solidFill>
                  <a:srgbClr val="003399"/>
                </a:solidFill>
                <a:latin typeface="Verdana" pitchFamily="34" charset="0"/>
              </a:rPr>
              <a:pPr eaLnBrk="1" hangingPunct="1"/>
              <a:t>‹#›</a:t>
            </a:fld>
            <a:endParaRPr lang="en-US" altLang="en-US">
              <a:solidFill>
                <a:srgbClr val="003399"/>
              </a:solidFill>
              <a:latin typeface="Verdana" pitchFamily="34" charset="0"/>
            </a:endParaRPr>
          </a:p>
        </p:txBody>
      </p:sp>
      <p:sp>
        <p:nvSpPr>
          <p:cNvPr id="2" name="Title 1"/>
          <p:cNvSpPr>
            <a:spLocks noGrp="1"/>
          </p:cNvSpPr>
          <p:nvPr>
            <p:ph type="title"/>
          </p:nvPr>
        </p:nvSpPr>
        <p:spPr>
          <a:xfrm>
            <a:off x="457200" y="273050"/>
            <a:ext cx="3008313" cy="1162050"/>
          </a:xfrm>
          <a:solidFill>
            <a:srgbClr val="003399"/>
          </a:solidFill>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845924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6400800"/>
            <a:ext cx="9142413" cy="4572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endParaRPr lang="en-US" altLang="en-US">
              <a:solidFill>
                <a:srgbClr val="FFFFFF"/>
              </a:solidFill>
              <a:latin typeface="Verdana" pitchFamily="34" charset="0"/>
              <a:cs typeface="Arial" pitchFamily="34" charset="0"/>
            </a:endParaRPr>
          </a:p>
        </p:txBody>
      </p:sp>
      <p:sp>
        <p:nvSpPr>
          <p:cNvPr id="6" name="Rectangle 5"/>
          <p:cNvSpPr>
            <a:spLocks noChangeArrowheads="1"/>
          </p:cNvSpPr>
          <p:nvPr/>
        </p:nvSpPr>
        <p:spPr bwMode="auto">
          <a:xfrm>
            <a:off x="8561388" y="6445250"/>
            <a:ext cx="582612" cy="368300"/>
          </a:xfrm>
          <a:prstGeom prst="rect">
            <a:avLst/>
          </a:prstGeom>
          <a:noFill/>
          <a:ln>
            <a:noFill/>
          </a:ln>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32E3B2A5-791E-4FD0-BD09-98DEB7A9767F}" type="slidenum">
              <a:rPr lang="en-US" altLang="en-US">
                <a:solidFill>
                  <a:srgbClr val="003399"/>
                </a:solidFill>
                <a:latin typeface="Verdana" pitchFamily="34" charset="0"/>
              </a:rPr>
              <a:pPr eaLnBrk="1" hangingPunct="1"/>
              <a:t>‹#›</a:t>
            </a:fld>
            <a:endParaRPr lang="en-US" altLang="en-US">
              <a:solidFill>
                <a:srgbClr val="000000"/>
              </a:solidFill>
              <a:latin typeface="Verdana" pitchFamily="34" charset="0"/>
            </a:endParaRPr>
          </a:p>
        </p:txBody>
      </p:sp>
      <p:sp>
        <p:nvSpPr>
          <p:cNvPr id="7" name="Rectangle 9"/>
          <p:cNvSpPr>
            <a:spLocks noChangeArrowheads="1"/>
          </p:cNvSpPr>
          <p:nvPr userDrawn="1"/>
        </p:nvSpPr>
        <p:spPr bwMode="auto">
          <a:xfrm>
            <a:off x="8561388" y="6445250"/>
            <a:ext cx="582612" cy="368300"/>
          </a:xfrm>
          <a:prstGeom prst="rect">
            <a:avLst/>
          </a:prstGeom>
          <a:noFill/>
          <a:ln>
            <a:noFill/>
          </a:ln>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D0761485-E753-4E7D-91BA-27B062BF4CB3}" type="slidenum">
              <a:rPr lang="en-US" altLang="en-US">
                <a:solidFill>
                  <a:srgbClr val="003399"/>
                </a:solidFill>
                <a:latin typeface="Verdana" pitchFamily="34" charset="0"/>
              </a:rPr>
              <a:pPr eaLnBrk="1" hangingPunct="1"/>
              <a:t>‹#›</a:t>
            </a:fld>
            <a:endParaRPr lang="en-US" altLang="en-US">
              <a:solidFill>
                <a:srgbClr val="003399"/>
              </a:solidFill>
              <a:latin typeface="Verdana" pitchFamily="34" charset="0"/>
            </a:endParaRPr>
          </a:p>
        </p:txBody>
      </p:sp>
      <p:sp>
        <p:nvSpPr>
          <p:cNvPr id="2" name="Title 1"/>
          <p:cNvSpPr>
            <a:spLocks noGrp="1"/>
          </p:cNvSpPr>
          <p:nvPr>
            <p:ph type="title"/>
          </p:nvPr>
        </p:nvSpPr>
        <p:spPr>
          <a:xfrm>
            <a:off x="1792288" y="4800600"/>
            <a:ext cx="5486400" cy="566738"/>
          </a:xfrm>
          <a:solidFill>
            <a:srgbClr val="003399"/>
          </a:solidFill>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775342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4" name="Rectangle 3"/>
          <p:cNvSpPr/>
          <p:nvPr/>
        </p:nvSpPr>
        <p:spPr>
          <a:xfrm>
            <a:off x="0" y="6400800"/>
            <a:ext cx="9142413" cy="4572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endParaRPr lang="en-US" altLang="en-US">
              <a:solidFill>
                <a:srgbClr val="FFFFFF"/>
              </a:solidFill>
              <a:latin typeface="Verdana" pitchFamily="34" charset="0"/>
              <a:cs typeface="Arial" pitchFamily="34" charset="0"/>
            </a:endParaRPr>
          </a:p>
        </p:txBody>
      </p:sp>
      <p:sp>
        <p:nvSpPr>
          <p:cNvPr id="5" name="Rectangle 5"/>
          <p:cNvSpPr>
            <a:spLocks noChangeArrowheads="1"/>
          </p:cNvSpPr>
          <p:nvPr/>
        </p:nvSpPr>
        <p:spPr bwMode="auto">
          <a:xfrm>
            <a:off x="8561388" y="6445250"/>
            <a:ext cx="582612" cy="368300"/>
          </a:xfrm>
          <a:prstGeom prst="rect">
            <a:avLst/>
          </a:prstGeom>
          <a:noFill/>
          <a:ln>
            <a:noFill/>
          </a:ln>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080D70B4-4720-4DD6-B3B3-733DDFB14E69}" type="slidenum">
              <a:rPr lang="en-US" altLang="en-US">
                <a:solidFill>
                  <a:srgbClr val="003399"/>
                </a:solidFill>
                <a:latin typeface="Verdana" pitchFamily="34" charset="0"/>
              </a:rPr>
              <a:pPr eaLnBrk="1" hangingPunct="1"/>
              <a:t>‹#›</a:t>
            </a:fld>
            <a:endParaRPr lang="en-US" altLang="en-US">
              <a:solidFill>
                <a:srgbClr val="000000"/>
              </a:solidFill>
              <a:latin typeface="Verdana" pitchFamily="34" charset="0"/>
            </a:endParaRPr>
          </a:p>
        </p:txBody>
      </p:sp>
      <p:sp>
        <p:nvSpPr>
          <p:cNvPr id="6" name="Rectangle 5"/>
          <p:cNvSpPr>
            <a:spLocks noChangeArrowheads="1"/>
          </p:cNvSpPr>
          <p:nvPr userDrawn="1"/>
        </p:nvSpPr>
        <p:spPr bwMode="auto">
          <a:xfrm>
            <a:off x="8561388" y="6445250"/>
            <a:ext cx="582612" cy="368300"/>
          </a:xfrm>
          <a:prstGeom prst="rect">
            <a:avLst/>
          </a:prstGeom>
          <a:noFill/>
          <a:ln>
            <a:noFill/>
          </a:ln>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CA2FA337-B03A-4A30-887F-8874E2333BFB}" type="slidenum">
              <a:rPr lang="en-US" altLang="en-US">
                <a:solidFill>
                  <a:srgbClr val="003399"/>
                </a:solidFill>
                <a:latin typeface="Verdana" pitchFamily="34" charset="0"/>
              </a:rPr>
              <a:pPr eaLnBrk="1" hangingPunct="1"/>
              <a:t>‹#›</a:t>
            </a:fld>
            <a:endParaRPr lang="en-US" altLang="en-US">
              <a:solidFill>
                <a:srgbClr val="003399"/>
              </a:solidFill>
              <a:latin typeface="Verdana" pitchFamily="34"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917106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0" y="6400800"/>
            <a:ext cx="9142413" cy="4572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endParaRPr lang="en-US" altLang="en-US">
              <a:solidFill>
                <a:srgbClr val="FFFFFF"/>
              </a:solidFill>
              <a:latin typeface="Verdana" pitchFamily="34" charset="0"/>
              <a:cs typeface="Arial" pitchFamily="34" charset="0"/>
            </a:endParaRPr>
          </a:p>
        </p:txBody>
      </p:sp>
      <p:sp>
        <p:nvSpPr>
          <p:cNvPr id="5" name="Rectangle 5"/>
          <p:cNvSpPr>
            <a:spLocks noChangeArrowheads="1"/>
          </p:cNvSpPr>
          <p:nvPr/>
        </p:nvSpPr>
        <p:spPr bwMode="auto">
          <a:xfrm>
            <a:off x="8561388" y="6445250"/>
            <a:ext cx="582612" cy="368300"/>
          </a:xfrm>
          <a:prstGeom prst="rect">
            <a:avLst/>
          </a:prstGeom>
          <a:noFill/>
          <a:ln>
            <a:noFill/>
          </a:ln>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DF1697A4-4D41-4A6F-95B0-8CE354B1AFE4}" type="slidenum">
              <a:rPr lang="en-US" altLang="en-US">
                <a:solidFill>
                  <a:srgbClr val="003399"/>
                </a:solidFill>
                <a:latin typeface="Verdana" pitchFamily="34" charset="0"/>
              </a:rPr>
              <a:pPr eaLnBrk="1" hangingPunct="1"/>
              <a:t>‹#›</a:t>
            </a:fld>
            <a:endParaRPr lang="en-US" altLang="en-US">
              <a:solidFill>
                <a:srgbClr val="000000"/>
              </a:solidFill>
              <a:latin typeface="Verdana" pitchFamily="34" charset="0"/>
            </a:endParaRPr>
          </a:p>
        </p:txBody>
      </p:sp>
      <p:sp>
        <p:nvSpPr>
          <p:cNvPr id="6" name="Rectangle 5"/>
          <p:cNvSpPr>
            <a:spLocks noChangeArrowheads="1"/>
          </p:cNvSpPr>
          <p:nvPr userDrawn="1"/>
        </p:nvSpPr>
        <p:spPr bwMode="auto">
          <a:xfrm>
            <a:off x="8561388" y="6445250"/>
            <a:ext cx="582612" cy="368300"/>
          </a:xfrm>
          <a:prstGeom prst="rect">
            <a:avLst/>
          </a:prstGeom>
          <a:noFill/>
          <a:ln>
            <a:noFill/>
          </a:ln>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B15C516D-2AF5-4007-8366-D0645EBB8B4F}" type="slidenum">
              <a:rPr lang="en-US" altLang="en-US">
                <a:solidFill>
                  <a:srgbClr val="003399"/>
                </a:solidFill>
                <a:latin typeface="Verdana" pitchFamily="34" charset="0"/>
              </a:rPr>
              <a:pPr eaLnBrk="1" hangingPunct="1"/>
              <a:t>‹#›</a:t>
            </a:fld>
            <a:endParaRPr lang="en-US" altLang="en-US">
              <a:solidFill>
                <a:srgbClr val="003399"/>
              </a:solidFill>
              <a:latin typeface="Verdana" pitchFamily="34" charset="0"/>
            </a:endParaRPr>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348439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Rectangle 2"/>
          <p:cNvSpPr/>
          <p:nvPr/>
        </p:nvSpPr>
        <p:spPr>
          <a:xfrm>
            <a:off x="0" y="6400800"/>
            <a:ext cx="9142413" cy="4572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endParaRPr lang="en-US" altLang="en-US">
              <a:solidFill>
                <a:srgbClr val="FFFFFF"/>
              </a:solidFill>
              <a:latin typeface="Verdana" pitchFamily="34" charset="0"/>
              <a:cs typeface="Arial" pitchFamily="34" charset="0"/>
            </a:endParaRPr>
          </a:p>
        </p:txBody>
      </p:sp>
      <p:sp>
        <p:nvSpPr>
          <p:cNvPr id="4" name="Rectangle 5"/>
          <p:cNvSpPr>
            <a:spLocks noChangeArrowheads="1"/>
          </p:cNvSpPr>
          <p:nvPr/>
        </p:nvSpPr>
        <p:spPr bwMode="auto">
          <a:xfrm>
            <a:off x="8561388" y="6445250"/>
            <a:ext cx="582612" cy="368300"/>
          </a:xfrm>
          <a:prstGeom prst="rect">
            <a:avLst/>
          </a:prstGeom>
          <a:noFill/>
          <a:ln>
            <a:noFill/>
          </a:ln>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184B0BB6-105D-4815-9F67-995A38079F8C}" type="slidenum">
              <a:rPr lang="en-US" altLang="en-US">
                <a:solidFill>
                  <a:srgbClr val="003399"/>
                </a:solidFill>
                <a:latin typeface="Verdana" pitchFamily="34" charset="0"/>
              </a:rPr>
              <a:pPr eaLnBrk="1" hangingPunct="1"/>
              <a:t>‹#›</a:t>
            </a:fld>
            <a:endParaRPr lang="en-US" altLang="en-US">
              <a:solidFill>
                <a:srgbClr val="000000"/>
              </a:solidFill>
              <a:latin typeface="Verdana" pitchFamily="34" charset="0"/>
            </a:endParaRPr>
          </a:p>
        </p:txBody>
      </p:sp>
      <p:sp>
        <p:nvSpPr>
          <p:cNvPr id="5" name="Rectangle 4"/>
          <p:cNvSpPr>
            <a:spLocks noChangeArrowheads="1"/>
          </p:cNvSpPr>
          <p:nvPr userDrawn="1"/>
        </p:nvSpPr>
        <p:spPr bwMode="auto">
          <a:xfrm>
            <a:off x="8561388" y="6445250"/>
            <a:ext cx="582612" cy="368300"/>
          </a:xfrm>
          <a:prstGeom prst="rect">
            <a:avLst/>
          </a:prstGeom>
          <a:noFill/>
          <a:ln>
            <a:noFill/>
          </a:ln>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F5376FB8-5F5F-4FCF-8A47-4BD53BA3C9D7}" type="slidenum">
              <a:rPr lang="en-US" altLang="en-US">
                <a:solidFill>
                  <a:srgbClr val="003399"/>
                </a:solidFill>
                <a:latin typeface="Verdana" pitchFamily="34" charset="0"/>
              </a:rPr>
              <a:pPr eaLnBrk="1" hangingPunct="1"/>
              <a:t>‹#›</a:t>
            </a:fld>
            <a:endParaRPr lang="en-US" altLang="en-US">
              <a:solidFill>
                <a:srgbClr val="003399"/>
              </a:solidFill>
              <a:latin typeface="Verdana" pitchFamily="34"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435118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RespectAbility Title Slide">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838" y="6303963"/>
            <a:ext cx="3419476"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276600" y="6400800"/>
            <a:ext cx="5867400" cy="4572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endParaRPr lang="en-US" altLang="en-US">
              <a:solidFill>
                <a:srgbClr val="FFFFFF"/>
              </a:solidFill>
              <a:latin typeface="Verdana" pitchFamily="34" charset="0"/>
              <a:cs typeface="Arial" pitchFamily="34" charset="0"/>
            </a:endParaRPr>
          </a:p>
        </p:txBody>
      </p:sp>
      <p:sp>
        <p:nvSpPr>
          <p:cNvPr id="6" name="Rectangle 5"/>
          <p:cNvSpPr>
            <a:spLocks noChangeArrowheads="1"/>
          </p:cNvSpPr>
          <p:nvPr/>
        </p:nvSpPr>
        <p:spPr bwMode="auto">
          <a:xfrm>
            <a:off x="8561388" y="6445250"/>
            <a:ext cx="577850" cy="366713"/>
          </a:xfrm>
          <a:prstGeom prst="rect">
            <a:avLst/>
          </a:prstGeom>
          <a:noFill/>
          <a:ln>
            <a:noFill/>
          </a:ln>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0C78808C-396B-42B3-BFBE-40D1F164AF2B}" type="slidenum">
              <a:rPr lang="en-US" altLang="en-US">
                <a:solidFill>
                  <a:srgbClr val="003399"/>
                </a:solidFill>
                <a:latin typeface="Verdana" pitchFamily="34" charset="0"/>
              </a:rPr>
              <a:pPr eaLnBrk="1" hangingPunct="1"/>
              <a:t>‹#›</a:t>
            </a:fld>
            <a:endParaRPr lang="en-US" altLang="en-US">
              <a:solidFill>
                <a:srgbClr val="000000"/>
              </a:solidFill>
              <a:latin typeface="Verdana" pitchFamily="34" charset="0"/>
            </a:endParaRPr>
          </a:p>
        </p:txBody>
      </p:sp>
      <p:sp>
        <p:nvSpPr>
          <p:cNvPr id="7" name="Rectangle 1"/>
          <p:cNvSpPr/>
          <p:nvPr userDrawn="1"/>
        </p:nvSpPr>
        <p:spPr>
          <a:xfrm>
            <a:off x="0" y="6324600"/>
            <a:ext cx="9144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endParaRPr lang="en-US" altLang="en-US">
              <a:solidFill>
                <a:srgbClr val="FFFFFF"/>
              </a:solidFill>
              <a:latin typeface="Verdana" pitchFamily="34" charset="0"/>
              <a:cs typeface="Arial" pitchFamily="34" charset="0"/>
            </a:endParaRPr>
          </a:p>
        </p:txBody>
      </p:sp>
      <p:pic>
        <p:nvPicPr>
          <p:cNvPr id="8"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82888" y="71438"/>
            <a:ext cx="3505200" cy="297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2819400"/>
            <a:ext cx="9144000"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5"/>
          <p:cNvSpPr>
            <a:spLocks noChangeArrowheads="1"/>
          </p:cNvSpPr>
          <p:nvPr userDrawn="1"/>
        </p:nvSpPr>
        <p:spPr bwMode="auto">
          <a:xfrm>
            <a:off x="8561388" y="6445250"/>
            <a:ext cx="577850" cy="366713"/>
          </a:xfrm>
          <a:prstGeom prst="rect">
            <a:avLst/>
          </a:prstGeom>
          <a:noFill/>
          <a:ln>
            <a:noFill/>
          </a:ln>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B4A87C1B-11CE-4858-B347-A078CFDF61AF}" type="slidenum">
              <a:rPr lang="en-US" altLang="en-US">
                <a:solidFill>
                  <a:srgbClr val="000000"/>
                </a:solidFill>
                <a:latin typeface="Verdana" pitchFamily="34" charset="0"/>
              </a:rPr>
              <a:pPr eaLnBrk="1" hangingPunct="1"/>
              <a:t>‹#›</a:t>
            </a:fld>
            <a:endParaRPr lang="en-US" altLang="en-US">
              <a:solidFill>
                <a:srgbClr val="000000"/>
              </a:solidFill>
              <a:latin typeface="Verdana" pitchFamily="34" charset="0"/>
            </a:endParaRPr>
          </a:p>
        </p:txBody>
      </p:sp>
      <p:sp>
        <p:nvSpPr>
          <p:cNvPr id="3" name="Subtitle 2"/>
          <p:cNvSpPr>
            <a:spLocks noGrp="1"/>
          </p:cNvSpPr>
          <p:nvPr>
            <p:ph type="subTitle" idx="1"/>
          </p:nvPr>
        </p:nvSpPr>
        <p:spPr>
          <a:xfrm>
            <a:off x="1371600" y="4343401"/>
            <a:ext cx="6400800" cy="1066800"/>
          </a:xfrm>
        </p:spPr>
        <p:txBody>
          <a:bodyPr>
            <a:noAutofit/>
          </a:bodyPr>
          <a:lstStyle>
            <a:lvl1pPr marL="0" indent="0" algn="ctr">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en-US" dirty="0" err="1" smtClean="0"/>
              <a:t>Click to edit Master subtitle style</a:t>
            </a:r>
            <a:endParaRPr lang="en-US" altLang="en-US" dirty="0"/>
          </a:p>
        </p:txBody>
      </p:sp>
    </p:spTree>
    <p:extLst>
      <p:ext uri="{BB962C8B-B14F-4D97-AF65-F5344CB8AC3E}">
        <p14:creationId xmlns:p14="http://schemas.microsoft.com/office/powerpoint/2010/main" val="490528561"/>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 preserve="1">
  <p:cSld name="RespectAbility Title and Content">
    <p:spTree>
      <p:nvGrpSpPr>
        <p:cNvPr id="1" name=""/>
        <p:cNvGrpSpPr/>
        <p:nvPr/>
      </p:nvGrpSpPr>
      <p:grpSpPr>
        <a:xfrm>
          <a:off x="0" y="0"/>
          <a:ext cx="0" cy="0"/>
          <a:chOff x="0" y="0"/>
          <a:chExt cx="0" cy="0"/>
        </a:xfrm>
      </p:grpSpPr>
      <p:sp>
        <p:nvSpPr>
          <p:cNvPr id="4" name="Rectangle 8"/>
          <p:cNvSpPr>
            <a:spLocks noChangeArrowheads="1"/>
          </p:cNvSpPr>
          <p:nvPr/>
        </p:nvSpPr>
        <p:spPr bwMode="auto">
          <a:xfrm>
            <a:off x="8561388" y="6445250"/>
            <a:ext cx="577850" cy="366713"/>
          </a:xfrm>
          <a:prstGeom prst="rect">
            <a:avLst/>
          </a:prstGeom>
          <a:noFill/>
          <a:ln>
            <a:noFill/>
          </a:ln>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027FCBD6-2073-4C48-83DC-62F5E1CC204C}" type="slidenum">
              <a:rPr lang="en-US" altLang="en-US">
                <a:solidFill>
                  <a:srgbClr val="003399"/>
                </a:solidFill>
                <a:latin typeface="Verdana" pitchFamily="34" charset="0"/>
              </a:rPr>
              <a:pPr eaLnBrk="1" hangingPunct="1"/>
              <a:t>‹#›</a:t>
            </a:fld>
            <a:endParaRPr lang="en-US" altLang="en-US">
              <a:solidFill>
                <a:srgbClr val="000000"/>
              </a:solidFill>
              <a:latin typeface="Verdana" pitchFamily="34" charset="0"/>
            </a:endParaRPr>
          </a:p>
        </p:txBody>
      </p:sp>
      <p:sp>
        <p:nvSpPr>
          <p:cNvPr id="5" name="Rectangle 13"/>
          <p:cNvSpPr>
            <a:spLocks noChangeArrowheads="1"/>
          </p:cNvSpPr>
          <p:nvPr userDrawn="1"/>
        </p:nvSpPr>
        <p:spPr bwMode="auto">
          <a:xfrm>
            <a:off x="8561388" y="6445250"/>
            <a:ext cx="577850" cy="366713"/>
          </a:xfrm>
          <a:prstGeom prst="rect">
            <a:avLst/>
          </a:prstGeom>
          <a:noFill/>
          <a:ln>
            <a:noFill/>
          </a:ln>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C93E10BF-7B56-45B9-B868-E3E9230E0190}" type="slidenum">
              <a:rPr lang="en-US" altLang="en-US">
                <a:solidFill>
                  <a:srgbClr val="003399"/>
                </a:solidFill>
                <a:latin typeface="Verdana" pitchFamily="34" charset="0"/>
              </a:rPr>
              <a:pPr eaLnBrk="1" hangingPunct="1"/>
              <a:t>‹#›</a:t>
            </a:fld>
            <a:endParaRPr lang="en-US" altLang="en-US">
              <a:solidFill>
                <a:srgbClr val="003399"/>
              </a:solidFill>
              <a:latin typeface="Verdana" pitchFamily="34" charset="0"/>
            </a:endParaRPr>
          </a:p>
        </p:txBody>
      </p:sp>
      <p:sp>
        <p:nvSpPr>
          <p:cNvPr id="6" name="Rectangle 5"/>
          <p:cNvSpPr/>
          <p:nvPr userDrawn="1"/>
        </p:nvSpPr>
        <p:spPr>
          <a:xfrm>
            <a:off x="0" y="1066800"/>
            <a:ext cx="9144000" cy="13652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endParaRPr lang="en-US" altLang="en-US">
              <a:solidFill>
                <a:srgbClr val="FFFFFF"/>
              </a:solidFill>
              <a:latin typeface="Verdana" pitchFamily="34" charset="0"/>
              <a:cs typeface="Arial" pitchFamily="34"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200983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5"/>
          <p:cNvSpPr>
            <a:spLocks noChangeArrowheads="1"/>
          </p:cNvSpPr>
          <p:nvPr/>
        </p:nvSpPr>
        <p:spPr bwMode="auto">
          <a:xfrm>
            <a:off x="8561388" y="6445250"/>
            <a:ext cx="582612" cy="368300"/>
          </a:xfrm>
          <a:prstGeom prst="rect">
            <a:avLst/>
          </a:prstGeom>
          <a:noFill/>
          <a:ln>
            <a:noFill/>
          </a:ln>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8116E70B-F616-43F1-A3FF-7503FC2D7686}" type="slidenum">
              <a:rPr lang="en-US" altLang="en-US">
                <a:solidFill>
                  <a:srgbClr val="003399"/>
                </a:solidFill>
                <a:latin typeface="Verdana" pitchFamily="34" charset="0"/>
              </a:rPr>
              <a:pPr eaLnBrk="1" hangingPunct="1"/>
              <a:t>‹#›</a:t>
            </a:fld>
            <a:endParaRPr lang="en-US" altLang="en-US">
              <a:solidFill>
                <a:srgbClr val="000000"/>
              </a:solidFill>
              <a:latin typeface="Verdana" pitchFamily="34" charset="0"/>
            </a:endParaRPr>
          </a:p>
        </p:txBody>
      </p:sp>
      <p:sp>
        <p:nvSpPr>
          <p:cNvPr id="5" name="Rectangle 9"/>
          <p:cNvSpPr>
            <a:spLocks noChangeArrowheads="1"/>
          </p:cNvSpPr>
          <p:nvPr userDrawn="1"/>
        </p:nvSpPr>
        <p:spPr bwMode="auto">
          <a:xfrm>
            <a:off x="8561388" y="6445250"/>
            <a:ext cx="582612" cy="368300"/>
          </a:xfrm>
          <a:prstGeom prst="rect">
            <a:avLst/>
          </a:prstGeom>
          <a:noFill/>
          <a:ln>
            <a:noFill/>
          </a:ln>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74B42F84-BCFC-4811-B38D-5466CC24C11E}" type="slidenum">
              <a:rPr lang="en-US" altLang="en-US">
                <a:solidFill>
                  <a:srgbClr val="003399"/>
                </a:solidFill>
                <a:latin typeface="Verdana" pitchFamily="34" charset="0"/>
              </a:rPr>
              <a:pPr eaLnBrk="1" hangingPunct="1"/>
              <a:t>‹#›</a:t>
            </a:fld>
            <a:endParaRPr lang="en-US" altLang="en-US">
              <a:solidFill>
                <a:srgbClr val="003399"/>
              </a:solidFill>
              <a:latin typeface="Verdana" pitchFamily="34" charset="0"/>
            </a:endParaRP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1428675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Rectangle 4"/>
          <p:cNvSpPr>
            <a:spLocks noChangeArrowheads="1"/>
          </p:cNvSpPr>
          <p:nvPr/>
        </p:nvSpPr>
        <p:spPr bwMode="auto">
          <a:xfrm>
            <a:off x="8561388" y="6445250"/>
            <a:ext cx="582612" cy="368300"/>
          </a:xfrm>
          <a:prstGeom prst="rect">
            <a:avLst/>
          </a:prstGeom>
          <a:noFill/>
          <a:ln>
            <a:noFill/>
          </a:ln>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612DEC19-A06C-45AC-A913-A5FBBE32D5E6}" type="slidenum">
              <a:rPr lang="en-US" altLang="en-US">
                <a:solidFill>
                  <a:srgbClr val="003399"/>
                </a:solidFill>
                <a:latin typeface="Verdana" pitchFamily="34" charset="0"/>
              </a:rPr>
              <a:pPr eaLnBrk="1" hangingPunct="1"/>
              <a:t>‹#›</a:t>
            </a:fld>
            <a:endParaRPr lang="en-US" altLang="en-US">
              <a:solidFill>
                <a:srgbClr val="000000"/>
              </a:solidFill>
              <a:latin typeface="Verdana" pitchFamily="34" charset="0"/>
            </a:endParaRPr>
          </a:p>
        </p:txBody>
      </p:sp>
      <p:sp>
        <p:nvSpPr>
          <p:cNvPr id="6" name="Rectangle 9"/>
          <p:cNvSpPr>
            <a:spLocks noChangeArrowheads="1"/>
          </p:cNvSpPr>
          <p:nvPr userDrawn="1"/>
        </p:nvSpPr>
        <p:spPr bwMode="auto">
          <a:xfrm>
            <a:off x="8561388" y="6445250"/>
            <a:ext cx="582612" cy="368300"/>
          </a:xfrm>
          <a:prstGeom prst="rect">
            <a:avLst/>
          </a:prstGeom>
          <a:noFill/>
          <a:ln>
            <a:noFill/>
          </a:ln>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849F0174-9582-455E-A7C7-BF6705BBAF66}" type="slidenum">
              <a:rPr lang="en-US" altLang="en-US">
                <a:solidFill>
                  <a:srgbClr val="003399"/>
                </a:solidFill>
                <a:latin typeface="Verdana" pitchFamily="34" charset="0"/>
              </a:rPr>
              <a:pPr eaLnBrk="1" hangingPunct="1"/>
              <a:t>‹#›</a:t>
            </a:fld>
            <a:endParaRPr lang="en-US" altLang="en-US">
              <a:solidFill>
                <a:srgbClr val="003399"/>
              </a:solidFill>
              <a:latin typeface="Verdana" pitchFamily="34" charset="0"/>
            </a:endParaRPr>
          </a:p>
        </p:txBody>
      </p:sp>
      <p:sp>
        <p:nvSpPr>
          <p:cNvPr id="7" name="Rectangle 6"/>
          <p:cNvSpPr/>
          <p:nvPr userDrawn="1"/>
        </p:nvSpPr>
        <p:spPr>
          <a:xfrm>
            <a:off x="0" y="990600"/>
            <a:ext cx="9144000" cy="13652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endParaRPr lang="en-US" altLang="en-US">
              <a:solidFill>
                <a:srgbClr val="FFFFFF"/>
              </a:solidFill>
              <a:latin typeface="Verdana" pitchFamily="34" charset="0"/>
              <a:cs typeface="Arial" pitchFamily="34"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93344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27963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5"/>
          <p:cNvSpPr>
            <a:spLocks noChangeArrowheads="1"/>
          </p:cNvSpPr>
          <p:nvPr/>
        </p:nvSpPr>
        <p:spPr bwMode="auto">
          <a:xfrm>
            <a:off x="8561388" y="6445250"/>
            <a:ext cx="582612" cy="368300"/>
          </a:xfrm>
          <a:prstGeom prst="rect">
            <a:avLst/>
          </a:prstGeom>
          <a:noFill/>
          <a:ln>
            <a:noFill/>
          </a:ln>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86811DDD-C6B7-4739-81DA-702CD8F5AD9D}" type="slidenum">
              <a:rPr lang="en-US" altLang="en-US">
                <a:solidFill>
                  <a:srgbClr val="003399"/>
                </a:solidFill>
                <a:latin typeface="Verdana" pitchFamily="34" charset="0"/>
              </a:rPr>
              <a:pPr eaLnBrk="1" hangingPunct="1"/>
              <a:t>‹#›</a:t>
            </a:fld>
            <a:endParaRPr lang="en-US" altLang="en-US">
              <a:solidFill>
                <a:srgbClr val="000000"/>
              </a:solidFill>
              <a:latin typeface="Verdana" pitchFamily="34" charset="0"/>
            </a:endParaRPr>
          </a:p>
        </p:txBody>
      </p:sp>
      <p:sp>
        <p:nvSpPr>
          <p:cNvPr id="5" name="Rectangle 9"/>
          <p:cNvSpPr>
            <a:spLocks noChangeArrowheads="1"/>
          </p:cNvSpPr>
          <p:nvPr userDrawn="1"/>
        </p:nvSpPr>
        <p:spPr bwMode="auto">
          <a:xfrm>
            <a:off x="8561388" y="6445250"/>
            <a:ext cx="582612" cy="368300"/>
          </a:xfrm>
          <a:prstGeom prst="rect">
            <a:avLst/>
          </a:prstGeom>
          <a:noFill/>
          <a:ln>
            <a:noFill/>
          </a:ln>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0EEE049D-5CA7-4E09-ACE8-84F6DC84C51B}" type="slidenum">
              <a:rPr lang="en-US" altLang="en-US">
                <a:solidFill>
                  <a:srgbClr val="003399"/>
                </a:solidFill>
                <a:latin typeface="Verdana" pitchFamily="34" charset="0"/>
              </a:rPr>
              <a:pPr eaLnBrk="1" hangingPunct="1"/>
              <a:t>‹#›</a:t>
            </a:fld>
            <a:endParaRPr lang="en-US" altLang="en-US">
              <a:solidFill>
                <a:srgbClr val="003399"/>
              </a:solidFill>
              <a:latin typeface="Verdana" pitchFamily="34" charset="0"/>
            </a:endParaRP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7421481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0" y="6400800"/>
            <a:ext cx="9142413" cy="4572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endParaRPr lang="en-US" altLang="en-US">
              <a:solidFill>
                <a:srgbClr val="FFFFFF"/>
              </a:solidFill>
              <a:latin typeface="Verdana" pitchFamily="34" charset="0"/>
              <a:cs typeface="Arial" pitchFamily="34" charset="0"/>
            </a:endParaRPr>
          </a:p>
        </p:txBody>
      </p:sp>
      <p:sp>
        <p:nvSpPr>
          <p:cNvPr id="8" name="Rectangle 5"/>
          <p:cNvSpPr>
            <a:spLocks noChangeArrowheads="1"/>
          </p:cNvSpPr>
          <p:nvPr/>
        </p:nvSpPr>
        <p:spPr bwMode="auto">
          <a:xfrm>
            <a:off x="8561388" y="6445250"/>
            <a:ext cx="582612" cy="368300"/>
          </a:xfrm>
          <a:prstGeom prst="rect">
            <a:avLst/>
          </a:prstGeom>
          <a:noFill/>
          <a:ln>
            <a:noFill/>
          </a:ln>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99D780F3-2A7D-4C90-82AA-8558516E865E}" type="slidenum">
              <a:rPr lang="en-US" altLang="en-US">
                <a:solidFill>
                  <a:srgbClr val="003399"/>
                </a:solidFill>
                <a:latin typeface="Verdana" pitchFamily="34" charset="0"/>
              </a:rPr>
              <a:pPr eaLnBrk="1" hangingPunct="1"/>
              <a:t>‹#›</a:t>
            </a:fld>
            <a:endParaRPr lang="en-US" altLang="en-US">
              <a:solidFill>
                <a:srgbClr val="000000"/>
              </a:solidFill>
              <a:latin typeface="Verdana" pitchFamily="34" charset="0"/>
            </a:endParaRPr>
          </a:p>
        </p:txBody>
      </p:sp>
      <p:sp>
        <p:nvSpPr>
          <p:cNvPr id="9" name="Rectangle 11"/>
          <p:cNvSpPr>
            <a:spLocks noChangeArrowheads="1"/>
          </p:cNvSpPr>
          <p:nvPr userDrawn="1"/>
        </p:nvSpPr>
        <p:spPr bwMode="auto">
          <a:xfrm>
            <a:off x="8561388" y="6445250"/>
            <a:ext cx="582612" cy="368300"/>
          </a:xfrm>
          <a:prstGeom prst="rect">
            <a:avLst/>
          </a:prstGeom>
          <a:noFill/>
          <a:ln>
            <a:noFill/>
          </a:ln>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BA93519A-D816-4153-A19D-BAD5DE63A79B}" type="slidenum">
              <a:rPr lang="en-US" altLang="en-US">
                <a:solidFill>
                  <a:srgbClr val="003399"/>
                </a:solidFill>
                <a:latin typeface="Verdana" pitchFamily="34" charset="0"/>
              </a:rPr>
              <a:pPr eaLnBrk="1" hangingPunct="1"/>
              <a:t>‹#›</a:t>
            </a:fld>
            <a:endParaRPr lang="en-US" altLang="en-US">
              <a:solidFill>
                <a:srgbClr val="003399"/>
              </a:solidFill>
              <a:latin typeface="Verdana" pitchFamily="34" charset="0"/>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447800"/>
            <a:ext cx="4040188" cy="727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447800"/>
            <a:ext cx="4041775" cy="727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404469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Rectangle 2"/>
          <p:cNvSpPr/>
          <p:nvPr/>
        </p:nvSpPr>
        <p:spPr>
          <a:xfrm>
            <a:off x="0" y="6400800"/>
            <a:ext cx="9142413" cy="4572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endParaRPr lang="en-US" altLang="en-US">
              <a:solidFill>
                <a:srgbClr val="FFFFFF"/>
              </a:solidFill>
              <a:latin typeface="Verdana" pitchFamily="34" charset="0"/>
              <a:cs typeface="Arial" pitchFamily="34" charset="0"/>
            </a:endParaRPr>
          </a:p>
        </p:txBody>
      </p:sp>
      <p:sp>
        <p:nvSpPr>
          <p:cNvPr id="4" name="Rectangle 5"/>
          <p:cNvSpPr>
            <a:spLocks noChangeArrowheads="1"/>
          </p:cNvSpPr>
          <p:nvPr/>
        </p:nvSpPr>
        <p:spPr bwMode="auto">
          <a:xfrm>
            <a:off x="8561388" y="6445250"/>
            <a:ext cx="582612" cy="368300"/>
          </a:xfrm>
          <a:prstGeom prst="rect">
            <a:avLst/>
          </a:prstGeom>
          <a:noFill/>
          <a:ln>
            <a:noFill/>
          </a:ln>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9771F1A4-810C-47CF-85F0-B931CC0F89C1}" type="slidenum">
              <a:rPr lang="en-US" altLang="en-US">
                <a:solidFill>
                  <a:srgbClr val="003399"/>
                </a:solidFill>
                <a:latin typeface="Verdana" pitchFamily="34" charset="0"/>
              </a:rPr>
              <a:pPr eaLnBrk="1" hangingPunct="1"/>
              <a:t>‹#›</a:t>
            </a:fld>
            <a:endParaRPr lang="en-US" altLang="en-US">
              <a:solidFill>
                <a:srgbClr val="000000"/>
              </a:solidFill>
              <a:latin typeface="Verdana" pitchFamily="34" charset="0"/>
            </a:endParaRPr>
          </a:p>
        </p:txBody>
      </p:sp>
      <p:sp>
        <p:nvSpPr>
          <p:cNvPr id="5" name="Rectangle 4"/>
          <p:cNvSpPr>
            <a:spLocks noChangeArrowheads="1"/>
          </p:cNvSpPr>
          <p:nvPr userDrawn="1"/>
        </p:nvSpPr>
        <p:spPr bwMode="auto">
          <a:xfrm>
            <a:off x="8561388" y="6445250"/>
            <a:ext cx="582612" cy="368300"/>
          </a:xfrm>
          <a:prstGeom prst="rect">
            <a:avLst/>
          </a:prstGeom>
          <a:noFill/>
          <a:ln>
            <a:noFill/>
          </a:ln>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808C0246-D6C8-459F-949E-BCA74DBE0C95}" type="slidenum">
              <a:rPr lang="en-US" altLang="en-US">
                <a:solidFill>
                  <a:srgbClr val="003399"/>
                </a:solidFill>
                <a:latin typeface="Verdana" pitchFamily="34" charset="0"/>
              </a:rPr>
              <a:pPr eaLnBrk="1" hangingPunct="1"/>
              <a:t>‹#›</a:t>
            </a:fld>
            <a:endParaRPr lang="en-US" altLang="en-US">
              <a:solidFill>
                <a:srgbClr val="003399"/>
              </a:solidFill>
              <a:latin typeface="Verdana" pitchFamily="34"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046319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0" y="6400800"/>
            <a:ext cx="9142413" cy="4572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endParaRPr lang="en-US" altLang="en-US">
              <a:solidFill>
                <a:srgbClr val="FFFFFF"/>
              </a:solidFill>
              <a:latin typeface="Verdana" pitchFamily="34" charset="0"/>
              <a:cs typeface="Arial" pitchFamily="34" charset="0"/>
            </a:endParaRPr>
          </a:p>
        </p:txBody>
      </p:sp>
      <p:sp>
        <p:nvSpPr>
          <p:cNvPr id="3" name="Rectangle 5"/>
          <p:cNvSpPr>
            <a:spLocks noChangeArrowheads="1"/>
          </p:cNvSpPr>
          <p:nvPr/>
        </p:nvSpPr>
        <p:spPr bwMode="auto">
          <a:xfrm>
            <a:off x="8561388" y="6445250"/>
            <a:ext cx="582612" cy="368300"/>
          </a:xfrm>
          <a:prstGeom prst="rect">
            <a:avLst/>
          </a:prstGeom>
          <a:noFill/>
          <a:ln>
            <a:noFill/>
          </a:ln>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942273AA-4DB8-4F5D-A872-133C4FEC83D6}" type="slidenum">
              <a:rPr lang="en-US" altLang="en-US">
                <a:solidFill>
                  <a:srgbClr val="003399"/>
                </a:solidFill>
                <a:latin typeface="Verdana" pitchFamily="34" charset="0"/>
              </a:rPr>
              <a:pPr eaLnBrk="1" hangingPunct="1"/>
              <a:t>‹#›</a:t>
            </a:fld>
            <a:endParaRPr lang="en-US" altLang="en-US">
              <a:solidFill>
                <a:srgbClr val="000000"/>
              </a:solidFill>
              <a:latin typeface="Verdana" pitchFamily="34" charset="0"/>
            </a:endParaRPr>
          </a:p>
        </p:txBody>
      </p:sp>
      <p:sp>
        <p:nvSpPr>
          <p:cNvPr id="4" name="Rectangle 6"/>
          <p:cNvSpPr>
            <a:spLocks noChangeArrowheads="1"/>
          </p:cNvSpPr>
          <p:nvPr userDrawn="1"/>
        </p:nvSpPr>
        <p:spPr bwMode="auto">
          <a:xfrm>
            <a:off x="8561388" y="6445250"/>
            <a:ext cx="582612" cy="368300"/>
          </a:xfrm>
          <a:prstGeom prst="rect">
            <a:avLst/>
          </a:prstGeom>
          <a:noFill/>
          <a:ln>
            <a:noFill/>
          </a:ln>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041CBC40-826C-427A-A51E-983F8EE3F8E0}" type="slidenum">
              <a:rPr lang="en-US" altLang="en-US">
                <a:solidFill>
                  <a:srgbClr val="003399"/>
                </a:solidFill>
                <a:latin typeface="Verdana" pitchFamily="34" charset="0"/>
              </a:rPr>
              <a:pPr eaLnBrk="1" hangingPunct="1"/>
              <a:t>‹#›</a:t>
            </a:fld>
            <a:endParaRPr lang="en-US" altLang="en-US">
              <a:solidFill>
                <a:srgbClr val="003399"/>
              </a:solidFill>
              <a:latin typeface="Verdana" pitchFamily="34" charset="0"/>
            </a:endParaRPr>
          </a:p>
        </p:txBody>
      </p:sp>
    </p:spTree>
    <p:extLst>
      <p:ext uri="{BB962C8B-B14F-4D97-AF65-F5344CB8AC3E}">
        <p14:creationId xmlns:p14="http://schemas.microsoft.com/office/powerpoint/2010/main" val="6417866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6400800"/>
            <a:ext cx="9142413" cy="4572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endParaRPr lang="en-US" altLang="en-US">
              <a:solidFill>
                <a:srgbClr val="FFFFFF"/>
              </a:solidFill>
              <a:latin typeface="Verdana" pitchFamily="34" charset="0"/>
              <a:cs typeface="Arial" pitchFamily="34" charset="0"/>
            </a:endParaRPr>
          </a:p>
        </p:txBody>
      </p:sp>
      <p:sp>
        <p:nvSpPr>
          <p:cNvPr id="6" name="Rectangle 5"/>
          <p:cNvSpPr>
            <a:spLocks noChangeArrowheads="1"/>
          </p:cNvSpPr>
          <p:nvPr/>
        </p:nvSpPr>
        <p:spPr bwMode="auto">
          <a:xfrm>
            <a:off x="8561388" y="6445250"/>
            <a:ext cx="582612" cy="368300"/>
          </a:xfrm>
          <a:prstGeom prst="rect">
            <a:avLst/>
          </a:prstGeom>
          <a:noFill/>
          <a:ln>
            <a:noFill/>
          </a:ln>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B2DDDAD6-4AF0-4CF2-B6EF-6F20E69A0661}" type="slidenum">
              <a:rPr lang="en-US" altLang="en-US">
                <a:solidFill>
                  <a:srgbClr val="003399"/>
                </a:solidFill>
                <a:latin typeface="Verdana" pitchFamily="34" charset="0"/>
              </a:rPr>
              <a:pPr eaLnBrk="1" hangingPunct="1"/>
              <a:t>‹#›</a:t>
            </a:fld>
            <a:endParaRPr lang="en-US" altLang="en-US">
              <a:solidFill>
                <a:srgbClr val="000000"/>
              </a:solidFill>
              <a:latin typeface="Verdana" pitchFamily="34" charset="0"/>
            </a:endParaRPr>
          </a:p>
        </p:txBody>
      </p:sp>
      <p:sp>
        <p:nvSpPr>
          <p:cNvPr id="7" name="Rectangle 6"/>
          <p:cNvSpPr>
            <a:spLocks noChangeArrowheads="1"/>
          </p:cNvSpPr>
          <p:nvPr userDrawn="1"/>
        </p:nvSpPr>
        <p:spPr bwMode="auto">
          <a:xfrm>
            <a:off x="8561388" y="6445250"/>
            <a:ext cx="582612" cy="368300"/>
          </a:xfrm>
          <a:prstGeom prst="rect">
            <a:avLst/>
          </a:prstGeom>
          <a:noFill/>
          <a:ln>
            <a:noFill/>
          </a:ln>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B83EB687-B0DB-4D82-9196-1DE00AE07D03}" type="slidenum">
              <a:rPr lang="en-US" altLang="en-US">
                <a:solidFill>
                  <a:srgbClr val="003399"/>
                </a:solidFill>
                <a:latin typeface="Verdana" pitchFamily="34" charset="0"/>
              </a:rPr>
              <a:pPr eaLnBrk="1" hangingPunct="1"/>
              <a:t>‹#›</a:t>
            </a:fld>
            <a:endParaRPr lang="en-US" altLang="en-US">
              <a:solidFill>
                <a:srgbClr val="003399"/>
              </a:solidFill>
              <a:latin typeface="Verdana" pitchFamily="34" charset="0"/>
            </a:endParaRPr>
          </a:p>
        </p:txBody>
      </p:sp>
      <p:sp>
        <p:nvSpPr>
          <p:cNvPr id="2" name="Title 1"/>
          <p:cNvSpPr>
            <a:spLocks noGrp="1"/>
          </p:cNvSpPr>
          <p:nvPr>
            <p:ph type="title"/>
          </p:nvPr>
        </p:nvSpPr>
        <p:spPr>
          <a:xfrm>
            <a:off x="457200" y="273050"/>
            <a:ext cx="3008313" cy="1162050"/>
          </a:xfrm>
          <a:solidFill>
            <a:srgbClr val="003399"/>
          </a:solidFill>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282868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6400800"/>
            <a:ext cx="9142413" cy="4572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endParaRPr lang="en-US" altLang="en-US">
              <a:solidFill>
                <a:srgbClr val="FFFFFF"/>
              </a:solidFill>
              <a:latin typeface="Verdana" pitchFamily="34" charset="0"/>
              <a:cs typeface="Arial" pitchFamily="34" charset="0"/>
            </a:endParaRPr>
          </a:p>
        </p:txBody>
      </p:sp>
      <p:sp>
        <p:nvSpPr>
          <p:cNvPr id="6" name="Rectangle 5"/>
          <p:cNvSpPr>
            <a:spLocks noChangeArrowheads="1"/>
          </p:cNvSpPr>
          <p:nvPr/>
        </p:nvSpPr>
        <p:spPr bwMode="auto">
          <a:xfrm>
            <a:off x="8561388" y="6445250"/>
            <a:ext cx="582612" cy="368300"/>
          </a:xfrm>
          <a:prstGeom prst="rect">
            <a:avLst/>
          </a:prstGeom>
          <a:noFill/>
          <a:ln>
            <a:noFill/>
          </a:ln>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6759753C-14D8-4B7B-97AE-FC56C6347897}" type="slidenum">
              <a:rPr lang="en-US" altLang="en-US">
                <a:solidFill>
                  <a:srgbClr val="003399"/>
                </a:solidFill>
                <a:latin typeface="Verdana" pitchFamily="34" charset="0"/>
              </a:rPr>
              <a:pPr eaLnBrk="1" hangingPunct="1"/>
              <a:t>‹#›</a:t>
            </a:fld>
            <a:endParaRPr lang="en-US" altLang="en-US">
              <a:solidFill>
                <a:srgbClr val="000000"/>
              </a:solidFill>
              <a:latin typeface="Verdana" pitchFamily="34" charset="0"/>
            </a:endParaRPr>
          </a:p>
        </p:txBody>
      </p:sp>
      <p:sp>
        <p:nvSpPr>
          <p:cNvPr id="7" name="Rectangle 6"/>
          <p:cNvSpPr>
            <a:spLocks noChangeArrowheads="1"/>
          </p:cNvSpPr>
          <p:nvPr userDrawn="1"/>
        </p:nvSpPr>
        <p:spPr bwMode="auto">
          <a:xfrm>
            <a:off x="8561388" y="6445250"/>
            <a:ext cx="582612" cy="368300"/>
          </a:xfrm>
          <a:prstGeom prst="rect">
            <a:avLst/>
          </a:prstGeom>
          <a:noFill/>
          <a:ln>
            <a:noFill/>
          </a:ln>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39CA1BED-B801-4203-A7FE-AFBFA056E0BA}" type="slidenum">
              <a:rPr lang="en-US" altLang="en-US">
                <a:solidFill>
                  <a:srgbClr val="003399"/>
                </a:solidFill>
                <a:latin typeface="Verdana" pitchFamily="34" charset="0"/>
              </a:rPr>
              <a:pPr eaLnBrk="1" hangingPunct="1"/>
              <a:t>‹#›</a:t>
            </a:fld>
            <a:endParaRPr lang="en-US" altLang="en-US">
              <a:solidFill>
                <a:srgbClr val="003399"/>
              </a:solidFill>
              <a:latin typeface="Verdana" pitchFamily="34" charset="0"/>
            </a:endParaRPr>
          </a:p>
        </p:txBody>
      </p:sp>
      <p:sp>
        <p:nvSpPr>
          <p:cNvPr id="2" name="Title 1"/>
          <p:cNvSpPr>
            <a:spLocks noGrp="1"/>
          </p:cNvSpPr>
          <p:nvPr>
            <p:ph type="title"/>
          </p:nvPr>
        </p:nvSpPr>
        <p:spPr>
          <a:xfrm>
            <a:off x="1792288" y="4800600"/>
            <a:ext cx="5486400" cy="566738"/>
          </a:xfrm>
          <a:solidFill>
            <a:srgbClr val="003399"/>
          </a:solidFill>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537553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4" name="Rectangle 3"/>
          <p:cNvSpPr/>
          <p:nvPr/>
        </p:nvSpPr>
        <p:spPr>
          <a:xfrm>
            <a:off x="0" y="6400800"/>
            <a:ext cx="9142413" cy="4572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endParaRPr lang="en-US" altLang="en-US">
              <a:solidFill>
                <a:srgbClr val="FFFFFF"/>
              </a:solidFill>
              <a:latin typeface="Verdana" pitchFamily="34" charset="0"/>
              <a:cs typeface="Arial" pitchFamily="34" charset="0"/>
            </a:endParaRPr>
          </a:p>
        </p:txBody>
      </p:sp>
      <p:sp>
        <p:nvSpPr>
          <p:cNvPr id="5" name="Rectangle 5"/>
          <p:cNvSpPr>
            <a:spLocks noChangeArrowheads="1"/>
          </p:cNvSpPr>
          <p:nvPr/>
        </p:nvSpPr>
        <p:spPr bwMode="auto">
          <a:xfrm>
            <a:off x="8561388" y="6445250"/>
            <a:ext cx="582612" cy="368300"/>
          </a:xfrm>
          <a:prstGeom prst="rect">
            <a:avLst/>
          </a:prstGeom>
          <a:noFill/>
          <a:ln>
            <a:noFill/>
          </a:ln>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E1600DF6-8062-4EF1-8EAE-AB8DF1D2EF76}" type="slidenum">
              <a:rPr lang="en-US" altLang="en-US">
                <a:solidFill>
                  <a:srgbClr val="003399"/>
                </a:solidFill>
                <a:latin typeface="Verdana" pitchFamily="34" charset="0"/>
              </a:rPr>
              <a:pPr eaLnBrk="1" hangingPunct="1"/>
              <a:t>‹#›</a:t>
            </a:fld>
            <a:endParaRPr lang="en-US" altLang="en-US">
              <a:solidFill>
                <a:srgbClr val="000000"/>
              </a:solidFill>
              <a:latin typeface="Verdana" pitchFamily="34" charset="0"/>
            </a:endParaRPr>
          </a:p>
        </p:txBody>
      </p:sp>
      <p:sp>
        <p:nvSpPr>
          <p:cNvPr id="6" name="Rectangle 5"/>
          <p:cNvSpPr>
            <a:spLocks noChangeArrowheads="1"/>
          </p:cNvSpPr>
          <p:nvPr userDrawn="1"/>
        </p:nvSpPr>
        <p:spPr bwMode="auto">
          <a:xfrm>
            <a:off x="8561388" y="6445250"/>
            <a:ext cx="582612" cy="368300"/>
          </a:xfrm>
          <a:prstGeom prst="rect">
            <a:avLst/>
          </a:prstGeom>
          <a:noFill/>
          <a:ln>
            <a:noFill/>
          </a:ln>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6FB70462-A04E-4011-B7C4-666A6EBAD49A}" type="slidenum">
              <a:rPr lang="en-US" altLang="en-US">
                <a:solidFill>
                  <a:srgbClr val="003399"/>
                </a:solidFill>
                <a:latin typeface="Verdana" pitchFamily="34" charset="0"/>
              </a:rPr>
              <a:pPr eaLnBrk="1" hangingPunct="1"/>
              <a:t>‹#›</a:t>
            </a:fld>
            <a:endParaRPr lang="en-US" altLang="en-US">
              <a:solidFill>
                <a:srgbClr val="003399"/>
              </a:solidFill>
              <a:latin typeface="Verdana" pitchFamily="34"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522592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0" y="6400800"/>
            <a:ext cx="9142413" cy="4572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endParaRPr lang="en-US" altLang="en-US">
              <a:solidFill>
                <a:srgbClr val="FFFFFF"/>
              </a:solidFill>
              <a:latin typeface="Verdana" pitchFamily="34" charset="0"/>
              <a:cs typeface="Arial" pitchFamily="34" charset="0"/>
            </a:endParaRPr>
          </a:p>
        </p:txBody>
      </p:sp>
      <p:sp>
        <p:nvSpPr>
          <p:cNvPr id="5" name="Rectangle 5"/>
          <p:cNvSpPr>
            <a:spLocks noChangeArrowheads="1"/>
          </p:cNvSpPr>
          <p:nvPr/>
        </p:nvSpPr>
        <p:spPr bwMode="auto">
          <a:xfrm>
            <a:off x="8561388" y="6445250"/>
            <a:ext cx="582612" cy="368300"/>
          </a:xfrm>
          <a:prstGeom prst="rect">
            <a:avLst/>
          </a:prstGeom>
          <a:noFill/>
          <a:ln>
            <a:noFill/>
          </a:ln>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C096C258-36BE-4595-A221-1D17C8FC424D}" type="slidenum">
              <a:rPr lang="en-US" altLang="en-US">
                <a:solidFill>
                  <a:srgbClr val="003399"/>
                </a:solidFill>
                <a:latin typeface="Verdana" pitchFamily="34" charset="0"/>
              </a:rPr>
              <a:pPr eaLnBrk="1" hangingPunct="1"/>
              <a:t>‹#›</a:t>
            </a:fld>
            <a:endParaRPr lang="en-US" altLang="en-US">
              <a:solidFill>
                <a:srgbClr val="000000"/>
              </a:solidFill>
              <a:latin typeface="Verdana" pitchFamily="34" charset="0"/>
            </a:endParaRPr>
          </a:p>
        </p:txBody>
      </p:sp>
      <p:sp>
        <p:nvSpPr>
          <p:cNvPr id="6" name="Rectangle 5"/>
          <p:cNvSpPr>
            <a:spLocks noChangeArrowheads="1"/>
          </p:cNvSpPr>
          <p:nvPr userDrawn="1"/>
        </p:nvSpPr>
        <p:spPr bwMode="auto">
          <a:xfrm>
            <a:off x="8561388" y="6445250"/>
            <a:ext cx="582612" cy="368300"/>
          </a:xfrm>
          <a:prstGeom prst="rect">
            <a:avLst/>
          </a:prstGeom>
          <a:noFill/>
          <a:ln>
            <a:noFill/>
          </a:ln>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4541B3CC-0784-46BD-9462-5857078CC694}" type="slidenum">
              <a:rPr lang="en-US" altLang="en-US">
                <a:solidFill>
                  <a:srgbClr val="003399"/>
                </a:solidFill>
                <a:latin typeface="Verdana" pitchFamily="34" charset="0"/>
              </a:rPr>
              <a:pPr eaLnBrk="1" hangingPunct="1"/>
              <a:t>‹#›</a:t>
            </a:fld>
            <a:endParaRPr lang="en-US" altLang="en-US">
              <a:solidFill>
                <a:srgbClr val="003399"/>
              </a:solidFill>
              <a:latin typeface="Verdana" pitchFamily="34" charset="0"/>
            </a:endParaRPr>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012668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Rectangle 2"/>
          <p:cNvSpPr/>
          <p:nvPr/>
        </p:nvSpPr>
        <p:spPr>
          <a:xfrm>
            <a:off x="0" y="6400800"/>
            <a:ext cx="9142413" cy="4572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endParaRPr lang="en-US" altLang="en-US">
              <a:solidFill>
                <a:srgbClr val="FFFFFF"/>
              </a:solidFill>
              <a:latin typeface="Verdana" pitchFamily="34" charset="0"/>
              <a:cs typeface="Arial" pitchFamily="34" charset="0"/>
            </a:endParaRPr>
          </a:p>
        </p:txBody>
      </p:sp>
      <p:sp>
        <p:nvSpPr>
          <p:cNvPr id="4" name="Rectangle 5"/>
          <p:cNvSpPr>
            <a:spLocks noChangeArrowheads="1"/>
          </p:cNvSpPr>
          <p:nvPr/>
        </p:nvSpPr>
        <p:spPr bwMode="auto">
          <a:xfrm>
            <a:off x="8561388" y="6445250"/>
            <a:ext cx="582612" cy="368300"/>
          </a:xfrm>
          <a:prstGeom prst="rect">
            <a:avLst/>
          </a:prstGeom>
          <a:noFill/>
          <a:ln>
            <a:noFill/>
          </a:ln>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D0DE7B79-7A98-4035-9528-FE14B4FE7727}" type="slidenum">
              <a:rPr lang="en-US" altLang="en-US">
                <a:solidFill>
                  <a:srgbClr val="003399"/>
                </a:solidFill>
                <a:latin typeface="Verdana" pitchFamily="34" charset="0"/>
              </a:rPr>
              <a:pPr eaLnBrk="1" hangingPunct="1"/>
              <a:t>‹#›</a:t>
            </a:fld>
            <a:endParaRPr lang="en-US" altLang="en-US">
              <a:solidFill>
                <a:srgbClr val="000000"/>
              </a:solidFill>
              <a:latin typeface="Verdana" pitchFamily="34" charset="0"/>
            </a:endParaRPr>
          </a:p>
        </p:txBody>
      </p:sp>
      <p:sp>
        <p:nvSpPr>
          <p:cNvPr id="5" name="Rectangle 4"/>
          <p:cNvSpPr>
            <a:spLocks noChangeArrowheads="1"/>
          </p:cNvSpPr>
          <p:nvPr userDrawn="1"/>
        </p:nvSpPr>
        <p:spPr bwMode="auto">
          <a:xfrm>
            <a:off x="8561388" y="6445250"/>
            <a:ext cx="582612" cy="368300"/>
          </a:xfrm>
          <a:prstGeom prst="rect">
            <a:avLst/>
          </a:prstGeom>
          <a:noFill/>
          <a:ln>
            <a:noFill/>
          </a:ln>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AC0EE056-5C6D-4801-92B8-F7E6CCF1A228}" type="slidenum">
              <a:rPr lang="en-US" altLang="en-US">
                <a:solidFill>
                  <a:srgbClr val="003399"/>
                </a:solidFill>
                <a:latin typeface="Verdana" pitchFamily="34" charset="0"/>
              </a:rPr>
              <a:pPr eaLnBrk="1" hangingPunct="1"/>
              <a:t>‹#›</a:t>
            </a:fld>
            <a:endParaRPr lang="en-US" altLang="en-US">
              <a:solidFill>
                <a:srgbClr val="003399"/>
              </a:solidFill>
              <a:latin typeface="Verdana" pitchFamily="34"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82539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Rectangle 4"/>
          <p:cNvSpPr>
            <a:spLocks noChangeArrowheads="1"/>
          </p:cNvSpPr>
          <p:nvPr/>
        </p:nvSpPr>
        <p:spPr bwMode="auto">
          <a:xfrm>
            <a:off x="8561388" y="6445250"/>
            <a:ext cx="582612" cy="368300"/>
          </a:xfrm>
          <a:prstGeom prst="rect">
            <a:avLst/>
          </a:prstGeom>
          <a:noFill/>
          <a:ln>
            <a:noFill/>
          </a:ln>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8910D37D-AC6D-47D5-AA52-CBE172E71F9C}" type="slidenum">
              <a:rPr lang="en-US" altLang="en-US">
                <a:solidFill>
                  <a:srgbClr val="003399"/>
                </a:solidFill>
                <a:latin typeface="Verdana" pitchFamily="34" charset="0"/>
              </a:rPr>
              <a:pPr eaLnBrk="1" hangingPunct="1"/>
              <a:t>‹#›</a:t>
            </a:fld>
            <a:endParaRPr lang="en-US" altLang="en-US">
              <a:solidFill>
                <a:srgbClr val="000000"/>
              </a:solidFill>
              <a:latin typeface="Verdana" pitchFamily="34" charset="0"/>
            </a:endParaRPr>
          </a:p>
        </p:txBody>
      </p:sp>
      <p:sp>
        <p:nvSpPr>
          <p:cNvPr id="6" name="Rectangle 9"/>
          <p:cNvSpPr>
            <a:spLocks noChangeArrowheads="1"/>
          </p:cNvSpPr>
          <p:nvPr userDrawn="1"/>
        </p:nvSpPr>
        <p:spPr bwMode="auto">
          <a:xfrm>
            <a:off x="8561388" y="6445250"/>
            <a:ext cx="582612" cy="368300"/>
          </a:xfrm>
          <a:prstGeom prst="rect">
            <a:avLst/>
          </a:prstGeom>
          <a:noFill/>
          <a:ln>
            <a:noFill/>
          </a:ln>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85F7E22B-9E17-40AF-92DD-642F35123657}" type="slidenum">
              <a:rPr lang="en-US" altLang="en-US">
                <a:solidFill>
                  <a:srgbClr val="003399"/>
                </a:solidFill>
                <a:latin typeface="Verdana" pitchFamily="34" charset="0"/>
              </a:rPr>
              <a:pPr eaLnBrk="1" hangingPunct="1"/>
              <a:t>‹#›</a:t>
            </a:fld>
            <a:endParaRPr lang="en-US" altLang="en-US">
              <a:solidFill>
                <a:srgbClr val="003399"/>
              </a:solidFill>
              <a:latin typeface="Verdana" pitchFamily="34" charset="0"/>
            </a:endParaRPr>
          </a:p>
        </p:txBody>
      </p:sp>
      <p:sp>
        <p:nvSpPr>
          <p:cNvPr id="7" name="Rectangle 6"/>
          <p:cNvSpPr/>
          <p:nvPr userDrawn="1"/>
        </p:nvSpPr>
        <p:spPr>
          <a:xfrm>
            <a:off x="0" y="990600"/>
            <a:ext cx="9144000" cy="13652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endParaRPr lang="en-US" altLang="en-US">
              <a:solidFill>
                <a:srgbClr val="FFFFFF"/>
              </a:solidFill>
              <a:latin typeface="Verdana" pitchFamily="34" charset="0"/>
              <a:cs typeface="Arial" pitchFamily="34"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93344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41202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0" y="6400800"/>
            <a:ext cx="9142413" cy="4572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endParaRPr lang="en-US" altLang="en-US">
              <a:solidFill>
                <a:srgbClr val="FFFFFF"/>
              </a:solidFill>
              <a:latin typeface="Verdana" pitchFamily="34" charset="0"/>
              <a:cs typeface="Arial" pitchFamily="34" charset="0"/>
            </a:endParaRPr>
          </a:p>
        </p:txBody>
      </p:sp>
      <p:sp>
        <p:nvSpPr>
          <p:cNvPr id="8" name="Rectangle 5"/>
          <p:cNvSpPr>
            <a:spLocks noChangeArrowheads="1"/>
          </p:cNvSpPr>
          <p:nvPr/>
        </p:nvSpPr>
        <p:spPr bwMode="auto">
          <a:xfrm>
            <a:off x="8561388" y="6445250"/>
            <a:ext cx="582612" cy="368300"/>
          </a:xfrm>
          <a:prstGeom prst="rect">
            <a:avLst/>
          </a:prstGeom>
          <a:noFill/>
          <a:ln>
            <a:noFill/>
          </a:ln>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C9CA1076-B388-4E4F-B885-E18EB9823095}" type="slidenum">
              <a:rPr lang="en-US" altLang="en-US">
                <a:solidFill>
                  <a:srgbClr val="003399"/>
                </a:solidFill>
                <a:latin typeface="Verdana" pitchFamily="34" charset="0"/>
              </a:rPr>
              <a:pPr eaLnBrk="1" hangingPunct="1"/>
              <a:t>‹#›</a:t>
            </a:fld>
            <a:endParaRPr lang="en-US" altLang="en-US">
              <a:solidFill>
                <a:srgbClr val="000000"/>
              </a:solidFill>
              <a:latin typeface="Verdana" pitchFamily="34" charset="0"/>
            </a:endParaRPr>
          </a:p>
        </p:txBody>
      </p:sp>
      <p:sp>
        <p:nvSpPr>
          <p:cNvPr id="9" name="Rectangle 11"/>
          <p:cNvSpPr>
            <a:spLocks noChangeArrowheads="1"/>
          </p:cNvSpPr>
          <p:nvPr userDrawn="1"/>
        </p:nvSpPr>
        <p:spPr bwMode="auto">
          <a:xfrm>
            <a:off x="8561388" y="6445250"/>
            <a:ext cx="582612" cy="368300"/>
          </a:xfrm>
          <a:prstGeom prst="rect">
            <a:avLst/>
          </a:prstGeom>
          <a:noFill/>
          <a:ln>
            <a:noFill/>
          </a:ln>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8020A8CE-8892-4D24-B8DC-0FC44841798A}" type="slidenum">
              <a:rPr lang="en-US" altLang="en-US">
                <a:solidFill>
                  <a:srgbClr val="003399"/>
                </a:solidFill>
                <a:latin typeface="Verdana" pitchFamily="34" charset="0"/>
              </a:rPr>
              <a:pPr eaLnBrk="1" hangingPunct="1"/>
              <a:t>‹#›</a:t>
            </a:fld>
            <a:endParaRPr lang="en-US" altLang="en-US">
              <a:solidFill>
                <a:srgbClr val="003399"/>
              </a:solidFill>
              <a:latin typeface="Verdana" pitchFamily="34" charset="0"/>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447800"/>
            <a:ext cx="4040188" cy="727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447800"/>
            <a:ext cx="4041775" cy="727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98041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Rectangle 2"/>
          <p:cNvSpPr/>
          <p:nvPr/>
        </p:nvSpPr>
        <p:spPr>
          <a:xfrm>
            <a:off x="0" y="6400800"/>
            <a:ext cx="9142413" cy="4572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endParaRPr lang="en-US" altLang="en-US">
              <a:solidFill>
                <a:srgbClr val="FFFFFF"/>
              </a:solidFill>
              <a:latin typeface="Verdana" pitchFamily="34" charset="0"/>
              <a:cs typeface="Arial" pitchFamily="34" charset="0"/>
            </a:endParaRPr>
          </a:p>
        </p:txBody>
      </p:sp>
      <p:sp>
        <p:nvSpPr>
          <p:cNvPr id="4" name="Rectangle 5"/>
          <p:cNvSpPr>
            <a:spLocks noChangeArrowheads="1"/>
          </p:cNvSpPr>
          <p:nvPr/>
        </p:nvSpPr>
        <p:spPr bwMode="auto">
          <a:xfrm>
            <a:off x="8561388" y="6445250"/>
            <a:ext cx="582612" cy="368300"/>
          </a:xfrm>
          <a:prstGeom prst="rect">
            <a:avLst/>
          </a:prstGeom>
          <a:noFill/>
          <a:ln>
            <a:noFill/>
          </a:ln>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2242ACAF-59D4-486C-B849-532A3FBD7928}" type="slidenum">
              <a:rPr lang="en-US" altLang="en-US">
                <a:solidFill>
                  <a:srgbClr val="003399"/>
                </a:solidFill>
                <a:latin typeface="Verdana" pitchFamily="34" charset="0"/>
              </a:rPr>
              <a:pPr eaLnBrk="1" hangingPunct="1"/>
              <a:t>‹#›</a:t>
            </a:fld>
            <a:endParaRPr lang="en-US" altLang="en-US">
              <a:solidFill>
                <a:srgbClr val="000000"/>
              </a:solidFill>
              <a:latin typeface="Verdana" pitchFamily="34" charset="0"/>
            </a:endParaRPr>
          </a:p>
        </p:txBody>
      </p:sp>
      <p:sp>
        <p:nvSpPr>
          <p:cNvPr id="5" name="Rectangle 4"/>
          <p:cNvSpPr>
            <a:spLocks noChangeArrowheads="1"/>
          </p:cNvSpPr>
          <p:nvPr userDrawn="1"/>
        </p:nvSpPr>
        <p:spPr bwMode="auto">
          <a:xfrm>
            <a:off x="8561388" y="6445250"/>
            <a:ext cx="582612" cy="368300"/>
          </a:xfrm>
          <a:prstGeom prst="rect">
            <a:avLst/>
          </a:prstGeom>
          <a:noFill/>
          <a:ln>
            <a:noFill/>
          </a:ln>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30E606BC-1A9E-4800-856E-3CDD6C6C92F5}" type="slidenum">
              <a:rPr lang="en-US" altLang="en-US">
                <a:solidFill>
                  <a:srgbClr val="003399"/>
                </a:solidFill>
                <a:latin typeface="Verdana" pitchFamily="34" charset="0"/>
              </a:rPr>
              <a:pPr eaLnBrk="1" hangingPunct="1"/>
              <a:t>‹#›</a:t>
            </a:fld>
            <a:endParaRPr lang="en-US" altLang="en-US">
              <a:solidFill>
                <a:srgbClr val="003399"/>
              </a:solidFill>
              <a:latin typeface="Verdana" pitchFamily="34"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32858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0" y="6400800"/>
            <a:ext cx="9142413" cy="4572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endParaRPr lang="en-US" altLang="en-US">
              <a:solidFill>
                <a:srgbClr val="FFFFFF"/>
              </a:solidFill>
              <a:latin typeface="Verdana" pitchFamily="34" charset="0"/>
              <a:cs typeface="Arial" pitchFamily="34" charset="0"/>
            </a:endParaRPr>
          </a:p>
        </p:txBody>
      </p:sp>
      <p:sp>
        <p:nvSpPr>
          <p:cNvPr id="3" name="Rectangle 5"/>
          <p:cNvSpPr>
            <a:spLocks noChangeArrowheads="1"/>
          </p:cNvSpPr>
          <p:nvPr/>
        </p:nvSpPr>
        <p:spPr bwMode="auto">
          <a:xfrm>
            <a:off x="8561388" y="6445250"/>
            <a:ext cx="582612" cy="368300"/>
          </a:xfrm>
          <a:prstGeom prst="rect">
            <a:avLst/>
          </a:prstGeom>
          <a:noFill/>
          <a:ln>
            <a:noFill/>
          </a:ln>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401B7F50-C016-460D-8801-F7F37466AA89}" type="slidenum">
              <a:rPr lang="en-US" altLang="en-US">
                <a:solidFill>
                  <a:srgbClr val="003399"/>
                </a:solidFill>
                <a:latin typeface="Verdana" pitchFamily="34" charset="0"/>
              </a:rPr>
              <a:pPr eaLnBrk="1" hangingPunct="1"/>
              <a:t>‹#›</a:t>
            </a:fld>
            <a:endParaRPr lang="en-US" altLang="en-US">
              <a:solidFill>
                <a:srgbClr val="000000"/>
              </a:solidFill>
              <a:latin typeface="Verdana" pitchFamily="34" charset="0"/>
            </a:endParaRPr>
          </a:p>
        </p:txBody>
      </p:sp>
      <p:sp>
        <p:nvSpPr>
          <p:cNvPr id="4" name="Rectangle 6"/>
          <p:cNvSpPr>
            <a:spLocks noChangeArrowheads="1"/>
          </p:cNvSpPr>
          <p:nvPr userDrawn="1"/>
        </p:nvSpPr>
        <p:spPr bwMode="auto">
          <a:xfrm>
            <a:off x="8561388" y="6445250"/>
            <a:ext cx="582612" cy="368300"/>
          </a:xfrm>
          <a:prstGeom prst="rect">
            <a:avLst/>
          </a:prstGeom>
          <a:noFill/>
          <a:ln>
            <a:noFill/>
          </a:ln>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D14E12FB-EE1F-43AF-B623-2D648371CCAF}" type="slidenum">
              <a:rPr lang="en-US" altLang="en-US">
                <a:solidFill>
                  <a:srgbClr val="003399"/>
                </a:solidFill>
                <a:latin typeface="Verdana" pitchFamily="34" charset="0"/>
              </a:rPr>
              <a:pPr eaLnBrk="1" hangingPunct="1"/>
              <a:t>‹#›</a:t>
            </a:fld>
            <a:endParaRPr lang="en-US" altLang="en-US">
              <a:solidFill>
                <a:srgbClr val="003399"/>
              </a:solidFill>
              <a:latin typeface="Verdana" pitchFamily="34" charset="0"/>
            </a:endParaRPr>
          </a:p>
        </p:txBody>
      </p:sp>
    </p:spTree>
    <p:extLst>
      <p:ext uri="{BB962C8B-B14F-4D97-AF65-F5344CB8AC3E}">
        <p14:creationId xmlns:p14="http://schemas.microsoft.com/office/powerpoint/2010/main" val="1567615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6400800"/>
            <a:ext cx="9142413" cy="4572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endParaRPr lang="en-US" altLang="en-US">
              <a:solidFill>
                <a:srgbClr val="FFFFFF"/>
              </a:solidFill>
              <a:latin typeface="Verdana" pitchFamily="34" charset="0"/>
              <a:cs typeface="Arial" pitchFamily="34" charset="0"/>
            </a:endParaRPr>
          </a:p>
        </p:txBody>
      </p:sp>
      <p:sp>
        <p:nvSpPr>
          <p:cNvPr id="6" name="Rectangle 5"/>
          <p:cNvSpPr>
            <a:spLocks noChangeArrowheads="1"/>
          </p:cNvSpPr>
          <p:nvPr/>
        </p:nvSpPr>
        <p:spPr bwMode="auto">
          <a:xfrm>
            <a:off x="8561388" y="6445250"/>
            <a:ext cx="582612" cy="368300"/>
          </a:xfrm>
          <a:prstGeom prst="rect">
            <a:avLst/>
          </a:prstGeom>
          <a:noFill/>
          <a:ln>
            <a:noFill/>
          </a:ln>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202DE461-F009-433F-8C75-CF133ED306D8}" type="slidenum">
              <a:rPr lang="en-US" altLang="en-US">
                <a:solidFill>
                  <a:srgbClr val="003399"/>
                </a:solidFill>
                <a:latin typeface="Verdana" pitchFamily="34" charset="0"/>
              </a:rPr>
              <a:pPr eaLnBrk="1" hangingPunct="1"/>
              <a:t>‹#›</a:t>
            </a:fld>
            <a:endParaRPr lang="en-US" altLang="en-US">
              <a:solidFill>
                <a:srgbClr val="000000"/>
              </a:solidFill>
              <a:latin typeface="Verdana" pitchFamily="34" charset="0"/>
            </a:endParaRPr>
          </a:p>
        </p:txBody>
      </p:sp>
      <p:sp>
        <p:nvSpPr>
          <p:cNvPr id="7" name="Rectangle 9"/>
          <p:cNvSpPr>
            <a:spLocks noChangeArrowheads="1"/>
          </p:cNvSpPr>
          <p:nvPr userDrawn="1"/>
        </p:nvSpPr>
        <p:spPr bwMode="auto">
          <a:xfrm>
            <a:off x="8561388" y="6445250"/>
            <a:ext cx="582612" cy="368300"/>
          </a:xfrm>
          <a:prstGeom prst="rect">
            <a:avLst/>
          </a:prstGeom>
          <a:noFill/>
          <a:ln>
            <a:noFill/>
          </a:ln>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423B6933-DDA8-4E61-8121-327110360669}" type="slidenum">
              <a:rPr lang="en-US" altLang="en-US">
                <a:solidFill>
                  <a:srgbClr val="003399"/>
                </a:solidFill>
                <a:latin typeface="Verdana" pitchFamily="34" charset="0"/>
              </a:rPr>
              <a:pPr eaLnBrk="1" hangingPunct="1"/>
              <a:t>‹#›</a:t>
            </a:fld>
            <a:endParaRPr lang="en-US" altLang="en-US">
              <a:solidFill>
                <a:srgbClr val="003399"/>
              </a:solidFill>
              <a:latin typeface="Verdana" pitchFamily="34" charset="0"/>
            </a:endParaRPr>
          </a:p>
        </p:txBody>
      </p:sp>
      <p:sp>
        <p:nvSpPr>
          <p:cNvPr id="2" name="Title 1"/>
          <p:cNvSpPr>
            <a:spLocks noGrp="1"/>
          </p:cNvSpPr>
          <p:nvPr>
            <p:ph type="title"/>
          </p:nvPr>
        </p:nvSpPr>
        <p:spPr>
          <a:xfrm>
            <a:off x="457200" y="273050"/>
            <a:ext cx="3008313" cy="1162050"/>
          </a:xfrm>
          <a:solidFill>
            <a:srgbClr val="003399"/>
          </a:solidFill>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25578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6400800"/>
            <a:ext cx="9142413" cy="4572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endParaRPr lang="en-US" altLang="en-US">
              <a:solidFill>
                <a:srgbClr val="FFFFFF"/>
              </a:solidFill>
              <a:latin typeface="Verdana" pitchFamily="34" charset="0"/>
              <a:cs typeface="Arial" pitchFamily="34" charset="0"/>
            </a:endParaRPr>
          </a:p>
        </p:txBody>
      </p:sp>
      <p:sp>
        <p:nvSpPr>
          <p:cNvPr id="6" name="Rectangle 5"/>
          <p:cNvSpPr>
            <a:spLocks noChangeArrowheads="1"/>
          </p:cNvSpPr>
          <p:nvPr/>
        </p:nvSpPr>
        <p:spPr bwMode="auto">
          <a:xfrm>
            <a:off x="8561388" y="6445250"/>
            <a:ext cx="582612" cy="368300"/>
          </a:xfrm>
          <a:prstGeom prst="rect">
            <a:avLst/>
          </a:prstGeom>
          <a:noFill/>
          <a:ln>
            <a:noFill/>
          </a:ln>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6820B5F7-3CC0-4EDD-B448-77F11A670DB4}" type="slidenum">
              <a:rPr lang="en-US" altLang="en-US">
                <a:solidFill>
                  <a:srgbClr val="003399"/>
                </a:solidFill>
                <a:latin typeface="Verdana" pitchFamily="34" charset="0"/>
              </a:rPr>
              <a:pPr eaLnBrk="1" hangingPunct="1"/>
              <a:t>‹#›</a:t>
            </a:fld>
            <a:endParaRPr lang="en-US" altLang="en-US">
              <a:solidFill>
                <a:srgbClr val="000000"/>
              </a:solidFill>
              <a:latin typeface="Verdana" pitchFamily="34" charset="0"/>
            </a:endParaRPr>
          </a:p>
        </p:txBody>
      </p:sp>
      <p:sp>
        <p:nvSpPr>
          <p:cNvPr id="7" name="Rectangle 9"/>
          <p:cNvSpPr>
            <a:spLocks noChangeArrowheads="1"/>
          </p:cNvSpPr>
          <p:nvPr userDrawn="1"/>
        </p:nvSpPr>
        <p:spPr bwMode="auto">
          <a:xfrm>
            <a:off x="8561388" y="6445250"/>
            <a:ext cx="582612" cy="368300"/>
          </a:xfrm>
          <a:prstGeom prst="rect">
            <a:avLst/>
          </a:prstGeom>
          <a:noFill/>
          <a:ln>
            <a:noFill/>
          </a:ln>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87B2F0E6-06C5-470B-B8F5-490F77EF8DF8}" type="slidenum">
              <a:rPr lang="en-US" altLang="en-US">
                <a:solidFill>
                  <a:srgbClr val="003399"/>
                </a:solidFill>
                <a:latin typeface="Verdana" pitchFamily="34" charset="0"/>
              </a:rPr>
              <a:pPr eaLnBrk="1" hangingPunct="1"/>
              <a:t>‹#›</a:t>
            </a:fld>
            <a:endParaRPr lang="en-US" altLang="en-US">
              <a:solidFill>
                <a:srgbClr val="003399"/>
              </a:solidFill>
              <a:latin typeface="Verdana" pitchFamily="34" charset="0"/>
            </a:endParaRPr>
          </a:p>
        </p:txBody>
      </p:sp>
      <p:sp>
        <p:nvSpPr>
          <p:cNvPr id="2" name="Title 1"/>
          <p:cNvSpPr>
            <a:spLocks noGrp="1"/>
          </p:cNvSpPr>
          <p:nvPr>
            <p:ph type="title"/>
          </p:nvPr>
        </p:nvSpPr>
        <p:spPr>
          <a:xfrm>
            <a:off x="1792288" y="4800600"/>
            <a:ext cx="5486400" cy="566738"/>
          </a:xfrm>
          <a:solidFill>
            <a:srgbClr val="003399"/>
          </a:solidFill>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50197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0"/>
            <a:ext cx="9144000" cy="1143000"/>
          </a:xfrm>
          <a:prstGeom prst="rect">
            <a:avLst/>
          </a:prstGeom>
          <a:solidFill>
            <a:srgbClr val="00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5"/>
          <p:cNvSpPr>
            <a:spLocks noChangeArrowheads="1"/>
          </p:cNvSpPr>
          <p:nvPr/>
        </p:nvSpPr>
        <p:spPr bwMode="auto">
          <a:xfrm>
            <a:off x="8561388" y="6445250"/>
            <a:ext cx="582612" cy="368300"/>
          </a:xfrm>
          <a:prstGeom prst="rect">
            <a:avLst/>
          </a:prstGeom>
          <a:noFill/>
          <a:ln>
            <a:noFill/>
          </a:ln>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0F3BD43C-548B-429E-80CC-1951097B8645}" type="slidenum">
              <a:rPr lang="en-US" altLang="en-US">
                <a:solidFill>
                  <a:srgbClr val="003399"/>
                </a:solidFill>
                <a:latin typeface="Verdana" pitchFamily="34" charset="0"/>
              </a:rPr>
              <a:pPr eaLnBrk="1" hangingPunct="1"/>
              <a:t>‹#›</a:t>
            </a:fld>
            <a:endParaRPr lang="en-US" altLang="en-US">
              <a:solidFill>
                <a:srgbClr val="000000"/>
              </a:solidFill>
              <a:latin typeface="Verdana" pitchFamily="34" charset="0"/>
            </a:endParaRPr>
          </a:p>
        </p:txBody>
      </p:sp>
      <p:sp>
        <p:nvSpPr>
          <p:cNvPr id="6" name="Rectangle 5"/>
          <p:cNvSpPr/>
          <p:nvPr userDrawn="1"/>
        </p:nvSpPr>
        <p:spPr>
          <a:xfrm>
            <a:off x="0" y="1066800"/>
            <a:ext cx="9144000" cy="13652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endParaRPr lang="en-US" altLang="en-US">
              <a:solidFill>
                <a:srgbClr val="FFFFFF"/>
              </a:solidFill>
              <a:latin typeface="Verdana"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5856" r:id="rId1"/>
    <p:sldLayoutId id="2147485857" r:id="rId2"/>
    <p:sldLayoutId id="2147485858" r:id="rId3"/>
    <p:sldLayoutId id="2147485859" r:id="rId4"/>
    <p:sldLayoutId id="2147485860" r:id="rId5"/>
    <p:sldLayoutId id="2147485861" r:id="rId6"/>
    <p:sldLayoutId id="2147485862" r:id="rId7"/>
    <p:sldLayoutId id="2147485863" r:id="rId8"/>
    <p:sldLayoutId id="2147485864" r:id="rId9"/>
    <p:sldLayoutId id="2147485865" r:id="rId10"/>
    <p:sldLayoutId id="2147485866" r:id="rId11"/>
    <p:sldLayoutId id="2147485867" r:id="rId12"/>
    <p:sldLayoutId id="2147485868" r:id="rId13"/>
  </p:sldLayoutIdLst>
  <p:timing>
    <p:tnLst>
      <p:par>
        <p:cTn id="1" dur="indefinite" restart="never" nodeType="tmRoot"/>
      </p:par>
    </p:tnLst>
  </p:timing>
  <p:hf hdr="0" dt="0"/>
  <p:txStyles>
    <p:titleStyle>
      <a:lvl1pPr algn="ctr" rtl="0" eaLnBrk="0" fontAlgn="base" hangingPunct="0">
        <a:spcBef>
          <a:spcPct val="0"/>
        </a:spcBef>
        <a:spcAft>
          <a:spcPct val="0"/>
        </a:spcAft>
        <a:defRPr sz="4400" kern="1200">
          <a:solidFill>
            <a:schemeClr val="bg1"/>
          </a:solidFill>
          <a:latin typeface="Calibri" panose="020F0502020204030204" pitchFamily="34" charset="0"/>
          <a:ea typeface="ＭＳ Ｐゴシック" pitchFamily="34" charset="-128"/>
          <a:cs typeface="MS PGothic" charset="0"/>
        </a:defRPr>
      </a:lvl1pPr>
      <a:lvl2pPr algn="ctr" rtl="0" eaLnBrk="0" fontAlgn="base" hangingPunct="0">
        <a:spcBef>
          <a:spcPct val="0"/>
        </a:spcBef>
        <a:spcAft>
          <a:spcPct val="0"/>
        </a:spcAft>
        <a:defRPr sz="4400">
          <a:solidFill>
            <a:schemeClr val="bg1"/>
          </a:solidFill>
          <a:latin typeface="Calibri" pitchFamily="34" charset="0"/>
          <a:ea typeface="ＭＳ Ｐゴシック" pitchFamily="34" charset="-128"/>
          <a:cs typeface="MS PGothic" charset="0"/>
        </a:defRPr>
      </a:lvl2pPr>
      <a:lvl3pPr algn="ctr" rtl="0" eaLnBrk="0" fontAlgn="base" hangingPunct="0">
        <a:spcBef>
          <a:spcPct val="0"/>
        </a:spcBef>
        <a:spcAft>
          <a:spcPct val="0"/>
        </a:spcAft>
        <a:defRPr sz="4400">
          <a:solidFill>
            <a:schemeClr val="bg1"/>
          </a:solidFill>
          <a:latin typeface="Calibri" pitchFamily="34" charset="0"/>
          <a:ea typeface="ＭＳ Ｐゴシック" pitchFamily="34" charset="-128"/>
          <a:cs typeface="MS PGothic" charset="0"/>
        </a:defRPr>
      </a:lvl3pPr>
      <a:lvl4pPr algn="ctr" rtl="0" eaLnBrk="0" fontAlgn="base" hangingPunct="0">
        <a:spcBef>
          <a:spcPct val="0"/>
        </a:spcBef>
        <a:spcAft>
          <a:spcPct val="0"/>
        </a:spcAft>
        <a:defRPr sz="4400">
          <a:solidFill>
            <a:schemeClr val="bg1"/>
          </a:solidFill>
          <a:latin typeface="Calibri" pitchFamily="34" charset="0"/>
          <a:ea typeface="ＭＳ Ｐゴシック" pitchFamily="34" charset="-128"/>
          <a:cs typeface="MS PGothic" charset="0"/>
        </a:defRPr>
      </a:lvl4pPr>
      <a:lvl5pPr algn="ctr" rtl="0" eaLnBrk="0" fontAlgn="base" hangingPunct="0">
        <a:spcBef>
          <a:spcPct val="0"/>
        </a:spcBef>
        <a:spcAft>
          <a:spcPct val="0"/>
        </a:spcAft>
        <a:defRPr sz="4400">
          <a:solidFill>
            <a:schemeClr val="bg1"/>
          </a:solidFill>
          <a:latin typeface="Calibri" pitchFamily="34" charset="0"/>
          <a:ea typeface="ＭＳ Ｐゴシック" pitchFamily="34" charset="-128"/>
          <a:cs typeface="MS PGothic"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Wingdings" pitchFamily="2" charset="2"/>
        <a:buChar char="v"/>
        <a:defRPr sz="3200" kern="1200">
          <a:solidFill>
            <a:schemeClr val="tx1"/>
          </a:solidFill>
          <a:latin typeface="Calibri" panose="020F0502020204030204" pitchFamily="34" charset="0"/>
          <a:ea typeface="ＭＳ Ｐゴシック" pitchFamily="34" charset="-128"/>
          <a:cs typeface="MS PGothic" charset="0"/>
        </a:defRPr>
      </a:lvl1pPr>
      <a:lvl2pPr marL="742950" indent="-285750" algn="l" rtl="0" eaLnBrk="0" fontAlgn="base" hangingPunct="0">
        <a:spcBef>
          <a:spcPct val="20000"/>
        </a:spcBef>
        <a:spcAft>
          <a:spcPct val="0"/>
        </a:spcAft>
        <a:buFont typeface="Wingdings" pitchFamily="2" charset="2"/>
        <a:buChar char="§"/>
        <a:defRPr sz="2800" kern="1200">
          <a:solidFill>
            <a:schemeClr val="tx1"/>
          </a:solidFill>
          <a:latin typeface="Calibri" panose="020F0502020204030204" pitchFamily="34" charset="0"/>
          <a:ea typeface="ＭＳ Ｐゴシック"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Calibri" panose="020F0502020204030204" pitchFamily="34" charset="0"/>
          <a:ea typeface="ＭＳ Ｐゴシック" pitchFamily="34" charset="-128"/>
          <a:cs typeface="MS PGothic" charset="0"/>
        </a:defRPr>
      </a:lvl3pPr>
      <a:lvl4pPr marL="1600200" indent="-228600" algn="l" rtl="0" eaLnBrk="0" fontAlgn="base" hangingPunct="0">
        <a:spcBef>
          <a:spcPct val="20000"/>
        </a:spcBef>
        <a:spcAft>
          <a:spcPct val="0"/>
        </a:spcAft>
        <a:buFont typeface="Wingdings" pitchFamily="2" charset="2"/>
        <a:buChar char="Ø"/>
        <a:defRPr sz="2000" kern="1200">
          <a:solidFill>
            <a:schemeClr val="tx1"/>
          </a:solidFill>
          <a:latin typeface="Calibri" panose="020F0502020204030204" pitchFamily="34" charset="0"/>
          <a:ea typeface="ＭＳ Ｐゴシック" pitchFamily="34" charset="-128"/>
          <a:cs typeface="MS PGothic" charset="0"/>
        </a:defRPr>
      </a:lvl4pPr>
      <a:lvl5pPr marL="2057400" indent="-228600" algn="l" rtl="0" eaLnBrk="0" fontAlgn="base" hangingPunct="0">
        <a:spcBef>
          <a:spcPct val="20000"/>
        </a:spcBef>
        <a:spcAft>
          <a:spcPct val="0"/>
        </a:spcAft>
        <a:buFont typeface="Courier New" pitchFamily="49" charset="0"/>
        <a:buChar char="o"/>
        <a:defRPr sz="2000" kern="1200">
          <a:solidFill>
            <a:schemeClr val="tx1"/>
          </a:solidFill>
          <a:latin typeface="Calibri" panose="020F0502020204030204" pitchFamily="34" charset="0"/>
          <a:ea typeface="ＭＳ Ｐゴシック" pitchFamily="34" charset="-128"/>
          <a:cs typeface="MS PGothic"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0" y="0"/>
            <a:ext cx="9144000" cy="1143000"/>
          </a:xfrm>
          <a:prstGeom prst="rect">
            <a:avLst/>
          </a:prstGeom>
          <a:solidFill>
            <a:srgbClr val="00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2" name="Rectangle 5"/>
          <p:cNvSpPr>
            <a:spLocks noChangeArrowheads="1"/>
          </p:cNvSpPr>
          <p:nvPr/>
        </p:nvSpPr>
        <p:spPr bwMode="auto">
          <a:xfrm>
            <a:off x="8561388" y="6445250"/>
            <a:ext cx="582612" cy="368300"/>
          </a:xfrm>
          <a:prstGeom prst="rect">
            <a:avLst/>
          </a:prstGeom>
          <a:noFill/>
          <a:ln>
            <a:noFill/>
          </a:ln>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7A206D0A-A7F6-4439-829B-A8119AAE6CE5}" type="slidenum">
              <a:rPr lang="en-US" altLang="en-US">
                <a:solidFill>
                  <a:srgbClr val="003399"/>
                </a:solidFill>
                <a:latin typeface="Verdana" pitchFamily="34" charset="0"/>
              </a:rPr>
              <a:pPr eaLnBrk="1" hangingPunct="1"/>
              <a:t>‹#›</a:t>
            </a:fld>
            <a:endParaRPr lang="en-US" altLang="en-US">
              <a:solidFill>
                <a:srgbClr val="000000"/>
              </a:solidFill>
              <a:latin typeface="Verdana" pitchFamily="34" charset="0"/>
            </a:endParaRPr>
          </a:p>
        </p:txBody>
      </p:sp>
      <p:sp>
        <p:nvSpPr>
          <p:cNvPr id="6" name="Rectangle 5"/>
          <p:cNvSpPr/>
          <p:nvPr userDrawn="1"/>
        </p:nvSpPr>
        <p:spPr>
          <a:xfrm>
            <a:off x="0" y="1066800"/>
            <a:ext cx="9144000" cy="13652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endParaRPr lang="en-US" altLang="en-US">
              <a:solidFill>
                <a:srgbClr val="FFFFFF"/>
              </a:solidFill>
              <a:latin typeface="Verdana"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5869" r:id="rId1"/>
    <p:sldLayoutId id="2147485870" r:id="rId2"/>
    <p:sldLayoutId id="2147485871" r:id="rId3"/>
    <p:sldLayoutId id="2147485872" r:id="rId4"/>
    <p:sldLayoutId id="2147485873" r:id="rId5"/>
    <p:sldLayoutId id="2147485874" r:id="rId6"/>
    <p:sldLayoutId id="2147485875" r:id="rId7"/>
    <p:sldLayoutId id="2147485876" r:id="rId8"/>
    <p:sldLayoutId id="2147485877" r:id="rId9"/>
    <p:sldLayoutId id="2147485878" r:id="rId10"/>
    <p:sldLayoutId id="2147485879" r:id="rId11"/>
    <p:sldLayoutId id="2147485880" r:id="rId12"/>
  </p:sldLayoutIdLst>
  <p:timing>
    <p:tnLst>
      <p:par>
        <p:cTn id="1" dur="indefinite" restart="never" nodeType="tmRoot"/>
      </p:par>
    </p:tnLst>
  </p:timing>
  <p:hf hdr="0" dt="0"/>
  <p:txStyles>
    <p:titleStyle>
      <a:lvl1pPr algn="ctr" rtl="0" eaLnBrk="0" fontAlgn="base" hangingPunct="0">
        <a:spcBef>
          <a:spcPct val="0"/>
        </a:spcBef>
        <a:spcAft>
          <a:spcPct val="0"/>
        </a:spcAft>
        <a:defRPr sz="4400" kern="1200">
          <a:solidFill>
            <a:schemeClr val="bg1"/>
          </a:solidFill>
          <a:latin typeface="Calibri" panose="020F0502020204030204" pitchFamily="34" charset="0"/>
          <a:ea typeface="ＭＳ Ｐゴシック" pitchFamily="34" charset="-128"/>
          <a:cs typeface="MS PGothic" charset="0"/>
        </a:defRPr>
      </a:lvl1pPr>
      <a:lvl2pPr algn="ctr" rtl="0" eaLnBrk="0" fontAlgn="base" hangingPunct="0">
        <a:spcBef>
          <a:spcPct val="0"/>
        </a:spcBef>
        <a:spcAft>
          <a:spcPct val="0"/>
        </a:spcAft>
        <a:defRPr sz="4400">
          <a:solidFill>
            <a:schemeClr val="bg1"/>
          </a:solidFill>
          <a:latin typeface="Calibri" pitchFamily="34" charset="0"/>
          <a:ea typeface="ＭＳ Ｐゴシック" pitchFamily="34" charset="-128"/>
          <a:cs typeface="MS PGothic" charset="0"/>
        </a:defRPr>
      </a:lvl2pPr>
      <a:lvl3pPr algn="ctr" rtl="0" eaLnBrk="0" fontAlgn="base" hangingPunct="0">
        <a:spcBef>
          <a:spcPct val="0"/>
        </a:spcBef>
        <a:spcAft>
          <a:spcPct val="0"/>
        </a:spcAft>
        <a:defRPr sz="4400">
          <a:solidFill>
            <a:schemeClr val="bg1"/>
          </a:solidFill>
          <a:latin typeface="Calibri" pitchFamily="34" charset="0"/>
          <a:ea typeface="ＭＳ Ｐゴシック" pitchFamily="34" charset="-128"/>
          <a:cs typeface="MS PGothic" charset="0"/>
        </a:defRPr>
      </a:lvl3pPr>
      <a:lvl4pPr algn="ctr" rtl="0" eaLnBrk="0" fontAlgn="base" hangingPunct="0">
        <a:spcBef>
          <a:spcPct val="0"/>
        </a:spcBef>
        <a:spcAft>
          <a:spcPct val="0"/>
        </a:spcAft>
        <a:defRPr sz="4400">
          <a:solidFill>
            <a:schemeClr val="bg1"/>
          </a:solidFill>
          <a:latin typeface="Calibri" pitchFamily="34" charset="0"/>
          <a:ea typeface="ＭＳ Ｐゴシック" pitchFamily="34" charset="-128"/>
          <a:cs typeface="MS PGothic" charset="0"/>
        </a:defRPr>
      </a:lvl4pPr>
      <a:lvl5pPr algn="ctr" rtl="0" eaLnBrk="0" fontAlgn="base" hangingPunct="0">
        <a:spcBef>
          <a:spcPct val="0"/>
        </a:spcBef>
        <a:spcAft>
          <a:spcPct val="0"/>
        </a:spcAft>
        <a:defRPr sz="4400">
          <a:solidFill>
            <a:schemeClr val="bg1"/>
          </a:solidFill>
          <a:latin typeface="Calibri" pitchFamily="34" charset="0"/>
          <a:ea typeface="ＭＳ Ｐゴシック" pitchFamily="34" charset="-128"/>
          <a:cs typeface="MS PGothic"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Wingdings" pitchFamily="2" charset="2"/>
        <a:buChar char="v"/>
        <a:defRPr sz="3200" kern="1200">
          <a:solidFill>
            <a:schemeClr val="tx1"/>
          </a:solidFill>
          <a:latin typeface="Calibri" panose="020F0502020204030204" pitchFamily="34" charset="0"/>
          <a:ea typeface="ＭＳ Ｐゴシック" pitchFamily="34" charset="-128"/>
          <a:cs typeface="MS PGothic" charset="0"/>
        </a:defRPr>
      </a:lvl1pPr>
      <a:lvl2pPr marL="742950" indent="-285750" algn="l" rtl="0" eaLnBrk="0" fontAlgn="base" hangingPunct="0">
        <a:spcBef>
          <a:spcPct val="20000"/>
        </a:spcBef>
        <a:spcAft>
          <a:spcPct val="0"/>
        </a:spcAft>
        <a:buFont typeface="Wingdings" pitchFamily="2" charset="2"/>
        <a:buChar char="§"/>
        <a:defRPr sz="2800" kern="1200">
          <a:solidFill>
            <a:schemeClr val="tx1"/>
          </a:solidFill>
          <a:latin typeface="Calibri" panose="020F0502020204030204" pitchFamily="34" charset="0"/>
          <a:ea typeface="ＭＳ Ｐゴシック"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Calibri" panose="020F0502020204030204" pitchFamily="34" charset="0"/>
          <a:ea typeface="ＭＳ Ｐゴシック" pitchFamily="34" charset="-128"/>
          <a:cs typeface="MS PGothic" charset="0"/>
        </a:defRPr>
      </a:lvl3pPr>
      <a:lvl4pPr marL="1600200" indent="-228600" algn="l" rtl="0" eaLnBrk="0" fontAlgn="base" hangingPunct="0">
        <a:spcBef>
          <a:spcPct val="20000"/>
        </a:spcBef>
        <a:spcAft>
          <a:spcPct val="0"/>
        </a:spcAft>
        <a:buFont typeface="Wingdings" pitchFamily="2" charset="2"/>
        <a:buChar char="Ø"/>
        <a:defRPr sz="2000" kern="1200">
          <a:solidFill>
            <a:schemeClr val="tx1"/>
          </a:solidFill>
          <a:latin typeface="Calibri" panose="020F0502020204030204" pitchFamily="34" charset="0"/>
          <a:ea typeface="ＭＳ Ｐゴシック" pitchFamily="34" charset="-128"/>
          <a:cs typeface="MS PGothic" charset="0"/>
        </a:defRPr>
      </a:lvl4pPr>
      <a:lvl5pPr marL="2057400" indent="-228600" algn="l" rtl="0" eaLnBrk="0" fontAlgn="base" hangingPunct="0">
        <a:spcBef>
          <a:spcPct val="20000"/>
        </a:spcBef>
        <a:spcAft>
          <a:spcPct val="0"/>
        </a:spcAft>
        <a:buFont typeface="Courier New" pitchFamily="49" charset="0"/>
        <a:buChar char="o"/>
        <a:defRPr sz="2000" kern="1200">
          <a:solidFill>
            <a:schemeClr val="tx1"/>
          </a:solidFill>
          <a:latin typeface="Calibri" panose="020F0502020204030204" pitchFamily="34" charset="0"/>
          <a:ea typeface="ＭＳ Ｐゴシック" pitchFamily="34" charset="-128"/>
          <a:cs typeface="MS PGothic"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0" y="0"/>
            <a:ext cx="9144000" cy="1143000"/>
          </a:xfrm>
          <a:prstGeom prst="rect">
            <a:avLst/>
          </a:prstGeom>
          <a:solidFill>
            <a:srgbClr val="00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6" name="Rectangle 5"/>
          <p:cNvSpPr>
            <a:spLocks noChangeArrowheads="1"/>
          </p:cNvSpPr>
          <p:nvPr/>
        </p:nvSpPr>
        <p:spPr bwMode="auto">
          <a:xfrm>
            <a:off x="8561388" y="6445250"/>
            <a:ext cx="582612" cy="368300"/>
          </a:xfrm>
          <a:prstGeom prst="rect">
            <a:avLst/>
          </a:prstGeom>
          <a:noFill/>
          <a:ln>
            <a:noFill/>
          </a:ln>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9ABE5AD7-BC20-4732-8F37-138B19C2DE81}" type="slidenum">
              <a:rPr lang="en-US" altLang="en-US">
                <a:solidFill>
                  <a:srgbClr val="003399"/>
                </a:solidFill>
                <a:latin typeface="Verdana" pitchFamily="34" charset="0"/>
              </a:rPr>
              <a:pPr eaLnBrk="1" hangingPunct="1"/>
              <a:t>‹#›</a:t>
            </a:fld>
            <a:endParaRPr lang="en-US" altLang="en-US">
              <a:solidFill>
                <a:srgbClr val="000000"/>
              </a:solidFill>
              <a:latin typeface="Verdana" pitchFamily="34" charset="0"/>
            </a:endParaRPr>
          </a:p>
        </p:txBody>
      </p:sp>
      <p:sp>
        <p:nvSpPr>
          <p:cNvPr id="6" name="Rectangle 5"/>
          <p:cNvSpPr/>
          <p:nvPr userDrawn="1"/>
        </p:nvSpPr>
        <p:spPr>
          <a:xfrm>
            <a:off x="0" y="1066800"/>
            <a:ext cx="9144000" cy="13652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endParaRPr lang="en-US" altLang="en-US">
              <a:solidFill>
                <a:srgbClr val="FFFFFF"/>
              </a:solidFill>
              <a:latin typeface="Verdana" pitchFamily="34" charset="0"/>
              <a:cs typeface="Arial" pitchFamily="34" charset="0"/>
            </a:endParaRPr>
          </a:p>
        </p:txBody>
      </p:sp>
      <p:pic>
        <p:nvPicPr>
          <p:cNvPr id="3078" name="Picture 4"/>
          <p:cNvPicPr>
            <a:picLocks noChangeAspect="1"/>
          </p:cNvPicPr>
          <p:nvPr userDrawn="1"/>
        </p:nvPicPr>
        <p:blipFill>
          <a:blip r:embed="rId14">
            <a:extLst>
              <a:ext uri="{28A0092B-C50C-407E-A947-70E740481C1C}">
                <a14:useLocalDpi xmlns:a14="http://schemas.microsoft.com/office/drawing/2010/main" val="0"/>
              </a:ext>
            </a:extLst>
          </a:blip>
          <a:srcRect t="84547"/>
          <a:stretch>
            <a:fillRect/>
          </a:stretch>
        </p:blipFill>
        <p:spPr bwMode="auto">
          <a:xfrm>
            <a:off x="-6350" y="1033463"/>
            <a:ext cx="91440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881" r:id="rId1"/>
    <p:sldLayoutId id="2147485882" r:id="rId2"/>
    <p:sldLayoutId id="2147485883" r:id="rId3"/>
    <p:sldLayoutId id="2147485884" r:id="rId4"/>
    <p:sldLayoutId id="2147485885" r:id="rId5"/>
    <p:sldLayoutId id="2147485886" r:id="rId6"/>
    <p:sldLayoutId id="2147485887" r:id="rId7"/>
    <p:sldLayoutId id="2147485888" r:id="rId8"/>
    <p:sldLayoutId id="2147485889" r:id="rId9"/>
    <p:sldLayoutId id="2147485890" r:id="rId10"/>
    <p:sldLayoutId id="2147485891" r:id="rId11"/>
    <p:sldLayoutId id="2147485892" r:id="rId12"/>
  </p:sldLayoutIdLst>
  <p:timing>
    <p:tnLst>
      <p:par>
        <p:cTn id="1" dur="indefinite" restart="never" nodeType="tmRoot"/>
      </p:par>
    </p:tnLst>
  </p:timing>
  <p:hf hdr="0" dt="0"/>
  <p:txStyles>
    <p:titleStyle>
      <a:lvl1pPr algn="ctr" rtl="0" eaLnBrk="0" fontAlgn="base" hangingPunct="0">
        <a:spcBef>
          <a:spcPct val="0"/>
        </a:spcBef>
        <a:spcAft>
          <a:spcPct val="0"/>
        </a:spcAft>
        <a:defRPr sz="4400" kern="1200">
          <a:solidFill>
            <a:schemeClr val="bg1"/>
          </a:solidFill>
          <a:latin typeface="Calibri" panose="020F0502020204030204" pitchFamily="34" charset="0"/>
          <a:ea typeface="ＭＳ Ｐゴシック" pitchFamily="34" charset="-128"/>
          <a:cs typeface="MS PGothic" charset="0"/>
        </a:defRPr>
      </a:lvl1pPr>
      <a:lvl2pPr algn="ctr" rtl="0" eaLnBrk="0" fontAlgn="base" hangingPunct="0">
        <a:spcBef>
          <a:spcPct val="0"/>
        </a:spcBef>
        <a:spcAft>
          <a:spcPct val="0"/>
        </a:spcAft>
        <a:defRPr sz="4400">
          <a:solidFill>
            <a:schemeClr val="bg1"/>
          </a:solidFill>
          <a:latin typeface="Calibri" pitchFamily="34" charset="0"/>
          <a:ea typeface="ＭＳ Ｐゴシック" pitchFamily="34" charset="-128"/>
          <a:cs typeface="MS PGothic" charset="0"/>
        </a:defRPr>
      </a:lvl2pPr>
      <a:lvl3pPr algn="ctr" rtl="0" eaLnBrk="0" fontAlgn="base" hangingPunct="0">
        <a:spcBef>
          <a:spcPct val="0"/>
        </a:spcBef>
        <a:spcAft>
          <a:spcPct val="0"/>
        </a:spcAft>
        <a:defRPr sz="4400">
          <a:solidFill>
            <a:schemeClr val="bg1"/>
          </a:solidFill>
          <a:latin typeface="Calibri" pitchFamily="34" charset="0"/>
          <a:ea typeface="ＭＳ Ｐゴシック" pitchFamily="34" charset="-128"/>
          <a:cs typeface="MS PGothic" charset="0"/>
        </a:defRPr>
      </a:lvl3pPr>
      <a:lvl4pPr algn="ctr" rtl="0" eaLnBrk="0" fontAlgn="base" hangingPunct="0">
        <a:spcBef>
          <a:spcPct val="0"/>
        </a:spcBef>
        <a:spcAft>
          <a:spcPct val="0"/>
        </a:spcAft>
        <a:defRPr sz="4400">
          <a:solidFill>
            <a:schemeClr val="bg1"/>
          </a:solidFill>
          <a:latin typeface="Calibri" pitchFamily="34" charset="0"/>
          <a:ea typeface="ＭＳ Ｐゴシック" pitchFamily="34" charset="-128"/>
          <a:cs typeface="MS PGothic" charset="0"/>
        </a:defRPr>
      </a:lvl4pPr>
      <a:lvl5pPr algn="ctr" rtl="0" eaLnBrk="0" fontAlgn="base" hangingPunct="0">
        <a:spcBef>
          <a:spcPct val="0"/>
        </a:spcBef>
        <a:spcAft>
          <a:spcPct val="0"/>
        </a:spcAft>
        <a:defRPr sz="4400">
          <a:solidFill>
            <a:schemeClr val="bg1"/>
          </a:solidFill>
          <a:latin typeface="Calibri" pitchFamily="34" charset="0"/>
          <a:ea typeface="ＭＳ Ｐゴシック" pitchFamily="34" charset="-128"/>
          <a:cs typeface="MS PGothic"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Wingdings" pitchFamily="2" charset="2"/>
        <a:buChar char="v"/>
        <a:defRPr sz="3200" kern="1200">
          <a:solidFill>
            <a:schemeClr val="tx1"/>
          </a:solidFill>
          <a:latin typeface="Calibri" panose="020F0502020204030204" pitchFamily="34" charset="0"/>
          <a:ea typeface="ＭＳ Ｐゴシック" pitchFamily="34" charset="-128"/>
          <a:cs typeface="MS PGothic" charset="0"/>
        </a:defRPr>
      </a:lvl1pPr>
      <a:lvl2pPr marL="742950" indent="-285750" algn="l" rtl="0" eaLnBrk="0" fontAlgn="base" hangingPunct="0">
        <a:spcBef>
          <a:spcPct val="20000"/>
        </a:spcBef>
        <a:spcAft>
          <a:spcPct val="0"/>
        </a:spcAft>
        <a:buFont typeface="Wingdings" pitchFamily="2" charset="2"/>
        <a:buChar char="§"/>
        <a:defRPr sz="2800" kern="1200">
          <a:solidFill>
            <a:schemeClr val="tx1"/>
          </a:solidFill>
          <a:latin typeface="Calibri" panose="020F0502020204030204" pitchFamily="34" charset="0"/>
          <a:ea typeface="ＭＳ Ｐゴシック"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Calibri" panose="020F0502020204030204" pitchFamily="34" charset="0"/>
          <a:ea typeface="ＭＳ Ｐゴシック" pitchFamily="34" charset="-128"/>
          <a:cs typeface="MS PGothic" charset="0"/>
        </a:defRPr>
      </a:lvl3pPr>
      <a:lvl4pPr marL="1600200" indent="-228600" algn="l" rtl="0" eaLnBrk="0" fontAlgn="base" hangingPunct="0">
        <a:spcBef>
          <a:spcPct val="20000"/>
        </a:spcBef>
        <a:spcAft>
          <a:spcPct val="0"/>
        </a:spcAft>
        <a:buFont typeface="Wingdings" pitchFamily="2" charset="2"/>
        <a:buChar char="Ø"/>
        <a:defRPr sz="2000" kern="1200">
          <a:solidFill>
            <a:schemeClr val="tx1"/>
          </a:solidFill>
          <a:latin typeface="Calibri" panose="020F0502020204030204" pitchFamily="34" charset="0"/>
          <a:ea typeface="ＭＳ Ｐゴシック" pitchFamily="34" charset="-128"/>
          <a:cs typeface="MS PGothic" charset="0"/>
        </a:defRPr>
      </a:lvl4pPr>
      <a:lvl5pPr marL="2057400" indent="-228600" algn="l" rtl="0" eaLnBrk="0" fontAlgn="base" hangingPunct="0">
        <a:spcBef>
          <a:spcPct val="20000"/>
        </a:spcBef>
        <a:spcAft>
          <a:spcPct val="0"/>
        </a:spcAft>
        <a:buFont typeface="Courier New" pitchFamily="49" charset="0"/>
        <a:buChar char="o"/>
        <a:defRPr sz="2000" kern="1200">
          <a:solidFill>
            <a:schemeClr val="tx1"/>
          </a:solidFill>
          <a:latin typeface="Calibri" panose="020F0502020204030204" pitchFamily="34" charset="0"/>
          <a:ea typeface="ＭＳ Ｐゴシック" pitchFamily="34" charset="-128"/>
          <a:cs typeface="MS PGothic"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emeraldinsight.com/doi/abs/10.1108/IJCHM-01-2013-0022"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www.tandfonline.com/doi/abs/10.1080/15332845.2014.903152?journalCode=whrh20#.VNTd-v54pNM" TargetMode="External"/><Relationship Id="rId4" Type="http://schemas.openxmlformats.org/officeDocument/2006/relationships/hyperlink" Target="http://www.tandfonline.com/doi/abs/10.1080/15332845.2014.847300#.VNTbLv54pN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tandfonline.com/doi/abs/10.1080/15332845.2014.847300#.VNTbLv54pN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tandfonline.com/doi/abs/10.1080/15332845.2014.903152?journalCode=whrh20#.VNTd-v54pNM"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hyperlink" Target="http://www.google.com/imgres?imgurl=http://i0.bookcdn.com/data/Photos/OriginalPhoto/181/18150/18150932/Embassy-Suites-Omaha-La-Vista-Hotel--Conference-Center-photos-Interior.JPEG&amp;imgrefurl=http://www.booked.net/hotel/embassy-suites-omaha-la-vista-hotel-conference-center-ne-78640&amp;h=480&amp;w=640&amp;tbnid=Il3StcoJumqBiM:&amp;zoom=1&amp;docid=JQa4OObFffUHDM&amp;ei=iCifU8LeLI60yASo6oAQ&amp;tbm=isch&amp;ved=0CFgQMyg2MDY&amp;iact=rc&amp;uact=3&amp;dur=270&amp;page=2&amp;start=43&amp;ndsp=53" TargetMode="External"/><Relationship Id="rId7"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5.jpeg"/><Relationship Id="rId5" Type="http://schemas.openxmlformats.org/officeDocument/2006/relationships/image" Target="../media/image10.jpeg"/><Relationship Id="rId10" Type="http://schemas.openxmlformats.org/officeDocument/2006/relationships/hyperlink" Target="http://www.google.com/url?sa=i&amp;rct=j&amp;q=&amp;esrc=s&amp;frm=1&amp;source=images&amp;cd=&amp;cad=rja&amp;uact=8&amp;docid=w1gRr62UV04pLM&amp;tbnid=toCXrnwCKzt3FM:&amp;ved=0CAUQjRw&amp;url=http://thecostaricanews.com/no-jail-for-making-copies-protects-costa-rica-students/12464&amp;ei=SiyfU_G7LtCwyATGwYFA&amp;bvm=bv.68911936,d.aWw&amp;psig=AFQjCNFpAX3_bKcj3TYqmjK_qp3JJ5YyYA&amp;ust=1403026861459724" TargetMode="External"/><Relationship Id="rId4" Type="http://schemas.openxmlformats.org/officeDocument/2006/relationships/image" Target="../media/image9.jpeg"/><Relationship Id="rId9" Type="http://schemas.openxmlformats.org/officeDocument/2006/relationships/image" Target="../media/image14.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respectabilityusa.com/Resources/Disability%20Employment%20First%20Planning.pdf"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David.Scott@JQH.com" TargetMode="External"/><Relationship Id="rId2" Type="http://schemas.openxmlformats.org/officeDocument/2006/relationships/hyperlink" Target="mailto:Valentini.kalargyrou@unh.edu" TargetMode="External"/><Relationship Id="rId1" Type="http://schemas.openxmlformats.org/officeDocument/2006/relationships/slideLayout" Target="../slideLayouts/slideLayout2.xml"/><Relationship Id="rId4" Type="http://schemas.openxmlformats.org/officeDocument/2006/relationships/hyperlink" Target="mailto:Leandra.Collins@JQH.com"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KHI5JAlZpZg&amp;spfreload=10" TargetMode="External"/><Relationship Id="rId2" Type="http://schemas.openxmlformats.org/officeDocument/2006/relationships/hyperlink" Target="http://respectabilityusa.com/implementation-of-wioa-lessons-from-research-on-employment/" TargetMode="External"/><Relationship Id="rId1" Type="http://schemas.openxmlformats.org/officeDocument/2006/relationships/slideLayout" Target="../slideLayouts/slideLayout2.xml"/><Relationship Id="rId6" Type="http://schemas.openxmlformats.org/officeDocument/2006/relationships/hyperlink" Target="http://respectabilityusa.com/implementing-the-workforce-investment-and-opportunity-act-wioa-and-the-national-governors-associations-better-bottom-line-employing-people-with-disabilities-lessons-from-the-front-line/" TargetMode="External"/><Relationship Id="rId5" Type="http://schemas.openxmlformats.org/officeDocument/2006/relationships/hyperlink" Target="http://respectabilityusa.com/conference-call-with-scott-walker/" TargetMode="External"/><Relationship Id="rId4" Type="http://schemas.openxmlformats.org/officeDocument/2006/relationships/hyperlink" Target="https://www.youtube.com/watch?v=__Ko-gveghM&amp;spfreload=10"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cqx.sagepub.com/content/53/1/40.short" TargetMode="External"/><Relationship Id="rId3" Type="http://schemas.openxmlformats.org/officeDocument/2006/relationships/hyperlink" Target="http://www.disabilitycompendium.org/docs/default-source/2013-compendium/download-the-2013-compendium.pdf?sfvrsn=0" TargetMode="External"/><Relationship Id="rId7" Type="http://schemas.openxmlformats.org/officeDocument/2006/relationships/hyperlink" Target="http://cqx.sagepub.com/content/54/2/114.short"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www.sciencedirect.com/science/article/pii/S0278431906000612" TargetMode="External"/><Relationship Id="rId5" Type="http://schemas.openxmlformats.org/officeDocument/2006/relationships/hyperlink" Target="http://cqx.sagepub.com/content/46/2/258.short" TargetMode="External"/><Relationship Id="rId4" Type="http://schemas.openxmlformats.org/officeDocument/2006/relationships/hyperlink" Target="http://www.skynet.ie/~karen/Articles/Grant1_NB.pdf"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tandfonline.com/doi/abs/10.1080/15332845.2014.847300#.VNTbLv54pNM" TargetMode="External"/><Relationship Id="rId7" Type="http://schemas.openxmlformats.org/officeDocument/2006/relationships/hyperlink" Target="http://onlinelibrary.wiley.com/doi/10.1111/j.1468-2389.2009.00454.x/abstract?deniedAccessCustomisedMessage=&amp;userIsAuthenticated=false" TargetMode="External"/><Relationship Id="rId2" Type="http://schemas.openxmlformats.org/officeDocument/2006/relationships/hyperlink" Target="http://cqx.sagepub.com/content/early/2014/10/07/1938965514551633" TargetMode="External"/><Relationship Id="rId1" Type="http://schemas.openxmlformats.org/officeDocument/2006/relationships/slideLayout" Target="../slideLayouts/slideLayout2.xml"/><Relationship Id="rId6" Type="http://schemas.openxmlformats.org/officeDocument/2006/relationships/hyperlink" Target="http://askjan.org/landingpage/Hawaii2014/Siperstein%20Romano%20Marketing%20Study.pdf" TargetMode="External"/><Relationship Id="rId5" Type="http://schemas.openxmlformats.org/officeDocument/2006/relationships/hyperlink" Target="http://www.emeraldinsight.com/doi/abs/10.1108/IJCHM-01-2013-0022" TargetMode="External"/><Relationship Id="rId4" Type="http://schemas.openxmlformats.org/officeDocument/2006/relationships/hyperlink" Target="http://www.tandfonline.com/doi/abs/10.1080/15332845.2014.903152?journalCode=whrh20#.VNTd-v54pNM" TargetMode="External"/></Relationships>
</file>

<file path=ppt/slides/_rels/slide3.xml.rels><?xml version="1.0" encoding="UTF-8" standalone="yes"?>
<Relationships xmlns="http://schemas.openxmlformats.org/package/2006/relationships"><Relationship Id="rId26" Type="http://schemas.openxmlformats.org/officeDocument/2006/relationships/hyperlink" Target="http://respectabilityusa.com/Resources/By%20State/Idaho%20and%20Jobs%20for%20PwDs.pdf" TargetMode="External"/><Relationship Id="rId21" Type="http://schemas.openxmlformats.org/officeDocument/2006/relationships/hyperlink" Target="http://respectabilityusa.com/Resources/By%20State/Florida%20and%20Jobs%20for%20PwDs.ppt" TargetMode="External"/><Relationship Id="rId42" Type="http://schemas.openxmlformats.org/officeDocument/2006/relationships/hyperlink" Target="http://respectabilityusa.com/Resources/By%20State/Maryland%20and%20Jobs%20for%20PwDs.pdf" TargetMode="External"/><Relationship Id="rId47" Type="http://schemas.openxmlformats.org/officeDocument/2006/relationships/hyperlink" Target="http://respectabilityusa.com/Resources/By%20State/Michigan%20and%20Jobs%20for%20PwDs.ppt" TargetMode="External"/><Relationship Id="rId63" Type="http://schemas.openxmlformats.org/officeDocument/2006/relationships/hyperlink" Target="http://respectabilityusa.com/Resources/By%20State/New%20Jersey%20and%20Jobs%20for%20PwDs.ppt" TargetMode="External"/><Relationship Id="rId68" Type="http://schemas.openxmlformats.org/officeDocument/2006/relationships/hyperlink" Target="http://respectabilityusa.com/Resources/By%20State/North%20Carolina%20and%20Jobs%20for%20PwDs.pdf" TargetMode="External"/><Relationship Id="rId84" Type="http://schemas.openxmlformats.org/officeDocument/2006/relationships/hyperlink" Target="http://respectabilityusa.com/Resources/By%20State/South%20Dakota%20and%20Jobs%20for%20PwDs.pdf" TargetMode="External"/><Relationship Id="rId89" Type="http://schemas.openxmlformats.org/officeDocument/2006/relationships/hyperlink" Target="http://respectabilityusa.com/Resources/By%20State/Texas%20and%20Jobs%20for%20PwDs.ppt" TargetMode="External"/><Relationship Id="rId7" Type="http://schemas.openxmlformats.org/officeDocument/2006/relationships/hyperlink" Target="http://respectabilityusa.com/Resources/By%20State/Arizona%20and%20Jobs%20for%20PwDs.ppt" TargetMode="External"/><Relationship Id="rId71" Type="http://schemas.openxmlformats.org/officeDocument/2006/relationships/hyperlink" Target="http://respectabilityusa.com/Resources/By%20State/North%20Dakota%20and%20Jobs%20for%20PwDs.ppt" TargetMode="External"/><Relationship Id="rId92" Type="http://schemas.openxmlformats.org/officeDocument/2006/relationships/hyperlink" Target="http://respectabilityusa.com/Resources/By%20State/Vermont%20and%20Jobs%20for%20PwDs.pdf" TargetMode="External"/><Relationship Id="rId2" Type="http://schemas.openxmlformats.org/officeDocument/2006/relationships/hyperlink" Target="http://respectabilityusa.com/Resources/By%20State/Alabama%20and%20Jobs%20for%20PwDs.pdf" TargetMode="External"/><Relationship Id="rId16" Type="http://schemas.openxmlformats.org/officeDocument/2006/relationships/hyperlink" Target="http://respectabilityusa.com/Resources/By%20State/DC%20and%20Jobs%20for%20PwDs.pdf" TargetMode="External"/><Relationship Id="rId29" Type="http://schemas.openxmlformats.org/officeDocument/2006/relationships/hyperlink" Target="http://respectabilityusa.com/Resources/By%20State/Illinois%20and%20Jobs%20for%20PwDs.ppt" TargetMode="External"/><Relationship Id="rId11" Type="http://schemas.openxmlformats.org/officeDocument/2006/relationships/hyperlink" Target="http://respectabilityusa.com/Resources/By%20State/California%20and%20Jobs%20for%20PwDs.ppt" TargetMode="External"/><Relationship Id="rId24" Type="http://schemas.openxmlformats.org/officeDocument/2006/relationships/hyperlink" Target="http://respectabilityusa.com/Resources/By%20State/Hawaii%20and%20Jobs%20for%20PwDs.pdf" TargetMode="External"/><Relationship Id="rId32" Type="http://schemas.openxmlformats.org/officeDocument/2006/relationships/hyperlink" Target="http://respectabilityusa.com/Resources/By%20State/Iowa%20and%20Jobs%20for%20PwDs.pdf" TargetMode="External"/><Relationship Id="rId37" Type="http://schemas.openxmlformats.org/officeDocument/2006/relationships/hyperlink" Target="http://respectabilityusa.com/Resources/By%20State/Kentucky%20and%20Jobs%20for%20PwDs.ppt" TargetMode="External"/><Relationship Id="rId40" Type="http://schemas.openxmlformats.org/officeDocument/2006/relationships/hyperlink" Target="http://respectabilityusa.com/Resources/By%20State/Maine%20and%20Jobs%20for%20PwDs.pdf" TargetMode="External"/><Relationship Id="rId45" Type="http://schemas.openxmlformats.org/officeDocument/2006/relationships/hyperlink" Target="http://respectabilityusa.com/Resources/By%20State/Massachussetts%20and%20Jobs%20for%20PwDs.ppt" TargetMode="External"/><Relationship Id="rId53" Type="http://schemas.openxmlformats.org/officeDocument/2006/relationships/hyperlink" Target="http://respectabilityusa.com/Resources/By%20State/Missouri%20and%20Jobs%20for%20PwDs.ppt" TargetMode="External"/><Relationship Id="rId58" Type="http://schemas.openxmlformats.org/officeDocument/2006/relationships/hyperlink" Target="http://respectabilityusa.com/Resources/By%20State/Nevada%20and%20Jobs%20for%20PwDs.pdf" TargetMode="External"/><Relationship Id="rId66" Type="http://schemas.openxmlformats.org/officeDocument/2006/relationships/hyperlink" Target="http://respectabilityusa.com/Resources/By%20State/New%20York%20and%20Jobs%20for%20PwDs.pdf" TargetMode="External"/><Relationship Id="rId74" Type="http://schemas.openxmlformats.org/officeDocument/2006/relationships/hyperlink" Target="http://respectabilityusa.com/Resources/By%20State/Oklahoma%20and%20Jobs%20for%20PwDs.pdf" TargetMode="External"/><Relationship Id="rId79" Type="http://schemas.openxmlformats.org/officeDocument/2006/relationships/hyperlink" Target="http://respectabilityusa.com/Resources/By%20State/Pennsylvania%20and%20Jobs%20for%20PwDs.ppt" TargetMode="External"/><Relationship Id="rId87" Type="http://schemas.openxmlformats.org/officeDocument/2006/relationships/hyperlink" Target="http://respectabilityusa.com/Resources/By%20State/Tennessee%20and%20Jobs%20for%20PwDs.ppt" TargetMode="External"/><Relationship Id="rId102" Type="http://schemas.openxmlformats.org/officeDocument/2006/relationships/hyperlink" Target="http://respectabilityusa.com/Resources/Disability%20Employment%20First%20Planning.pdf" TargetMode="External"/><Relationship Id="rId5" Type="http://schemas.openxmlformats.org/officeDocument/2006/relationships/hyperlink" Target="http://respectabilityusa.com/Resources/By%20State/Alaska%20and%20Jobs%20for%20PwDs.ppt" TargetMode="External"/><Relationship Id="rId61" Type="http://schemas.openxmlformats.org/officeDocument/2006/relationships/hyperlink" Target="http://respectabilityusa.com/Resources/By%20State/New%20Hampshire%20and%20Jobs%20for%20PwDs.ppt" TargetMode="External"/><Relationship Id="rId82" Type="http://schemas.openxmlformats.org/officeDocument/2006/relationships/hyperlink" Target="http://respectabilityusa.com/Resources/By%20State/South%20Carolina%20and%20Jobs%20for%20PwDs.pdf" TargetMode="External"/><Relationship Id="rId90" Type="http://schemas.openxmlformats.org/officeDocument/2006/relationships/hyperlink" Target="http://respectabilityusa.com/Resources/By%20State/Utah%20and%20Jobs%20for%20PwDs.pdf" TargetMode="External"/><Relationship Id="rId95" Type="http://schemas.openxmlformats.org/officeDocument/2006/relationships/hyperlink" Target="http://respectabilityusa.com/Resources/By%20State/Virginia%20and%20Jobs%20for%20PwDs.ppt" TargetMode="External"/><Relationship Id="rId19" Type="http://schemas.openxmlformats.org/officeDocument/2006/relationships/hyperlink" Target="http://respectabilityusa.com/Resources/By%20State/Delaware%20and%20Jobs%20for%20PwDs.ppt" TargetMode="External"/><Relationship Id="rId14" Type="http://schemas.openxmlformats.org/officeDocument/2006/relationships/hyperlink" Target="http://respectabilityusa.com/Resources/By%20State/Connecticut%20and%20Jobs%20for%20PwDs.pdf" TargetMode="External"/><Relationship Id="rId22" Type="http://schemas.openxmlformats.org/officeDocument/2006/relationships/hyperlink" Target="http://respectabilityusa.com/Resources/By%20State/Georgia%20and%20Jobs%20for%20PwDs.pdf" TargetMode="External"/><Relationship Id="rId27" Type="http://schemas.openxmlformats.org/officeDocument/2006/relationships/hyperlink" Target="http://respectabilityusa.com/Resources/By%20State/Idaho%20and%20Jobs%20for%20PwDs.ppt" TargetMode="External"/><Relationship Id="rId30" Type="http://schemas.openxmlformats.org/officeDocument/2006/relationships/hyperlink" Target="http://respectabilityusa.com/Resources/By%20State/Indiana%20and%20Jobs%20for%20PwDs.pdf" TargetMode="External"/><Relationship Id="rId35" Type="http://schemas.openxmlformats.org/officeDocument/2006/relationships/hyperlink" Target="http://respectabilityusa.com/Resources/By%20State/Kansas%20and%20Jobs%20for%20PwDs.ppt" TargetMode="External"/><Relationship Id="rId43" Type="http://schemas.openxmlformats.org/officeDocument/2006/relationships/hyperlink" Target="http://respectabilityusa.com/Resources/By%20State/Maryland%20and%20Jobs%20for%20PwDs.ppt" TargetMode="External"/><Relationship Id="rId48" Type="http://schemas.openxmlformats.org/officeDocument/2006/relationships/hyperlink" Target="http://respectabilityusa.com/Resources/By%20State/Minnesota%20and%20Jobs%20for%20PwDs.pdf" TargetMode="External"/><Relationship Id="rId56" Type="http://schemas.openxmlformats.org/officeDocument/2006/relationships/hyperlink" Target="http://respectabilityusa.com/Resources/By%20State/Nebraska%20and%20Jobs%20for%20PwDs.pdf" TargetMode="External"/><Relationship Id="rId64" Type="http://schemas.openxmlformats.org/officeDocument/2006/relationships/hyperlink" Target="http://respectabilityusa.com/Resources/By%20State/New%20Mexico%20and%20Jobs%20for%20PwDs.pdf" TargetMode="External"/><Relationship Id="rId69" Type="http://schemas.openxmlformats.org/officeDocument/2006/relationships/hyperlink" Target="http://respectabilityusa.com/Resources/By%20State/North%20Carolina%20and%20Jobs%20for%20PwDs.ppt" TargetMode="External"/><Relationship Id="rId77" Type="http://schemas.openxmlformats.org/officeDocument/2006/relationships/hyperlink" Target="http://respectabilityusa.com/Resources/By%20State/Oregon%20and%20Jobs%20for%20PwDs.ppt" TargetMode="External"/><Relationship Id="rId100" Type="http://schemas.openxmlformats.org/officeDocument/2006/relationships/hyperlink" Target="http://respectabilityusa.com/Resources/By%20State/Wyoming%20and%20Jobs%20for%20PwDs.pdf" TargetMode="External"/><Relationship Id="rId8" Type="http://schemas.openxmlformats.org/officeDocument/2006/relationships/hyperlink" Target="http://respectabilityusa.com/Resources/By%20State/Arkansas%20and%20Jobs%20for%20PwDs.pdf" TargetMode="External"/><Relationship Id="rId51" Type="http://schemas.openxmlformats.org/officeDocument/2006/relationships/hyperlink" Target="http://respectabilityusa.com/Resources/By%20State/Mississippi%20and%20Jobs%20for%20PwDs.ppt" TargetMode="External"/><Relationship Id="rId72" Type="http://schemas.openxmlformats.org/officeDocument/2006/relationships/hyperlink" Target="http://respectabilityusa.com/Resources/By%20State/Ohio%20and%20Jobs%20for%20PwDs.pdf" TargetMode="External"/><Relationship Id="rId80" Type="http://schemas.openxmlformats.org/officeDocument/2006/relationships/hyperlink" Target="http://respectabilityusa.com/Resources/By%20State/Rhode%20Island%20and%20Jobs%20for%20PwDs.pdf" TargetMode="External"/><Relationship Id="rId85" Type="http://schemas.openxmlformats.org/officeDocument/2006/relationships/hyperlink" Target="http://respectabilityusa.com/Resources/By%20State/South%20Dakota%20and%20Jobs%20for%20PwDs.ppt" TargetMode="External"/><Relationship Id="rId93" Type="http://schemas.openxmlformats.org/officeDocument/2006/relationships/hyperlink" Target="http://respectabilityusa.com/Resources/By%20State/Vermont%20and%20Jobs%20for%20PwDs.ppt" TargetMode="External"/><Relationship Id="rId98" Type="http://schemas.openxmlformats.org/officeDocument/2006/relationships/hyperlink" Target="http://respectabilityusa.com/Resources/By%20State/Wisconsin%20and%20Jobs%20for%20PwDs.pdf" TargetMode="External"/><Relationship Id="rId3" Type="http://schemas.openxmlformats.org/officeDocument/2006/relationships/hyperlink" Target="http://respectabilityusa.com/Resources/By%20State/Alabama%20and%20Jobs%20for%20PwDs.ppt" TargetMode="External"/><Relationship Id="rId12" Type="http://schemas.openxmlformats.org/officeDocument/2006/relationships/hyperlink" Target="http://respectabilityusa.com/Resources/By%20State/Colorado%20%20and%20Jobs%20for%20PwDs.pdf" TargetMode="External"/><Relationship Id="rId17" Type="http://schemas.openxmlformats.org/officeDocument/2006/relationships/hyperlink" Target="http://respectabilityusa.com/Resources/By%20State/DC%20and%20Jobs%20for%20PwDs.ppt" TargetMode="External"/><Relationship Id="rId25" Type="http://schemas.openxmlformats.org/officeDocument/2006/relationships/hyperlink" Target="http://respectabilityusa.com/Resources/By%20State/Hawaii%20and%20Jobs%20for%20PwDs.ppt" TargetMode="External"/><Relationship Id="rId33" Type="http://schemas.openxmlformats.org/officeDocument/2006/relationships/hyperlink" Target="http://respectabilityusa.com/Resources/By%20State/Iowa%20and%20Jobs%20for%20PwDs.ppt" TargetMode="External"/><Relationship Id="rId38" Type="http://schemas.openxmlformats.org/officeDocument/2006/relationships/hyperlink" Target="http://respectabilityusa.com/Resources/By%20State/Louisiana%20and%20Jobs%20for%20PwDs.pdf" TargetMode="External"/><Relationship Id="rId46" Type="http://schemas.openxmlformats.org/officeDocument/2006/relationships/hyperlink" Target="http://respectabilityusa.com/Resources/By%20State/Michigan%20and%20Jobs%20for%20PwDs.pdf" TargetMode="External"/><Relationship Id="rId59" Type="http://schemas.openxmlformats.org/officeDocument/2006/relationships/hyperlink" Target="http://respectabilityusa.com/Resources/By%20State/Nevada%20and%20Jobs%20for%20PwDs.ppt" TargetMode="External"/><Relationship Id="rId67" Type="http://schemas.openxmlformats.org/officeDocument/2006/relationships/hyperlink" Target="http://respectabilityusa.com/Resources/By%20State/New%20York%20and%20Jobs%20for%20PwDs.ppt" TargetMode="External"/><Relationship Id="rId103" Type="http://schemas.openxmlformats.org/officeDocument/2006/relationships/hyperlink" Target="http://respectabilityusa.com/Resources/Tool%20for%20States%20Dec%202014.docx" TargetMode="External"/><Relationship Id="rId20" Type="http://schemas.openxmlformats.org/officeDocument/2006/relationships/hyperlink" Target="http://respectabilityusa.com/Resources/By%20State/Florida%20and%20Jobs%20for%20PwDs.pdf" TargetMode="External"/><Relationship Id="rId41" Type="http://schemas.openxmlformats.org/officeDocument/2006/relationships/hyperlink" Target="http://respectabilityusa.com/Resources/By%20State/Maine%20and%20Jobs%20for%20PwDs.ppt" TargetMode="External"/><Relationship Id="rId54" Type="http://schemas.openxmlformats.org/officeDocument/2006/relationships/hyperlink" Target="http://respectabilityusa.com/Resources/By%20State/Montana%20and%20Jobs%20for%20PwDs.pdf" TargetMode="External"/><Relationship Id="rId62" Type="http://schemas.openxmlformats.org/officeDocument/2006/relationships/hyperlink" Target="http://respectabilityusa.com/Resources/By%20State/New%20Jersey%20and%20Jobs%20for%20PwDs.pdf" TargetMode="External"/><Relationship Id="rId70" Type="http://schemas.openxmlformats.org/officeDocument/2006/relationships/hyperlink" Target="http://respectabilityusa.com/Resources/By%20State/North%20Dakota%20and%20Jobs%20for%20PwDs.pdf" TargetMode="External"/><Relationship Id="rId75" Type="http://schemas.openxmlformats.org/officeDocument/2006/relationships/hyperlink" Target="http://respectabilityusa.com/Resources/By%20State/Oklahoma%20and%20Jobs%20for%20PwDs.ppt" TargetMode="External"/><Relationship Id="rId83" Type="http://schemas.openxmlformats.org/officeDocument/2006/relationships/hyperlink" Target="http://respectabilityusa.com/Resources/By%20State/South%20Carolina%20and%20Jobs%20for%20PwDs.ppt" TargetMode="External"/><Relationship Id="rId88" Type="http://schemas.openxmlformats.org/officeDocument/2006/relationships/hyperlink" Target="http://respectabilityusa.com/Resources/By%20State/Texas%20and%20Jobs%20for%20PwDs.pdf" TargetMode="External"/><Relationship Id="rId91" Type="http://schemas.openxmlformats.org/officeDocument/2006/relationships/hyperlink" Target="http://respectabilityusa.com/Resources/By%20State/Utah%20and%20Jobs%20for%20PwDs.ppt" TargetMode="External"/><Relationship Id="rId96" Type="http://schemas.openxmlformats.org/officeDocument/2006/relationships/hyperlink" Target="http://respectabilityusa.com/Resources/By%20State/Washington%20and%20Jobs%20for%20PwDs.pdf" TargetMode="External"/><Relationship Id="rId1" Type="http://schemas.openxmlformats.org/officeDocument/2006/relationships/slideLayout" Target="../slideLayouts/slideLayout2.xml"/><Relationship Id="rId6" Type="http://schemas.openxmlformats.org/officeDocument/2006/relationships/hyperlink" Target="http://respectabilityusa.com/Resources/By%20State/Arizona%20and%20Jobs%20for%20PwDs.pdf" TargetMode="External"/><Relationship Id="rId15" Type="http://schemas.openxmlformats.org/officeDocument/2006/relationships/hyperlink" Target="http://respectabilityusa.com/Resources/By%20State/Connecticut%20and%20Jobs%20for%20PwDs.ppt" TargetMode="External"/><Relationship Id="rId23" Type="http://schemas.openxmlformats.org/officeDocument/2006/relationships/hyperlink" Target="http://respectabilityusa.com/Resources/By%20State/Georgia%20and%20Jobs%20for%20PwDs.ppt" TargetMode="External"/><Relationship Id="rId28" Type="http://schemas.openxmlformats.org/officeDocument/2006/relationships/hyperlink" Target="http://respectabilityusa.com/Resources/By%20State/Illinois%20and%20Jobs%20for%20PwDs.pdf" TargetMode="External"/><Relationship Id="rId36" Type="http://schemas.openxmlformats.org/officeDocument/2006/relationships/hyperlink" Target="http://respectabilityusa.com/Resources/By%20State/Kentucky%20and%20Jobs%20for%20PwDs.pdf" TargetMode="External"/><Relationship Id="rId49" Type="http://schemas.openxmlformats.org/officeDocument/2006/relationships/hyperlink" Target="http://respectabilityusa.com/Resources/By%20State/Minnesota%20and%20Jobs%20for%20PwDs.ppt" TargetMode="External"/><Relationship Id="rId57" Type="http://schemas.openxmlformats.org/officeDocument/2006/relationships/hyperlink" Target="http://respectabilityusa.com/Resources/By%20State/Nebraska%20and%20Jobs%20for%20PwDs.ppt" TargetMode="External"/><Relationship Id="rId10" Type="http://schemas.openxmlformats.org/officeDocument/2006/relationships/hyperlink" Target="http://respectabilityusa.com/Resources/By%20State/California%20and%20Jobs%20for%20PwDs.pdf" TargetMode="External"/><Relationship Id="rId31" Type="http://schemas.openxmlformats.org/officeDocument/2006/relationships/hyperlink" Target="http://respectabilityusa.com/Resources/By%20State/Indiana%20and%20Jobs%20for%20PwDs.ppt" TargetMode="External"/><Relationship Id="rId44" Type="http://schemas.openxmlformats.org/officeDocument/2006/relationships/hyperlink" Target="http://respectabilityusa.com/Resources/By%20State/Massachussetts%20and%20Jobs%20for%20PwDs.pdf" TargetMode="External"/><Relationship Id="rId52" Type="http://schemas.openxmlformats.org/officeDocument/2006/relationships/hyperlink" Target="http://respectabilityusa.com/Resources/By%20State/Missouri%20and%20Jobs%20for%20PwDs.pdf" TargetMode="External"/><Relationship Id="rId60" Type="http://schemas.openxmlformats.org/officeDocument/2006/relationships/hyperlink" Target="http://respectabilityusa.com/Resources/By%20State/New%20Hampshire%20and%20Jobs%20for%20PwDs.pdf" TargetMode="External"/><Relationship Id="rId65" Type="http://schemas.openxmlformats.org/officeDocument/2006/relationships/hyperlink" Target="http://respectabilityusa.com/Resources/By%20State/New%20Mexico%20and%20Jobs%20for%20PwDs.ppt" TargetMode="External"/><Relationship Id="rId73" Type="http://schemas.openxmlformats.org/officeDocument/2006/relationships/hyperlink" Target="http://respectabilityusa.com/Resources/By%20State/Ohio%20and%20Jobs%20for%20PwDs.ppt" TargetMode="External"/><Relationship Id="rId78" Type="http://schemas.openxmlformats.org/officeDocument/2006/relationships/hyperlink" Target="http://respectabilityusa.com/Resources/By%20State/Pennsylvania%20and%20Jobs%20for%20PwDs.pdf" TargetMode="External"/><Relationship Id="rId81" Type="http://schemas.openxmlformats.org/officeDocument/2006/relationships/hyperlink" Target="http://respectabilityusa.com/Resources/By%20State/Rhode%20Island%20and%20Jobs%20for%20PwDs.ppt" TargetMode="External"/><Relationship Id="rId86" Type="http://schemas.openxmlformats.org/officeDocument/2006/relationships/hyperlink" Target="http://respectabilityusa.com/Resources/By%20State/Tennessee%20and%20Jobs%20for%20PwDs.pdf" TargetMode="External"/><Relationship Id="rId94" Type="http://schemas.openxmlformats.org/officeDocument/2006/relationships/hyperlink" Target="http://respectabilityusa.com/Resources/By%20State/Virginia%20and%20Jobs%20for%20PwDs.pdf" TargetMode="External"/><Relationship Id="rId99" Type="http://schemas.openxmlformats.org/officeDocument/2006/relationships/hyperlink" Target="http://respectabilityusa.com/Resources/By%20State/Wisconsin%20and%20Jobs%20for%20PwDs.ppt" TargetMode="External"/><Relationship Id="rId101" Type="http://schemas.openxmlformats.org/officeDocument/2006/relationships/hyperlink" Target="http://respectabilityusa.com/Resources/By%20State/Wyoming%20and%20Jobs%20for%20PwDs.ppt" TargetMode="External"/><Relationship Id="rId4" Type="http://schemas.openxmlformats.org/officeDocument/2006/relationships/hyperlink" Target="http://respectabilityusa.com/Resources/By%20State/Alaska%20and%20Jobs%20for%20PwDs.pdf" TargetMode="External"/><Relationship Id="rId9" Type="http://schemas.openxmlformats.org/officeDocument/2006/relationships/hyperlink" Target="http://respectabilityusa.com/Resources/By%20State/Arkansas%20and%20Jobs%20for%20PwDs.ppt" TargetMode="External"/><Relationship Id="rId13" Type="http://schemas.openxmlformats.org/officeDocument/2006/relationships/hyperlink" Target="http://respectabilityusa.com/Resources/By%20State/Colorado%20%20and%20Jobs%20for%20PwDs.ppt" TargetMode="External"/><Relationship Id="rId18" Type="http://schemas.openxmlformats.org/officeDocument/2006/relationships/hyperlink" Target="http://respectabilityusa.com/Resources/By%20State/Delaware%20and%20Jobs%20for%20PwDs.pdf" TargetMode="External"/><Relationship Id="rId39" Type="http://schemas.openxmlformats.org/officeDocument/2006/relationships/hyperlink" Target="http://respectabilityusa.com/Resources/By%20State/Louisiana%20and%20Jobs%20for%20PwDs.ppt" TargetMode="External"/><Relationship Id="rId34" Type="http://schemas.openxmlformats.org/officeDocument/2006/relationships/hyperlink" Target="http://respectabilityusa.com/Resources/By%20State/Kansas%20and%20Jobs%20for%20PwDs.pdf" TargetMode="External"/><Relationship Id="rId50" Type="http://schemas.openxmlformats.org/officeDocument/2006/relationships/hyperlink" Target="http://respectabilityusa.com/Resources/By%20State/Mississippi%20and%20Jobs%20for%20PwDs.pdf" TargetMode="External"/><Relationship Id="rId55" Type="http://schemas.openxmlformats.org/officeDocument/2006/relationships/hyperlink" Target="http://respectabilityusa.com/Resources/By%20State/Montana%20and%20Jobs%20for%20PwDs.ppt" TargetMode="External"/><Relationship Id="rId76" Type="http://schemas.openxmlformats.org/officeDocument/2006/relationships/hyperlink" Target="http://respectabilityusa.com/Resources/By%20State/Oregon%20and%20Jobs%20for%20PwDs.pdf" TargetMode="External"/><Relationship Id="rId97" Type="http://schemas.openxmlformats.org/officeDocument/2006/relationships/hyperlink" Target="http://respectabilityusa.com/Resources/By%20State/Washington%20and%20Jobs%20for%20PwDs.ppt"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RespectAbilityUSA.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www.marriott.com/hotels/travel/omalv-courtyard-omaha-lavista/" TargetMode="External"/><Relationship Id="rId7" Type="http://schemas.openxmlformats.org/officeDocument/2006/relationships/image" Target="../media/image8.png"/><Relationship Id="rId2" Type="http://schemas.openxmlformats.org/officeDocument/2006/relationships/hyperlink" Target="http://embassysuites3.hilton.com/en/hotels/nebraska/embassy-suites-omaha-la-vista-hotel-and-conference-center-OMAESES/index.html" TargetMode="Externa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hyperlink" Target="http://respectabilityusa.com/white-house-recognizes-importance-of-jobs-for-people-with-disabilities-embassy-suites-omaha-is-prime-example-of-progres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cqx.sagepub.com/content/53/1/40.shor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cqx.sagepub.com/content/early/2014/10/07/1938965514551633.abstract"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ubtitle 1"/>
          <p:cNvSpPr>
            <a:spLocks noGrp="1"/>
          </p:cNvSpPr>
          <p:nvPr>
            <p:ph type="subTitle" idx="1"/>
          </p:nvPr>
        </p:nvSpPr>
        <p:spPr>
          <a:xfrm>
            <a:off x="381000" y="4267200"/>
            <a:ext cx="8229600" cy="1600200"/>
          </a:xfrm>
        </p:spPr>
        <p:txBody>
          <a:bodyPr/>
          <a:lstStyle/>
          <a:p>
            <a:r>
              <a:rPr lang="ja-JP" altLang="en-US" sz="2800" b="1" smtClean="0">
                <a:solidFill>
                  <a:schemeClr val="tx1"/>
                </a:solidFill>
              </a:rPr>
              <a:t>“</a:t>
            </a:r>
            <a:r>
              <a:rPr lang="en-US" altLang="ja-JP" sz="2800" b="1" smtClean="0">
                <a:solidFill>
                  <a:schemeClr val="tx1"/>
                </a:solidFill>
              </a:rPr>
              <a:t>Best Practices &amp; Success in Inclusive Employment </a:t>
            </a:r>
            <a:endParaRPr lang="en-US" altLang="ja-JP" sz="2800" smtClean="0">
              <a:solidFill>
                <a:schemeClr val="tx1"/>
              </a:solidFill>
            </a:endParaRPr>
          </a:p>
          <a:p>
            <a:r>
              <a:rPr lang="en-US" altLang="en-US" sz="2800" b="1" smtClean="0">
                <a:solidFill>
                  <a:schemeClr val="tx1"/>
                </a:solidFill>
              </a:rPr>
              <a:t>in the Hospitality Sector</a:t>
            </a:r>
            <a:r>
              <a:rPr lang="ja-JP" altLang="en-US" sz="2800" b="1" smtClean="0">
                <a:solidFill>
                  <a:schemeClr val="tx1"/>
                </a:solidFill>
              </a:rPr>
              <a:t>”</a:t>
            </a:r>
            <a:endParaRPr lang="en-US" altLang="ja-JP" sz="2800" b="1" smtClean="0">
              <a:solidFill>
                <a:schemeClr val="tx1"/>
              </a:solidFill>
            </a:endParaRPr>
          </a:p>
          <a:p>
            <a:r>
              <a:rPr lang="en-US" altLang="en-US" sz="2400" smtClean="0">
                <a:solidFill>
                  <a:schemeClr val="tx1"/>
                </a:solidFill>
              </a:rPr>
              <a:t>Valentini Kalargyrou, Ph.D., David Scott and LeAndra Collins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6350" y="-6350"/>
            <a:ext cx="9150350" cy="1149350"/>
          </a:xfrm>
        </p:spPr>
        <p:txBody>
          <a:bodyPr/>
          <a:lstStyle/>
          <a:p>
            <a:pPr eaLnBrk="1" hangingPunct="1"/>
            <a:r>
              <a:rPr lang="en-US" altLang="en-US" sz="4000" smtClean="0"/>
              <a:t>Gaining a Competitive Advantage</a:t>
            </a:r>
          </a:p>
        </p:txBody>
      </p:sp>
      <p:sp>
        <p:nvSpPr>
          <p:cNvPr id="51203" name="Content Placeholder 2"/>
          <p:cNvSpPr>
            <a:spLocks noGrp="1"/>
          </p:cNvSpPr>
          <p:nvPr>
            <p:ph idx="1"/>
          </p:nvPr>
        </p:nvSpPr>
        <p:spPr>
          <a:xfrm>
            <a:off x="152400" y="1681163"/>
            <a:ext cx="8915400" cy="3957637"/>
          </a:xfrm>
        </p:spPr>
        <p:txBody>
          <a:bodyPr/>
          <a:lstStyle/>
          <a:p>
            <a:pPr algn="just" eaLnBrk="1" hangingPunct="1">
              <a:lnSpc>
                <a:spcPct val="90000"/>
              </a:lnSpc>
            </a:pPr>
            <a:r>
              <a:rPr lang="en-US" altLang="en-US" sz="2100" smtClean="0"/>
              <a:t>Two studies; selected companies with disability inclusion initiatives</a:t>
            </a:r>
          </a:p>
          <a:p>
            <a:pPr algn="just" eaLnBrk="1" hangingPunct="1">
              <a:lnSpc>
                <a:spcPct val="90000"/>
              </a:lnSpc>
            </a:pPr>
            <a:r>
              <a:rPr lang="en-US" altLang="en-US" sz="2100" smtClean="0"/>
              <a:t>Based on Grant’s model of resource-based approach (see exhibit 1)</a:t>
            </a:r>
          </a:p>
          <a:p>
            <a:pPr algn="just" eaLnBrk="1" hangingPunct="1">
              <a:lnSpc>
                <a:spcPct val="90000"/>
              </a:lnSpc>
            </a:pPr>
            <a:r>
              <a:rPr lang="en-US" altLang="en-US" sz="2100" smtClean="0"/>
              <a:t>Benefits (competitive advantage)</a:t>
            </a:r>
          </a:p>
          <a:p>
            <a:pPr lvl="1" algn="just" eaLnBrk="1" hangingPunct="1">
              <a:lnSpc>
                <a:spcPct val="90000"/>
              </a:lnSpc>
            </a:pPr>
            <a:r>
              <a:rPr lang="en-US" altLang="en-US" sz="2100" smtClean="0"/>
              <a:t>Lower turnover, increased psychological safety and productivity</a:t>
            </a:r>
          </a:p>
          <a:p>
            <a:pPr lvl="1" algn="just" eaLnBrk="1" hangingPunct="1">
              <a:lnSpc>
                <a:spcPct val="90000"/>
              </a:lnSpc>
            </a:pPr>
            <a:r>
              <a:rPr lang="en-US" altLang="en-US" sz="2100" smtClean="0"/>
              <a:t>Improved innovation, problem solving abilities, ability to compete in all markets, react to expectations of diverse consumers.</a:t>
            </a:r>
          </a:p>
          <a:p>
            <a:pPr lvl="1" algn="just" eaLnBrk="1" hangingPunct="1">
              <a:lnSpc>
                <a:spcPct val="90000"/>
              </a:lnSpc>
            </a:pPr>
            <a:r>
              <a:rPr lang="en-US" altLang="en-US" sz="2100" smtClean="0"/>
              <a:t>Establishing positive company image and increasing customer satisfaction</a:t>
            </a:r>
          </a:p>
          <a:p>
            <a:pPr lvl="1" algn="just" eaLnBrk="1" hangingPunct="1">
              <a:lnSpc>
                <a:spcPct val="90000"/>
              </a:lnSpc>
            </a:pPr>
            <a:r>
              <a:rPr lang="en-US" altLang="en-US" sz="2100" smtClean="0"/>
              <a:t>Positive effects on workforce </a:t>
            </a:r>
          </a:p>
          <a:p>
            <a:pPr algn="just" eaLnBrk="1" hangingPunct="1">
              <a:lnSpc>
                <a:spcPct val="90000"/>
              </a:lnSpc>
            </a:pPr>
            <a:r>
              <a:rPr lang="en-US" altLang="en-US" sz="2100" smtClean="0"/>
              <a:t>Challenges</a:t>
            </a:r>
          </a:p>
          <a:p>
            <a:pPr lvl="1" algn="just" eaLnBrk="1" hangingPunct="1">
              <a:lnSpc>
                <a:spcPct val="90000"/>
              </a:lnSpc>
            </a:pPr>
            <a:r>
              <a:rPr lang="en-US" altLang="en-US" sz="2100" smtClean="0"/>
              <a:t>Stereotyping/skepticism</a:t>
            </a:r>
          </a:p>
          <a:p>
            <a:pPr lvl="2" algn="just" eaLnBrk="1" hangingPunct="1">
              <a:lnSpc>
                <a:spcPct val="90000"/>
              </a:lnSpc>
            </a:pPr>
            <a:r>
              <a:rPr lang="en-US" altLang="en-US" sz="2100" smtClean="0"/>
              <a:t>New studies show mixed results (</a:t>
            </a:r>
            <a:r>
              <a:rPr lang="en-US" altLang="en-US" sz="2100" smtClean="0">
                <a:hlinkClick r:id="rId3"/>
              </a:rPr>
              <a:t>Kuo and Kalargyrou 2014</a:t>
            </a:r>
            <a:r>
              <a:rPr lang="en-US" altLang="en-US" sz="2100" smtClean="0"/>
              <a:t>)</a:t>
            </a:r>
          </a:p>
          <a:p>
            <a:pPr lvl="1" algn="just" eaLnBrk="1" hangingPunct="1">
              <a:lnSpc>
                <a:spcPct val="90000"/>
              </a:lnSpc>
            </a:pPr>
            <a:r>
              <a:rPr lang="en-US" altLang="en-US" sz="2100" smtClean="0"/>
              <a:t>Productivity issues when there is a mismatch between position and abilities</a:t>
            </a:r>
          </a:p>
        </p:txBody>
      </p:sp>
      <p:sp>
        <p:nvSpPr>
          <p:cNvPr id="51204" name="Rectangle 1"/>
          <p:cNvSpPr>
            <a:spLocks noChangeArrowheads="1"/>
          </p:cNvSpPr>
          <p:nvPr/>
        </p:nvSpPr>
        <p:spPr bwMode="auto">
          <a:xfrm>
            <a:off x="2362200" y="1306513"/>
            <a:ext cx="6781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itchFamily="2" charset="2"/>
              <a:buChar char="v"/>
              <a:defRPr sz="3200">
                <a:solidFill>
                  <a:schemeClr val="tx1"/>
                </a:solidFill>
                <a:latin typeface="Calibri" pitchFamily="34" charset="0"/>
                <a:ea typeface="ＭＳ Ｐゴシック" pitchFamily="34" charset="-128"/>
              </a:defRPr>
            </a:lvl1pPr>
            <a:lvl2pPr marL="742950" indent="-285750">
              <a:spcBef>
                <a:spcPct val="20000"/>
              </a:spcBef>
              <a:buFont typeface="Wingdings" pitchFamily="2" charset="2"/>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Wingdings" pitchFamily="2" charset="2"/>
              <a:buChar char="Ø"/>
              <a:defRPr sz="2000">
                <a:solidFill>
                  <a:schemeClr val="tx1"/>
                </a:solidFill>
                <a:latin typeface="Calibri" pitchFamily="34" charset="0"/>
                <a:ea typeface="ＭＳ Ｐゴシック" pitchFamily="34" charset="-128"/>
              </a:defRPr>
            </a:lvl4pPr>
            <a:lvl5pPr marL="2057400" indent="-228600">
              <a:spcBef>
                <a:spcPct val="20000"/>
              </a:spcBef>
              <a:buFont typeface="Courier New" pitchFamily="49" charset="0"/>
              <a:buChar char="o"/>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600">
                <a:hlinkClick r:id="rId4"/>
              </a:rPr>
              <a:t>Kalargyrou, 2014</a:t>
            </a:r>
            <a:r>
              <a:rPr lang="en-US" altLang="en-US" sz="1600"/>
              <a:t>; </a:t>
            </a:r>
            <a:r>
              <a:rPr lang="en-US" altLang="en-US" sz="1600">
                <a:hlinkClick r:id="rId5"/>
              </a:rPr>
              <a:t>Kalargyrou and Volis, 2014</a:t>
            </a:r>
            <a:endParaRPr lang="en-US" altLang="en-US" sz="16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r>
              <a:rPr lang="en-US" altLang="en-US" sz="4000" smtClean="0"/>
              <a:t>Gaining a Competitive Advantage </a:t>
            </a:r>
            <a:r>
              <a:rPr lang="en-US" altLang="en-US" sz="2000" smtClean="0"/>
              <a:t>(cont.)</a:t>
            </a:r>
            <a:endParaRPr lang="en-US" altLang="en-US" sz="1800" smtClean="0"/>
          </a:p>
        </p:txBody>
      </p:sp>
      <p:sp>
        <p:nvSpPr>
          <p:cNvPr id="52227" name="Content Placeholder 2"/>
          <p:cNvSpPr>
            <a:spLocks noGrp="1"/>
          </p:cNvSpPr>
          <p:nvPr>
            <p:ph idx="1"/>
          </p:nvPr>
        </p:nvSpPr>
        <p:spPr>
          <a:xfrm>
            <a:off x="76200" y="1722438"/>
            <a:ext cx="9144000" cy="4525962"/>
          </a:xfrm>
        </p:spPr>
        <p:txBody>
          <a:bodyPr/>
          <a:lstStyle/>
          <a:p>
            <a:pPr eaLnBrk="1" hangingPunct="1"/>
            <a:r>
              <a:rPr lang="en-US" altLang="en-US" sz="2600" smtClean="0"/>
              <a:t>Best practices</a:t>
            </a:r>
          </a:p>
          <a:p>
            <a:pPr lvl="1" eaLnBrk="1" hangingPunct="1"/>
            <a:r>
              <a:rPr lang="en-US" altLang="en-US" sz="2600" smtClean="0"/>
              <a:t>Leadership commitment and appropriate management style</a:t>
            </a:r>
          </a:p>
          <a:p>
            <a:pPr lvl="1" eaLnBrk="1" hangingPunct="1"/>
            <a:r>
              <a:rPr lang="en-US" altLang="en-US" sz="2600" smtClean="0"/>
              <a:t>Matching abilities with position</a:t>
            </a:r>
          </a:p>
          <a:p>
            <a:pPr lvl="1" eaLnBrk="1" hangingPunct="1"/>
            <a:r>
              <a:rPr lang="en-US" altLang="en-US" sz="2600" smtClean="0"/>
              <a:t>Training </a:t>
            </a:r>
          </a:p>
          <a:p>
            <a:pPr lvl="1" eaLnBrk="1" hangingPunct="1"/>
            <a:r>
              <a:rPr lang="en-US" altLang="en-US" sz="2600" smtClean="0"/>
              <a:t>Holding all employees accountable to the same standards</a:t>
            </a:r>
          </a:p>
          <a:p>
            <a:pPr lvl="1" eaLnBrk="1" hangingPunct="1"/>
            <a:r>
              <a:rPr lang="en-US" altLang="en-US" sz="2600" smtClean="0"/>
              <a:t>Dedicated department/person </a:t>
            </a:r>
          </a:p>
          <a:p>
            <a:pPr lvl="1" eaLnBrk="1" hangingPunct="1"/>
            <a:r>
              <a:rPr lang="en-US" altLang="en-US" sz="2600" smtClean="0"/>
              <a:t>Partnering with school systems, local agencies and disability groups</a:t>
            </a:r>
          </a:p>
          <a:p>
            <a:pPr lvl="1" eaLnBrk="1" hangingPunct="1"/>
            <a:r>
              <a:rPr lang="en-US" altLang="en-US" sz="2600" smtClean="0"/>
              <a:t>Establishing disability champions and ambassadors</a:t>
            </a:r>
          </a:p>
          <a:p>
            <a:pPr lvl="1" eaLnBrk="1" hangingPunct="1">
              <a:buFont typeface="Arial" pitchFamily="34" charset="0"/>
              <a:buNone/>
            </a:pPr>
            <a:endParaRPr lang="en-US" altLang="en-US" sz="2600" smtClean="0"/>
          </a:p>
        </p:txBody>
      </p:sp>
      <p:sp>
        <p:nvSpPr>
          <p:cNvPr id="52228" name="Rectangle 1"/>
          <p:cNvSpPr>
            <a:spLocks noChangeArrowheads="1"/>
          </p:cNvSpPr>
          <p:nvPr/>
        </p:nvSpPr>
        <p:spPr bwMode="auto">
          <a:xfrm>
            <a:off x="1981200" y="1306513"/>
            <a:ext cx="6781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itchFamily="2" charset="2"/>
              <a:buChar char="v"/>
              <a:defRPr sz="3200">
                <a:solidFill>
                  <a:schemeClr val="tx1"/>
                </a:solidFill>
                <a:latin typeface="Calibri" pitchFamily="34" charset="0"/>
                <a:ea typeface="ＭＳ Ｐゴシック" pitchFamily="34" charset="-128"/>
              </a:defRPr>
            </a:lvl1pPr>
            <a:lvl2pPr marL="742950" indent="-285750">
              <a:spcBef>
                <a:spcPct val="20000"/>
              </a:spcBef>
              <a:buFont typeface="Wingdings" pitchFamily="2" charset="2"/>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Wingdings" pitchFamily="2" charset="2"/>
              <a:buChar char="Ø"/>
              <a:defRPr sz="2000">
                <a:solidFill>
                  <a:schemeClr val="tx1"/>
                </a:solidFill>
                <a:latin typeface="Calibri" pitchFamily="34" charset="0"/>
                <a:ea typeface="ＭＳ Ｐゴシック" pitchFamily="34" charset="-128"/>
              </a:defRPr>
            </a:lvl4pPr>
            <a:lvl5pPr marL="2057400" indent="-228600">
              <a:spcBef>
                <a:spcPct val="20000"/>
              </a:spcBef>
              <a:buFont typeface="Courier New" pitchFamily="49" charset="0"/>
              <a:buChar char="o"/>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800">
                <a:latin typeface="Arial" pitchFamily="34" charset="0"/>
                <a:hlinkClick r:id="rId3"/>
              </a:rPr>
              <a:t>Kalargyrou, 2014</a:t>
            </a:r>
            <a:r>
              <a:rPr lang="en-US" altLang="en-US" sz="1800">
                <a:latin typeface="Arial" pitchFamily="34" charset="0"/>
              </a:rPr>
              <a:t>; </a:t>
            </a:r>
            <a:r>
              <a:rPr lang="en-US" altLang="en-US" sz="1800">
                <a:latin typeface="Arial" pitchFamily="34" charset="0"/>
                <a:hlinkClick r:id="rId4"/>
              </a:rPr>
              <a:t>Kalargyrou and Volis, 2014</a:t>
            </a:r>
            <a:endParaRPr lang="en-US" altLang="en-US" sz="1800">
              <a:latin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eaLnBrk="1" hangingPunct="1"/>
            <a:r>
              <a:rPr lang="en-US" altLang="en-US" sz="3800" smtClean="0"/>
              <a:t>Gaining a Competitive Advantage</a:t>
            </a:r>
            <a:br>
              <a:rPr lang="en-US" altLang="en-US" sz="3800" smtClean="0"/>
            </a:br>
            <a:r>
              <a:rPr lang="en-US" altLang="en-US" sz="2300" smtClean="0"/>
              <a:t>Exhibit 1</a:t>
            </a:r>
            <a:endParaRPr lang="en-US" altLang="en-US" sz="1800" smtClean="0"/>
          </a:p>
        </p:txBody>
      </p:sp>
      <p:grpSp>
        <p:nvGrpSpPr>
          <p:cNvPr id="53251" name="Group 6"/>
          <p:cNvGrpSpPr>
            <a:grpSpLocks/>
          </p:cNvGrpSpPr>
          <p:nvPr/>
        </p:nvGrpSpPr>
        <p:grpSpPr bwMode="auto">
          <a:xfrm>
            <a:off x="1141413" y="1257300"/>
            <a:ext cx="6546850" cy="4762500"/>
            <a:chOff x="876300" y="-2721"/>
            <a:chExt cx="8619180" cy="6670221"/>
          </a:xfrm>
        </p:grpSpPr>
        <p:sp>
          <p:nvSpPr>
            <p:cNvPr id="8" name="Rounded Rectangle 7"/>
            <p:cNvSpPr/>
            <p:nvPr/>
          </p:nvSpPr>
          <p:spPr>
            <a:xfrm>
              <a:off x="876300" y="-2721"/>
              <a:ext cx="8610820" cy="1067235"/>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8984" tIns="24492" rIns="48984" bIns="24492" anchor="ctr"/>
            <a:lstStyle/>
            <a:p>
              <a:pPr algn="ctr" defTabSz="457068" fontAlgn="auto">
                <a:spcBef>
                  <a:spcPts val="0"/>
                </a:spcBef>
                <a:spcAft>
                  <a:spcPts val="0"/>
                </a:spcAft>
                <a:defRPr/>
              </a:pPr>
              <a:r>
                <a:rPr lang="en-US" sz="2000" b="1" dirty="0">
                  <a:solidFill>
                    <a:schemeClr val="bg1"/>
                  </a:solidFill>
                  <a:latin typeface="Calibri" panose="020F0502020204030204" pitchFamily="34" charset="0"/>
                </a:rPr>
                <a:t>5. Profitability</a:t>
              </a:r>
            </a:p>
            <a:p>
              <a:pPr algn="ctr" defTabSz="457068" fontAlgn="auto">
                <a:spcBef>
                  <a:spcPts val="0"/>
                </a:spcBef>
                <a:spcAft>
                  <a:spcPts val="0"/>
                </a:spcAft>
                <a:defRPr/>
              </a:pPr>
              <a:r>
                <a:rPr lang="en-US" sz="1500" b="1" dirty="0">
                  <a:solidFill>
                    <a:schemeClr val="bg1"/>
                  </a:solidFill>
                  <a:latin typeface="Calibri" panose="020F0502020204030204" pitchFamily="34" charset="0"/>
                </a:rPr>
                <a:t>Lower Turnover, higher attendance, improved corporate reputation and consequently decreased costs and higher profits</a:t>
              </a:r>
            </a:p>
          </p:txBody>
        </p:sp>
        <p:sp>
          <p:nvSpPr>
            <p:cNvPr id="9" name="Rounded Rectangle 8"/>
            <p:cNvSpPr/>
            <p:nvPr/>
          </p:nvSpPr>
          <p:spPr>
            <a:xfrm>
              <a:off x="884660" y="1424706"/>
              <a:ext cx="8610820" cy="1142831"/>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8984" tIns="24492" rIns="48984" bIns="24492" anchor="ctr"/>
            <a:lstStyle>
              <a:lvl1pPr>
                <a:spcBef>
                  <a:spcPct val="20000"/>
                </a:spcBef>
                <a:buFont typeface="Wingdings" pitchFamily="2" charset="2"/>
                <a:buChar char="v"/>
                <a:defRPr sz="3200">
                  <a:solidFill>
                    <a:schemeClr val="tx1"/>
                  </a:solidFill>
                  <a:latin typeface="Calibri" pitchFamily="34" charset="0"/>
                  <a:ea typeface="ＭＳ Ｐゴシック" pitchFamily="34" charset="-128"/>
                </a:defRPr>
              </a:lvl1pPr>
              <a:lvl2pPr marL="742950" indent="-285750">
                <a:spcBef>
                  <a:spcPct val="20000"/>
                </a:spcBef>
                <a:buFont typeface="Wingdings" pitchFamily="2" charset="2"/>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Wingdings" pitchFamily="2" charset="2"/>
                <a:buChar char="Ø"/>
                <a:defRPr sz="2000">
                  <a:solidFill>
                    <a:schemeClr val="tx1"/>
                  </a:solidFill>
                  <a:latin typeface="Calibri" pitchFamily="34" charset="0"/>
                  <a:ea typeface="ＭＳ Ｐゴシック" pitchFamily="34" charset="-128"/>
                </a:defRPr>
              </a:lvl4pPr>
              <a:lvl5pPr marL="2057400" indent="-228600">
                <a:spcBef>
                  <a:spcPct val="20000"/>
                </a:spcBef>
                <a:buFont typeface="Courier New" pitchFamily="49" charset="0"/>
                <a:buChar char="o"/>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9pPr>
            </a:lstStyle>
            <a:p>
              <a:pPr algn="ctr">
                <a:spcBef>
                  <a:spcPct val="0"/>
                </a:spcBef>
                <a:buFontTx/>
                <a:buNone/>
              </a:pPr>
              <a:r>
                <a:rPr lang="en-US" altLang="en-US" sz="2000" b="1">
                  <a:solidFill>
                    <a:schemeClr val="bg1"/>
                  </a:solidFill>
                  <a:cs typeface="Arial" pitchFamily="34" charset="0"/>
                </a:rPr>
                <a:t>4. Strategy</a:t>
              </a:r>
              <a:endParaRPr lang="en-US" altLang="en-US" sz="1400" b="1">
                <a:solidFill>
                  <a:schemeClr val="bg1"/>
                </a:solidFill>
                <a:cs typeface="Arial" pitchFamily="34" charset="0"/>
              </a:endParaRPr>
            </a:p>
            <a:p>
              <a:pPr algn="ctr">
                <a:spcBef>
                  <a:spcPct val="0"/>
                </a:spcBef>
                <a:buFontTx/>
                <a:buNone/>
              </a:pPr>
              <a:r>
                <a:rPr lang="en-US" altLang="en-US" sz="1500" b="1">
                  <a:solidFill>
                    <a:schemeClr val="bg1"/>
                  </a:solidFill>
                  <a:cs typeface="Arial" pitchFamily="34" charset="0"/>
                </a:rPr>
                <a:t>Proactively recruit people with disabilities. Develop disability inclusion programs.</a:t>
              </a:r>
            </a:p>
          </p:txBody>
        </p:sp>
        <p:sp>
          <p:nvSpPr>
            <p:cNvPr id="10" name="Rounded Rectangle 9"/>
            <p:cNvSpPr/>
            <p:nvPr/>
          </p:nvSpPr>
          <p:spPr>
            <a:xfrm>
              <a:off x="876300" y="2818783"/>
              <a:ext cx="8610820" cy="1105033"/>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8984" tIns="24492" rIns="48984" bIns="24492" anchor="ctr"/>
            <a:lstStyle/>
            <a:p>
              <a:pPr algn="ctr" defTabSz="457068" fontAlgn="auto">
                <a:spcBef>
                  <a:spcPts val="0"/>
                </a:spcBef>
                <a:spcAft>
                  <a:spcPts val="0"/>
                </a:spcAft>
                <a:defRPr/>
              </a:pPr>
              <a:r>
                <a:rPr lang="en-US" sz="2000" b="1" dirty="0">
                  <a:solidFill>
                    <a:schemeClr val="bg1"/>
                  </a:solidFill>
                  <a:latin typeface="Calibri" panose="020F0502020204030204" pitchFamily="34" charset="0"/>
                </a:rPr>
                <a:t>3. Sustained Competitive Advantage</a:t>
              </a:r>
            </a:p>
            <a:p>
              <a:pPr algn="ctr" defTabSz="457068" fontAlgn="auto">
                <a:spcBef>
                  <a:spcPts val="0"/>
                </a:spcBef>
                <a:spcAft>
                  <a:spcPts val="0"/>
                </a:spcAft>
                <a:defRPr/>
              </a:pPr>
              <a:r>
                <a:rPr lang="en-US" sz="1500" b="1" dirty="0">
                  <a:solidFill>
                    <a:schemeClr val="bg1"/>
                  </a:solidFill>
                  <a:latin typeface="Calibri" panose="020F0502020204030204" pitchFamily="34" charset="0"/>
                </a:rPr>
                <a:t>Bigger and better pool  of applicants, benefits from Corporate Social Responsibility </a:t>
              </a:r>
            </a:p>
          </p:txBody>
        </p:sp>
        <p:sp>
          <p:nvSpPr>
            <p:cNvPr id="11" name="Rounded Rectangle 10"/>
            <p:cNvSpPr/>
            <p:nvPr/>
          </p:nvSpPr>
          <p:spPr>
            <a:xfrm>
              <a:off x="876300" y="4190625"/>
              <a:ext cx="8610820" cy="1067235"/>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8984" tIns="24492" rIns="48984" bIns="24492" anchor="ctr"/>
            <a:lstStyle/>
            <a:p>
              <a:pPr algn="ctr" defTabSz="457068" fontAlgn="auto">
                <a:spcBef>
                  <a:spcPts val="0"/>
                </a:spcBef>
                <a:spcAft>
                  <a:spcPts val="0"/>
                </a:spcAft>
                <a:defRPr/>
              </a:pPr>
              <a:r>
                <a:rPr lang="en-US" sz="2000" b="1" dirty="0">
                  <a:solidFill>
                    <a:schemeClr val="bg1"/>
                  </a:solidFill>
                  <a:latin typeface="Calibri" panose="020F0502020204030204" pitchFamily="34" charset="0"/>
                </a:rPr>
                <a:t>2. Capabilities</a:t>
              </a:r>
            </a:p>
            <a:p>
              <a:pPr algn="ctr" defTabSz="457068" fontAlgn="auto">
                <a:spcBef>
                  <a:spcPts val="0"/>
                </a:spcBef>
                <a:spcAft>
                  <a:spcPts val="0"/>
                </a:spcAft>
                <a:defRPr/>
              </a:pPr>
              <a:r>
                <a:rPr lang="en-US" sz="1500" b="1" dirty="0">
                  <a:solidFill>
                    <a:schemeClr val="bg1"/>
                  </a:solidFill>
                  <a:latin typeface="Calibri" panose="020F0502020204030204" pitchFamily="34" charset="0"/>
                </a:rPr>
                <a:t>Company can create a culture of inclusion</a:t>
              </a:r>
            </a:p>
          </p:txBody>
        </p:sp>
        <p:sp>
          <p:nvSpPr>
            <p:cNvPr id="12" name="Rounded Rectangle 11"/>
            <p:cNvSpPr/>
            <p:nvPr/>
          </p:nvSpPr>
          <p:spPr>
            <a:xfrm>
              <a:off x="876300" y="5562467"/>
              <a:ext cx="8610820" cy="1105033"/>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8984" tIns="24492" rIns="48984" bIns="24492" anchor="ctr"/>
            <a:lstStyle/>
            <a:p>
              <a:pPr algn="ctr" defTabSz="457068" fontAlgn="auto">
                <a:spcBef>
                  <a:spcPts val="0"/>
                </a:spcBef>
                <a:spcAft>
                  <a:spcPts val="0"/>
                </a:spcAft>
                <a:defRPr/>
              </a:pPr>
              <a:r>
                <a:rPr lang="en-US" sz="2000" b="1" dirty="0">
                  <a:solidFill>
                    <a:schemeClr val="bg1"/>
                  </a:solidFill>
                  <a:latin typeface="Calibri" panose="020F0502020204030204" pitchFamily="34" charset="0"/>
                </a:rPr>
                <a:t>1. Resources (HR Resources)</a:t>
              </a:r>
            </a:p>
            <a:p>
              <a:pPr algn="ctr" defTabSz="457068" fontAlgn="auto">
                <a:spcBef>
                  <a:spcPts val="0"/>
                </a:spcBef>
                <a:spcAft>
                  <a:spcPts val="0"/>
                </a:spcAft>
                <a:defRPr/>
              </a:pPr>
              <a:r>
                <a:rPr lang="en-US" sz="1400" b="1" dirty="0">
                  <a:solidFill>
                    <a:schemeClr val="bg1"/>
                  </a:solidFill>
                  <a:latin typeface="Calibri" panose="020F0502020204030204" pitchFamily="34" charset="0"/>
                </a:rPr>
                <a:t>O</a:t>
              </a:r>
              <a:r>
                <a:rPr lang="en-US" sz="1500" b="1" dirty="0">
                  <a:solidFill>
                    <a:schemeClr val="bg1"/>
                  </a:solidFill>
                  <a:latin typeface="Calibri" panose="020F0502020204030204" pitchFamily="34" charset="0"/>
                </a:rPr>
                <a:t>pportunities to recruit an untapped skilled and loyal minority; People with disabilities</a:t>
              </a:r>
            </a:p>
          </p:txBody>
        </p:sp>
        <p:sp>
          <p:nvSpPr>
            <p:cNvPr id="13" name="Up Arrow 12"/>
            <p:cNvSpPr/>
            <p:nvPr/>
          </p:nvSpPr>
          <p:spPr>
            <a:xfrm>
              <a:off x="4991519" y="1120100"/>
              <a:ext cx="380381" cy="304606"/>
            </a:xfrm>
            <a:prstGeom prst="up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Wingdings" pitchFamily="2" charset="2"/>
                <a:buChar char="v"/>
                <a:defRPr sz="3200">
                  <a:solidFill>
                    <a:schemeClr val="tx1"/>
                  </a:solidFill>
                  <a:latin typeface="Calibri" pitchFamily="34" charset="0"/>
                  <a:ea typeface="ＭＳ Ｐゴシック" pitchFamily="34" charset="-128"/>
                </a:defRPr>
              </a:lvl1pPr>
              <a:lvl2pPr marL="742950" indent="-285750">
                <a:spcBef>
                  <a:spcPct val="20000"/>
                </a:spcBef>
                <a:buFont typeface="Wingdings" pitchFamily="2" charset="2"/>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Wingdings" pitchFamily="2" charset="2"/>
                <a:buChar char="Ø"/>
                <a:defRPr sz="2000">
                  <a:solidFill>
                    <a:schemeClr val="tx1"/>
                  </a:solidFill>
                  <a:latin typeface="Calibri" pitchFamily="34" charset="0"/>
                  <a:ea typeface="ＭＳ Ｐゴシック" pitchFamily="34" charset="-128"/>
                </a:defRPr>
              </a:lvl4pPr>
              <a:lvl5pPr marL="2057400" indent="-228600">
                <a:spcBef>
                  <a:spcPct val="20000"/>
                </a:spcBef>
                <a:buFont typeface="Courier New" pitchFamily="49" charset="0"/>
                <a:buChar char="o"/>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9pPr>
            </a:lstStyle>
            <a:p>
              <a:pPr algn="ctr">
                <a:spcBef>
                  <a:spcPct val="0"/>
                </a:spcBef>
                <a:buFontTx/>
                <a:buNone/>
              </a:pPr>
              <a:endParaRPr lang="en-US" altLang="en-US" sz="1800">
                <a:solidFill>
                  <a:srgbClr val="FFFFFF"/>
                </a:solidFill>
                <a:cs typeface="Arial" pitchFamily="34" charset="0"/>
              </a:endParaRPr>
            </a:p>
          </p:txBody>
        </p:sp>
        <p:sp>
          <p:nvSpPr>
            <p:cNvPr id="14" name="Up Arrow 13"/>
            <p:cNvSpPr/>
            <p:nvPr/>
          </p:nvSpPr>
          <p:spPr>
            <a:xfrm>
              <a:off x="4991519" y="2514176"/>
              <a:ext cx="380381" cy="304607"/>
            </a:xfrm>
            <a:prstGeom prst="up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Wingdings" pitchFamily="2" charset="2"/>
                <a:buChar char="v"/>
                <a:defRPr sz="3200">
                  <a:solidFill>
                    <a:schemeClr val="tx1"/>
                  </a:solidFill>
                  <a:latin typeface="Calibri" pitchFamily="34" charset="0"/>
                  <a:ea typeface="ＭＳ Ｐゴシック" pitchFamily="34" charset="-128"/>
                </a:defRPr>
              </a:lvl1pPr>
              <a:lvl2pPr marL="742950" indent="-285750">
                <a:spcBef>
                  <a:spcPct val="20000"/>
                </a:spcBef>
                <a:buFont typeface="Wingdings" pitchFamily="2" charset="2"/>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Wingdings" pitchFamily="2" charset="2"/>
                <a:buChar char="Ø"/>
                <a:defRPr sz="2000">
                  <a:solidFill>
                    <a:schemeClr val="tx1"/>
                  </a:solidFill>
                  <a:latin typeface="Calibri" pitchFamily="34" charset="0"/>
                  <a:ea typeface="ＭＳ Ｐゴシック" pitchFamily="34" charset="-128"/>
                </a:defRPr>
              </a:lvl4pPr>
              <a:lvl5pPr marL="2057400" indent="-228600">
                <a:spcBef>
                  <a:spcPct val="20000"/>
                </a:spcBef>
                <a:buFont typeface="Courier New" pitchFamily="49" charset="0"/>
                <a:buChar char="o"/>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9pPr>
            </a:lstStyle>
            <a:p>
              <a:pPr algn="ctr">
                <a:spcBef>
                  <a:spcPct val="0"/>
                </a:spcBef>
                <a:buFontTx/>
                <a:buNone/>
              </a:pPr>
              <a:endParaRPr lang="en-US" altLang="en-US" sz="1800">
                <a:solidFill>
                  <a:srgbClr val="FFFFFF"/>
                </a:solidFill>
                <a:cs typeface="Arial" pitchFamily="34" charset="0"/>
              </a:endParaRPr>
            </a:p>
          </p:txBody>
        </p:sp>
        <p:sp>
          <p:nvSpPr>
            <p:cNvPr id="15" name="Up Arrow 14"/>
            <p:cNvSpPr/>
            <p:nvPr/>
          </p:nvSpPr>
          <p:spPr>
            <a:xfrm>
              <a:off x="4991519" y="3886019"/>
              <a:ext cx="380381" cy="304606"/>
            </a:xfrm>
            <a:prstGeom prst="up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Wingdings" pitchFamily="2" charset="2"/>
                <a:buChar char="v"/>
                <a:defRPr sz="3200">
                  <a:solidFill>
                    <a:schemeClr val="tx1"/>
                  </a:solidFill>
                  <a:latin typeface="Calibri" pitchFamily="34" charset="0"/>
                  <a:ea typeface="ＭＳ Ｐゴシック" pitchFamily="34" charset="-128"/>
                </a:defRPr>
              </a:lvl1pPr>
              <a:lvl2pPr marL="742950" indent="-285750">
                <a:spcBef>
                  <a:spcPct val="20000"/>
                </a:spcBef>
                <a:buFont typeface="Wingdings" pitchFamily="2" charset="2"/>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Wingdings" pitchFamily="2" charset="2"/>
                <a:buChar char="Ø"/>
                <a:defRPr sz="2000">
                  <a:solidFill>
                    <a:schemeClr val="tx1"/>
                  </a:solidFill>
                  <a:latin typeface="Calibri" pitchFamily="34" charset="0"/>
                  <a:ea typeface="ＭＳ Ｐゴシック" pitchFamily="34" charset="-128"/>
                </a:defRPr>
              </a:lvl4pPr>
              <a:lvl5pPr marL="2057400" indent="-228600">
                <a:spcBef>
                  <a:spcPct val="20000"/>
                </a:spcBef>
                <a:buFont typeface="Courier New" pitchFamily="49" charset="0"/>
                <a:buChar char="o"/>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9pPr>
            </a:lstStyle>
            <a:p>
              <a:pPr algn="ctr">
                <a:spcBef>
                  <a:spcPct val="0"/>
                </a:spcBef>
                <a:buFontTx/>
                <a:buNone/>
              </a:pPr>
              <a:endParaRPr lang="en-US" altLang="en-US" sz="1800">
                <a:solidFill>
                  <a:srgbClr val="FFFFFF"/>
                </a:solidFill>
                <a:cs typeface="Arial" pitchFamily="34" charset="0"/>
              </a:endParaRPr>
            </a:p>
          </p:txBody>
        </p:sp>
        <p:sp>
          <p:nvSpPr>
            <p:cNvPr id="16" name="Up Arrow 15"/>
            <p:cNvSpPr/>
            <p:nvPr/>
          </p:nvSpPr>
          <p:spPr>
            <a:xfrm>
              <a:off x="4991519" y="5257860"/>
              <a:ext cx="380381" cy="304607"/>
            </a:xfrm>
            <a:prstGeom prst="up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Wingdings" pitchFamily="2" charset="2"/>
                <a:buChar char="v"/>
                <a:defRPr sz="3200">
                  <a:solidFill>
                    <a:schemeClr val="tx1"/>
                  </a:solidFill>
                  <a:latin typeface="Calibri" pitchFamily="34" charset="0"/>
                  <a:ea typeface="ＭＳ Ｐゴシック" pitchFamily="34" charset="-128"/>
                </a:defRPr>
              </a:lvl1pPr>
              <a:lvl2pPr marL="742950" indent="-285750">
                <a:spcBef>
                  <a:spcPct val="20000"/>
                </a:spcBef>
                <a:buFont typeface="Wingdings" pitchFamily="2" charset="2"/>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Wingdings" pitchFamily="2" charset="2"/>
                <a:buChar char="Ø"/>
                <a:defRPr sz="2000">
                  <a:solidFill>
                    <a:schemeClr val="tx1"/>
                  </a:solidFill>
                  <a:latin typeface="Calibri" pitchFamily="34" charset="0"/>
                  <a:ea typeface="ＭＳ Ｐゴシック" pitchFamily="34" charset="-128"/>
                </a:defRPr>
              </a:lvl4pPr>
              <a:lvl5pPr marL="2057400" indent="-228600">
                <a:spcBef>
                  <a:spcPct val="20000"/>
                </a:spcBef>
                <a:buFont typeface="Courier New" pitchFamily="49" charset="0"/>
                <a:buChar char="o"/>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9pPr>
            </a:lstStyle>
            <a:p>
              <a:pPr algn="ctr">
                <a:spcBef>
                  <a:spcPct val="0"/>
                </a:spcBef>
                <a:buFontTx/>
                <a:buNone/>
              </a:pPr>
              <a:endParaRPr lang="en-US" altLang="en-US" sz="1800">
                <a:solidFill>
                  <a:srgbClr val="FFFFFF"/>
                </a:solidFill>
                <a:cs typeface="Arial" pitchFamily="34" charset="0"/>
              </a:endParaRPr>
            </a:p>
          </p:txBody>
        </p:sp>
      </p:grpSp>
      <p:sp>
        <p:nvSpPr>
          <p:cNvPr id="53252" name="TextBox 16"/>
          <p:cNvSpPr txBox="1">
            <a:spLocks noChangeArrowheads="1"/>
          </p:cNvSpPr>
          <p:nvPr/>
        </p:nvSpPr>
        <p:spPr bwMode="auto">
          <a:xfrm>
            <a:off x="-685800" y="6019800"/>
            <a:ext cx="8812213"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598" tIns="28799" rIns="57598" bIns="28799">
            <a:spAutoFit/>
          </a:bodyPr>
          <a:lstStyle>
            <a:lvl1pPr>
              <a:spcBef>
                <a:spcPct val="20000"/>
              </a:spcBef>
              <a:buFont typeface="Wingdings" pitchFamily="2" charset="2"/>
              <a:buChar char="v"/>
              <a:defRPr sz="3200">
                <a:solidFill>
                  <a:schemeClr val="tx1"/>
                </a:solidFill>
                <a:latin typeface="Calibri" pitchFamily="34" charset="0"/>
                <a:ea typeface="ＭＳ Ｐゴシック" pitchFamily="34" charset="-128"/>
              </a:defRPr>
            </a:lvl1pPr>
            <a:lvl2pPr marL="742950" indent="-285750">
              <a:spcBef>
                <a:spcPct val="20000"/>
              </a:spcBef>
              <a:buFont typeface="Wingdings" pitchFamily="2" charset="2"/>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Wingdings" pitchFamily="2" charset="2"/>
              <a:buChar char="Ø"/>
              <a:defRPr sz="2000">
                <a:solidFill>
                  <a:schemeClr val="tx1"/>
                </a:solidFill>
                <a:latin typeface="Calibri" pitchFamily="34" charset="0"/>
                <a:ea typeface="ＭＳ Ｐゴシック" pitchFamily="34" charset="-128"/>
              </a:defRPr>
            </a:lvl4pPr>
            <a:lvl5pPr marL="2057400" indent="-228600">
              <a:spcBef>
                <a:spcPct val="20000"/>
              </a:spcBef>
              <a:buFont typeface="Courier New" pitchFamily="49" charset="0"/>
              <a:buChar char="o"/>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400"/>
              <a:t>		Source: Adapted from Grant (1991) </a:t>
            </a:r>
          </a:p>
          <a:p>
            <a:pPr>
              <a:spcBef>
                <a:spcPct val="0"/>
              </a:spcBef>
              <a:buFontTx/>
              <a:buNone/>
            </a:pPr>
            <a:endParaRPr lang="en-US" altLang="en-US" sz="14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r>
              <a:rPr lang="en-US" altLang="en-US" smtClean="0"/>
              <a:t>Summary</a:t>
            </a:r>
          </a:p>
        </p:txBody>
      </p:sp>
      <p:sp>
        <p:nvSpPr>
          <p:cNvPr id="54275" name="Content Placeholder 2"/>
          <p:cNvSpPr>
            <a:spLocks noGrp="1"/>
          </p:cNvSpPr>
          <p:nvPr>
            <p:ph idx="1"/>
          </p:nvPr>
        </p:nvSpPr>
        <p:spPr>
          <a:xfrm>
            <a:off x="381000" y="1447800"/>
            <a:ext cx="8229600" cy="4525963"/>
          </a:xfrm>
        </p:spPr>
        <p:txBody>
          <a:bodyPr/>
          <a:lstStyle/>
          <a:p>
            <a:pPr algn="just" eaLnBrk="1" hangingPunct="1"/>
            <a:r>
              <a:rPr lang="en-US" altLang="en-US" sz="3400" smtClean="0"/>
              <a:t>Hospitality industry has high levels of employee turnover resulting in high recruiting and training costs</a:t>
            </a:r>
          </a:p>
          <a:p>
            <a:pPr algn="just" eaLnBrk="1" hangingPunct="1"/>
            <a:r>
              <a:rPr lang="en-US" altLang="en-US" sz="3400" smtClean="0"/>
              <a:t>Employees with disabilities are very loyal and dedicated</a:t>
            </a:r>
          </a:p>
          <a:p>
            <a:pPr algn="just" eaLnBrk="1" hangingPunct="1"/>
            <a:r>
              <a:rPr lang="en-US" altLang="en-US" sz="3400" smtClean="0"/>
              <a:t>Create a disability-friendly culture where people with disabilities are viewed as assets not costs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altLang="en-US" sz="7200" smtClean="0"/>
              <a:t>PART II</a:t>
            </a:r>
            <a:endParaRPr lang="en-US" altLang="en-US" sz="8000" smtClean="0"/>
          </a:p>
        </p:txBody>
      </p:sp>
      <p:sp>
        <p:nvSpPr>
          <p:cNvPr id="55299" name="Subtitle 2"/>
          <p:cNvSpPr>
            <a:spLocks noGrp="1"/>
          </p:cNvSpPr>
          <p:nvPr>
            <p:ph idx="1"/>
          </p:nvPr>
        </p:nvSpPr>
        <p:spPr>
          <a:xfrm>
            <a:off x="381000" y="2560638"/>
            <a:ext cx="8229600" cy="4525962"/>
          </a:xfrm>
        </p:spPr>
        <p:txBody>
          <a:bodyPr/>
          <a:lstStyle/>
          <a:p>
            <a:pPr>
              <a:buFont typeface="Wingdings" pitchFamily="2" charset="2"/>
              <a:buNone/>
            </a:pPr>
            <a:r>
              <a:rPr lang="en-US" altLang="en-US" sz="2400" b="1" smtClean="0"/>
              <a:t>David Scott, Director of Sales</a:t>
            </a:r>
          </a:p>
          <a:p>
            <a:pPr>
              <a:spcBef>
                <a:spcPct val="0"/>
              </a:spcBef>
              <a:buFont typeface="Wingdings" pitchFamily="2" charset="2"/>
              <a:buNone/>
            </a:pPr>
            <a:r>
              <a:rPr lang="en-US" altLang="en-US" sz="2400" smtClean="0"/>
              <a:t>Embassy Suites Omaha – La Vista, Nebraska</a:t>
            </a:r>
          </a:p>
          <a:p>
            <a:pPr>
              <a:spcBef>
                <a:spcPct val="0"/>
              </a:spcBef>
              <a:buFont typeface="Wingdings" pitchFamily="2" charset="2"/>
              <a:buNone/>
            </a:pPr>
            <a:r>
              <a:rPr lang="en-US" altLang="en-US" sz="2400" smtClean="0"/>
              <a:t>Hotel and Conference Center</a:t>
            </a:r>
          </a:p>
          <a:p>
            <a:endParaRPr lang="en-US" altLang="en-US" sz="4000" b="1" smtClean="0"/>
          </a:p>
          <a:p>
            <a:pPr>
              <a:spcBef>
                <a:spcPct val="0"/>
              </a:spcBef>
              <a:buFont typeface="Wingdings" pitchFamily="2" charset="2"/>
              <a:buNone/>
            </a:pPr>
            <a:r>
              <a:rPr lang="en-US" altLang="en-US" sz="2400" b="1" smtClean="0"/>
              <a:t>LeAndra Collins, Director of Human Resources</a:t>
            </a:r>
          </a:p>
          <a:p>
            <a:pPr>
              <a:spcBef>
                <a:spcPct val="0"/>
              </a:spcBef>
              <a:buFont typeface="Wingdings" pitchFamily="2" charset="2"/>
              <a:buNone/>
            </a:pPr>
            <a:r>
              <a:rPr lang="en-US" altLang="en-US" sz="2400" smtClean="0"/>
              <a:t>Embassy Suites Omaha – La Vista, Nebraska</a:t>
            </a:r>
          </a:p>
          <a:p>
            <a:pPr>
              <a:spcBef>
                <a:spcPct val="0"/>
              </a:spcBef>
              <a:buFont typeface="Wingdings" pitchFamily="2" charset="2"/>
              <a:buNone/>
            </a:pPr>
            <a:r>
              <a:rPr lang="en-US" altLang="en-US" sz="2400" smtClean="0"/>
              <a:t>Hotel and Conference Center</a:t>
            </a:r>
          </a:p>
          <a:p>
            <a:pPr>
              <a:spcBef>
                <a:spcPct val="0"/>
              </a:spcBef>
            </a:pPr>
            <a:endParaRPr lang="en-US" altLang="en-US" sz="2400" smtClean="0"/>
          </a:p>
          <a:p>
            <a:pPr>
              <a:spcBef>
                <a:spcPct val="0"/>
              </a:spcBef>
            </a:pPr>
            <a:endParaRPr lang="en-US" altLang="en-US" sz="2400" smtClean="0"/>
          </a:p>
          <a:p>
            <a:endParaRPr lang="en-US" altLang="en-US" sz="2400" smtClean="0"/>
          </a:p>
          <a:p>
            <a:endParaRPr lang="en-US" altLang="en-US" sz="2400" smtClean="0">
              <a:solidFill>
                <a:srgbClr val="898989"/>
              </a:solidFill>
            </a:endParaRPr>
          </a:p>
        </p:txBody>
      </p:sp>
      <p:pic>
        <p:nvPicPr>
          <p:cNvPr id="55300" name="Picture 10" descr="Headshot of David Scot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70688" y="2362200"/>
            <a:ext cx="1763712" cy="174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7" descr="Headshot of LeAndra Collins"/>
          <p:cNvPicPr>
            <a:picLocks noChangeAspect="1" noChangeArrowheads="1"/>
          </p:cNvPicPr>
          <p:nvPr/>
        </p:nvPicPr>
        <p:blipFill>
          <a:blip r:embed="rId4">
            <a:extLst>
              <a:ext uri="{28A0092B-C50C-407E-A947-70E740481C1C}">
                <a14:useLocalDpi xmlns:a14="http://schemas.microsoft.com/office/drawing/2010/main" val="0"/>
              </a:ext>
            </a:extLst>
          </a:blip>
          <a:srcRect l="29562" t="3983" r="37698" b="54030"/>
          <a:stretch>
            <a:fillRect/>
          </a:stretch>
        </p:blipFill>
        <p:spPr bwMode="auto">
          <a:xfrm>
            <a:off x="6907213" y="4449763"/>
            <a:ext cx="1565275" cy="147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2" name="Rectangle 1"/>
          <p:cNvSpPr>
            <a:spLocks noChangeArrowheads="1"/>
          </p:cNvSpPr>
          <p:nvPr/>
        </p:nvSpPr>
        <p:spPr bwMode="auto">
          <a:xfrm>
            <a:off x="838200" y="1295400"/>
            <a:ext cx="70104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itchFamily="2" charset="2"/>
              <a:buChar char="v"/>
              <a:defRPr sz="3200">
                <a:solidFill>
                  <a:schemeClr val="tx1"/>
                </a:solidFill>
                <a:latin typeface="Calibri" pitchFamily="34" charset="0"/>
                <a:ea typeface="ＭＳ Ｐゴシック" pitchFamily="34" charset="-128"/>
              </a:defRPr>
            </a:lvl1pPr>
            <a:lvl2pPr marL="742950" indent="-285750">
              <a:spcBef>
                <a:spcPct val="20000"/>
              </a:spcBef>
              <a:buFont typeface="Wingdings" pitchFamily="2" charset="2"/>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Wingdings" pitchFamily="2" charset="2"/>
              <a:buChar char="Ø"/>
              <a:defRPr sz="2000">
                <a:solidFill>
                  <a:schemeClr val="tx1"/>
                </a:solidFill>
                <a:latin typeface="Calibri" pitchFamily="34" charset="0"/>
                <a:ea typeface="ＭＳ Ｐゴシック" pitchFamily="34" charset="-128"/>
              </a:defRPr>
            </a:lvl4pPr>
            <a:lvl5pPr marL="2057400" indent="-228600">
              <a:spcBef>
                <a:spcPct val="20000"/>
              </a:spcBef>
              <a:buFont typeface="Courier New" pitchFamily="49" charset="0"/>
              <a:buChar char="o"/>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9pPr>
          </a:lstStyle>
          <a:p>
            <a:pPr algn="ctr">
              <a:spcBef>
                <a:spcPct val="0"/>
              </a:spcBef>
              <a:buFontTx/>
              <a:buNone/>
            </a:pPr>
            <a:r>
              <a:rPr lang="en-US" altLang="en-US" b="1"/>
              <a:t>Making Hospitality Employment an Option in your City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ltLang="en-US" smtClean="0"/>
              <a:t>Overview of Today</a:t>
            </a:r>
            <a:r>
              <a:rPr lang="ja-JP" altLang="en-US" smtClean="0"/>
              <a:t>’</a:t>
            </a:r>
            <a:r>
              <a:rPr lang="en-US" altLang="ja-JP" smtClean="0"/>
              <a:t>s Session</a:t>
            </a:r>
            <a:endParaRPr lang="en-US" altLang="en-US" smtClean="0"/>
          </a:p>
        </p:txBody>
      </p:sp>
      <p:sp>
        <p:nvSpPr>
          <p:cNvPr id="56323" name="Content Placeholder 2"/>
          <p:cNvSpPr>
            <a:spLocks noGrp="1"/>
          </p:cNvSpPr>
          <p:nvPr>
            <p:ph idx="1"/>
          </p:nvPr>
        </p:nvSpPr>
        <p:spPr>
          <a:xfrm>
            <a:off x="457200" y="1447800"/>
            <a:ext cx="8229600" cy="4525963"/>
          </a:xfrm>
        </p:spPr>
        <p:txBody>
          <a:bodyPr/>
          <a:lstStyle/>
          <a:p>
            <a:pPr algn="just"/>
            <a:r>
              <a:rPr lang="en-US" altLang="en-US" sz="3600" smtClean="0"/>
              <a:t>Impact of Project SEARCH for business</a:t>
            </a:r>
          </a:p>
          <a:p>
            <a:pPr algn="just"/>
            <a:r>
              <a:rPr lang="en-US" altLang="en-US" sz="3600" smtClean="0"/>
              <a:t>How to relate to the Hospitality Industry</a:t>
            </a:r>
          </a:p>
          <a:p>
            <a:pPr algn="just"/>
            <a:r>
              <a:rPr lang="en-US" altLang="en-US" sz="3600" smtClean="0"/>
              <a:t>Understand the Hospitality Industry</a:t>
            </a:r>
            <a:r>
              <a:rPr lang="ja-JP" altLang="en-US" sz="3600" smtClean="0"/>
              <a:t>’</a:t>
            </a:r>
            <a:r>
              <a:rPr lang="en-US" altLang="ja-JP" sz="3600" smtClean="0"/>
              <a:t>s jobs and hiring requirements</a:t>
            </a:r>
          </a:p>
          <a:p>
            <a:pPr algn="just"/>
            <a:r>
              <a:rPr lang="en-US" altLang="en-US" sz="3600" smtClean="0"/>
              <a:t>How to tailor job applications to meet the Hospitality Industry</a:t>
            </a:r>
            <a:r>
              <a:rPr lang="ja-JP" altLang="en-US" sz="3600" smtClean="0"/>
              <a:t>’</a:t>
            </a:r>
            <a:r>
              <a:rPr lang="en-US" altLang="ja-JP" sz="3600" smtClean="0"/>
              <a:t>s needs</a:t>
            </a:r>
          </a:p>
          <a:p>
            <a:pPr algn="just"/>
            <a:r>
              <a:rPr lang="en-US" altLang="en-US" sz="3600" smtClean="0"/>
              <a:t>See our Success Stories!</a:t>
            </a:r>
          </a:p>
          <a:p>
            <a:pPr algn="just">
              <a:buFont typeface="Wingdings" pitchFamily="2" charset="2"/>
              <a:buNone/>
            </a:pPr>
            <a:endParaRPr lang="en-US" alt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ltLang="en-US" smtClean="0"/>
              <a:t>Impact of Project SEARCH</a:t>
            </a:r>
          </a:p>
        </p:txBody>
      </p:sp>
      <p:sp>
        <p:nvSpPr>
          <p:cNvPr id="57347" name="Content Placeholder 2"/>
          <p:cNvSpPr>
            <a:spLocks noGrp="1"/>
          </p:cNvSpPr>
          <p:nvPr>
            <p:ph idx="1"/>
          </p:nvPr>
        </p:nvSpPr>
        <p:spPr>
          <a:xfrm>
            <a:off x="228600" y="1524000"/>
            <a:ext cx="8610600" cy="4525963"/>
          </a:xfrm>
        </p:spPr>
        <p:txBody>
          <a:bodyPr/>
          <a:lstStyle/>
          <a:p>
            <a:pPr algn="just"/>
            <a:r>
              <a:rPr lang="en-US" altLang="en-US" sz="2800" smtClean="0"/>
              <a:t>Partnership with Nebraska VR and local School District</a:t>
            </a:r>
          </a:p>
          <a:p>
            <a:pPr algn="just"/>
            <a:r>
              <a:rPr lang="en-US" altLang="en-US" sz="2800" smtClean="0"/>
              <a:t>Began program in 2012 with third class graduating May 2015</a:t>
            </a:r>
          </a:p>
          <a:p>
            <a:pPr algn="just"/>
            <a:r>
              <a:rPr lang="en-US" altLang="en-US" sz="2800" smtClean="0"/>
              <a:t>17 graduates last 2 classes, 16 hired, 9 on property although not obligated to hire</a:t>
            </a:r>
          </a:p>
          <a:p>
            <a:pPr algn="just"/>
            <a:r>
              <a:rPr lang="en-US" altLang="en-US" sz="2800" smtClean="0"/>
              <a:t>Awarded Community Service Hotel of Year TWICE for both hotels</a:t>
            </a:r>
          </a:p>
          <a:p>
            <a:pPr algn="just"/>
            <a:r>
              <a:rPr lang="en-US" altLang="en-US" sz="2800" smtClean="0"/>
              <a:t>Associate Opinion Scores AND Guest Survey scores have all improved</a:t>
            </a:r>
          </a:p>
          <a:p>
            <a:pPr algn="just"/>
            <a:endParaRPr lang="en-US" altLang="en-US" sz="280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altLang="en-US" smtClean="0"/>
              <a:t>Relating to the Hospitality Industry</a:t>
            </a:r>
          </a:p>
        </p:txBody>
      </p:sp>
      <p:sp>
        <p:nvSpPr>
          <p:cNvPr id="58371" name="Content Placeholder 2"/>
          <p:cNvSpPr>
            <a:spLocks noGrp="1"/>
          </p:cNvSpPr>
          <p:nvPr>
            <p:ph idx="1"/>
          </p:nvPr>
        </p:nvSpPr>
        <p:spPr/>
        <p:txBody>
          <a:bodyPr/>
          <a:lstStyle/>
          <a:p>
            <a:r>
              <a:rPr lang="en-US" altLang="en-US" sz="3600" smtClean="0"/>
              <a:t>Includes lodging, restaurants, theme parks</a:t>
            </a:r>
          </a:p>
          <a:p>
            <a:r>
              <a:rPr lang="en-US" altLang="en-US" sz="3600" smtClean="0"/>
              <a:t>#1 industry for turnover</a:t>
            </a:r>
          </a:p>
          <a:p>
            <a:r>
              <a:rPr lang="en-US" altLang="en-US" sz="3600" smtClean="0"/>
              <a:t>Retention &amp; longevity important!</a:t>
            </a:r>
          </a:p>
          <a:p>
            <a:r>
              <a:rPr lang="en-US" altLang="en-US" sz="3600" smtClean="0"/>
              <a:t>Fun environments and great travel benefits!</a:t>
            </a:r>
          </a:p>
          <a:p>
            <a:pPr>
              <a:buFont typeface="Wingdings" pitchFamily="2" charset="2"/>
              <a:buNone/>
            </a:pPr>
            <a:endParaRPr lang="en-US" alt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tLang="en-US" smtClean="0"/>
              <a:t>Understand Jobs and Requirements</a:t>
            </a:r>
          </a:p>
        </p:txBody>
      </p:sp>
      <p:pic>
        <p:nvPicPr>
          <p:cNvPr id="59395" name="Picture 4" descr="Picture of young women doing guest services &#10;&#10;Source: https://encrypted-tbn2.gstatic.com/images?q=tbn:ANd9GcR87hXjLATnRIPlj5lOpgfDPNi7-ppEAb_QtWy1pL0ZiE5hrTc0KQ">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850" y="1295400"/>
            <a:ext cx="208597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6" name="Picture 5" descr="Piicture of a young woman changing ber sheets as part of her housekeeping job"/>
          <p:cNvPicPr>
            <a:picLocks noChangeAspect="1" noChangeArrowheads="1"/>
          </p:cNvPicPr>
          <p:nvPr/>
        </p:nvPicPr>
        <p:blipFill>
          <a:blip r:embed="rId5">
            <a:extLst>
              <a:ext uri="{28A0092B-C50C-407E-A947-70E740481C1C}">
                <a14:useLocalDpi xmlns:a14="http://schemas.microsoft.com/office/drawing/2010/main" val="0"/>
              </a:ext>
            </a:extLst>
          </a:blip>
          <a:srcRect l="10001" t="4443" r="14999" b="17778"/>
          <a:stretch>
            <a:fillRect/>
          </a:stretch>
        </p:blipFill>
        <p:spPr bwMode="auto">
          <a:xfrm>
            <a:off x="2971800" y="1295400"/>
            <a:ext cx="2667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7" name="Picture 6" descr="Picture of a young woman setting up a table at a restaurant, during her food services job."/>
          <p:cNvPicPr>
            <a:picLocks noChangeAspect="1" noChangeArrowheads="1"/>
          </p:cNvPicPr>
          <p:nvPr/>
        </p:nvPicPr>
        <p:blipFill>
          <a:blip r:embed="rId6">
            <a:extLst>
              <a:ext uri="{28A0092B-C50C-407E-A947-70E740481C1C}">
                <a14:useLocalDpi xmlns:a14="http://schemas.microsoft.com/office/drawing/2010/main" val="0"/>
              </a:ext>
            </a:extLst>
          </a:blip>
          <a:srcRect l="16667" b="415"/>
          <a:stretch>
            <a:fillRect/>
          </a:stretch>
        </p:blipFill>
        <p:spPr bwMode="auto">
          <a:xfrm>
            <a:off x="6248400" y="1295400"/>
            <a:ext cx="26035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8" name="Picture 7" descr="Picture of a man doing mantainance work at the hotel's garden, par of his engineering job&#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6850" y="3505200"/>
            <a:ext cx="1784350"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9" name="Picture 8" descr="Picture of a man in a restaurant kitchen, part of his job in culinary &#10;&#10;Source : G:\Project Search\Maria\Internship Example Pictures\DSC02001.JPG&#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33600" y="3505200"/>
            <a:ext cx="1828800"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0" name="Picture 9" descr="Picture of a woman setting a table, part of her job preparing banquets&#10;&#10;souce: G:\Project Search\Maria\Internship Example Pictures\DSC01992.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67200" y="3505200"/>
            <a:ext cx="18288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1" name="Picture 2" descr="Picture of a young woman making photocopies, at her job in adminstration and sales&#10;&#10;Souce: http://thecostaricanews.com/wp-content/uploads/2012/06/fotocopiado.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413500" y="4191000"/>
            <a:ext cx="2430463"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2" name="Rectangle 3"/>
          <p:cNvSpPr>
            <a:spLocks noChangeArrowheads="1"/>
          </p:cNvSpPr>
          <p:nvPr/>
        </p:nvSpPr>
        <p:spPr bwMode="auto">
          <a:xfrm>
            <a:off x="3436938" y="3059113"/>
            <a:ext cx="14938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itchFamily="2" charset="2"/>
              <a:buChar char="v"/>
              <a:defRPr sz="3200">
                <a:solidFill>
                  <a:schemeClr val="tx1"/>
                </a:solidFill>
                <a:latin typeface="Calibri" pitchFamily="34" charset="0"/>
                <a:ea typeface="ＭＳ Ｐゴシック" pitchFamily="34" charset="-128"/>
              </a:defRPr>
            </a:lvl1pPr>
            <a:lvl2pPr marL="742950" indent="-285750">
              <a:spcBef>
                <a:spcPct val="20000"/>
              </a:spcBef>
              <a:buFont typeface="Wingdings" pitchFamily="2" charset="2"/>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Wingdings" pitchFamily="2" charset="2"/>
              <a:buChar char="Ø"/>
              <a:defRPr sz="2000">
                <a:solidFill>
                  <a:schemeClr val="tx1"/>
                </a:solidFill>
                <a:latin typeface="Calibri" pitchFamily="34" charset="0"/>
                <a:ea typeface="ＭＳ Ｐゴシック" pitchFamily="34" charset="-128"/>
              </a:defRPr>
            </a:lvl4pPr>
            <a:lvl5pPr marL="2057400" indent="-228600">
              <a:spcBef>
                <a:spcPct val="20000"/>
              </a:spcBef>
              <a:buFont typeface="Courier New" pitchFamily="49" charset="0"/>
              <a:buChar char="o"/>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800" i="1"/>
              <a:t>Housekeeping</a:t>
            </a:r>
          </a:p>
        </p:txBody>
      </p:sp>
      <p:sp>
        <p:nvSpPr>
          <p:cNvPr id="59403" name="Rectangle 11"/>
          <p:cNvSpPr>
            <a:spLocks noChangeArrowheads="1"/>
          </p:cNvSpPr>
          <p:nvPr/>
        </p:nvSpPr>
        <p:spPr bwMode="auto">
          <a:xfrm>
            <a:off x="382588" y="3048000"/>
            <a:ext cx="15224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itchFamily="2" charset="2"/>
              <a:buChar char="v"/>
              <a:defRPr sz="3200">
                <a:solidFill>
                  <a:schemeClr val="tx1"/>
                </a:solidFill>
                <a:latin typeface="Calibri" pitchFamily="34" charset="0"/>
                <a:ea typeface="ＭＳ Ｐゴシック" pitchFamily="34" charset="-128"/>
              </a:defRPr>
            </a:lvl1pPr>
            <a:lvl2pPr marL="742950" indent="-285750">
              <a:spcBef>
                <a:spcPct val="20000"/>
              </a:spcBef>
              <a:buFont typeface="Wingdings" pitchFamily="2" charset="2"/>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Wingdings" pitchFamily="2" charset="2"/>
              <a:buChar char="Ø"/>
              <a:defRPr sz="2000">
                <a:solidFill>
                  <a:schemeClr val="tx1"/>
                </a:solidFill>
                <a:latin typeface="Calibri" pitchFamily="34" charset="0"/>
                <a:ea typeface="ＭＳ Ｐゴシック" pitchFamily="34" charset="-128"/>
              </a:defRPr>
            </a:lvl4pPr>
            <a:lvl5pPr marL="2057400" indent="-228600">
              <a:spcBef>
                <a:spcPct val="20000"/>
              </a:spcBef>
              <a:buFont typeface="Courier New" pitchFamily="49" charset="0"/>
              <a:buChar char="o"/>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800" i="1"/>
              <a:t>Guest Services</a:t>
            </a:r>
          </a:p>
        </p:txBody>
      </p:sp>
      <p:sp>
        <p:nvSpPr>
          <p:cNvPr id="59404" name="Rectangle 12"/>
          <p:cNvSpPr>
            <a:spLocks noChangeArrowheads="1"/>
          </p:cNvSpPr>
          <p:nvPr/>
        </p:nvSpPr>
        <p:spPr bwMode="auto">
          <a:xfrm>
            <a:off x="6875463" y="3581400"/>
            <a:ext cx="1441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itchFamily="2" charset="2"/>
              <a:buChar char="v"/>
              <a:defRPr sz="3200">
                <a:solidFill>
                  <a:schemeClr val="tx1"/>
                </a:solidFill>
                <a:latin typeface="Calibri" pitchFamily="34" charset="0"/>
                <a:ea typeface="ＭＳ Ｐゴシック" pitchFamily="34" charset="-128"/>
              </a:defRPr>
            </a:lvl1pPr>
            <a:lvl2pPr marL="742950" indent="-285750">
              <a:spcBef>
                <a:spcPct val="20000"/>
              </a:spcBef>
              <a:buFont typeface="Wingdings" pitchFamily="2" charset="2"/>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Wingdings" pitchFamily="2" charset="2"/>
              <a:buChar char="Ø"/>
              <a:defRPr sz="2000">
                <a:solidFill>
                  <a:schemeClr val="tx1"/>
                </a:solidFill>
                <a:latin typeface="Calibri" pitchFamily="34" charset="0"/>
                <a:ea typeface="ＭＳ Ｐゴシック" pitchFamily="34" charset="-128"/>
              </a:defRPr>
            </a:lvl4pPr>
            <a:lvl5pPr marL="2057400" indent="-228600">
              <a:spcBef>
                <a:spcPct val="20000"/>
              </a:spcBef>
              <a:buFont typeface="Courier New" pitchFamily="49" charset="0"/>
              <a:buChar char="o"/>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800" i="1"/>
              <a:t>Food Services</a:t>
            </a:r>
          </a:p>
        </p:txBody>
      </p:sp>
      <p:sp>
        <p:nvSpPr>
          <p:cNvPr id="59405" name="Rectangle 13"/>
          <p:cNvSpPr>
            <a:spLocks noChangeArrowheads="1"/>
          </p:cNvSpPr>
          <p:nvPr/>
        </p:nvSpPr>
        <p:spPr bwMode="auto">
          <a:xfrm>
            <a:off x="412750" y="5867400"/>
            <a:ext cx="12938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itchFamily="2" charset="2"/>
              <a:buChar char="v"/>
              <a:defRPr sz="3200">
                <a:solidFill>
                  <a:schemeClr val="tx1"/>
                </a:solidFill>
                <a:latin typeface="Calibri" pitchFamily="34" charset="0"/>
                <a:ea typeface="ＭＳ Ｐゴシック" pitchFamily="34" charset="-128"/>
              </a:defRPr>
            </a:lvl1pPr>
            <a:lvl2pPr marL="742950" indent="-285750">
              <a:spcBef>
                <a:spcPct val="20000"/>
              </a:spcBef>
              <a:buFont typeface="Wingdings" pitchFamily="2" charset="2"/>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Wingdings" pitchFamily="2" charset="2"/>
              <a:buChar char="Ø"/>
              <a:defRPr sz="2000">
                <a:solidFill>
                  <a:schemeClr val="tx1"/>
                </a:solidFill>
                <a:latin typeface="Calibri" pitchFamily="34" charset="0"/>
                <a:ea typeface="ＭＳ Ｐゴシック" pitchFamily="34" charset="-128"/>
              </a:defRPr>
            </a:lvl4pPr>
            <a:lvl5pPr marL="2057400" indent="-228600">
              <a:spcBef>
                <a:spcPct val="20000"/>
              </a:spcBef>
              <a:buFont typeface="Courier New" pitchFamily="49" charset="0"/>
              <a:buChar char="o"/>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800" i="1"/>
              <a:t>Engineering</a:t>
            </a:r>
          </a:p>
        </p:txBody>
      </p:sp>
      <p:sp>
        <p:nvSpPr>
          <p:cNvPr id="59406" name="Rectangle 14"/>
          <p:cNvSpPr>
            <a:spLocks noChangeArrowheads="1"/>
          </p:cNvSpPr>
          <p:nvPr/>
        </p:nvSpPr>
        <p:spPr bwMode="auto">
          <a:xfrm>
            <a:off x="2495550" y="5867400"/>
            <a:ext cx="949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itchFamily="2" charset="2"/>
              <a:buChar char="v"/>
              <a:defRPr sz="3200">
                <a:solidFill>
                  <a:schemeClr val="tx1"/>
                </a:solidFill>
                <a:latin typeface="Calibri" pitchFamily="34" charset="0"/>
                <a:ea typeface="ＭＳ Ｐゴシック" pitchFamily="34" charset="-128"/>
              </a:defRPr>
            </a:lvl1pPr>
            <a:lvl2pPr marL="742950" indent="-285750">
              <a:spcBef>
                <a:spcPct val="20000"/>
              </a:spcBef>
              <a:buFont typeface="Wingdings" pitchFamily="2" charset="2"/>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Wingdings" pitchFamily="2" charset="2"/>
              <a:buChar char="Ø"/>
              <a:defRPr sz="2000">
                <a:solidFill>
                  <a:schemeClr val="tx1"/>
                </a:solidFill>
                <a:latin typeface="Calibri" pitchFamily="34" charset="0"/>
                <a:ea typeface="ＭＳ Ｐゴシック" pitchFamily="34" charset="-128"/>
              </a:defRPr>
            </a:lvl4pPr>
            <a:lvl5pPr marL="2057400" indent="-228600">
              <a:spcBef>
                <a:spcPct val="20000"/>
              </a:spcBef>
              <a:buFont typeface="Courier New" pitchFamily="49" charset="0"/>
              <a:buChar char="o"/>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800" i="1"/>
              <a:t>Culinary</a:t>
            </a:r>
          </a:p>
        </p:txBody>
      </p:sp>
      <p:sp>
        <p:nvSpPr>
          <p:cNvPr id="59407" name="Rectangle 15"/>
          <p:cNvSpPr>
            <a:spLocks noChangeArrowheads="1"/>
          </p:cNvSpPr>
          <p:nvPr/>
        </p:nvSpPr>
        <p:spPr bwMode="auto">
          <a:xfrm>
            <a:off x="4602163" y="5867400"/>
            <a:ext cx="10604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itchFamily="2" charset="2"/>
              <a:buChar char="v"/>
              <a:defRPr sz="3200">
                <a:solidFill>
                  <a:schemeClr val="tx1"/>
                </a:solidFill>
                <a:latin typeface="Calibri" pitchFamily="34" charset="0"/>
                <a:ea typeface="ＭＳ Ｐゴシック" pitchFamily="34" charset="-128"/>
              </a:defRPr>
            </a:lvl1pPr>
            <a:lvl2pPr marL="742950" indent="-285750">
              <a:spcBef>
                <a:spcPct val="20000"/>
              </a:spcBef>
              <a:buFont typeface="Wingdings" pitchFamily="2" charset="2"/>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Wingdings" pitchFamily="2" charset="2"/>
              <a:buChar char="Ø"/>
              <a:defRPr sz="2000">
                <a:solidFill>
                  <a:schemeClr val="tx1"/>
                </a:solidFill>
                <a:latin typeface="Calibri" pitchFamily="34" charset="0"/>
                <a:ea typeface="ＭＳ Ｐゴシック" pitchFamily="34" charset="-128"/>
              </a:defRPr>
            </a:lvl4pPr>
            <a:lvl5pPr marL="2057400" indent="-228600">
              <a:spcBef>
                <a:spcPct val="20000"/>
              </a:spcBef>
              <a:buFont typeface="Courier New" pitchFamily="49" charset="0"/>
              <a:buChar char="o"/>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800" i="1"/>
              <a:t>Banquets</a:t>
            </a:r>
          </a:p>
        </p:txBody>
      </p:sp>
      <p:sp>
        <p:nvSpPr>
          <p:cNvPr id="59408" name="Rectangle 16"/>
          <p:cNvSpPr>
            <a:spLocks noChangeArrowheads="1"/>
          </p:cNvSpPr>
          <p:nvPr/>
        </p:nvSpPr>
        <p:spPr bwMode="auto">
          <a:xfrm>
            <a:off x="7102475" y="5791200"/>
            <a:ext cx="1357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itchFamily="2" charset="2"/>
              <a:buChar char="v"/>
              <a:defRPr sz="3200">
                <a:solidFill>
                  <a:schemeClr val="tx1"/>
                </a:solidFill>
                <a:latin typeface="Calibri" pitchFamily="34" charset="0"/>
                <a:ea typeface="ＭＳ Ｐゴシック" pitchFamily="34" charset="-128"/>
              </a:defRPr>
            </a:lvl1pPr>
            <a:lvl2pPr marL="742950" indent="-285750">
              <a:spcBef>
                <a:spcPct val="20000"/>
              </a:spcBef>
              <a:buFont typeface="Wingdings" pitchFamily="2" charset="2"/>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Wingdings" pitchFamily="2" charset="2"/>
              <a:buChar char="Ø"/>
              <a:defRPr sz="2000">
                <a:solidFill>
                  <a:schemeClr val="tx1"/>
                </a:solidFill>
                <a:latin typeface="Calibri" pitchFamily="34" charset="0"/>
                <a:ea typeface="ＭＳ Ｐゴシック" pitchFamily="34" charset="-128"/>
              </a:defRPr>
            </a:lvl4pPr>
            <a:lvl5pPr marL="2057400" indent="-228600">
              <a:spcBef>
                <a:spcPct val="20000"/>
              </a:spcBef>
              <a:buFont typeface="Courier New" pitchFamily="49" charset="0"/>
              <a:buChar char="o"/>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800" i="1"/>
              <a:t>Admin/Sales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altLang="en-US" smtClean="0"/>
              <a:t>Understand Jobs and Requirements</a:t>
            </a:r>
          </a:p>
        </p:txBody>
      </p:sp>
      <p:sp>
        <p:nvSpPr>
          <p:cNvPr id="60419" name="Content Placeholder 2"/>
          <p:cNvSpPr>
            <a:spLocks noGrp="1"/>
          </p:cNvSpPr>
          <p:nvPr>
            <p:ph idx="1"/>
          </p:nvPr>
        </p:nvSpPr>
        <p:spPr>
          <a:xfrm>
            <a:off x="304800" y="1295400"/>
            <a:ext cx="8458200" cy="4525963"/>
          </a:xfrm>
        </p:spPr>
        <p:txBody>
          <a:bodyPr/>
          <a:lstStyle/>
          <a:p>
            <a:pPr algn="just">
              <a:buFont typeface="Wingdings" pitchFamily="2" charset="2"/>
              <a:buNone/>
            </a:pPr>
            <a:r>
              <a:rPr lang="en-US" altLang="en-US" sz="3600" i="1" smtClean="0"/>
              <a:t>Guest Services</a:t>
            </a:r>
          </a:p>
          <a:p>
            <a:pPr lvl="1" algn="just">
              <a:buFont typeface="Wingdings" pitchFamily="2" charset="2"/>
              <a:buChar char="Ø"/>
            </a:pPr>
            <a:r>
              <a:rPr lang="en-US" altLang="en-US" smtClean="0"/>
              <a:t>Front Desk Agents</a:t>
            </a:r>
          </a:p>
          <a:p>
            <a:pPr lvl="2" algn="just"/>
            <a:r>
              <a:rPr lang="en-US" altLang="en-US" sz="2000" smtClean="0"/>
              <a:t>Strong technical and computer skills, ability to stand long periods, read/write, strong communication skills, friendly proactive demeanor, accuracy, problem solving skills, confidence</a:t>
            </a:r>
          </a:p>
          <a:p>
            <a:pPr lvl="1" algn="just">
              <a:buFont typeface="Wingdings" pitchFamily="2" charset="2"/>
              <a:buChar char="Ø"/>
            </a:pPr>
            <a:r>
              <a:rPr lang="en-US" altLang="en-US" smtClean="0"/>
              <a:t>Phone Operators</a:t>
            </a:r>
          </a:p>
          <a:p>
            <a:pPr lvl="2" algn="just"/>
            <a:r>
              <a:rPr lang="en-US" altLang="en-US" sz="2000" smtClean="0"/>
              <a:t>Strong technical and computer skills, ability to multitask, friendly proactive demeanor, problem solving skills, only sedentary position</a:t>
            </a:r>
          </a:p>
          <a:p>
            <a:pPr lvl="1" algn="just">
              <a:buFont typeface="Wingdings" pitchFamily="2" charset="2"/>
              <a:buChar char="Ø"/>
            </a:pPr>
            <a:r>
              <a:rPr lang="en-US" altLang="en-US" smtClean="0"/>
              <a:t>Bell Person</a:t>
            </a:r>
          </a:p>
          <a:p>
            <a:pPr lvl="2" algn="just"/>
            <a:r>
              <a:rPr lang="en-US" altLang="en-US" sz="2000" smtClean="0"/>
              <a:t>Ability to stand long periods, lift/pull/push up to 50lb, friendly proactive demeanor, problem solving skills, confidence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smtClean="0"/>
              <a:t> Planning Tool</a:t>
            </a:r>
          </a:p>
        </p:txBody>
      </p:sp>
      <p:sp>
        <p:nvSpPr>
          <p:cNvPr id="3" name="Content Placeholder 2"/>
          <p:cNvSpPr>
            <a:spLocks noGrp="1"/>
          </p:cNvSpPr>
          <p:nvPr>
            <p:ph idx="1"/>
          </p:nvPr>
        </p:nvSpPr>
        <p:spPr>
          <a:xfrm>
            <a:off x="381000" y="1600200"/>
            <a:ext cx="4572000" cy="4525963"/>
          </a:xfrm>
        </p:spPr>
        <p:txBody>
          <a:bodyPr/>
          <a:lstStyle/>
          <a:p>
            <a:pPr marL="0" indent="0" algn="just">
              <a:buFont typeface="Wingdings" pitchFamily="2" charset="2"/>
              <a:buNone/>
            </a:pPr>
            <a:endParaRPr lang="en-US" altLang="en-US" sz="1200" smtClean="0"/>
          </a:p>
          <a:p>
            <a:pPr marL="0" indent="0" algn="just">
              <a:buFont typeface="Wingdings" pitchFamily="2" charset="2"/>
              <a:buNone/>
            </a:pPr>
            <a:endParaRPr lang="en-US" altLang="en-US" sz="1600" smtClean="0"/>
          </a:p>
          <a:p>
            <a:pPr marL="0" indent="0" algn="just">
              <a:buFont typeface="Wingdings" pitchFamily="2" charset="2"/>
              <a:buNone/>
            </a:pPr>
            <a:r>
              <a:rPr lang="en-US" altLang="en-US" smtClean="0"/>
              <a:t>Click </a:t>
            </a:r>
            <a:r>
              <a:rPr lang="en-US" altLang="en-US" smtClean="0">
                <a:hlinkClick r:id="rId2"/>
              </a:rPr>
              <a:t>here</a:t>
            </a:r>
            <a:r>
              <a:rPr lang="en-US" altLang="en-US" smtClean="0"/>
              <a:t> to download the Disability Employment First Planning Tool</a:t>
            </a:r>
          </a:p>
          <a:p>
            <a:pPr marL="0" indent="0" algn="just">
              <a:buFont typeface="Wingdings" pitchFamily="2" charset="2"/>
              <a:buNone/>
            </a:pPr>
            <a:endParaRPr lang="en-US" altLang="en-US" sz="1200" smtClean="0"/>
          </a:p>
          <a:p>
            <a:pPr marL="0" indent="0" algn="just">
              <a:buFont typeface="Wingdings" pitchFamily="2" charset="2"/>
              <a:buNone/>
            </a:pPr>
            <a:endParaRPr lang="en-US" altLang="en-US" sz="1200" smtClean="0"/>
          </a:p>
          <a:p>
            <a:pPr marL="0" indent="0" algn="just">
              <a:buFont typeface="Wingdings" pitchFamily="2" charset="2"/>
              <a:buNone/>
            </a:pPr>
            <a:endParaRPr lang="en-US" altLang="en-US" sz="1200" smtClean="0"/>
          </a:p>
          <a:p>
            <a:pPr marL="0" indent="0" algn="just">
              <a:buFont typeface="Wingdings" pitchFamily="2" charset="2"/>
              <a:buNone/>
            </a:pPr>
            <a:endParaRPr lang="en-US" altLang="en-US" sz="1200" smtClean="0"/>
          </a:p>
          <a:p>
            <a:pPr marL="0" indent="0" algn="just">
              <a:buFont typeface="Wingdings" pitchFamily="2" charset="2"/>
              <a:buNone/>
            </a:pPr>
            <a:endParaRPr lang="en-US" altLang="en-US" sz="1200" smtClean="0"/>
          </a:p>
          <a:p>
            <a:pPr marL="0" indent="0" algn="just">
              <a:buFont typeface="Wingdings" pitchFamily="2" charset="2"/>
              <a:buNone/>
            </a:pPr>
            <a:endParaRPr lang="en-US" altLang="en-US" sz="1200" smtClean="0"/>
          </a:p>
          <a:p>
            <a:pPr marL="0" indent="0" algn="just">
              <a:buFont typeface="Wingdings" pitchFamily="2" charset="2"/>
              <a:buNone/>
            </a:pPr>
            <a:endParaRPr lang="en-US" altLang="en-US" sz="1200" smtClean="0"/>
          </a:p>
          <a:p>
            <a:pPr marL="0" indent="0" algn="just">
              <a:buFont typeface="Wingdings" pitchFamily="2" charset="2"/>
              <a:buNone/>
            </a:pPr>
            <a:endParaRPr lang="en-US" altLang="en-US" sz="1200" smtClean="0"/>
          </a:p>
          <a:p>
            <a:pPr marL="0" indent="0" algn="just">
              <a:buFont typeface="Wingdings" pitchFamily="2" charset="2"/>
              <a:buNone/>
            </a:pPr>
            <a:endParaRPr lang="en-US" altLang="en-US" sz="1200" smtClean="0"/>
          </a:p>
          <a:p>
            <a:pPr marL="0" indent="0" algn="just">
              <a:buFont typeface="Wingdings" pitchFamily="2" charset="2"/>
              <a:buNone/>
            </a:pPr>
            <a:endParaRPr lang="en-US" altLang="en-US" sz="1200" smtClean="0"/>
          </a:p>
          <a:p>
            <a:pPr marL="0" indent="0" algn="just">
              <a:buFont typeface="Wingdings" pitchFamily="2" charset="2"/>
              <a:buNone/>
            </a:pPr>
            <a:r>
              <a:rPr lang="en-US" altLang="en-US" sz="1200" smtClean="0"/>
              <a:t>Direct link:</a:t>
            </a:r>
          </a:p>
          <a:p>
            <a:pPr marL="0" indent="0" algn="just">
              <a:buFont typeface="Wingdings" pitchFamily="2" charset="2"/>
              <a:buNone/>
            </a:pPr>
            <a:r>
              <a:rPr lang="en-US" altLang="en-US" sz="900" smtClean="0">
                <a:hlinkClick r:id="rId2"/>
              </a:rPr>
              <a:t>http://respectabilityusa.com/Resources/Disability%20Employment%20First%20Planning.pdf</a:t>
            </a:r>
            <a:endParaRPr lang="en-US" altLang="en-US" sz="900" smtClean="0"/>
          </a:p>
          <a:p>
            <a:pPr marL="0" indent="0" algn="just">
              <a:buFont typeface="Wingdings" pitchFamily="2" charset="2"/>
              <a:buNone/>
            </a:pPr>
            <a:endParaRPr lang="en-US" altLang="en-US" sz="900" smtClean="0"/>
          </a:p>
          <a:p>
            <a:pPr marL="0" indent="0" algn="just"/>
            <a:endParaRPr lang="en-US" altLang="en-US" smtClean="0"/>
          </a:p>
        </p:txBody>
      </p:sp>
      <p:pic>
        <p:nvPicPr>
          <p:cNvPr id="43012" name="Picture 2"/>
          <p:cNvPicPr>
            <a:picLocks noChangeAspect="1" noChangeArrowheads="1"/>
          </p:cNvPicPr>
          <p:nvPr/>
        </p:nvPicPr>
        <p:blipFill>
          <a:blip r:embed="rId3">
            <a:extLst>
              <a:ext uri="{28A0092B-C50C-407E-A947-70E740481C1C}">
                <a14:useLocalDpi xmlns:a14="http://schemas.microsoft.com/office/drawing/2010/main" val="0"/>
              </a:ext>
            </a:extLst>
          </a:blip>
          <a:srcRect l="30450" t="6149" r="31615" b="6378"/>
          <a:stretch>
            <a:fillRect/>
          </a:stretch>
        </p:blipFill>
        <p:spPr bwMode="auto">
          <a:xfrm>
            <a:off x="5145088" y="1676400"/>
            <a:ext cx="3406775"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altLang="en-US" smtClean="0"/>
              <a:t>Understand Jobs and Requirements</a:t>
            </a:r>
          </a:p>
        </p:txBody>
      </p:sp>
      <p:sp>
        <p:nvSpPr>
          <p:cNvPr id="61443" name="Content Placeholder 2"/>
          <p:cNvSpPr>
            <a:spLocks noGrp="1"/>
          </p:cNvSpPr>
          <p:nvPr>
            <p:ph idx="1"/>
          </p:nvPr>
        </p:nvSpPr>
        <p:spPr>
          <a:xfrm>
            <a:off x="76200" y="1295400"/>
            <a:ext cx="2514600" cy="644525"/>
          </a:xfrm>
        </p:spPr>
        <p:txBody>
          <a:bodyPr/>
          <a:lstStyle/>
          <a:p>
            <a:pPr>
              <a:buFont typeface="Wingdings" pitchFamily="2" charset="2"/>
              <a:buNone/>
            </a:pPr>
            <a:r>
              <a:rPr lang="en-US" altLang="en-US" i="1" smtClean="0"/>
              <a:t>Housekeeping</a:t>
            </a:r>
          </a:p>
          <a:p>
            <a:endParaRPr lang="en-US" altLang="en-US" smtClean="0"/>
          </a:p>
        </p:txBody>
      </p:sp>
      <p:pic>
        <p:nvPicPr>
          <p:cNvPr id="61444" name="Picture 6" descr="Picture of a young woman picking up a pile of clean folded towels, part of her job doing laundry&#10;&#10;source: G:\Project Search\Maria\2014\PS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6963" y="3803650"/>
            <a:ext cx="2586037" cy="191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5" name="Rectangle 15"/>
          <p:cNvSpPr>
            <a:spLocks noChangeArrowheads="1"/>
          </p:cNvSpPr>
          <p:nvPr/>
        </p:nvSpPr>
        <p:spPr bwMode="auto">
          <a:xfrm>
            <a:off x="6835775" y="5757863"/>
            <a:ext cx="14700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itchFamily="2" charset="2"/>
              <a:buChar char="v"/>
              <a:defRPr sz="3200">
                <a:solidFill>
                  <a:schemeClr val="tx1"/>
                </a:solidFill>
                <a:latin typeface="Calibri" pitchFamily="34" charset="0"/>
                <a:ea typeface="ＭＳ Ｐゴシック" pitchFamily="34" charset="-128"/>
              </a:defRPr>
            </a:lvl1pPr>
            <a:lvl2pPr marL="742950" indent="-285750">
              <a:spcBef>
                <a:spcPct val="20000"/>
              </a:spcBef>
              <a:buFont typeface="Wingdings" pitchFamily="2" charset="2"/>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Wingdings" pitchFamily="2" charset="2"/>
              <a:buChar char="Ø"/>
              <a:defRPr sz="2000">
                <a:solidFill>
                  <a:schemeClr val="tx1"/>
                </a:solidFill>
                <a:latin typeface="Calibri" pitchFamily="34" charset="0"/>
                <a:ea typeface="ＭＳ Ｐゴシック" pitchFamily="34" charset="-128"/>
              </a:defRPr>
            </a:lvl4pPr>
            <a:lvl5pPr marL="2057400" indent="-228600">
              <a:spcBef>
                <a:spcPct val="20000"/>
              </a:spcBef>
              <a:buFont typeface="Courier New" pitchFamily="49" charset="0"/>
              <a:buChar char="o"/>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600"/>
              <a:t>Amy – Laundry </a:t>
            </a:r>
          </a:p>
        </p:txBody>
      </p:sp>
      <p:pic>
        <p:nvPicPr>
          <p:cNvPr id="61446" name="Picture 7" descr="Picture of a young man at a restaurant, working doing laundry&#10;&#10;source: G:\Project Search\Maria\2014\PS14.jpg"/>
          <p:cNvPicPr>
            <a:picLocks noChangeAspect="1" noChangeArrowheads="1"/>
          </p:cNvPicPr>
          <p:nvPr/>
        </p:nvPicPr>
        <p:blipFill>
          <a:blip r:embed="rId4">
            <a:extLst>
              <a:ext uri="{28A0092B-C50C-407E-A947-70E740481C1C}">
                <a14:useLocalDpi xmlns:a14="http://schemas.microsoft.com/office/drawing/2010/main" val="0"/>
              </a:ext>
            </a:extLst>
          </a:blip>
          <a:srcRect b="35825"/>
          <a:stretch>
            <a:fillRect/>
          </a:stretch>
        </p:blipFill>
        <p:spPr bwMode="auto">
          <a:xfrm>
            <a:off x="3352800" y="3917950"/>
            <a:ext cx="1908175"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7" name="Rectangle 14"/>
          <p:cNvSpPr>
            <a:spLocks noChangeArrowheads="1"/>
          </p:cNvSpPr>
          <p:nvPr/>
        </p:nvSpPr>
        <p:spPr bwMode="auto">
          <a:xfrm>
            <a:off x="3505200" y="5757863"/>
            <a:ext cx="17129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itchFamily="2" charset="2"/>
              <a:buChar char="v"/>
              <a:defRPr sz="3200">
                <a:solidFill>
                  <a:schemeClr val="tx1"/>
                </a:solidFill>
                <a:latin typeface="Calibri" pitchFamily="34" charset="0"/>
                <a:ea typeface="ＭＳ Ｐゴシック" pitchFamily="34" charset="-128"/>
              </a:defRPr>
            </a:lvl1pPr>
            <a:lvl2pPr marL="742950" indent="-285750">
              <a:spcBef>
                <a:spcPct val="20000"/>
              </a:spcBef>
              <a:buFont typeface="Wingdings" pitchFamily="2" charset="2"/>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Wingdings" pitchFamily="2" charset="2"/>
              <a:buChar char="Ø"/>
              <a:defRPr sz="2000">
                <a:solidFill>
                  <a:schemeClr val="tx1"/>
                </a:solidFill>
                <a:latin typeface="Calibri" pitchFamily="34" charset="0"/>
                <a:ea typeface="ＭＳ Ｐゴシック" pitchFamily="34" charset="-128"/>
              </a:defRPr>
            </a:lvl4pPr>
            <a:lvl5pPr marL="2057400" indent="-228600">
              <a:spcBef>
                <a:spcPct val="20000"/>
              </a:spcBef>
              <a:buFont typeface="Courier New" pitchFamily="49" charset="0"/>
              <a:buChar char="o"/>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600"/>
              <a:t>Connor – Laundry </a:t>
            </a:r>
          </a:p>
        </p:txBody>
      </p:sp>
      <p:pic>
        <p:nvPicPr>
          <p:cNvPr id="61448" name="Picture 8" descr="Picture of a young woman working maintaining the bathroom sinks nice, working as a public area attendant &#10;&#10;souce:G:\Project Search\Maria\2014\PS18.jpg"/>
          <p:cNvPicPr>
            <a:picLocks noChangeAspect="1" noChangeArrowheads="1"/>
          </p:cNvPicPr>
          <p:nvPr/>
        </p:nvPicPr>
        <p:blipFill>
          <a:blip r:embed="rId5">
            <a:extLst>
              <a:ext uri="{28A0092B-C50C-407E-A947-70E740481C1C}">
                <a14:useLocalDpi xmlns:a14="http://schemas.microsoft.com/office/drawing/2010/main" val="0"/>
              </a:ext>
            </a:extLst>
          </a:blip>
          <a:srcRect r="15594"/>
          <a:stretch>
            <a:fillRect/>
          </a:stretch>
        </p:blipFill>
        <p:spPr bwMode="auto">
          <a:xfrm>
            <a:off x="552450" y="3735388"/>
            <a:ext cx="1581150" cy="197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9" name="Rectangle 13"/>
          <p:cNvSpPr>
            <a:spLocks noChangeArrowheads="1"/>
          </p:cNvSpPr>
          <p:nvPr/>
        </p:nvSpPr>
        <p:spPr bwMode="auto">
          <a:xfrm>
            <a:off x="-228600" y="5757863"/>
            <a:ext cx="3124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itchFamily="2" charset="2"/>
              <a:buChar char="v"/>
              <a:defRPr sz="3200">
                <a:solidFill>
                  <a:schemeClr val="tx1"/>
                </a:solidFill>
                <a:latin typeface="Calibri" pitchFamily="34" charset="0"/>
                <a:ea typeface="ＭＳ Ｐゴシック" pitchFamily="34" charset="-128"/>
              </a:defRPr>
            </a:lvl1pPr>
            <a:lvl2pPr marL="742950" indent="-285750">
              <a:spcBef>
                <a:spcPct val="20000"/>
              </a:spcBef>
              <a:buFont typeface="Wingdings" pitchFamily="2" charset="2"/>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Wingdings" pitchFamily="2" charset="2"/>
              <a:buChar char="Ø"/>
              <a:defRPr sz="2000">
                <a:solidFill>
                  <a:schemeClr val="tx1"/>
                </a:solidFill>
                <a:latin typeface="Calibri" pitchFamily="34" charset="0"/>
                <a:ea typeface="ＭＳ Ｐゴシック" pitchFamily="34" charset="-128"/>
              </a:defRPr>
            </a:lvl4pPr>
            <a:lvl5pPr marL="2057400" indent="-228600">
              <a:spcBef>
                <a:spcPct val="20000"/>
              </a:spcBef>
              <a:buFont typeface="Courier New" pitchFamily="49" charset="0"/>
              <a:buChar char="o"/>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9pPr>
          </a:lstStyle>
          <a:p>
            <a:pPr algn="ctr">
              <a:spcBef>
                <a:spcPct val="0"/>
              </a:spcBef>
              <a:buFontTx/>
              <a:buNone/>
            </a:pPr>
            <a:r>
              <a:rPr lang="en-US" altLang="en-US" sz="1600"/>
              <a:t>Lori – Public Area Attendant</a:t>
            </a:r>
          </a:p>
        </p:txBody>
      </p:sp>
      <p:sp>
        <p:nvSpPr>
          <p:cNvPr id="61450" name="Content Placeholder 2"/>
          <p:cNvSpPr txBox="1">
            <a:spLocks/>
          </p:cNvSpPr>
          <p:nvPr/>
        </p:nvSpPr>
        <p:spPr bwMode="auto">
          <a:xfrm>
            <a:off x="-152400" y="1828800"/>
            <a:ext cx="92964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Wingdings" pitchFamily="2" charset="2"/>
              <a:buChar char="v"/>
              <a:defRPr sz="3200">
                <a:solidFill>
                  <a:schemeClr val="tx1"/>
                </a:solidFill>
                <a:latin typeface="Calibri" pitchFamily="34" charset="0"/>
                <a:ea typeface="ＭＳ Ｐゴシック" pitchFamily="34" charset="-128"/>
              </a:defRPr>
            </a:lvl1pPr>
            <a:lvl2pPr marL="742950" indent="-285750">
              <a:spcBef>
                <a:spcPct val="20000"/>
              </a:spcBef>
              <a:buFont typeface="Wingdings" pitchFamily="2" charset="2"/>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Wingdings" pitchFamily="2" charset="2"/>
              <a:buChar char="Ø"/>
              <a:defRPr sz="2000">
                <a:solidFill>
                  <a:schemeClr val="tx1"/>
                </a:solidFill>
                <a:latin typeface="Calibri" pitchFamily="34" charset="0"/>
                <a:ea typeface="ＭＳ Ｐゴシック" pitchFamily="34" charset="-128"/>
              </a:defRPr>
            </a:lvl4pPr>
            <a:lvl5pPr marL="2057400" indent="-228600">
              <a:spcBef>
                <a:spcPct val="20000"/>
              </a:spcBef>
              <a:buFont typeface="Courier New" pitchFamily="49" charset="0"/>
              <a:buChar char="o"/>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9pPr>
          </a:lstStyle>
          <a:p>
            <a:pPr lvl="1">
              <a:buFont typeface="Wingdings" pitchFamily="2" charset="2"/>
              <a:buChar char="Ø"/>
            </a:pPr>
            <a:r>
              <a:rPr lang="en-US" altLang="en-US" sz="2400"/>
              <a:t>Room Attendants/Public Area Attendants</a:t>
            </a:r>
          </a:p>
          <a:p>
            <a:pPr lvl="2"/>
            <a:r>
              <a:rPr lang="en-US" altLang="en-US" sz="1800"/>
              <a:t>Ability to stand/walk long periods, lift/pull/push up to 25lb, friendly proactive demeanor, attention to detail, move quickly</a:t>
            </a:r>
          </a:p>
          <a:p>
            <a:pPr lvl="1">
              <a:buFont typeface="Wingdings" pitchFamily="2" charset="2"/>
              <a:buChar char="Ø"/>
            </a:pPr>
            <a:r>
              <a:rPr lang="en-US" altLang="en-US" sz="2400"/>
              <a:t>Laundry Attendants</a:t>
            </a:r>
          </a:p>
          <a:p>
            <a:pPr lvl="2"/>
            <a:r>
              <a:rPr lang="en-US" altLang="en-US" sz="1800"/>
              <a:t>Ability to stand long periods, lift/pull/push up to 50lb, move quickly</a:t>
            </a:r>
          </a:p>
          <a:p>
            <a:endParaRPr lang="en-US"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altLang="en-US" smtClean="0"/>
              <a:t>Understand Jobs and Requirements</a:t>
            </a:r>
          </a:p>
        </p:txBody>
      </p:sp>
      <p:sp>
        <p:nvSpPr>
          <p:cNvPr id="62467" name="Content Placeholder 2"/>
          <p:cNvSpPr>
            <a:spLocks noGrp="1"/>
          </p:cNvSpPr>
          <p:nvPr>
            <p:ph idx="1"/>
          </p:nvPr>
        </p:nvSpPr>
        <p:spPr>
          <a:xfrm>
            <a:off x="152400" y="1447800"/>
            <a:ext cx="2819400" cy="881063"/>
          </a:xfrm>
        </p:spPr>
        <p:txBody>
          <a:bodyPr/>
          <a:lstStyle/>
          <a:p>
            <a:pPr>
              <a:buFont typeface="Wingdings" pitchFamily="2" charset="2"/>
              <a:buNone/>
            </a:pPr>
            <a:r>
              <a:rPr lang="en-US" altLang="en-US" i="1" smtClean="0"/>
              <a:t>Housekeeping</a:t>
            </a:r>
          </a:p>
          <a:p>
            <a:endParaRPr lang="en-US" altLang="en-US" smtClean="0"/>
          </a:p>
        </p:txBody>
      </p:sp>
      <p:pic>
        <p:nvPicPr>
          <p:cNvPr id="62468" name="Picture 3" descr="Picture of a young man near a cart full of towels, working as a a house person "/>
          <p:cNvPicPr>
            <a:picLocks noChangeAspect="1" noChangeArrowheads="1"/>
          </p:cNvPicPr>
          <p:nvPr/>
        </p:nvPicPr>
        <p:blipFill>
          <a:blip r:embed="rId3">
            <a:extLst>
              <a:ext uri="{28A0092B-C50C-407E-A947-70E740481C1C}">
                <a14:useLocalDpi xmlns:a14="http://schemas.microsoft.com/office/drawing/2010/main" val="0"/>
              </a:ext>
            </a:extLst>
          </a:blip>
          <a:srcRect l="15540" r="20625" b="13510"/>
          <a:stretch>
            <a:fillRect/>
          </a:stretch>
        </p:blipFill>
        <p:spPr bwMode="auto">
          <a:xfrm>
            <a:off x="1600200" y="3197225"/>
            <a:ext cx="2435225" cy="247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9" name="Picture 2" descr="Picture of a young man pushing a big cart, part of his job as a house person "/>
          <p:cNvPicPr>
            <a:picLocks noChangeAspect="1" noChangeArrowheads="1"/>
          </p:cNvPicPr>
          <p:nvPr/>
        </p:nvPicPr>
        <p:blipFill>
          <a:blip r:embed="rId4">
            <a:extLst>
              <a:ext uri="{28A0092B-C50C-407E-A947-70E740481C1C}">
                <a14:useLocalDpi xmlns:a14="http://schemas.microsoft.com/office/drawing/2010/main" val="0"/>
              </a:ext>
            </a:extLst>
          </a:blip>
          <a:srcRect l="20000" t="16875" r="28333" b="38126"/>
          <a:stretch>
            <a:fillRect/>
          </a:stretch>
        </p:blipFill>
        <p:spPr bwMode="auto">
          <a:xfrm>
            <a:off x="5181600" y="3163888"/>
            <a:ext cx="2159000" cy="250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0" name="Rectangle 11"/>
          <p:cNvSpPr>
            <a:spLocks noChangeArrowheads="1"/>
          </p:cNvSpPr>
          <p:nvPr/>
        </p:nvSpPr>
        <p:spPr bwMode="auto">
          <a:xfrm>
            <a:off x="5105400" y="5726113"/>
            <a:ext cx="2339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itchFamily="2" charset="2"/>
              <a:buChar char="v"/>
              <a:defRPr sz="3200">
                <a:solidFill>
                  <a:schemeClr val="tx1"/>
                </a:solidFill>
                <a:latin typeface="Calibri" pitchFamily="34" charset="0"/>
                <a:ea typeface="ＭＳ Ｐゴシック" pitchFamily="34" charset="-128"/>
              </a:defRPr>
            </a:lvl1pPr>
            <a:lvl2pPr marL="742950" indent="-285750">
              <a:spcBef>
                <a:spcPct val="20000"/>
              </a:spcBef>
              <a:buFont typeface="Wingdings" pitchFamily="2" charset="2"/>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Wingdings" pitchFamily="2" charset="2"/>
              <a:buChar char="Ø"/>
              <a:defRPr sz="2000">
                <a:solidFill>
                  <a:schemeClr val="tx1"/>
                </a:solidFill>
                <a:latin typeface="Calibri" pitchFamily="34" charset="0"/>
                <a:ea typeface="ＭＳ Ｐゴシック" pitchFamily="34" charset="-128"/>
              </a:defRPr>
            </a:lvl4pPr>
            <a:lvl5pPr marL="2057400" indent="-228600">
              <a:spcBef>
                <a:spcPct val="20000"/>
              </a:spcBef>
              <a:buFont typeface="Courier New" pitchFamily="49" charset="0"/>
              <a:buChar char="o"/>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800"/>
              <a:t>Daniel – House Person </a:t>
            </a:r>
          </a:p>
        </p:txBody>
      </p:sp>
      <p:sp>
        <p:nvSpPr>
          <p:cNvPr id="62471" name="Rectangle 12"/>
          <p:cNvSpPr>
            <a:spLocks noChangeArrowheads="1"/>
          </p:cNvSpPr>
          <p:nvPr/>
        </p:nvSpPr>
        <p:spPr bwMode="auto">
          <a:xfrm>
            <a:off x="1744663" y="5726113"/>
            <a:ext cx="21447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itchFamily="2" charset="2"/>
              <a:buChar char="v"/>
              <a:defRPr sz="3200">
                <a:solidFill>
                  <a:schemeClr val="tx1"/>
                </a:solidFill>
                <a:latin typeface="Calibri" pitchFamily="34" charset="0"/>
                <a:ea typeface="ＭＳ Ｐゴシック" pitchFamily="34" charset="-128"/>
              </a:defRPr>
            </a:lvl1pPr>
            <a:lvl2pPr marL="742950" indent="-285750">
              <a:spcBef>
                <a:spcPct val="20000"/>
              </a:spcBef>
              <a:buFont typeface="Wingdings" pitchFamily="2" charset="2"/>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Wingdings" pitchFamily="2" charset="2"/>
              <a:buChar char="Ø"/>
              <a:defRPr sz="2000">
                <a:solidFill>
                  <a:schemeClr val="tx1"/>
                </a:solidFill>
                <a:latin typeface="Calibri" pitchFamily="34" charset="0"/>
                <a:ea typeface="ＭＳ Ｐゴシック" pitchFamily="34" charset="-128"/>
              </a:defRPr>
            </a:lvl4pPr>
            <a:lvl5pPr marL="2057400" indent="-228600">
              <a:spcBef>
                <a:spcPct val="20000"/>
              </a:spcBef>
              <a:buFont typeface="Courier New" pitchFamily="49" charset="0"/>
              <a:buChar char="o"/>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800"/>
              <a:t>Sean – House Person</a:t>
            </a:r>
          </a:p>
        </p:txBody>
      </p:sp>
      <p:sp>
        <p:nvSpPr>
          <p:cNvPr id="62472" name="Content Placeholder 2"/>
          <p:cNvSpPr txBox="1">
            <a:spLocks/>
          </p:cNvSpPr>
          <p:nvPr/>
        </p:nvSpPr>
        <p:spPr bwMode="auto">
          <a:xfrm>
            <a:off x="76200" y="2057400"/>
            <a:ext cx="8763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Wingdings" pitchFamily="2" charset="2"/>
              <a:buChar char="v"/>
              <a:defRPr sz="3200">
                <a:solidFill>
                  <a:schemeClr val="tx1"/>
                </a:solidFill>
                <a:latin typeface="Calibri" pitchFamily="34" charset="0"/>
                <a:ea typeface="ＭＳ Ｐゴシック" pitchFamily="34" charset="-128"/>
              </a:defRPr>
            </a:lvl1pPr>
            <a:lvl2pPr marL="742950" indent="-285750">
              <a:spcBef>
                <a:spcPct val="20000"/>
              </a:spcBef>
              <a:buFont typeface="Wingdings" pitchFamily="2" charset="2"/>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Wingdings" pitchFamily="2" charset="2"/>
              <a:buChar char="Ø"/>
              <a:defRPr sz="2000">
                <a:solidFill>
                  <a:schemeClr val="tx1"/>
                </a:solidFill>
                <a:latin typeface="Calibri" pitchFamily="34" charset="0"/>
                <a:ea typeface="ＭＳ Ｐゴシック" pitchFamily="34" charset="-128"/>
              </a:defRPr>
            </a:lvl4pPr>
            <a:lvl5pPr marL="2057400" indent="-228600">
              <a:spcBef>
                <a:spcPct val="20000"/>
              </a:spcBef>
              <a:buFont typeface="Courier New" pitchFamily="49" charset="0"/>
              <a:buChar char="o"/>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9pPr>
          </a:lstStyle>
          <a:p>
            <a:pPr lvl="1">
              <a:buFont typeface="Wingdings" pitchFamily="2" charset="2"/>
              <a:buChar char="Ø"/>
            </a:pPr>
            <a:r>
              <a:rPr lang="en-US" altLang="en-US" sz="2400"/>
              <a:t>Housekeeping Utility (House Person)</a:t>
            </a:r>
          </a:p>
          <a:p>
            <a:pPr lvl="2"/>
            <a:r>
              <a:rPr lang="en-US" altLang="en-US" sz="1800"/>
              <a:t>Ability to stand/walk long periods, lift/pull/push up to 25lb, friendly proactive demeanor</a:t>
            </a:r>
          </a:p>
          <a:p>
            <a:endParaRPr lang="en-US"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altLang="en-US" smtClean="0"/>
              <a:t>Understand Jobs and Requirements</a:t>
            </a:r>
          </a:p>
        </p:txBody>
      </p:sp>
      <p:sp>
        <p:nvSpPr>
          <p:cNvPr id="63491" name="Content Placeholder 2"/>
          <p:cNvSpPr>
            <a:spLocks noGrp="1"/>
          </p:cNvSpPr>
          <p:nvPr>
            <p:ph idx="1"/>
          </p:nvPr>
        </p:nvSpPr>
        <p:spPr>
          <a:xfrm>
            <a:off x="381000" y="1752600"/>
            <a:ext cx="2514600" cy="444500"/>
          </a:xfrm>
        </p:spPr>
        <p:txBody>
          <a:bodyPr/>
          <a:lstStyle/>
          <a:p>
            <a:pPr>
              <a:lnSpc>
                <a:spcPct val="80000"/>
              </a:lnSpc>
              <a:buFont typeface="Wingdings" pitchFamily="2" charset="2"/>
              <a:buNone/>
            </a:pPr>
            <a:r>
              <a:rPr lang="en-US" altLang="en-US" i="1" smtClean="0"/>
              <a:t>Food Services</a:t>
            </a:r>
          </a:p>
          <a:p>
            <a:pPr lvl="1">
              <a:lnSpc>
                <a:spcPct val="80000"/>
              </a:lnSpc>
              <a:buFont typeface="Wingdings" pitchFamily="2" charset="2"/>
              <a:buNone/>
            </a:pPr>
            <a:endParaRPr lang="en-US" altLang="en-US" sz="2400" smtClean="0"/>
          </a:p>
          <a:p>
            <a:pPr>
              <a:lnSpc>
                <a:spcPct val="80000"/>
              </a:lnSpc>
            </a:pPr>
            <a:endParaRPr lang="en-US" altLang="en-US" smtClean="0"/>
          </a:p>
        </p:txBody>
      </p:sp>
      <p:sp>
        <p:nvSpPr>
          <p:cNvPr id="63492" name="Rectangle 1"/>
          <p:cNvSpPr>
            <a:spLocks noChangeArrowheads="1"/>
          </p:cNvSpPr>
          <p:nvPr/>
        </p:nvSpPr>
        <p:spPr bwMode="auto">
          <a:xfrm>
            <a:off x="457200" y="2438400"/>
            <a:ext cx="8229600" cy="284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Wingdings" pitchFamily="2" charset="2"/>
              <a:buChar char="v"/>
              <a:defRPr sz="3200">
                <a:solidFill>
                  <a:schemeClr val="tx1"/>
                </a:solidFill>
                <a:latin typeface="Calibri" pitchFamily="34" charset="0"/>
                <a:ea typeface="ＭＳ Ｐゴシック" pitchFamily="34" charset="-128"/>
              </a:defRPr>
            </a:lvl1pPr>
            <a:lvl2pPr>
              <a:spcBef>
                <a:spcPct val="20000"/>
              </a:spcBef>
              <a:buFont typeface="Wingdings" pitchFamily="2" charset="2"/>
              <a:buChar char="§"/>
              <a:defRPr sz="2800">
                <a:solidFill>
                  <a:schemeClr val="tx1"/>
                </a:solidFill>
                <a:latin typeface="Calibri" pitchFamily="34" charset="0"/>
                <a:ea typeface="ＭＳ Ｐゴシック" pitchFamily="34" charset="-128"/>
              </a:defRPr>
            </a:lvl2pPr>
            <a:lvl3pPr>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Wingdings" pitchFamily="2" charset="2"/>
              <a:buChar char="Ø"/>
              <a:defRPr sz="2000">
                <a:solidFill>
                  <a:schemeClr val="tx1"/>
                </a:solidFill>
                <a:latin typeface="Calibri" pitchFamily="34" charset="0"/>
                <a:ea typeface="ＭＳ Ｐゴシック" pitchFamily="34" charset="-128"/>
              </a:defRPr>
            </a:lvl4pPr>
            <a:lvl5pPr marL="2057400" indent="-228600">
              <a:spcBef>
                <a:spcPct val="20000"/>
              </a:spcBef>
              <a:buFont typeface="Courier New" pitchFamily="49" charset="0"/>
              <a:buChar char="o"/>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9pPr>
          </a:lstStyle>
          <a:p>
            <a:pPr lvl="1">
              <a:lnSpc>
                <a:spcPct val="80000"/>
              </a:lnSpc>
              <a:spcBef>
                <a:spcPct val="0"/>
              </a:spcBef>
              <a:buFont typeface="Wingdings" pitchFamily="2" charset="2"/>
              <a:buChar char="Ø"/>
            </a:pPr>
            <a:r>
              <a:rPr lang="en-US" altLang="en-US"/>
              <a:t>Breakfast Attendants</a:t>
            </a:r>
          </a:p>
          <a:p>
            <a:pPr lvl="2">
              <a:lnSpc>
                <a:spcPct val="80000"/>
              </a:lnSpc>
              <a:spcBef>
                <a:spcPct val="0"/>
              </a:spcBef>
              <a:buFontTx/>
              <a:buNone/>
            </a:pPr>
            <a:r>
              <a:rPr lang="en-US" altLang="en-US" sz="2000"/>
              <a:t>Ability to stand/walk long periods, lift/pull/push up to 25lb, friendly proactive demeanor, attention to detail, move quickly</a:t>
            </a:r>
          </a:p>
          <a:p>
            <a:pPr lvl="1">
              <a:lnSpc>
                <a:spcPct val="80000"/>
              </a:lnSpc>
              <a:spcBef>
                <a:spcPct val="0"/>
              </a:spcBef>
              <a:buFont typeface="Wingdings" pitchFamily="2" charset="2"/>
              <a:buChar char="Ø"/>
            </a:pPr>
            <a:r>
              <a:rPr lang="en-US" altLang="en-US"/>
              <a:t>Servers/Banquet Servers</a:t>
            </a:r>
          </a:p>
          <a:p>
            <a:pPr lvl="2">
              <a:lnSpc>
                <a:spcPct val="80000"/>
              </a:lnSpc>
              <a:spcBef>
                <a:spcPct val="0"/>
              </a:spcBef>
              <a:buFontTx/>
              <a:buNone/>
            </a:pPr>
            <a:r>
              <a:rPr lang="en-US" altLang="en-US" sz="2000"/>
              <a:t>Ability to use computer system, ability to stand/walk long periods, friendly proactive demeanor, accuracy, problem solving skills, confidence</a:t>
            </a:r>
          </a:p>
          <a:p>
            <a:pPr lvl="1">
              <a:lnSpc>
                <a:spcPct val="80000"/>
              </a:lnSpc>
              <a:spcBef>
                <a:spcPct val="0"/>
              </a:spcBef>
              <a:buFont typeface="Wingdings" pitchFamily="2" charset="2"/>
              <a:buChar char="Ø"/>
            </a:pPr>
            <a:r>
              <a:rPr lang="en-US" altLang="en-US"/>
              <a:t>Hosts/Bussers</a:t>
            </a:r>
          </a:p>
          <a:p>
            <a:pPr lvl="2">
              <a:lnSpc>
                <a:spcPct val="80000"/>
              </a:lnSpc>
              <a:spcBef>
                <a:spcPct val="0"/>
              </a:spcBef>
              <a:buFontTx/>
              <a:buNone/>
            </a:pPr>
            <a:r>
              <a:rPr lang="en-US" altLang="en-US" sz="2000"/>
              <a:t>Ability to stand/walk long periods, lift/pull/push up to 25lb, friendly proactive demeanor, attention to detail</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altLang="en-US" smtClean="0"/>
              <a:t>Understand Jobs and Requirements</a:t>
            </a:r>
          </a:p>
        </p:txBody>
      </p:sp>
      <p:sp>
        <p:nvSpPr>
          <p:cNvPr id="64515" name="Content Placeholder 2"/>
          <p:cNvSpPr>
            <a:spLocks noGrp="1"/>
          </p:cNvSpPr>
          <p:nvPr>
            <p:ph idx="1"/>
          </p:nvPr>
        </p:nvSpPr>
        <p:spPr>
          <a:xfrm>
            <a:off x="76200" y="1384300"/>
            <a:ext cx="2514600" cy="444500"/>
          </a:xfrm>
        </p:spPr>
        <p:txBody>
          <a:bodyPr/>
          <a:lstStyle/>
          <a:p>
            <a:pPr>
              <a:lnSpc>
                <a:spcPct val="80000"/>
              </a:lnSpc>
              <a:buFont typeface="Wingdings" pitchFamily="2" charset="2"/>
              <a:buNone/>
            </a:pPr>
            <a:r>
              <a:rPr lang="en-US" altLang="en-US" sz="3000" i="1" smtClean="0"/>
              <a:t>Food Services</a:t>
            </a:r>
          </a:p>
          <a:p>
            <a:pPr lvl="1">
              <a:lnSpc>
                <a:spcPct val="80000"/>
              </a:lnSpc>
              <a:buFont typeface="Wingdings" pitchFamily="2" charset="2"/>
              <a:buNone/>
            </a:pPr>
            <a:endParaRPr lang="en-US" altLang="en-US" sz="2000" smtClean="0"/>
          </a:p>
          <a:p>
            <a:pPr>
              <a:lnSpc>
                <a:spcPct val="80000"/>
              </a:lnSpc>
            </a:pPr>
            <a:endParaRPr lang="en-US" altLang="en-US" sz="3000" smtClean="0"/>
          </a:p>
        </p:txBody>
      </p:sp>
      <p:pic>
        <p:nvPicPr>
          <p:cNvPr id="64516" name="Picture 3" descr="Picture of a young man working organizing white clean folded tableclothes&#10;&#10;souce: G:\Project Search\Maria\Skills Day 2012 Pics\DSC_0044_36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663" y="3287713"/>
            <a:ext cx="1709737" cy="239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7" name="Rectangle 18"/>
          <p:cNvSpPr>
            <a:spLocks noChangeArrowheads="1"/>
          </p:cNvSpPr>
          <p:nvPr/>
        </p:nvSpPr>
        <p:spPr bwMode="auto">
          <a:xfrm>
            <a:off x="228600" y="5649913"/>
            <a:ext cx="2667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itchFamily="2" charset="2"/>
              <a:buChar char="v"/>
              <a:defRPr sz="3200">
                <a:solidFill>
                  <a:schemeClr val="tx1"/>
                </a:solidFill>
                <a:latin typeface="Calibri" pitchFamily="34" charset="0"/>
                <a:ea typeface="ＭＳ Ｐゴシック" pitchFamily="34" charset="-128"/>
              </a:defRPr>
            </a:lvl1pPr>
            <a:lvl2pPr marL="742950" indent="-285750">
              <a:spcBef>
                <a:spcPct val="20000"/>
              </a:spcBef>
              <a:buFont typeface="Wingdings" pitchFamily="2" charset="2"/>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Wingdings" pitchFamily="2" charset="2"/>
              <a:buChar char="Ø"/>
              <a:defRPr sz="2000">
                <a:solidFill>
                  <a:schemeClr val="tx1"/>
                </a:solidFill>
                <a:latin typeface="Calibri" pitchFamily="34" charset="0"/>
                <a:ea typeface="ＭＳ Ｐゴシック" pitchFamily="34" charset="-128"/>
              </a:defRPr>
            </a:lvl4pPr>
            <a:lvl5pPr marL="2057400" indent="-228600">
              <a:spcBef>
                <a:spcPct val="20000"/>
              </a:spcBef>
              <a:buFont typeface="Courier New" pitchFamily="49" charset="0"/>
              <a:buChar char="o"/>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9pPr>
          </a:lstStyle>
          <a:p>
            <a:pPr algn="ctr">
              <a:spcBef>
                <a:spcPct val="0"/>
              </a:spcBef>
              <a:buFontTx/>
              <a:buNone/>
            </a:pPr>
            <a:r>
              <a:rPr lang="en-US" altLang="en-US" sz="1800"/>
              <a:t>Bruce – Banquet Set-up</a:t>
            </a:r>
          </a:p>
        </p:txBody>
      </p:sp>
      <p:pic>
        <p:nvPicPr>
          <p:cNvPr id="64518" name="Picture 2" descr="Picture of a young man doing steward and preparation in a restaurant kitchen"/>
          <p:cNvPicPr>
            <a:picLocks noChangeAspect="1" noChangeArrowheads="1"/>
          </p:cNvPicPr>
          <p:nvPr/>
        </p:nvPicPr>
        <p:blipFill>
          <a:blip r:embed="rId4">
            <a:extLst>
              <a:ext uri="{28A0092B-C50C-407E-A947-70E740481C1C}">
                <a14:useLocalDpi xmlns:a14="http://schemas.microsoft.com/office/drawing/2010/main" val="0"/>
              </a:ext>
            </a:extLst>
          </a:blip>
          <a:srcRect l="12500" t="20000" r="20000" b="23750"/>
          <a:stretch>
            <a:fillRect/>
          </a:stretch>
        </p:blipFill>
        <p:spPr bwMode="auto">
          <a:xfrm>
            <a:off x="6248400" y="3211513"/>
            <a:ext cx="2217738"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9" name="Picture 5" descr="Picture of a young man doing steward and preparation in a restaurant kitchen&#10;&#10;Source: G:\Project Search\Maria\2014\PS2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0063" y="3422650"/>
            <a:ext cx="2752725"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0" name="Rectangle 16"/>
          <p:cNvSpPr>
            <a:spLocks noChangeArrowheads="1"/>
          </p:cNvSpPr>
          <p:nvPr/>
        </p:nvSpPr>
        <p:spPr bwMode="auto">
          <a:xfrm>
            <a:off x="3540125" y="5573713"/>
            <a:ext cx="2108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itchFamily="2" charset="2"/>
              <a:buChar char="v"/>
              <a:defRPr sz="3200">
                <a:solidFill>
                  <a:schemeClr val="tx1"/>
                </a:solidFill>
                <a:latin typeface="Calibri" pitchFamily="34" charset="0"/>
                <a:ea typeface="ＭＳ Ｐゴシック" pitchFamily="34" charset="-128"/>
              </a:defRPr>
            </a:lvl1pPr>
            <a:lvl2pPr marL="742950" indent="-285750">
              <a:spcBef>
                <a:spcPct val="20000"/>
              </a:spcBef>
              <a:buFont typeface="Wingdings" pitchFamily="2" charset="2"/>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Wingdings" pitchFamily="2" charset="2"/>
              <a:buChar char="Ø"/>
              <a:defRPr sz="2000">
                <a:solidFill>
                  <a:schemeClr val="tx1"/>
                </a:solidFill>
                <a:latin typeface="Calibri" pitchFamily="34" charset="0"/>
                <a:ea typeface="ＭＳ Ｐゴシック" pitchFamily="34" charset="-128"/>
              </a:defRPr>
            </a:lvl4pPr>
            <a:lvl5pPr marL="2057400" indent="-228600">
              <a:spcBef>
                <a:spcPct val="20000"/>
              </a:spcBef>
              <a:buFont typeface="Courier New" pitchFamily="49" charset="0"/>
              <a:buChar char="o"/>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800"/>
              <a:t>Joey – Steward/Prep</a:t>
            </a:r>
          </a:p>
        </p:txBody>
      </p:sp>
      <p:sp>
        <p:nvSpPr>
          <p:cNvPr id="64521" name="Rectangle 17"/>
          <p:cNvSpPr>
            <a:spLocks noChangeArrowheads="1"/>
          </p:cNvSpPr>
          <p:nvPr/>
        </p:nvSpPr>
        <p:spPr bwMode="auto">
          <a:xfrm>
            <a:off x="6294438" y="5649913"/>
            <a:ext cx="23193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itchFamily="2" charset="2"/>
              <a:buChar char="v"/>
              <a:defRPr sz="3200">
                <a:solidFill>
                  <a:schemeClr val="tx1"/>
                </a:solidFill>
                <a:latin typeface="Calibri" pitchFamily="34" charset="0"/>
                <a:ea typeface="ＭＳ Ｐゴシック" pitchFamily="34" charset="-128"/>
              </a:defRPr>
            </a:lvl1pPr>
            <a:lvl2pPr marL="742950" indent="-285750">
              <a:spcBef>
                <a:spcPct val="20000"/>
              </a:spcBef>
              <a:buFont typeface="Wingdings" pitchFamily="2" charset="2"/>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Wingdings" pitchFamily="2" charset="2"/>
              <a:buChar char="Ø"/>
              <a:defRPr sz="2000">
                <a:solidFill>
                  <a:schemeClr val="tx1"/>
                </a:solidFill>
                <a:latin typeface="Calibri" pitchFamily="34" charset="0"/>
                <a:ea typeface="ＭＳ Ｐゴシック" pitchFamily="34" charset="-128"/>
              </a:defRPr>
            </a:lvl4pPr>
            <a:lvl5pPr marL="2057400" indent="-228600">
              <a:spcBef>
                <a:spcPct val="20000"/>
              </a:spcBef>
              <a:buFont typeface="Courier New" pitchFamily="49" charset="0"/>
              <a:buChar char="o"/>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800"/>
              <a:t>Darien – Steward/Prep</a:t>
            </a:r>
          </a:p>
        </p:txBody>
      </p:sp>
      <p:sp>
        <p:nvSpPr>
          <p:cNvPr id="64522" name="Rectangle 1"/>
          <p:cNvSpPr>
            <a:spLocks noChangeArrowheads="1"/>
          </p:cNvSpPr>
          <p:nvPr/>
        </p:nvSpPr>
        <p:spPr bwMode="auto">
          <a:xfrm>
            <a:off x="-152400" y="1862138"/>
            <a:ext cx="8839200"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Wingdings" pitchFamily="2" charset="2"/>
              <a:buChar char="v"/>
              <a:defRPr sz="3200">
                <a:solidFill>
                  <a:schemeClr val="tx1"/>
                </a:solidFill>
                <a:latin typeface="Calibri" pitchFamily="34" charset="0"/>
                <a:ea typeface="ＭＳ Ｐゴシック" pitchFamily="34" charset="-128"/>
              </a:defRPr>
            </a:lvl1pPr>
            <a:lvl2pPr>
              <a:spcBef>
                <a:spcPct val="20000"/>
              </a:spcBef>
              <a:buFont typeface="Wingdings" pitchFamily="2" charset="2"/>
              <a:buChar char="§"/>
              <a:defRPr sz="2800">
                <a:solidFill>
                  <a:schemeClr val="tx1"/>
                </a:solidFill>
                <a:latin typeface="Calibri" pitchFamily="34" charset="0"/>
                <a:ea typeface="ＭＳ Ｐゴシック" pitchFamily="34" charset="-128"/>
              </a:defRPr>
            </a:lvl2pPr>
            <a:lvl3pPr>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Wingdings" pitchFamily="2" charset="2"/>
              <a:buChar char="Ø"/>
              <a:defRPr sz="2000">
                <a:solidFill>
                  <a:schemeClr val="tx1"/>
                </a:solidFill>
                <a:latin typeface="Calibri" pitchFamily="34" charset="0"/>
                <a:ea typeface="ＭＳ Ｐゴシック" pitchFamily="34" charset="-128"/>
              </a:defRPr>
            </a:lvl4pPr>
            <a:lvl5pPr marL="2057400" indent="-228600">
              <a:spcBef>
                <a:spcPct val="20000"/>
              </a:spcBef>
              <a:buFont typeface="Courier New" pitchFamily="49" charset="0"/>
              <a:buChar char="o"/>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9pPr>
          </a:lstStyle>
          <a:p>
            <a:pPr lvl="1">
              <a:lnSpc>
                <a:spcPct val="80000"/>
              </a:lnSpc>
              <a:spcBef>
                <a:spcPct val="0"/>
              </a:spcBef>
              <a:buFont typeface="Wingdings" pitchFamily="2" charset="2"/>
              <a:buChar char="Ø"/>
            </a:pPr>
            <a:r>
              <a:rPr lang="en-US" altLang="en-US" sz="2200"/>
              <a:t>Prep Cooks</a:t>
            </a:r>
          </a:p>
          <a:p>
            <a:pPr lvl="2">
              <a:lnSpc>
                <a:spcPct val="80000"/>
              </a:lnSpc>
              <a:spcBef>
                <a:spcPct val="0"/>
              </a:spcBef>
              <a:buFontTx/>
              <a:buNone/>
            </a:pPr>
            <a:r>
              <a:rPr lang="en-US" altLang="en-US" sz="1700"/>
              <a:t>Ability to stand/walk long periods, lift/carry up to 50lb, ability to read/write, precisely follow instruction, accuracy, attention to detail</a:t>
            </a:r>
          </a:p>
          <a:p>
            <a:pPr lvl="1">
              <a:lnSpc>
                <a:spcPct val="80000"/>
              </a:lnSpc>
              <a:spcBef>
                <a:spcPct val="0"/>
              </a:spcBef>
              <a:buFont typeface="Wingdings" pitchFamily="2" charset="2"/>
              <a:buChar char="Ø"/>
            </a:pPr>
            <a:r>
              <a:rPr lang="en-US" altLang="en-US" sz="2200"/>
              <a:t>Stewards/Banquet Set-up</a:t>
            </a:r>
          </a:p>
          <a:p>
            <a:pPr lvl="2">
              <a:lnSpc>
                <a:spcPct val="80000"/>
              </a:lnSpc>
              <a:spcBef>
                <a:spcPct val="0"/>
              </a:spcBef>
              <a:buFontTx/>
              <a:buNone/>
            </a:pPr>
            <a:r>
              <a:rPr lang="en-US" altLang="en-US" sz="1700"/>
              <a:t>Ability to stand/walk long periods, lift/carry up to 50lb, move quickly, attention to detail</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altLang="en-US" smtClean="0"/>
              <a:t>Understand Jobs and Requirements</a:t>
            </a:r>
          </a:p>
        </p:txBody>
      </p:sp>
      <p:sp>
        <p:nvSpPr>
          <p:cNvPr id="65539" name="Content Placeholder 2"/>
          <p:cNvSpPr>
            <a:spLocks noGrp="1"/>
          </p:cNvSpPr>
          <p:nvPr>
            <p:ph idx="1"/>
          </p:nvPr>
        </p:nvSpPr>
        <p:spPr>
          <a:xfrm>
            <a:off x="228600" y="1371600"/>
            <a:ext cx="8458200" cy="4525963"/>
          </a:xfrm>
        </p:spPr>
        <p:txBody>
          <a:bodyPr/>
          <a:lstStyle/>
          <a:p>
            <a:pPr algn="just">
              <a:buFont typeface="Wingdings" pitchFamily="2" charset="2"/>
              <a:buNone/>
            </a:pPr>
            <a:r>
              <a:rPr lang="en-US" altLang="en-US" sz="3600" i="1" smtClean="0"/>
              <a:t>Engineering</a:t>
            </a:r>
          </a:p>
          <a:p>
            <a:pPr lvl="1" algn="just">
              <a:buFont typeface="Wingdings" pitchFamily="2" charset="2"/>
              <a:buChar char="Ø"/>
            </a:pPr>
            <a:r>
              <a:rPr lang="en-US" altLang="en-US" smtClean="0"/>
              <a:t>Maintenance Utility</a:t>
            </a:r>
          </a:p>
          <a:p>
            <a:pPr lvl="2" algn="just"/>
            <a:r>
              <a:rPr lang="en-US" altLang="en-US" sz="2000" smtClean="0"/>
              <a:t>Ability to stand long periods, lift/pull/push up to 50lb, strong technical skills  and ability to use heavy machinery, friendly proactive demeanor, attention to detail, problem solving skills</a:t>
            </a:r>
          </a:p>
          <a:p>
            <a:pPr algn="just">
              <a:buFont typeface="Wingdings" pitchFamily="2" charset="2"/>
              <a:buNone/>
            </a:pPr>
            <a:endParaRPr lang="en-US" altLang="en-US" sz="1200" i="1" smtClean="0"/>
          </a:p>
          <a:p>
            <a:pPr algn="just">
              <a:buFont typeface="Wingdings" pitchFamily="2" charset="2"/>
              <a:buNone/>
            </a:pPr>
            <a:r>
              <a:rPr lang="en-US" altLang="en-US" sz="3600" i="1" smtClean="0"/>
              <a:t>Admin/Sales</a:t>
            </a:r>
          </a:p>
          <a:p>
            <a:pPr lvl="1" algn="just">
              <a:buFont typeface="Wingdings" pitchFamily="2" charset="2"/>
              <a:buChar char="Ø"/>
            </a:pPr>
            <a:r>
              <a:rPr lang="en-US" altLang="en-US" smtClean="0"/>
              <a:t>Administrative Assistant</a:t>
            </a:r>
          </a:p>
          <a:p>
            <a:pPr lvl="2" algn="just"/>
            <a:r>
              <a:rPr lang="en-US" altLang="en-US" sz="2000" smtClean="0"/>
              <a:t>Strong technical and computer skills, ability to read/write, strong communication skills, friendly proactive demeanor, accuracy, problem solving skills</a:t>
            </a:r>
          </a:p>
          <a:p>
            <a:pPr algn="just"/>
            <a:endParaRPr lang="en-US" altLang="en-US" sz="360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altLang="en-US" smtClean="0"/>
              <a:t>How to Tailor Job Applications</a:t>
            </a:r>
          </a:p>
        </p:txBody>
      </p:sp>
      <p:sp>
        <p:nvSpPr>
          <p:cNvPr id="66563" name="Content Placeholder 2"/>
          <p:cNvSpPr>
            <a:spLocks noGrp="1"/>
          </p:cNvSpPr>
          <p:nvPr>
            <p:ph idx="1"/>
          </p:nvPr>
        </p:nvSpPr>
        <p:spPr>
          <a:xfrm>
            <a:off x="533400" y="1524000"/>
            <a:ext cx="7848600" cy="4525963"/>
          </a:xfrm>
        </p:spPr>
        <p:txBody>
          <a:bodyPr/>
          <a:lstStyle/>
          <a:p>
            <a:pPr algn="just">
              <a:buFont typeface="Wingdings" pitchFamily="2" charset="2"/>
              <a:buNone/>
            </a:pPr>
            <a:r>
              <a:rPr lang="en-US" altLang="en-US" sz="3600" smtClean="0"/>
              <a:t>Job Applications:</a:t>
            </a:r>
          </a:p>
          <a:p>
            <a:pPr lvl="1" algn="just">
              <a:buFont typeface="Wingdings" pitchFamily="2" charset="2"/>
              <a:buChar char="v"/>
            </a:pPr>
            <a:r>
              <a:rPr lang="en-US" altLang="en-US" sz="3200" smtClean="0"/>
              <a:t>Resumes not necessary, complete applications are</a:t>
            </a:r>
          </a:p>
          <a:p>
            <a:pPr lvl="1" algn="just">
              <a:buFont typeface="Wingdings" pitchFamily="2" charset="2"/>
              <a:buChar char="v"/>
            </a:pPr>
            <a:r>
              <a:rPr lang="en-US" altLang="en-US" sz="3200" smtClean="0"/>
              <a:t>Internships/volunteer work a huge help</a:t>
            </a:r>
          </a:p>
          <a:p>
            <a:pPr lvl="1" algn="just">
              <a:buFont typeface="Wingdings" pitchFamily="2" charset="2"/>
              <a:buChar char="v"/>
            </a:pPr>
            <a:r>
              <a:rPr lang="en-US" altLang="en-US" sz="3200" smtClean="0"/>
              <a:t>Stable work history or reasons for gaps in employment</a:t>
            </a:r>
          </a:p>
          <a:p>
            <a:pPr lvl="1" algn="just">
              <a:buFont typeface="Wingdings" pitchFamily="2" charset="2"/>
              <a:buChar char="v"/>
            </a:pPr>
            <a:r>
              <a:rPr lang="en-US" altLang="en-US" sz="3200" smtClean="0"/>
              <a:t>Experience will provide the edge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altLang="en-US" smtClean="0"/>
              <a:t>Questions?</a:t>
            </a:r>
          </a:p>
        </p:txBody>
      </p:sp>
      <p:sp>
        <p:nvSpPr>
          <p:cNvPr id="67587" name="Content Placeholder 2"/>
          <p:cNvSpPr txBox="1">
            <a:spLocks/>
          </p:cNvSpPr>
          <p:nvPr/>
        </p:nvSpPr>
        <p:spPr bwMode="auto">
          <a:xfrm>
            <a:off x="533400" y="1295400"/>
            <a:ext cx="8305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Wingdings" pitchFamily="2" charset="2"/>
              <a:buChar char="v"/>
              <a:defRPr sz="3200">
                <a:solidFill>
                  <a:schemeClr val="tx1"/>
                </a:solidFill>
                <a:latin typeface="Calibri" pitchFamily="34" charset="0"/>
                <a:ea typeface="ＭＳ Ｐゴシック" pitchFamily="34" charset="-128"/>
              </a:defRPr>
            </a:lvl1pPr>
            <a:lvl2pPr marL="742950" indent="-285750">
              <a:spcBef>
                <a:spcPct val="20000"/>
              </a:spcBef>
              <a:buFont typeface="Wingdings" pitchFamily="2" charset="2"/>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Wingdings" pitchFamily="2" charset="2"/>
              <a:buChar char="Ø"/>
              <a:defRPr sz="2000">
                <a:solidFill>
                  <a:schemeClr val="tx1"/>
                </a:solidFill>
                <a:latin typeface="Calibri" pitchFamily="34" charset="0"/>
                <a:ea typeface="ＭＳ Ｐゴシック" pitchFamily="34" charset="-128"/>
              </a:defRPr>
            </a:lvl4pPr>
            <a:lvl5pPr marL="2057400" indent="-228600">
              <a:spcBef>
                <a:spcPct val="20000"/>
              </a:spcBef>
              <a:buFont typeface="Courier New" pitchFamily="49" charset="0"/>
              <a:buChar char="o"/>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9pPr>
          </a:lstStyle>
          <a:p>
            <a:pPr algn="ctr">
              <a:spcBef>
                <a:spcPct val="0"/>
              </a:spcBef>
              <a:buFont typeface="Wingdings" pitchFamily="2" charset="2"/>
              <a:buNone/>
            </a:pPr>
            <a:r>
              <a:rPr lang="en-US" altLang="en-US" sz="1900" b="1"/>
              <a:t>Valentini Kalargyrou, Ph.D., Assistant Professor</a:t>
            </a:r>
          </a:p>
          <a:p>
            <a:pPr algn="ctr">
              <a:spcBef>
                <a:spcPct val="0"/>
              </a:spcBef>
              <a:buFont typeface="Wingdings" pitchFamily="2" charset="2"/>
              <a:buNone/>
            </a:pPr>
            <a:r>
              <a:rPr lang="en-US" altLang="en-US" sz="1900">
                <a:hlinkClick r:id="rId2"/>
              </a:rPr>
              <a:t>Valentini.kalargyrou@unh.edu</a:t>
            </a:r>
            <a:endParaRPr lang="en-US" altLang="en-US" sz="1900"/>
          </a:p>
          <a:p>
            <a:pPr algn="ctr">
              <a:spcBef>
                <a:spcPct val="0"/>
              </a:spcBef>
              <a:buFont typeface="Wingdings" pitchFamily="2" charset="2"/>
              <a:buNone/>
            </a:pPr>
            <a:r>
              <a:rPr lang="en-US" altLang="en-US" sz="1900"/>
              <a:t>Tel. 603-862  3863</a:t>
            </a:r>
          </a:p>
          <a:p>
            <a:pPr algn="ctr">
              <a:spcBef>
                <a:spcPct val="0"/>
              </a:spcBef>
              <a:buFont typeface="Wingdings" pitchFamily="2" charset="2"/>
              <a:buNone/>
            </a:pPr>
            <a:r>
              <a:rPr lang="en-US" altLang="en-US" sz="1900"/>
              <a:t>University of New Hampshire – Durham, New Hampshire</a:t>
            </a:r>
          </a:p>
          <a:p>
            <a:pPr algn="ctr">
              <a:spcBef>
                <a:spcPct val="0"/>
              </a:spcBef>
              <a:buFont typeface="Wingdings" pitchFamily="2" charset="2"/>
              <a:buNone/>
            </a:pPr>
            <a:r>
              <a:rPr lang="en-US" altLang="en-US" sz="1900"/>
              <a:t>Peter T. Paul College of Business and Economics</a:t>
            </a:r>
          </a:p>
          <a:p>
            <a:pPr algn="ctr">
              <a:spcBef>
                <a:spcPct val="0"/>
              </a:spcBef>
              <a:buFont typeface="Wingdings" pitchFamily="2" charset="2"/>
              <a:buNone/>
            </a:pPr>
            <a:r>
              <a:rPr lang="en-US" altLang="en-US" sz="1900"/>
              <a:t>Hospitality Management</a:t>
            </a:r>
          </a:p>
          <a:p>
            <a:pPr algn="ctr">
              <a:spcBef>
                <a:spcPct val="0"/>
              </a:spcBef>
              <a:buFont typeface="Wingdings" pitchFamily="2" charset="2"/>
              <a:buNone/>
            </a:pPr>
            <a:endParaRPr lang="en-US" altLang="en-US" sz="2400"/>
          </a:p>
          <a:p>
            <a:pPr algn="ctr">
              <a:spcBef>
                <a:spcPct val="0"/>
              </a:spcBef>
              <a:buFont typeface="Wingdings" pitchFamily="2" charset="2"/>
              <a:buNone/>
            </a:pPr>
            <a:r>
              <a:rPr lang="en-US" altLang="en-US" sz="1900" b="1"/>
              <a:t>David Scott, Director of Sales</a:t>
            </a:r>
          </a:p>
          <a:p>
            <a:pPr algn="ctr">
              <a:spcBef>
                <a:spcPct val="0"/>
              </a:spcBef>
              <a:buFont typeface="Wingdings" pitchFamily="2" charset="2"/>
              <a:buNone/>
            </a:pPr>
            <a:r>
              <a:rPr lang="en-US" altLang="en-US" sz="1900">
                <a:hlinkClick r:id="rId3"/>
              </a:rPr>
              <a:t>David.Scott@JQH.com</a:t>
            </a:r>
            <a:endParaRPr lang="en-US" altLang="en-US" sz="1900"/>
          </a:p>
          <a:p>
            <a:pPr algn="ctr">
              <a:spcBef>
                <a:spcPct val="0"/>
              </a:spcBef>
              <a:buFontTx/>
              <a:buNone/>
            </a:pPr>
            <a:r>
              <a:rPr lang="en-US" altLang="en-US" sz="1900"/>
              <a:t>Embassy Suites Omaha – La Vista, Nebraska</a:t>
            </a:r>
          </a:p>
          <a:p>
            <a:pPr algn="ctr">
              <a:spcBef>
                <a:spcPct val="0"/>
              </a:spcBef>
              <a:buFontTx/>
              <a:buNone/>
            </a:pPr>
            <a:r>
              <a:rPr lang="en-US" altLang="en-US" sz="1900"/>
              <a:t>Hotel and Conference Center</a:t>
            </a:r>
          </a:p>
          <a:p>
            <a:pPr algn="ctr">
              <a:spcBef>
                <a:spcPct val="0"/>
              </a:spcBef>
              <a:buFontTx/>
              <a:buNone/>
            </a:pPr>
            <a:endParaRPr lang="en-US" altLang="en-US" sz="2000"/>
          </a:p>
          <a:p>
            <a:pPr algn="ctr">
              <a:spcBef>
                <a:spcPct val="0"/>
              </a:spcBef>
              <a:buFont typeface="Wingdings" pitchFamily="2" charset="2"/>
              <a:buNone/>
            </a:pPr>
            <a:r>
              <a:rPr lang="en-US" altLang="en-US" sz="1900" b="1"/>
              <a:t>Leandra Collins, Director of Human Resources</a:t>
            </a:r>
          </a:p>
          <a:p>
            <a:pPr algn="ctr">
              <a:spcBef>
                <a:spcPct val="0"/>
              </a:spcBef>
              <a:buFont typeface="Wingdings" pitchFamily="2" charset="2"/>
              <a:buNone/>
            </a:pPr>
            <a:r>
              <a:rPr lang="en-US" altLang="en-US" sz="1900">
                <a:hlinkClick r:id="rId4"/>
              </a:rPr>
              <a:t>Leandra.Collins@JQH.com</a:t>
            </a:r>
            <a:endParaRPr lang="en-US" altLang="en-US" sz="1900"/>
          </a:p>
          <a:p>
            <a:pPr algn="ctr">
              <a:spcBef>
                <a:spcPct val="0"/>
              </a:spcBef>
              <a:buFontTx/>
              <a:buNone/>
            </a:pPr>
            <a:r>
              <a:rPr lang="en-US" altLang="en-US" sz="1900"/>
              <a:t>Embassy Suites Omaha – La Vista, Nebraska</a:t>
            </a:r>
          </a:p>
          <a:p>
            <a:pPr algn="ctr">
              <a:spcBef>
                <a:spcPct val="0"/>
              </a:spcBef>
              <a:buFontTx/>
              <a:buNone/>
            </a:pPr>
            <a:r>
              <a:rPr lang="en-US" altLang="en-US" sz="1900"/>
              <a:t>Hotel and Conference Center</a:t>
            </a:r>
          </a:p>
          <a:p>
            <a:pPr algn="ctr">
              <a:spcBef>
                <a:spcPct val="0"/>
              </a:spcBef>
              <a:buFont typeface="Wingdings" pitchFamily="2" charset="2"/>
              <a:buNone/>
            </a:pPr>
            <a:endParaRPr lang="en-US" altLang="en-US" sz="1900"/>
          </a:p>
          <a:p>
            <a:pPr algn="ctr">
              <a:spcBef>
                <a:spcPct val="0"/>
              </a:spcBef>
              <a:buFont typeface="Wingdings" pitchFamily="2" charset="2"/>
              <a:buNone/>
            </a:pPr>
            <a:endParaRPr lang="en-US" altLang="en-US" sz="1900"/>
          </a:p>
          <a:p>
            <a:pPr algn="ctr"/>
            <a:endParaRPr lang="en-US" altLang="en-US" sz="190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altLang="en-US" smtClean="0"/>
              <a:t>Watch our Past Webinars!</a:t>
            </a:r>
          </a:p>
        </p:txBody>
      </p:sp>
      <p:sp>
        <p:nvSpPr>
          <p:cNvPr id="3" name="Content Placeholder 2"/>
          <p:cNvSpPr>
            <a:spLocks noGrp="1"/>
          </p:cNvSpPr>
          <p:nvPr>
            <p:ph idx="1"/>
          </p:nvPr>
        </p:nvSpPr>
        <p:spPr>
          <a:xfrm>
            <a:off x="228600" y="1219200"/>
            <a:ext cx="8610600" cy="4525963"/>
          </a:xfrm>
        </p:spPr>
        <p:txBody>
          <a:bodyPr/>
          <a:lstStyle/>
          <a:p>
            <a:pPr>
              <a:spcBef>
                <a:spcPct val="0"/>
              </a:spcBef>
            </a:pPr>
            <a:r>
              <a:rPr lang="en-US" altLang="en-US" sz="2400" smtClean="0"/>
              <a:t>Mathematica Research Webinar</a:t>
            </a:r>
          </a:p>
          <a:p>
            <a:pPr>
              <a:spcBef>
                <a:spcPct val="0"/>
              </a:spcBef>
              <a:buFont typeface="Wingdings" pitchFamily="2" charset="2"/>
              <a:buNone/>
            </a:pPr>
            <a:r>
              <a:rPr lang="en-US" altLang="en-US" sz="1200" smtClean="0">
                <a:hlinkClick r:id="rId2"/>
              </a:rPr>
              <a:t>http://respectabilityusa.com/implementation-of-wioa-lessons-from-research-on-employment/</a:t>
            </a:r>
            <a:r>
              <a:rPr lang="en-US" altLang="en-US" sz="1200" smtClean="0"/>
              <a:t> </a:t>
            </a:r>
            <a:br>
              <a:rPr lang="en-US" altLang="en-US" sz="1200" smtClean="0"/>
            </a:br>
            <a:endParaRPr lang="en-US" altLang="en-US" sz="1800" smtClean="0"/>
          </a:p>
          <a:p>
            <a:pPr>
              <a:spcBef>
                <a:spcPct val="0"/>
              </a:spcBef>
            </a:pPr>
            <a:r>
              <a:rPr lang="en-US" altLang="en-US" sz="2400" smtClean="0"/>
              <a:t>Project Search</a:t>
            </a:r>
          </a:p>
          <a:p>
            <a:pPr>
              <a:spcBef>
                <a:spcPct val="0"/>
              </a:spcBef>
              <a:buFont typeface="Wingdings" pitchFamily="2" charset="2"/>
              <a:buNone/>
            </a:pPr>
            <a:r>
              <a:rPr lang="en-US" altLang="en-US" sz="1800" smtClean="0"/>
              <a:t>Part 1: </a:t>
            </a:r>
            <a:r>
              <a:rPr lang="en-US" altLang="en-US" sz="1200" smtClean="0">
                <a:hlinkClick r:id="rId3"/>
              </a:rPr>
              <a:t>https://www.youtube.com/watch?v=KHI5JAlZpZg&amp;spfreload=10</a:t>
            </a:r>
            <a:r>
              <a:rPr lang="en-US" altLang="en-US" sz="1200" smtClean="0"/>
              <a:t/>
            </a:r>
            <a:br>
              <a:rPr lang="en-US" altLang="en-US" sz="1200" smtClean="0"/>
            </a:br>
            <a:r>
              <a:rPr lang="en-US" altLang="en-US" sz="1800" smtClean="0"/>
              <a:t>Part 2: </a:t>
            </a:r>
            <a:r>
              <a:rPr lang="en-US" altLang="en-US" sz="1200" smtClean="0">
                <a:hlinkClick r:id="rId4"/>
              </a:rPr>
              <a:t>https://www.youtube.com/watch?v=__Ko-gveghM&amp;spfreload=10</a:t>
            </a:r>
            <a:endParaRPr lang="en-US" altLang="en-US" sz="1200" smtClean="0"/>
          </a:p>
          <a:p>
            <a:pPr>
              <a:spcBef>
                <a:spcPct val="0"/>
              </a:spcBef>
              <a:buFont typeface="Wingdings" pitchFamily="2" charset="2"/>
              <a:buNone/>
            </a:pPr>
            <a:endParaRPr lang="en-US" altLang="en-US" sz="1800" smtClean="0"/>
          </a:p>
          <a:p>
            <a:pPr>
              <a:spcBef>
                <a:spcPct val="0"/>
              </a:spcBef>
            </a:pPr>
            <a:r>
              <a:rPr lang="en-US" altLang="en-US" sz="2400" smtClean="0"/>
              <a:t>Conference Call with Governor Scott Walker of Wisconsin </a:t>
            </a:r>
          </a:p>
          <a:p>
            <a:pPr>
              <a:spcBef>
                <a:spcPct val="0"/>
              </a:spcBef>
              <a:buFont typeface="Wingdings" pitchFamily="2" charset="2"/>
              <a:buNone/>
            </a:pPr>
            <a:r>
              <a:rPr lang="en-US" altLang="en-US" sz="1200" smtClean="0">
                <a:hlinkClick r:id="rId5"/>
              </a:rPr>
              <a:t>http://respectabilityusa.com/conference-call-with-scott-walker/</a:t>
            </a:r>
            <a:endParaRPr lang="en-US" altLang="en-US" sz="1200" smtClean="0"/>
          </a:p>
          <a:p>
            <a:pPr>
              <a:spcBef>
                <a:spcPct val="0"/>
              </a:spcBef>
              <a:buFont typeface="Wingdings" pitchFamily="2" charset="2"/>
              <a:buNone/>
            </a:pPr>
            <a:endParaRPr lang="en-US" altLang="en-US" sz="1800" smtClean="0"/>
          </a:p>
          <a:p>
            <a:pPr>
              <a:spcBef>
                <a:spcPct val="0"/>
              </a:spcBef>
            </a:pPr>
            <a:r>
              <a:rPr lang="en-US" altLang="en-US" sz="2400" smtClean="0"/>
              <a:t>Webinar with Rita Landgraf, Secretary of the Delaware Department of Health and Social Services </a:t>
            </a:r>
          </a:p>
          <a:p>
            <a:pPr>
              <a:spcBef>
                <a:spcPct val="0"/>
              </a:spcBef>
              <a:buFont typeface="Wingdings" pitchFamily="2" charset="2"/>
              <a:buNone/>
            </a:pPr>
            <a:r>
              <a:rPr lang="en-US" altLang="en-US" sz="1200" smtClean="0">
                <a:hlinkClick r:id="rId6"/>
              </a:rPr>
              <a:t>http://respectabilityusa.com/implementing-the-workforce-investment-and-opportunity-act-wioa-and-the-national-governors-associations-better-bottom-line-employing-people-with-disabilities-lessons-from-the-front-line/</a:t>
            </a:r>
            <a:endParaRPr lang="en-US" altLang="en-US" sz="1200" smtClean="0"/>
          </a:p>
          <a:p>
            <a:pPr>
              <a:spcBef>
                <a:spcPct val="0"/>
              </a:spcBef>
            </a:pPr>
            <a:endParaRPr lang="en-US" altLang="en-US" sz="1800" smtClean="0"/>
          </a:p>
          <a:p>
            <a:pPr>
              <a:spcBef>
                <a:spcPct val="0"/>
              </a:spcBef>
            </a:pPr>
            <a:r>
              <a:rPr lang="en-US" altLang="en-US" sz="2400" smtClean="0"/>
              <a:t>Conference call with Scott Walker</a:t>
            </a:r>
          </a:p>
          <a:p>
            <a:pPr>
              <a:spcBef>
                <a:spcPct val="0"/>
              </a:spcBef>
              <a:buFont typeface="Wingdings" pitchFamily="2" charset="2"/>
              <a:buNone/>
            </a:pPr>
            <a:r>
              <a:rPr lang="en-US" altLang="en-US" sz="1200" u="sng" smtClean="0">
                <a:hlinkClick r:id="rId5"/>
              </a:rPr>
              <a:t>http://respectabilityusa.com/conference-call-with-scott-walker/</a:t>
            </a:r>
            <a:endParaRPr lang="en-US" altLang="en-US" sz="1200" u="sng" smtClean="0"/>
          </a:p>
          <a:p>
            <a:pPr>
              <a:spcBef>
                <a:spcPct val="0"/>
              </a:spcBef>
            </a:pPr>
            <a:endParaRPr lang="en-US" altLang="en-US" sz="160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1588" y="0"/>
            <a:ext cx="9142412" cy="1143000"/>
          </a:xfrm>
        </p:spPr>
        <p:txBody>
          <a:bodyPr/>
          <a:lstStyle/>
          <a:p>
            <a:pPr eaLnBrk="1" hangingPunct="1"/>
            <a:r>
              <a:rPr lang="en-US" altLang="en-US" sz="3500" smtClean="0"/>
              <a:t>Bibliography</a:t>
            </a:r>
          </a:p>
        </p:txBody>
      </p:sp>
      <p:sp>
        <p:nvSpPr>
          <p:cNvPr id="69635" name="Content Placeholder 2"/>
          <p:cNvSpPr txBox="1">
            <a:spLocks/>
          </p:cNvSpPr>
          <p:nvPr/>
        </p:nvSpPr>
        <p:spPr bwMode="auto">
          <a:xfrm>
            <a:off x="304800" y="1431925"/>
            <a:ext cx="8763000" cy="451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itchFamily="2" charset="2"/>
              <a:buChar char="v"/>
              <a:defRPr sz="3200">
                <a:solidFill>
                  <a:schemeClr val="tx1"/>
                </a:solidFill>
                <a:latin typeface="Calibri" pitchFamily="34" charset="0"/>
                <a:ea typeface="ＭＳ Ｐゴシック" pitchFamily="34" charset="-128"/>
              </a:defRPr>
            </a:lvl1pPr>
            <a:lvl2pPr marL="742950" indent="-285750">
              <a:spcBef>
                <a:spcPct val="20000"/>
              </a:spcBef>
              <a:buFont typeface="Wingdings" pitchFamily="2" charset="2"/>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Wingdings" pitchFamily="2" charset="2"/>
              <a:buChar char="Ø"/>
              <a:defRPr sz="2000">
                <a:solidFill>
                  <a:schemeClr val="tx1"/>
                </a:solidFill>
                <a:latin typeface="Calibri" pitchFamily="34" charset="0"/>
                <a:ea typeface="ＭＳ Ｐゴシック" pitchFamily="34" charset="-128"/>
              </a:defRPr>
            </a:lvl4pPr>
            <a:lvl5pPr marL="2057400" indent="-228600">
              <a:spcBef>
                <a:spcPct val="20000"/>
              </a:spcBef>
              <a:buFont typeface="Courier New" pitchFamily="49" charset="0"/>
              <a:buChar char="o"/>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9pPr>
          </a:lstStyle>
          <a:p>
            <a:pPr algn="just" eaLnBrk="1" hangingPunct="1">
              <a:buFont typeface="Arial" pitchFamily="34" charset="0"/>
              <a:buNone/>
            </a:pPr>
            <a:r>
              <a:rPr lang="en-US" altLang="en-US" sz="1400">
                <a:cs typeface="Arial" pitchFamily="34" charset="0"/>
              </a:rPr>
              <a:t>Disability Statistics Compendium (2013), Tables 1.3-1.13 and 6.1; using 2012 American Community Survey. </a:t>
            </a:r>
            <a:r>
              <a:rPr lang="en-US" altLang="en-US" sz="1400">
                <a:cs typeface="Arial" pitchFamily="34" charset="0"/>
                <a:hlinkClick r:id="rId3"/>
              </a:rPr>
              <a:t>Download</a:t>
            </a:r>
            <a:endParaRPr lang="en-US" altLang="en-US" sz="1400">
              <a:cs typeface="Arial" pitchFamily="34" charset="0"/>
            </a:endParaRPr>
          </a:p>
          <a:p>
            <a:pPr algn="just" eaLnBrk="1" hangingPunct="1">
              <a:buFont typeface="Arial" pitchFamily="34" charset="0"/>
              <a:buNone/>
            </a:pPr>
            <a:endParaRPr lang="en-US" altLang="en-US" sz="1400">
              <a:cs typeface="Arial" pitchFamily="34" charset="0"/>
            </a:endParaRPr>
          </a:p>
          <a:p>
            <a:pPr algn="just" eaLnBrk="1" hangingPunct="1">
              <a:buFont typeface="Arial" pitchFamily="34" charset="0"/>
              <a:buNone/>
            </a:pPr>
            <a:r>
              <a:rPr lang="en-US" altLang="en-US" sz="1400">
                <a:cs typeface="Arial" pitchFamily="34" charset="0"/>
              </a:rPr>
              <a:t>Grant, R. 1991. The sources-based theory of competitive advantage: Implications for strategy formation.  </a:t>
            </a:r>
            <a:r>
              <a:rPr lang="en-US" altLang="en-US" sz="1400" i="1">
                <a:cs typeface="Arial" pitchFamily="34" charset="0"/>
              </a:rPr>
              <a:t>California 	Management Review </a:t>
            </a:r>
            <a:r>
              <a:rPr lang="en-US" altLang="en-US" sz="1400">
                <a:cs typeface="Arial" pitchFamily="34" charset="0"/>
              </a:rPr>
              <a:t>33 (3):114-35. </a:t>
            </a:r>
            <a:r>
              <a:rPr lang="en-US" altLang="en-US" sz="1400">
                <a:cs typeface="Arial" pitchFamily="34" charset="0"/>
                <a:hlinkClick r:id="rId4"/>
              </a:rPr>
              <a:t>Download</a:t>
            </a:r>
            <a:endParaRPr lang="en-US" altLang="en-US" sz="1400">
              <a:cs typeface="Arial" pitchFamily="34" charset="0"/>
            </a:endParaRPr>
          </a:p>
          <a:p>
            <a:pPr algn="just" eaLnBrk="1" hangingPunct="1">
              <a:buFont typeface="Arial" pitchFamily="34" charset="0"/>
              <a:buNone/>
            </a:pPr>
            <a:endParaRPr lang="en-US" altLang="en-US" sz="1400">
              <a:cs typeface="Arial" pitchFamily="34" charset="0"/>
            </a:endParaRPr>
          </a:p>
          <a:p>
            <a:pPr algn="just">
              <a:buFont typeface="Arial" pitchFamily="34" charset="0"/>
              <a:buNone/>
            </a:pPr>
            <a:r>
              <a:rPr lang="en-US" altLang="en-US" sz="1400">
                <a:cs typeface="Arial" pitchFamily="34" charset="0"/>
              </a:rPr>
              <a:t>Groschl, S. 2005. A source of nontraditional labor for Canada’s hotel industry: Persons with disabilities.  </a:t>
            </a:r>
            <a:r>
              <a:rPr lang="en-US" altLang="en-US" sz="1400" i="1">
                <a:cs typeface="Arial" pitchFamily="34" charset="0"/>
              </a:rPr>
              <a:t>Cornell Hotel &amp; 	Restaurant Administration Quarterly </a:t>
            </a:r>
            <a:r>
              <a:rPr lang="en-US" altLang="en-US" sz="1400">
                <a:cs typeface="Arial" pitchFamily="34" charset="0"/>
              </a:rPr>
              <a:t>46 (2): 258-74. </a:t>
            </a:r>
            <a:r>
              <a:rPr lang="en-US" altLang="en-US" sz="1400">
                <a:cs typeface="Arial" pitchFamily="34" charset="0"/>
                <a:hlinkClick r:id="rId5"/>
              </a:rPr>
              <a:t>Download</a:t>
            </a:r>
            <a:endParaRPr lang="en-US" altLang="en-US" sz="1400">
              <a:cs typeface="Arial" pitchFamily="34" charset="0"/>
            </a:endParaRPr>
          </a:p>
          <a:p>
            <a:pPr algn="just">
              <a:buFont typeface="Arial" pitchFamily="34" charset="0"/>
              <a:buNone/>
            </a:pPr>
            <a:r>
              <a:rPr lang="en-US" altLang="en-US" sz="1400">
                <a:cs typeface="Arial" pitchFamily="34" charset="0"/>
              </a:rPr>
              <a:t/>
            </a:r>
            <a:br>
              <a:rPr lang="en-US" altLang="en-US" sz="1400">
                <a:cs typeface="Arial" pitchFamily="34" charset="0"/>
              </a:rPr>
            </a:br>
            <a:r>
              <a:rPr lang="en-US" altLang="en-US" sz="1400">
                <a:cs typeface="Arial" pitchFamily="34" charset="0"/>
              </a:rPr>
              <a:t>Groschl, S. 2007. An exploration of HR policies and practices affecting the integration of persons with  disabilities in the 	hotel industry in major Canadian tourism destinations. </a:t>
            </a:r>
            <a:r>
              <a:rPr lang="en-US" altLang="en-US" sz="1400" i="1">
                <a:cs typeface="Arial" pitchFamily="34" charset="0"/>
              </a:rPr>
              <a:t>International Journal of  Hospitality Management 	</a:t>
            </a:r>
            <a:r>
              <a:rPr lang="en-US" altLang="en-US" sz="1400">
                <a:cs typeface="Arial" pitchFamily="34" charset="0"/>
              </a:rPr>
              <a:t>26 (3): 666-86. </a:t>
            </a:r>
            <a:r>
              <a:rPr lang="en-US" altLang="en-US" sz="1400">
                <a:cs typeface="Arial" pitchFamily="34" charset="0"/>
                <a:hlinkClick r:id="rId6"/>
              </a:rPr>
              <a:t>Download</a:t>
            </a:r>
            <a:endParaRPr lang="en-US" altLang="en-US" sz="1400">
              <a:cs typeface="Arial" pitchFamily="34" charset="0"/>
            </a:endParaRPr>
          </a:p>
          <a:p>
            <a:pPr algn="just">
              <a:buFont typeface="Arial" pitchFamily="34" charset="0"/>
              <a:buNone/>
            </a:pPr>
            <a:endParaRPr lang="en-US" altLang="en-US" sz="1400">
              <a:cs typeface="Arial" pitchFamily="34" charset="0"/>
            </a:endParaRPr>
          </a:p>
          <a:p>
            <a:pPr algn="just">
              <a:buFont typeface="Arial" pitchFamily="34" charset="0"/>
              <a:buNone/>
            </a:pPr>
            <a:r>
              <a:rPr lang="en-US" altLang="en-US" sz="1400">
                <a:cs typeface="Arial" pitchFamily="34" charset="0"/>
              </a:rPr>
              <a:t>Groschl, S. 2012. Presumed incapable: Exploring the validity of negative judgments about persons with disabilities and 	their employability in hotel operations. </a:t>
            </a:r>
            <a:r>
              <a:rPr lang="en-US" altLang="en-US" sz="1400" i="1">
                <a:cs typeface="Arial" pitchFamily="34" charset="0"/>
              </a:rPr>
              <a:t>Cornell Hospitality Quarterly </a:t>
            </a:r>
            <a:r>
              <a:rPr lang="en-US" altLang="en-US" sz="1400">
                <a:cs typeface="Arial" pitchFamily="34" charset="0"/>
              </a:rPr>
              <a:t>54 (2): 114-23. </a:t>
            </a:r>
            <a:r>
              <a:rPr lang="en-US" altLang="en-US" sz="1400">
                <a:cs typeface="Arial" pitchFamily="34" charset="0"/>
                <a:hlinkClick r:id="rId7"/>
              </a:rPr>
              <a:t>Download</a:t>
            </a:r>
            <a:endParaRPr lang="en-US" altLang="en-US" sz="1400">
              <a:cs typeface="Arial" pitchFamily="34" charset="0"/>
            </a:endParaRPr>
          </a:p>
          <a:p>
            <a:pPr algn="just">
              <a:buFont typeface="Arial" pitchFamily="34" charset="0"/>
              <a:buNone/>
            </a:pPr>
            <a:endParaRPr lang="en-US" altLang="en-US" sz="1400">
              <a:cs typeface="Arial" pitchFamily="34" charset="0"/>
            </a:endParaRPr>
          </a:p>
          <a:p>
            <a:pPr algn="just" eaLnBrk="1" hangingPunct="1">
              <a:buFont typeface="Arial" pitchFamily="34" charset="0"/>
              <a:buNone/>
            </a:pPr>
            <a:r>
              <a:rPr lang="en-US" altLang="en-US" sz="1400">
                <a:cs typeface="Arial" pitchFamily="34" charset="0"/>
              </a:rPr>
              <a:t>Houtenville, A. &amp; Kalargyrou, V. (2012). People with disabilities: Employers’ perspectives on recruitment  practices, 	strategies 	and challenges in leisure and hospitality. </a:t>
            </a:r>
            <a:r>
              <a:rPr lang="en-US" altLang="en-US" sz="1400" i="1">
                <a:cs typeface="Arial" pitchFamily="34" charset="0"/>
              </a:rPr>
              <a:t>Cornell Hospitality Quarterly</a:t>
            </a:r>
            <a:r>
              <a:rPr lang="en-US" altLang="en-US" sz="1400">
                <a:cs typeface="Arial" pitchFamily="34" charset="0"/>
              </a:rPr>
              <a:t>, 53(1), 40-52. 	(Cabell’s acceptance rate = 11-20%; ISI Web Science IF = 1.165). </a:t>
            </a:r>
            <a:r>
              <a:rPr lang="en-US" altLang="en-US" sz="1400">
                <a:cs typeface="Arial" pitchFamily="34" charset="0"/>
                <a:hlinkClick r:id="rId8"/>
              </a:rPr>
              <a:t>Download</a:t>
            </a:r>
            <a:endParaRPr lang="en-US" altLang="en-US" sz="1400">
              <a:cs typeface="Arial" pitchFamily="34" charset="0"/>
            </a:endParaRPr>
          </a:p>
          <a:p>
            <a:pPr algn="just" eaLnBrk="1" hangingPunct="1">
              <a:buFont typeface="Arial" pitchFamily="34" charset="0"/>
              <a:buNone/>
            </a:pPr>
            <a:endParaRPr lang="en-US" altLang="en-US" sz="1400">
              <a:cs typeface="Arial" pitchFamily="34" charset="0"/>
            </a:endParaRPr>
          </a:p>
          <a:p>
            <a:pPr algn="just" eaLnBrk="1" hangingPunct="1">
              <a:buFont typeface="Arial" pitchFamily="34" charset="0"/>
              <a:buNone/>
            </a:pPr>
            <a:r>
              <a:rPr lang="en-US" altLang="en-US" sz="1400">
                <a:cs typeface="Arial" pitchFamily="34" charset="0"/>
              </a:rPr>
              <a:t> </a:t>
            </a:r>
          </a:p>
          <a:p>
            <a:pPr algn="just" eaLnBrk="1" hangingPunct="1">
              <a:buFont typeface="Arial" pitchFamily="34" charset="0"/>
              <a:buNone/>
            </a:pPr>
            <a:endParaRPr lang="en-US" altLang="en-US" sz="1400">
              <a:cs typeface="Arial" pitchFamily="34" charset="0"/>
            </a:endParaRPr>
          </a:p>
          <a:p>
            <a:pPr algn="just" eaLnBrk="1" hangingPunct="1">
              <a:buFont typeface="Arial" pitchFamily="34" charset="0"/>
              <a:buNone/>
            </a:pPr>
            <a:endParaRPr lang="en-US" altLang="en-US" sz="1400">
              <a:cs typeface="Arial" pitchFamily="34" charset="0"/>
            </a:endParaRPr>
          </a:p>
          <a:p>
            <a:pPr algn="just" eaLnBrk="1" hangingPunct="1">
              <a:buFont typeface="Arial" pitchFamily="34" charset="0"/>
              <a:buNone/>
            </a:pPr>
            <a:endParaRPr lang="en-US" altLang="en-US" sz="1400">
              <a:cs typeface="Arial" pitchFamily="34" charset="0"/>
            </a:endParaRPr>
          </a:p>
          <a:p>
            <a:pPr algn="just" eaLnBrk="1" hangingPunct="1">
              <a:buFont typeface="Arial" pitchFamily="34" charset="0"/>
              <a:buNone/>
            </a:pPr>
            <a:endParaRPr lang="en-US" altLang="en-US" sz="1400">
              <a:cs typeface="Arial" pitchFamily="34" charset="0"/>
            </a:endParaRPr>
          </a:p>
          <a:p>
            <a:pPr algn="just" eaLnBrk="1" hangingPunct="1">
              <a:buFont typeface="Arial" pitchFamily="34" charset="0"/>
              <a:buNone/>
            </a:pPr>
            <a:endParaRPr lang="en-US" altLang="en-US" sz="140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altLang="en-US" sz="3500" smtClean="0"/>
              <a:t>Bibliography (cont.)</a:t>
            </a:r>
          </a:p>
        </p:txBody>
      </p:sp>
      <p:sp>
        <p:nvSpPr>
          <p:cNvPr id="70659" name="Content Placeholder 2"/>
          <p:cNvSpPr>
            <a:spLocks noGrp="1"/>
          </p:cNvSpPr>
          <p:nvPr>
            <p:ph idx="1"/>
          </p:nvPr>
        </p:nvSpPr>
        <p:spPr>
          <a:xfrm>
            <a:off x="152400" y="1417638"/>
            <a:ext cx="8763000" cy="5059362"/>
          </a:xfrm>
        </p:spPr>
        <p:txBody>
          <a:bodyPr/>
          <a:lstStyle/>
          <a:p>
            <a:pPr marL="0" indent="0" algn="just">
              <a:buFont typeface="Wingdings" pitchFamily="2" charset="2"/>
              <a:buNone/>
            </a:pPr>
            <a:r>
              <a:rPr lang="en-US" altLang="en-US" sz="1300" smtClean="0">
                <a:cs typeface="Arial" pitchFamily="34" charset="0"/>
              </a:rPr>
              <a:t>Houtenville, A. &amp; Kalargyrou, V. (2014). Employers’ perspectives about employing people with disabilities: A 	comparative study 	across industries. </a:t>
            </a:r>
            <a:r>
              <a:rPr lang="en-US" altLang="en-US" sz="1300" i="1" smtClean="0">
                <a:cs typeface="Arial" pitchFamily="34" charset="0"/>
              </a:rPr>
              <a:t>Cornell Hospitality Quarterly</a:t>
            </a:r>
            <a:r>
              <a:rPr lang="en-US" altLang="en-US" sz="1300" smtClean="0">
                <a:cs typeface="Arial" pitchFamily="34" charset="0"/>
              </a:rPr>
              <a:t>, 56(2). DOI: 10.1177/1938965514551633. (Cabell’s acceptance 	rate= 11-20%; ISI Web science IF = 1.165). </a:t>
            </a:r>
            <a:r>
              <a:rPr lang="en-US" altLang="en-US" sz="1300" smtClean="0">
                <a:cs typeface="Arial" pitchFamily="34" charset="0"/>
                <a:hlinkClick r:id="rId2"/>
              </a:rPr>
              <a:t>Download</a:t>
            </a:r>
            <a:endParaRPr lang="en-US" altLang="en-US" sz="1300" smtClean="0"/>
          </a:p>
          <a:p>
            <a:pPr marL="0" indent="0" algn="just">
              <a:buFont typeface="Wingdings" pitchFamily="2" charset="2"/>
              <a:buNone/>
            </a:pPr>
            <a:endParaRPr lang="en-US" altLang="en-US" sz="1300" smtClean="0"/>
          </a:p>
          <a:p>
            <a:pPr marL="0" indent="0" algn="just">
              <a:buFont typeface="Wingdings" pitchFamily="2" charset="2"/>
              <a:buNone/>
            </a:pPr>
            <a:r>
              <a:rPr lang="en-US" altLang="en-US" sz="1300" smtClean="0"/>
              <a:t>Kalargyrou V. (2014). Gaining a competitive advantage with disability inclusion initiatives. </a:t>
            </a:r>
            <a:r>
              <a:rPr lang="en-US" altLang="en-US" sz="1300" i="1" smtClean="0"/>
              <a:t>Journal of  Human  Resources in 	Hospitality and Tourism</a:t>
            </a:r>
            <a:r>
              <a:rPr lang="en-US" altLang="en-US" sz="1300" smtClean="0"/>
              <a:t>, 13(2), 120-145. (Cabell’s acceptance rate = 21%) </a:t>
            </a:r>
            <a:r>
              <a:rPr lang="en-US" altLang="en-US" sz="1300" smtClean="0">
                <a:hlinkClick r:id="rId3"/>
              </a:rPr>
              <a:t>Download</a:t>
            </a:r>
            <a:endParaRPr lang="en-US" altLang="en-US" sz="1300" smtClean="0"/>
          </a:p>
          <a:p>
            <a:pPr marL="0" indent="0" algn="just">
              <a:buFont typeface="Wingdings" pitchFamily="2" charset="2"/>
              <a:buNone/>
            </a:pPr>
            <a:endParaRPr lang="en-US" altLang="en-US" sz="1300" smtClean="0"/>
          </a:p>
          <a:p>
            <a:pPr marL="0" indent="0" algn="just" eaLnBrk="1" hangingPunct="1">
              <a:buFont typeface="Wingdings" pitchFamily="2" charset="2"/>
              <a:buNone/>
            </a:pPr>
            <a:r>
              <a:rPr lang="en-US" altLang="en-US" sz="1300" smtClean="0"/>
              <a:t>Kalargyrou V. &amp; Volis, A. (2014). Disability inclusion initiative in the hospitality industry: An exploratory  study of industry 	leaders.  </a:t>
            </a:r>
            <a:r>
              <a:rPr lang="en-US" altLang="en-US" sz="1300" i="1" smtClean="0"/>
              <a:t>Journal of Human Resources in Hospitality  and Tourism</a:t>
            </a:r>
            <a:r>
              <a:rPr lang="en-US" altLang="en-US" sz="1300" smtClean="0"/>
              <a:t>, 13(4), 430-454. (Cabell’s acceptance rate = 21%) </a:t>
            </a:r>
          </a:p>
          <a:p>
            <a:pPr marL="0" indent="0" algn="just" eaLnBrk="1" hangingPunct="1">
              <a:buFont typeface="Wingdings" pitchFamily="2" charset="2"/>
              <a:buNone/>
            </a:pPr>
            <a:r>
              <a:rPr lang="en-US" altLang="en-US" sz="1300" smtClean="0"/>
              <a:t>	</a:t>
            </a:r>
            <a:r>
              <a:rPr lang="en-US" altLang="en-US" sz="1300" smtClean="0">
                <a:hlinkClick r:id="rId4"/>
              </a:rPr>
              <a:t>Download</a:t>
            </a:r>
            <a:endParaRPr lang="en-US" altLang="en-US" sz="1300" smtClean="0"/>
          </a:p>
          <a:p>
            <a:pPr marL="0" indent="0" algn="just" eaLnBrk="1" hangingPunct="1">
              <a:buFont typeface="Wingdings" pitchFamily="2" charset="2"/>
              <a:buNone/>
            </a:pPr>
            <a:endParaRPr lang="en-US" altLang="en-US" sz="1300" smtClean="0"/>
          </a:p>
          <a:p>
            <a:pPr marL="0" indent="0" algn="just" eaLnBrk="1" hangingPunct="1">
              <a:buFont typeface="Wingdings" pitchFamily="2" charset="2"/>
              <a:buNone/>
            </a:pPr>
            <a:r>
              <a:rPr lang="en-US" altLang="en-US" sz="1300" smtClean="0"/>
              <a:t>Kuo, P. &amp; Kalargyrou, V. (2014). Consumers’ perspectives on service staff with disabilities in the hospitality  industry. 	I</a:t>
            </a:r>
            <a:r>
              <a:rPr lang="en-US" altLang="en-US" sz="1300" i="1" smtClean="0"/>
              <a:t>nternational Journal of Contemporary Hospitality Management</a:t>
            </a:r>
            <a:r>
              <a:rPr lang="en-US" altLang="en-US" sz="1300" smtClean="0"/>
              <a:t>, 26(2), 164-182. (Cabell’s acceptance rate = 15-	20%; Current acceptance rate: 10%; ISI Web science IF = 1.623) </a:t>
            </a:r>
            <a:r>
              <a:rPr lang="en-US" altLang="en-US" sz="1300" smtClean="0">
                <a:hlinkClick r:id="rId5"/>
              </a:rPr>
              <a:t>Download</a:t>
            </a:r>
            <a:endParaRPr lang="en-US" altLang="en-US" sz="1300" smtClean="0"/>
          </a:p>
          <a:p>
            <a:pPr marL="0" indent="0" algn="just" eaLnBrk="1" hangingPunct="1">
              <a:buFont typeface="Wingdings" pitchFamily="2" charset="2"/>
              <a:buNone/>
            </a:pPr>
            <a:endParaRPr lang="en-US" altLang="en-US" sz="1300" smtClean="0"/>
          </a:p>
          <a:p>
            <a:pPr marL="0" indent="0" algn="just" eaLnBrk="1" hangingPunct="1">
              <a:buFont typeface="Wingdings" pitchFamily="2" charset="2"/>
              <a:buNone/>
            </a:pPr>
            <a:r>
              <a:rPr lang="de-DE" altLang="en-US" sz="1300" smtClean="0"/>
              <a:t>Siperstein, G. N., N. Romano, A. Mohler, and R. Parker. 2006. </a:t>
            </a:r>
            <a:r>
              <a:rPr lang="en-US" altLang="en-US" sz="1300" smtClean="0"/>
              <a:t>A national survey of consumer attitudes towards companies that 	hire people with disabilities. </a:t>
            </a:r>
            <a:r>
              <a:rPr lang="en-US" altLang="en-US" sz="1300" i="1" smtClean="0"/>
              <a:t>Journal of Vocational Rehabilitation </a:t>
            </a:r>
            <a:r>
              <a:rPr lang="en-US" altLang="en-US" sz="1300" smtClean="0"/>
              <a:t>24 (1): 3-9. </a:t>
            </a:r>
            <a:r>
              <a:rPr lang="en-US" altLang="en-US" sz="1300" smtClean="0">
                <a:hlinkClick r:id="rId6"/>
              </a:rPr>
              <a:t>Download</a:t>
            </a:r>
            <a:endParaRPr lang="en-US" altLang="en-US" sz="1300" smtClean="0"/>
          </a:p>
          <a:p>
            <a:pPr marL="0" indent="0" algn="just" eaLnBrk="1" hangingPunct="1">
              <a:buFont typeface="Wingdings" pitchFamily="2" charset="2"/>
              <a:buNone/>
            </a:pPr>
            <a:endParaRPr lang="en-US" altLang="en-US" sz="1300" smtClean="0"/>
          </a:p>
          <a:p>
            <a:pPr marL="0" indent="0" algn="just" eaLnBrk="1" hangingPunct="1">
              <a:buFont typeface="Wingdings" pitchFamily="2" charset="2"/>
              <a:buNone/>
            </a:pPr>
            <a:r>
              <a:rPr lang="en-US" altLang="en-US" sz="1300" smtClean="0"/>
              <a:t>Tews, M., K. Stafford, and J. Zhu. 2009. Beauty revisited: The impact of attractiveness, ability and personality in  the 	assessment of employment suitability. </a:t>
            </a:r>
            <a:r>
              <a:rPr lang="en-US" altLang="en-US" sz="1300" i="1" smtClean="0"/>
              <a:t>International Journal of Selection and Assessment </a:t>
            </a:r>
            <a:r>
              <a:rPr lang="en-US" altLang="en-US" sz="1300" smtClean="0"/>
              <a:t>17 (1): 92-100. </a:t>
            </a:r>
          </a:p>
          <a:p>
            <a:pPr marL="0" indent="0" algn="just" eaLnBrk="1" hangingPunct="1">
              <a:buFont typeface="Wingdings" pitchFamily="2" charset="2"/>
              <a:buNone/>
            </a:pPr>
            <a:r>
              <a:rPr lang="en-US" altLang="en-US" sz="1300" smtClean="0"/>
              <a:t>	</a:t>
            </a:r>
            <a:r>
              <a:rPr lang="en-US" altLang="en-US" sz="1300" smtClean="0">
                <a:hlinkClick r:id="rId7"/>
              </a:rPr>
              <a:t>Download</a:t>
            </a:r>
            <a:endParaRPr lang="en-US" altLang="en-US" sz="1300" smtClean="0"/>
          </a:p>
          <a:p>
            <a:pPr marL="0" indent="0" algn="just" eaLnBrk="1" hangingPunct="1">
              <a:buFont typeface="Wingdings" pitchFamily="2" charset="2"/>
              <a:buNone/>
            </a:pPr>
            <a:endParaRPr lang="en-US" altLang="en-US" sz="1300" smtClean="0"/>
          </a:p>
          <a:p>
            <a:pPr marL="0" indent="0" algn="just" eaLnBrk="1" hangingPunct="1">
              <a:buFont typeface="Wingdings" pitchFamily="2" charset="2"/>
              <a:buNone/>
            </a:pPr>
            <a:endParaRPr lang="en-US" altLang="en-US" sz="130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sz="3600" smtClean="0"/>
              <a:t>State Specific Data</a:t>
            </a:r>
          </a:p>
        </p:txBody>
      </p:sp>
      <p:sp>
        <p:nvSpPr>
          <p:cNvPr id="44035" name="Content Placeholder 2"/>
          <p:cNvSpPr>
            <a:spLocks noGrp="1"/>
          </p:cNvSpPr>
          <p:nvPr>
            <p:ph idx="1"/>
          </p:nvPr>
        </p:nvSpPr>
        <p:spPr>
          <a:xfrm>
            <a:off x="76200" y="1219200"/>
            <a:ext cx="8458200" cy="5029200"/>
          </a:xfrm>
        </p:spPr>
        <p:txBody>
          <a:bodyPr/>
          <a:lstStyle/>
          <a:p>
            <a:pPr indent="-182563"/>
            <a:r>
              <a:rPr lang="en-US" altLang="en-US" sz="1000" smtClean="0"/>
              <a:t>Alabama: Download the PDF </a:t>
            </a:r>
            <a:r>
              <a:rPr lang="en-US" altLang="en-US" sz="1000" smtClean="0">
                <a:hlinkClick r:id="rId2"/>
              </a:rPr>
              <a:t>here</a:t>
            </a:r>
            <a:r>
              <a:rPr lang="en-US" altLang="en-US" sz="1000" smtClean="0"/>
              <a:t>. Download the PPT </a:t>
            </a:r>
            <a:r>
              <a:rPr lang="en-US" altLang="en-US" sz="1000" smtClean="0">
                <a:hlinkClick r:id="rId3"/>
              </a:rPr>
              <a:t>here</a:t>
            </a:r>
            <a:r>
              <a:rPr lang="en-US" altLang="en-US" sz="1000" smtClean="0"/>
              <a:t>.</a:t>
            </a:r>
          </a:p>
          <a:p>
            <a:pPr indent="-182563"/>
            <a:r>
              <a:rPr lang="en-US" altLang="en-US" sz="1000" smtClean="0"/>
              <a:t>Alaska: Download the PDF </a:t>
            </a:r>
            <a:r>
              <a:rPr lang="en-US" altLang="en-US" sz="1000" smtClean="0">
                <a:hlinkClick r:id="rId4"/>
              </a:rPr>
              <a:t>here</a:t>
            </a:r>
            <a:r>
              <a:rPr lang="en-US" altLang="en-US" sz="1000" smtClean="0"/>
              <a:t>. Download the PPT </a:t>
            </a:r>
            <a:r>
              <a:rPr lang="en-US" altLang="en-US" sz="1000" smtClean="0">
                <a:hlinkClick r:id="rId5"/>
              </a:rPr>
              <a:t>here</a:t>
            </a:r>
            <a:r>
              <a:rPr lang="en-US" altLang="en-US" sz="1000" smtClean="0"/>
              <a:t>.</a:t>
            </a:r>
          </a:p>
          <a:p>
            <a:pPr indent="-182563"/>
            <a:r>
              <a:rPr lang="en-US" altLang="en-US" sz="1000" smtClean="0"/>
              <a:t>Arizona: Download the PDF </a:t>
            </a:r>
            <a:r>
              <a:rPr lang="en-US" altLang="en-US" sz="1000" smtClean="0">
                <a:hlinkClick r:id="rId6"/>
              </a:rPr>
              <a:t>here</a:t>
            </a:r>
            <a:r>
              <a:rPr lang="en-US" altLang="en-US" sz="1000" smtClean="0"/>
              <a:t>. Download the PPT </a:t>
            </a:r>
            <a:r>
              <a:rPr lang="en-US" altLang="en-US" sz="1000" smtClean="0">
                <a:hlinkClick r:id="rId7"/>
              </a:rPr>
              <a:t>here</a:t>
            </a:r>
            <a:r>
              <a:rPr lang="en-US" altLang="en-US" sz="1000" smtClean="0"/>
              <a:t>.</a:t>
            </a:r>
          </a:p>
          <a:p>
            <a:pPr indent="-182563"/>
            <a:r>
              <a:rPr lang="en-US" altLang="en-US" sz="1000" smtClean="0"/>
              <a:t>Arkansas: Download the PDF </a:t>
            </a:r>
            <a:r>
              <a:rPr lang="en-US" altLang="en-US" sz="1000" smtClean="0">
                <a:hlinkClick r:id="rId8"/>
              </a:rPr>
              <a:t>here</a:t>
            </a:r>
            <a:r>
              <a:rPr lang="en-US" altLang="en-US" sz="1000" smtClean="0"/>
              <a:t>. Download the PPT </a:t>
            </a:r>
            <a:r>
              <a:rPr lang="en-US" altLang="en-US" sz="1000" smtClean="0">
                <a:hlinkClick r:id="rId9"/>
              </a:rPr>
              <a:t>here</a:t>
            </a:r>
            <a:r>
              <a:rPr lang="en-US" altLang="en-US" sz="1000" smtClean="0"/>
              <a:t>.</a:t>
            </a:r>
          </a:p>
          <a:p>
            <a:pPr indent="-182563"/>
            <a:r>
              <a:rPr lang="en-US" altLang="en-US" sz="1000" smtClean="0"/>
              <a:t>California: Download the PDF </a:t>
            </a:r>
            <a:r>
              <a:rPr lang="en-US" altLang="en-US" sz="1000" smtClean="0">
                <a:hlinkClick r:id="rId10"/>
              </a:rPr>
              <a:t>here</a:t>
            </a:r>
            <a:r>
              <a:rPr lang="en-US" altLang="en-US" sz="1000" smtClean="0"/>
              <a:t>. Download the PPT </a:t>
            </a:r>
            <a:r>
              <a:rPr lang="en-US" altLang="en-US" sz="1000" smtClean="0">
                <a:hlinkClick r:id="rId11"/>
              </a:rPr>
              <a:t>here</a:t>
            </a:r>
            <a:r>
              <a:rPr lang="en-US" altLang="en-US" sz="1000" smtClean="0"/>
              <a:t>.</a:t>
            </a:r>
          </a:p>
          <a:p>
            <a:pPr indent="-182563"/>
            <a:r>
              <a:rPr lang="en-US" altLang="en-US" sz="1000" smtClean="0"/>
              <a:t>Colorado: Download the PDF </a:t>
            </a:r>
            <a:r>
              <a:rPr lang="en-US" altLang="en-US" sz="1000" smtClean="0">
                <a:hlinkClick r:id="rId12"/>
              </a:rPr>
              <a:t>here</a:t>
            </a:r>
            <a:r>
              <a:rPr lang="en-US" altLang="en-US" sz="1000" smtClean="0"/>
              <a:t>. Download the PPT </a:t>
            </a:r>
            <a:r>
              <a:rPr lang="en-US" altLang="en-US" sz="1000" smtClean="0">
                <a:hlinkClick r:id="rId13"/>
              </a:rPr>
              <a:t>here</a:t>
            </a:r>
            <a:r>
              <a:rPr lang="en-US" altLang="en-US" sz="1000" smtClean="0"/>
              <a:t>.</a:t>
            </a:r>
          </a:p>
          <a:p>
            <a:pPr indent="-182563"/>
            <a:r>
              <a:rPr lang="en-US" altLang="en-US" sz="1000" smtClean="0"/>
              <a:t>Connecticut: Download the PDF </a:t>
            </a:r>
            <a:r>
              <a:rPr lang="en-US" altLang="en-US" sz="1000" smtClean="0">
                <a:hlinkClick r:id="rId14"/>
              </a:rPr>
              <a:t>here</a:t>
            </a:r>
            <a:r>
              <a:rPr lang="en-US" altLang="en-US" sz="1000" smtClean="0"/>
              <a:t>. Download the PPT </a:t>
            </a:r>
            <a:r>
              <a:rPr lang="en-US" altLang="en-US" sz="1000" smtClean="0">
                <a:hlinkClick r:id="rId15"/>
              </a:rPr>
              <a:t>here</a:t>
            </a:r>
            <a:r>
              <a:rPr lang="en-US" altLang="en-US" sz="1000" smtClean="0"/>
              <a:t>.</a:t>
            </a:r>
          </a:p>
          <a:p>
            <a:pPr indent="-182563"/>
            <a:r>
              <a:rPr lang="en-US" altLang="en-US" sz="1000" smtClean="0"/>
              <a:t>DC: Download the PDF </a:t>
            </a:r>
            <a:r>
              <a:rPr lang="en-US" altLang="en-US" sz="1000" smtClean="0">
                <a:hlinkClick r:id="rId16"/>
              </a:rPr>
              <a:t>here</a:t>
            </a:r>
            <a:r>
              <a:rPr lang="en-US" altLang="en-US" sz="1000" smtClean="0"/>
              <a:t>. Download the PPT </a:t>
            </a:r>
            <a:r>
              <a:rPr lang="en-US" altLang="en-US" sz="1000" smtClean="0">
                <a:hlinkClick r:id="rId17"/>
              </a:rPr>
              <a:t>here</a:t>
            </a:r>
            <a:r>
              <a:rPr lang="en-US" altLang="en-US" sz="1000" smtClean="0"/>
              <a:t>.</a:t>
            </a:r>
          </a:p>
          <a:p>
            <a:pPr indent="-182563"/>
            <a:r>
              <a:rPr lang="en-US" altLang="en-US" sz="1000" smtClean="0"/>
              <a:t>Delaware: Download the PDF </a:t>
            </a:r>
            <a:r>
              <a:rPr lang="en-US" altLang="en-US" sz="1000" smtClean="0">
                <a:hlinkClick r:id="rId18"/>
              </a:rPr>
              <a:t>here</a:t>
            </a:r>
            <a:r>
              <a:rPr lang="en-US" altLang="en-US" sz="1000" smtClean="0"/>
              <a:t>. Download the PPT </a:t>
            </a:r>
            <a:r>
              <a:rPr lang="en-US" altLang="en-US" sz="1000" smtClean="0">
                <a:hlinkClick r:id="rId19"/>
              </a:rPr>
              <a:t>here</a:t>
            </a:r>
            <a:r>
              <a:rPr lang="en-US" altLang="en-US" sz="1000" smtClean="0"/>
              <a:t>.</a:t>
            </a:r>
          </a:p>
          <a:p>
            <a:pPr indent="-182563"/>
            <a:r>
              <a:rPr lang="en-US" altLang="en-US" sz="1000" smtClean="0"/>
              <a:t>Florida: Download the PDF </a:t>
            </a:r>
            <a:r>
              <a:rPr lang="en-US" altLang="en-US" sz="1000" smtClean="0">
                <a:hlinkClick r:id="rId20"/>
              </a:rPr>
              <a:t>here</a:t>
            </a:r>
            <a:r>
              <a:rPr lang="en-US" altLang="en-US" sz="1000" smtClean="0"/>
              <a:t>. Download the PPT </a:t>
            </a:r>
            <a:r>
              <a:rPr lang="en-US" altLang="en-US" sz="1000" smtClean="0">
                <a:hlinkClick r:id="rId21"/>
              </a:rPr>
              <a:t>here</a:t>
            </a:r>
            <a:r>
              <a:rPr lang="en-US" altLang="en-US" sz="1000" smtClean="0"/>
              <a:t>.</a:t>
            </a:r>
          </a:p>
          <a:p>
            <a:pPr indent="-182563"/>
            <a:r>
              <a:rPr lang="en-US" altLang="en-US" sz="1000" smtClean="0"/>
              <a:t>Georgia: Download the PDF </a:t>
            </a:r>
            <a:r>
              <a:rPr lang="en-US" altLang="en-US" sz="1000" smtClean="0">
                <a:hlinkClick r:id="rId22"/>
              </a:rPr>
              <a:t>here</a:t>
            </a:r>
            <a:r>
              <a:rPr lang="en-US" altLang="en-US" sz="1000" smtClean="0"/>
              <a:t>. Download the PPT </a:t>
            </a:r>
            <a:r>
              <a:rPr lang="en-US" altLang="en-US" sz="1000" smtClean="0">
                <a:hlinkClick r:id="rId23"/>
              </a:rPr>
              <a:t>here</a:t>
            </a:r>
            <a:r>
              <a:rPr lang="en-US" altLang="en-US" sz="1000" smtClean="0"/>
              <a:t>.</a:t>
            </a:r>
          </a:p>
          <a:p>
            <a:pPr indent="-182563"/>
            <a:r>
              <a:rPr lang="en-US" altLang="en-US" sz="1000" smtClean="0"/>
              <a:t>Hawaii: Download the PDF </a:t>
            </a:r>
            <a:r>
              <a:rPr lang="en-US" altLang="en-US" sz="1000" smtClean="0">
                <a:hlinkClick r:id="rId24"/>
              </a:rPr>
              <a:t>here</a:t>
            </a:r>
            <a:r>
              <a:rPr lang="en-US" altLang="en-US" sz="1000" smtClean="0"/>
              <a:t>. Download the PPT </a:t>
            </a:r>
            <a:r>
              <a:rPr lang="en-US" altLang="en-US" sz="1000" smtClean="0">
                <a:hlinkClick r:id="rId25"/>
              </a:rPr>
              <a:t>here</a:t>
            </a:r>
            <a:r>
              <a:rPr lang="en-US" altLang="en-US" sz="1000" smtClean="0"/>
              <a:t>.</a:t>
            </a:r>
          </a:p>
          <a:p>
            <a:pPr indent="-182563"/>
            <a:r>
              <a:rPr lang="en-US" altLang="en-US" sz="1000" smtClean="0"/>
              <a:t>Idaho: Download the PDF </a:t>
            </a:r>
            <a:r>
              <a:rPr lang="en-US" altLang="en-US" sz="1000" smtClean="0">
                <a:hlinkClick r:id="rId26"/>
              </a:rPr>
              <a:t>here</a:t>
            </a:r>
            <a:r>
              <a:rPr lang="en-US" altLang="en-US" sz="1000" smtClean="0"/>
              <a:t>. Download the PPT </a:t>
            </a:r>
            <a:r>
              <a:rPr lang="en-US" altLang="en-US" sz="1000" smtClean="0">
                <a:hlinkClick r:id="rId27"/>
              </a:rPr>
              <a:t>here</a:t>
            </a:r>
            <a:r>
              <a:rPr lang="en-US" altLang="en-US" sz="1000" smtClean="0"/>
              <a:t>.</a:t>
            </a:r>
          </a:p>
          <a:p>
            <a:pPr indent="-182563"/>
            <a:r>
              <a:rPr lang="en-US" altLang="en-US" sz="1000" smtClean="0"/>
              <a:t>Illinois: Download the PDF </a:t>
            </a:r>
            <a:r>
              <a:rPr lang="en-US" altLang="en-US" sz="1000" smtClean="0">
                <a:hlinkClick r:id="rId28"/>
              </a:rPr>
              <a:t>here</a:t>
            </a:r>
            <a:r>
              <a:rPr lang="en-US" altLang="en-US" sz="1000" smtClean="0"/>
              <a:t>. Download the PPT </a:t>
            </a:r>
            <a:r>
              <a:rPr lang="en-US" altLang="en-US" sz="1000" smtClean="0">
                <a:hlinkClick r:id="rId29"/>
              </a:rPr>
              <a:t>here</a:t>
            </a:r>
            <a:r>
              <a:rPr lang="en-US" altLang="en-US" sz="1000" smtClean="0"/>
              <a:t>.</a:t>
            </a:r>
          </a:p>
          <a:p>
            <a:pPr indent="-182563"/>
            <a:r>
              <a:rPr lang="en-US" altLang="en-US" sz="1000" smtClean="0"/>
              <a:t>Indiana: Download the PDF </a:t>
            </a:r>
            <a:r>
              <a:rPr lang="en-US" altLang="en-US" sz="1000" smtClean="0">
                <a:hlinkClick r:id="rId30"/>
              </a:rPr>
              <a:t>here</a:t>
            </a:r>
            <a:r>
              <a:rPr lang="en-US" altLang="en-US" sz="1000" smtClean="0"/>
              <a:t>. Download the PPT </a:t>
            </a:r>
            <a:r>
              <a:rPr lang="en-US" altLang="en-US" sz="1000" smtClean="0">
                <a:hlinkClick r:id="rId31"/>
              </a:rPr>
              <a:t>here</a:t>
            </a:r>
            <a:r>
              <a:rPr lang="en-US" altLang="en-US" sz="1000" smtClean="0"/>
              <a:t>.</a:t>
            </a:r>
          </a:p>
          <a:p>
            <a:pPr indent="-182563"/>
            <a:r>
              <a:rPr lang="en-US" altLang="en-US" sz="1000" smtClean="0"/>
              <a:t>Iowa: Download the PDF </a:t>
            </a:r>
            <a:r>
              <a:rPr lang="en-US" altLang="en-US" sz="1000" smtClean="0">
                <a:hlinkClick r:id="rId32"/>
              </a:rPr>
              <a:t>here</a:t>
            </a:r>
            <a:r>
              <a:rPr lang="en-US" altLang="en-US" sz="1000" smtClean="0"/>
              <a:t>. Download the PPT </a:t>
            </a:r>
            <a:r>
              <a:rPr lang="en-US" altLang="en-US" sz="1000" smtClean="0">
                <a:hlinkClick r:id="rId33"/>
              </a:rPr>
              <a:t>here</a:t>
            </a:r>
            <a:r>
              <a:rPr lang="en-US" altLang="en-US" sz="1000" smtClean="0"/>
              <a:t>.</a:t>
            </a:r>
          </a:p>
          <a:p>
            <a:pPr indent="-182563"/>
            <a:r>
              <a:rPr lang="en-US" altLang="en-US" sz="1000" smtClean="0"/>
              <a:t>Kansas: Download the PDF </a:t>
            </a:r>
            <a:r>
              <a:rPr lang="en-US" altLang="en-US" sz="1000" smtClean="0">
                <a:hlinkClick r:id="rId34"/>
              </a:rPr>
              <a:t>here</a:t>
            </a:r>
            <a:r>
              <a:rPr lang="en-US" altLang="en-US" sz="1000" smtClean="0"/>
              <a:t>. Download the PPT </a:t>
            </a:r>
            <a:r>
              <a:rPr lang="en-US" altLang="en-US" sz="1000" smtClean="0">
                <a:hlinkClick r:id="rId35"/>
              </a:rPr>
              <a:t>here</a:t>
            </a:r>
            <a:r>
              <a:rPr lang="en-US" altLang="en-US" sz="1000" smtClean="0"/>
              <a:t>.</a:t>
            </a:r>
          </a:p>
          <a:p>
            <a:pPr indent="-182563"/>
            <a:r>
              <a:rPr lang="en-US" altLang="en-US" sz="1000" smtClean="0"/>
              <a:t>Kentucky: Download the PDF </a:t>
            </a:r>
            <a:r>
              <a:rPr lang="en-US" altLang="en-US" sz="1000" smtClean="0">
                <a:hlinkClick r:id="rId36"/>
              </a:rPr>
              <a:t>here</a:t>
            </a:r>
            <a:r>
              <a:rPr lang="en-US" altLang="en-US" sz="1000" smtClean="0"/>
              <a:t>. Download the PPT </a:t>
            </a:r>
            <a:r>
              <a:rPr lang="en-US" altLang="en-US" sz="1000" smtClean="0">
                <a:hlinkClick r:id="rId37"/>
              </a:rPr>
              <a:t>here</a:t>
            </a:r>
            <a:r>
              <a:rPr lang="en-US" altLang="en-US" sz="1000" smtClean="0"/>
              <a:t>.</a:t>
            </a:r>
          </a:p>
          <a:p>
            <a:pPr indent="-182563"/>
            <a:r>
              <a:rPr lang="en-US" altLang="en-US" sz="1000" smtClean="0"/>
              <a:t>Louisiana: Download the PDF </a:t>
            </a:r>
            <a:r>
              <a:rPr lang="en-US" altLang="en-US" sz="1000" smtClean="0">
                <a:hlinkClick r:id="rId38"/>
              </a:rPr>
              <a:t>here</a:t>
            </a:r>
            <a:r>
              <a:rPr lang="en-US" altLang="en-US" sz="1000" smtClean="0"/>
              <a:t>. Download the PPT </a:t>
            </a:r>
            <a:r>
              <a:rPr lang="en-US" altLang="en-US" sz="1000" smtClean="0">
                <a:hlinkClick r:id="rId39"/>
              </a:rPr>
              <a:t>here</a:t>
            </a:r>
            <a:r>
              <a:rPr lang="en-US" altLang="en-US" sz="1000" smtClean="0"/>
              <a:t>.</a:t>
            </a:r>
          </a:p>
          <a:p>
            <a:pPr indent="-182563"/>
            <a:r>
              <a:rPr lang="en-US" altLang="en-US" sz="1000" smtClean="0"/>
              <a:t>Maine: Download the PDF </a:t>
            </a:r>
            <a:r>
              <a:rPr lang="en-US" altLang="en-US" sz="1000" smtClean="0">
                <a:hlinkClick r:id="rId40"/>
              </a:rPr>
              <a:t>here</a:t>
            </a:r>
            <a:r>
              <a:rPr lang="en-US" altLang="en-US" sz="1000" smtClean="0"/>
              <a:t>. Download the PPT </a:t>
            </a:r>
            <a:r>
              <a:rPr lang="en-US" altLang="en-US" sz="1000" smtClean="0">
                <a:hlinkClick r:id="rId41"/>
              </a:rPr>
              <a:t>here</a:t>
            </a:r>
            <a:r>
              <a:rPr lang="en-US" altLang="en-US" sz="1000" smtClean="0"/>
              <a:t>.</a:t>
            </a:r>
          </a:p>
          <a:p>
            <a:pPr indent="-182563"/>
            <a:r>
              <a:rPr lang="en-US" altLang="en-US" sz="1000" smtClean="0"/>
              <a:t>Maryland: Download the PDF </a:t>
            </a:r>
            <a:r>
              <a:rPr lang="en-US" altLang="en-US" sz="1000" smtClean="0">
                <a:hlinkClick r:id="rId42"/>
              </a:rPr>
              <a:t>here</a:t>
            </a:r>
            <a:r>
              <a:rPr lang="en-US" altLang="en-US" sz="1000" smtClean="0"/>
              <a:t>. Download the PPT </a:t>
            </a:r>
            <a:r>
              <a:rPr lang="en-US" altLang="en-US" sz="1000" smtClean="0">
                <a:hlinkClick r:id="rId43"/>
              </a:rPr>
              <a:t>here</a:t>
            </a:r>
            <a:r>
              <a:rPr lang="en-US" altLang="en-US" sz="1000" smtClean="0"/>
              <a:t>.</a:t>
            </a:r>
          </a:p>
          <a:p>
            <a:pPr indent="-182563"/>
            <a:r>
              <a:rPr lang="en-US" altLang="en-US" sz="1000" smtClean="0"/>
              <a:t>Massachusetts: Download the PDF </a:t>
            </a:r>
            <a:r>
              <a:rPr lang="en-US" altLang="en-US" sz="1000" smtClean="0">
                <a:hlinkClick r:id="rId44"/>
              </a:rPr>
              <a:t>here</a:t>
            </a:r>
            <a:r>
              <a:rPr lang="en-US" altLang="en-US" sz="1000" smtClean="0"/>
              <a:t>. Download the PPT </a:t>
            </a:r>
            <a:r>
              <a:rPr lang="en-US" altLang="en-US" sz="1000" smtClean="0">
                <a:hlinkClick r:id="rId45"/>
              </a:rPr>
              <a:t>here</a:t>
            </a:r>
            <a:r>
              <a:rPr lang="en-US" altLang="en-US" sz="1000" smtClean="0"/>
              <a:t>.</a:t>
            </a:r>
          </a:p>
          <a:p>
            <a:pPr indent="-182563"/>
            <a:r>
              <a:rPr lang="en-US" altLang="en-US" sz="1000" smtClean="0"/>
              <a:t>Michigan: Download the PDF </a:t>
            </a:r>
            <a:r>
              <a:rPr lang="en-US" altLang="en-US" sz="1000" smtClean="0">
                <a:hlinkClick r:id="rId46"/>
              </a:rPr>
              <a:t>here</a:t>
            </a:r>
            <a:r>
              <a:rPr lang="en-US" altLang="en-US" sz="1000" smtClean="0"/>
              <a:t>. Download the PPT </a:t>
            </a:r>
            <a:r>
              <a:rPr lang="en-US" altLang="en-US" sz="1000" smtClean="0">
                <a:hlinkClick r:id="rId47"/>
              </a:rPr>
              <a:t>here</a:t>
            </a:r>
            <a:r>
              <a:rPr lang="en-US" altLang="en-US" sz="1000" smtClean="0"/>
              <a:t>.</a:t>
            </a:r>
          </a:p>
          <a:p>
            <a:pPr indent="-182563"/>
            <a:r>
              <a:rPr lang="en-US" altLang="en-US" sz="1000" smtClean="0"/>
              <a:t>Minnesota: Download the PDF </a:t>
            </a:r>
            <a:r>
              <a:rPr lang="en-US" altLang="en-US" sz="1000" smtClean="0">
                <a:hlinkClick r:id="rId48"/>
              </a:rPr>
              <a:t>here</a:t>
            </a:r>
            <a:r>
              <a:rPr lang="en-US" altLang="en-US" sz="1000" smtClean="0"/>
              <a:t>. Download the PPT </a:t>
            </a:r>
            <a:r>
              <a:rPr lang="en-US" altLang="en-US" sz="1000" smtClean="0">
                <a:hlinkClick r:id="rId49"/>
              </a:rPr>
              <a:t>here</a:t>
            </a:r>
            <a:r>
              <a:rPr lang="en-US" altLang="en-US" sz="1000" smtClean="0"/>
              <a:t>.</a:t>
            </a:r>
          </a:p>
          <a:p>
            <a:pPr indent="-182563"/>
            <a:endParaRPr lang="en-US" altLang="en-US" sz="1000" smtClean="0"/>
          </a:p>
          <a:p>
            <a:pPr indent="-182563"/>
            <a:endParaRPr lang="en-US" altLang="en-US" sz="3600" smtClean="0"/>
          </a:p>
        </p:txBody>
      </p:sp>
      <p:sp>
        <p:nvSpPr>
          <p:cNvPr id="44036" name="TextBox 3"/>
          <p:cNvSpPr txBox="1">
            <a:spLocks noChangeArrowheads="1"/>
          </p:cNvSpPr>
          <p:nvPr/>
        </p:nvSpPr>
        <p:spPr bwMode="auto">
          <a:xfrm>
            <a:off x="4572000" y="1219200"/>
            <a:ext cx="4419600" cy="517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spcBef>
                <a:spcPct val="20000"/>
              </a:spcBef>
              <a:buFont typeface="Wingdings" pitchFamily="2" charset="2"/>
              <a:buChar char="v"/>
              <a:defRPr sz="3200">
                <a:solidFill>
                  <a:schemeClr val="tx1"/>
                </a:solidFill>
                <a:latin typeface="Calibri" pitchFamily="34" charset="0"/>
                <a:ea typeface="ＭＳ Ｐゴシック" pitchFamily="34" charset="-128"/>
              </a:defRPr>
            </a:lvl1pPr>
            <a:lvl2pPr marL="742950" indent="-285750">
              <a:spcBef>
                <a:spcPct val="20000"/>
              </a:spcBef>
              <a:buFont typeface="Wingdings" pitchFamily="2" charset="2"/>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Wingdings" pitchFamily="2" charset="2"/>
              <a:buChar char="Ø"/>
              <a:defRPr sz="2000">
                <a:solidFill>
                  <a:schemeClr val="tx1"/>
                </a:solidFill>
                <a:latin typeface="Calibri" pitchFamily="34" charset="0"/>
                <a:ea typeface="ＭＳ Ｐゴシック" pitchFamily="34" charset="-128"/>
              </a:defRPr>
            </a:lvl4pPr>
            <a:lvl5pPr marL="2057400" indent="-228600">
              <a:spcBef>
                <a:spcPct val="20000"/>
              </a:spcBef>
              <a:buFont typeface="Courier New" pitchFamily="49" charset="0"/>
              <a:buChar char="o"/>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9pPr>
          </a:lstStyle>
          <a:p>
            <a:pPr>
              <a:spcBef>
                <a:spcPct val="0"/>
              </a:spcBef>
            </a:pPr>
            <a:r>
              <a:rPr lang="en-US" altLang="en-US" sz="1100"/>
              <a:t>Mississippi: Download the PDF </a:t>
            </a:r>
            <a:r>
              <a:rPr lang="en-US" altLang="en-US" sz="1100">
                <a:hlinkClick r:id="rId50"/>
              </a:rPr>
              <a:t>here</a:t>
            </a:r>
            <a:r>
              <a:rPr lang="en-US" altLang="en-US" sz="1100"/>
              <a:t>. Download the PPT </a:t>
            </a:r>
            <a:r>
              <a:rPr lang="en-US" altLang="en-US" sz="1100">
                <a:hlinkClick r:id="rId51"/>
              </a:rPr>
              <a:t>here</a:t>
            </a:r>
            <a:r>
              <a:rPr lang="en-US" altLang="en-US" sz="1100"/>
              <a:t>.</a:t>
            </a:r>
          </a:p>
          <a:p>
            <a:pPr>
              <a:spcBef>
                <a:spcPct val="0"/>
              </a:spcBef>
            </a:pPr>
            <a:r>
              <a:rPr lang="en-US" altLang="en-US" sz="1100"/>
              <a:t>Missouri: Download the PDF </a:t>
            </a:r>
            <a:r>
              <a:rPr lang="en-US" altLang="en-US" sz="1100">
                <a:hlinkClick r:id="rId52"/>
              </a:rPr>
              <a:t>here</a:t>
            </a:r>
            <a:r>
              <a:rPr lang="en-US" altLang="en-US" sz="1100"/>
              <a:t>. Download the PPT </a:t>
            </a:r>
            <a:r>
              <a:rPr lang="en-US" altLang="en-US" sz="1100">
                <a:hlinkClick r:id="rId53"/>
              </a:rPr>
              <a:t>here</a:t>
            </a:r>
            <a:r>
              <a:rPr lang="en-US" altLang="en-US" sz="1100"/>
              <a:t>.</a:t>
            </a:r>
          </a:p>
          <a:p>
            <a:pPr>
              <a:spcBef>
                <a:spcPct val="0"/>
              </a:spcBef>
            </a:pPr>
            <a:r>
              <a:rPr lang="en-US" altLang="en-US" sz="1100"/>
              <a:t>Montana: Download the PDF </a:t>
            </a:r>
            <a:r>
              <a:rPr lang="en-US" altLang="en-US" sz="1100">
                <a:hlinkClick r:id="rId54"/>
              </a:rPr>
              <a:t>here</a:t>
            </a:r>
            <a:r>
              <a:rPr lang="en-US" altLang="en-US" sz="1100"/>
              <a:t>. Download the PPT </a:t>
            </a:r>
            <a:r>
              <a:rPr lang="en-US" altLang="en-US" sz="1100">
                <a:hlinkClick r:id="rId55"/>
              </a:rPr>
              <a:t>here</a:t>
            </a:r>
            <a:r>
              <a:rPr lang="en-US" altLang="en-US" sz="1100"/>
              <a:t>.</a:t>
            </a:r>
          </a:p>
          <a:p>
            <a:pPr>
              <a:spcBef>
                <a:spcPct val="0"/>
              </a:spcBef>
            </a:pPr>
            <a:r>
              <a:rPr lang="en-US" altLang="en-US" sz="1100"/>
              <a:t>Nebraska: Download the PDF </a:t>
            </a:r>
            <a:r>
              <a:rPr lang="en-US" altLang="en-US" sz="1100">
                <a:hlinkClick r:id="rId56"/>
              </a:rPr>
              <a:t>here</a:t>
            </a:r>
            <a:r>
              <a:rPr lang="en-US" altLang="en-US" sz="1100"/>
              <a:t>. Download the PPT </a:t>
            </a:r>
            <a:r>
              <a:rPr lang="en-US" altLang="en-US" sz="1100">
                <a:hlinkClick r:id="rId57"/>
              </a:rPr>
              <a:t>here</a:t>
            </a:r>
            <a:r>
              <a:rPr lang="en-US" altLang="en-US" sz="1100"/>
              <a:t>.</a:t>
            </a:r>
          </a:p>
          <a:p>
            <a:pPr>
              <a:spcBef>
                <a:spcPct val="0"/>
              </a:spcBef>
            </a:pPr>
            <a:r>
              <a:rPr lang="en-US" altLang="en-US" sz="1100"/>
              <a:t>Nevada: Download the PDF </a:t>
            </a:r>
            <a:r>
              <a:rPr lang="en-US" altLang="en-US" sz="1100">
                <a:hlinkClick r:id="rId58"/>
              </a:rPr>
              <a:t>here</a:t>
            </a:r>
            <a:r>
              <a:rPr lang="en-US" altLang="en-US" sz="1100"/>
              <a:t>. Download the PPT </a:t>
            </a:r>
            <a:r>
              <a:rPr lang="en-US" altLang="en-US" sz="1100">
                <a:hlinkClick r:id="rId59"/>
              </a:rPr>
              <a:t>here</a:t>
            </a:r>
            <a:r>
              <a:rPr lang="en-US" altLang="en-US" sz="1100"/>
              <a:t>.</a:t>
            </a:r>
          </a:p>
          <a:p>
            <a:pPr>
              <a:spcBef>
                <a:spcPct val="0"/>
              </a:spcBef>
            </a:pPr>
            <a:r>
              <a:rPr lang="en-US" altLang="en-US" sz="1100"/>
              <a:t>New Hampshire: Download the PDF </a:t>
            </a:r>
            <a:r>
              <a:rPr lang="en-US" altLang="en-US" sz="1100">
                <a:hlinkClick r:id="rId60"/>
              </a:rPr>
              <a:t>here</a:t>
            </a:r>
            <a:r>
              <a:rPr lang="en-US" altLang="en-US" sz="1100"/>
              <a:t>. Download the PPT </a:t>
            </a:r>
            <a:r>
              <a:rPr lang="en-US" altLang="en-US" sz="1100">
                <a:hlinkClick r:id="rId61"/>
              </a:rPr>
              <a:t>here</a:t>
            </a:r>
            <a:r>
              <a:rPr lang="en-US" altLang="en-US" sz="1100"/>
              <a:t>.</a:t>
            </a:r>
          </a:p>
          <a:p>
            <a:pPr>
              <a:spcBef>
                <a:spcPct val="0"/>
              </a:spcBef>
            </a:pPr>
            <a:r>
              <a:rPr lang="en-US" altLang="en-US" sz="1100"/>
              <a:t>New Jersey: Download the PDF </a:t>
            </a:r>
            <a:r>
              <a:rPr lang="en-US" altLang="en-US" sz="1100">
                <a:hlinkClick r:id="rId62"/>
              </a:rPr>
              <a:t>here</a:t>
            </a:r>
            <a:r>
              <a:rPr lang="en-US" altLang="en-US" sz="1100"/>
              <a:t>. Download the PPT </a:t>
            </a:r>
            <a:r>
              <a:rPr lang="en-US" altLang="en-US" sz="1100">
                <a:hlinkClick r:id="rId63"/>
              </a:rPr>
              <a:t>here</a:t>
            </a:r>
            <a:r>
              <a:rPr lang="en-US" altLang="en-US" sz="1100"/>
              <a:t>.</a:t>
            </a:r>
          </a:p>
          <a:p>
            <a:pPr>
              <a:spcBef>
                <a:spcPct val="0"/>
              </a:spcBef>
            </a:pPr>
            <a:r>
              <a:rPr lang="en-US" altLang="en-US" sz="1100"/>
              <a:t>New Mexico: Download the PDF </a:t>
            </a:r>
            <a:r>
              <a:rPr lang="en-US" altLang="en-US" sz="1100">
                <a:hlinkClick r:id="rId64"/>
              </a:rPr>
              <a:t>here</a:t>
            </a:r>
            <a:r>
              <a:rPr lang="en-US" altLang="en-US" sz="1100"/>
              <a:t>. Download the PPT </a:t>
            </a:r>
            <a:r>
              <a:rPr lang="en-US" altLang="en-US" sz="1100">
                <a:hlinkClick r:id="rId65"/>
              </a:rPr>
              <a:t>here</a:t>
            </a:r>
            <a:r>
              <a:rPr lang="en-US" altLang="en-US" sz="1100"/>
              <a:t>.</a:t>
            </a:r>
          </a:p>
          <a:p>
            <a:pPr>
              <a:spcBef>
                <a:spcPct val="0"/>
              </a:spcBef>
            </a:pPr>
            <a:r>
              <a:rPr lang="en-US" altLang="en-US" sz="1100"/>
              <a:t>New York: Download the PDF </a:t>
            </a:r>
            <a:r>
              <a:rPr lang="en-US" altLang="en-US" sz="1100">
                <a:hlinkClick r:id="rId66"/>
              </a:rPr>
              <a:t>here</a:t>
            </a:r>
            <a:r>
              <a:rPr lang="en-US" altLang="en-US" sz="1100"/>
              <a:t>. Download the PPT </a:t>
            </a:r>
            <a:r>
              <a:rPr lang="en-US" altLang="en-US" sz="1100">
                <a:hlinkClick r:id="rId67"/>
              </a:rPr>
              <a:t>here</a:t>
            </a:r>
            <a:r>
              <a:rPr lang="en-US" altLang="en-US" sz="1100"/>
              <a:t>.</a:t>
            </a:r>
          </a:p>
          <a:p>
            <a:pPr>
              <a:spcBef>
                <a:spcPct val="0"/>
              </a:spcBef>
            </a:pPr>
            <a:r>
              <a:rPr lang="en-US" altLang="en-US" sz="1100"/>
              <a:t>North Carolina: Download the PDF </a:t>
            </a:r>
            <a:r>
              <a:rPr lang="en-US" altLang="en-US" sz="1100">
                <a:hlinkClick r:id="rId68"/>
              </a:rPr>
              <a:t>here</a:t>
            </a:r>
            <a:r>
              <a:rPr lang="en-US" altLang="en-US" sz="1100"/>
              <a:t>. Download the PPT </a:t>
            </a:r>
            <a:r>
              <a:rPr lang="en-US" altLang="en-US" sz="1100">
                <a:hlinkClick r:id="rId69"/>
              </a:rPr>
              <a:t>here</a:t>
            </a:r>
            <a:r>
              <a:rPr lang="en-US" altLang="en-US" sz="1100"/>
              <a:t>.</a:t>
            </a:r>
          </a:p>
          <a:p>
            <a:pPr>
              <a:spcBef>
                <a:spcPct val="0"/>
              </a:spcBef>
            </a:pPr>
            <a:r>
              <a:rPr lang="en-US" altLang="en-US" sz="1100"/>
              <a:t>North Dakota: Download the PDF </a:t>
            </a:r>
            <a:r>
              <a:rPr lang="en-US" altLang="en-US" sz="1100">
                <a:hlinkClick r:id="rId70"/>
              </a:rPr>
              <a:t>here</a:t>
            </a:r>
            <a:r>
              <a:rPr lang="en-US" altLang="en-US" sz="1100"/>
              <a:t>. Download the PPT </a:t>
            </a:r>
            <a:r>
              <a:rPr lang="en-US" altLang="en-US" sz="1100">
                <a:hlinkClick r:id="rId71"/>
              </a:rPr>
              <a:t>here</a:t>
            </a:r>
            <a:r>
              <a:rPr lang="en-US" altLang="en-US" sz="1100"/>
              <a:t>.</a:t>
            </a:r>
          </a:p>
          <a:p>
            <a:pPr>
              <a:spcBef>
                <a:spcPct val="0"/>
              </a:spcBef>
            </a:pPr>
            <a:r>
              <a:rPr lang="en-US" altLang="en-US" sz="1100"/>
              <a:t>Ohio: Download the PDF </a:t>
            </a:r>
            <a:r>
              <a:rPr lang="en-US" altLang="en-US" sz="1100">
                <a:hlinkClick r:id="rId72"/>
              </a:rPr>
              <a:t>here</a:t>
            </a:r>
            <a:r>
              <a:rPr lang="en-US" altLang="en-US" sz="1100"/>
              <a:t>. Download the PPT </a:t>
            </a:r>
            <a:r>
              <a:rPr lang="en-US" altLang="en-US" sz="1100">
                <a:hlinkClick r:id="rId73"/>
              </a:rPr>
              <a:t>here</a:t>
            </a:r>
            <a:r>
              <a:rPr lang="en-US" altLang="en-US" sz="1100"/>
              <a:t>.</a:t>
            </a:r>
          </a:p>
          <a:p>
            <a:pPr>
              <a:spcBef>
                <a:spcPct val="0"/>
              </a:spcBef>
            </a:pPr>
            <a:r>
              <a:rPr lang="en-US" altLang="en-US" sz="1100"/>
              <a:t>Oklahoma: Download the PDF </a:t>
            </a:r>
            <a:r>
              <a:rPr lang="en-US" altLang="en-US" sz="1100">
                <a:hlinkClick r:id="rId74"/>
              </a:rPr>
              <a:t>here</a:t>
            </a:r>
            <a:r>
              <a:rPr lang="en-US" altLang="en-US" sz="1100"/>
              <a:t>. Download the PPT </a:t>
            </a:r>
            <a:r>
              <a:rPr lang="en-US" altLang="en-US" sz="1100">
                <a:hlinkClick r:id="rId75"/>
              </a:rPr>
              <a:t>here</a:t>
            </a:r>
            <a:r>
              <a:rPr lang="en-US" altLang="en-US" sz="1100"/>
              <a:t>.</a:t>
            </a:r>
          </a:p>
          <a:p>
            <a:pPr>
              <a:spcBef>
                <a:spcPct val="0"/>
              </a:spcBef>
            </a:pPr>
            <a:r>
              <a:rPr lang="en-US" altLang="en-US" sz="1100"/>
              <a:t>Oregon: Download the PDF </a:t>
            </a:r>
            <a:r>
              <a:rPr lang="en-US" altLang="en-US" sz="1100">
                <a:hlinkClick r:id="rId76"/>
              </a:rPr>
              <a:t>here</a:t>
            </a:r>
            <a:r>
              <a:rPr lang="en-US" altLang="en-US" sz="1100"/>
              <a:t>. Download the PPT </a:t>
            </a:r>
            <a:r>
              <a:rPr lang="en-US" altLang="en-US" sz="1100">
                <a:hlinkClick r:id="rId77"/>
              </a:rPr>
              <a:t>here</a:t>
            </a:r>
            <a:r>
              <a:rPr lang="en-US" altLang="en-US" sz="1100"/>
              <a:t>.</a:t>
            </a:r>
          </a:p>
          <a:p>
            <a:pPr>
              <a:spcBef>
                <a:spcPct val="0"/>
              </a:spcBef>
            </a:pPr>
            <a:r>
              <a:rPr lang="en-US" altLang="en-US" sz="1100"/>
              <a:t>Pennsylvania: Download the PDF </a:t>
            </a:r>
            <a:r>
              <a:rPr lang="en-US" altLang="en-US" sz="1100">
                <a:hlinkClick r:id="rId78"/>
              </a:rPr>
              <a:t>here</a:t>
            </a:r>
            <a:r>
              <a:rPr lang="en-US" altLang="en-US" sz="1100"/>
              <a:t>. Download the PPT </a:t>
            </a:r>
            <a:r>
              <a:rPr lang="en-US" altLang="en-US" sz="1100">
                <a:hlinkClick r:id="rId79"/>
              </a:rPr>
              <a:t>here</a:t>
            </a:r>
            <a:r>
              <a:rPr lang="en-US" altLang="en-US" sz="1100"/>
              <a:t>.</a:t>
            </a:r>
          </a:p>
          <a:p>
            <a:pPr>
              <a:spcBef>
                <a:spcPct val="0"/>
              </a:spcBef>
            </a:pPr>
            <a:r>
              <a:rPr lang="en-US" altLang="en-US" sz="1100"/>
              <a:t>Rhode Island: Download the PDF </a:t>
            </a:r>
            <a:r>
              <a:rPr lang="en-US" altLang="en-US" sz="1100">
                <a:hlinkClick r:id="rId80"/>
              </a:rPr>
              <a:t>here</a:t>
            </a:r>
            <a:r>
              <a:rPr lang="en-US" altLang="en-US" sz="1100"/>
              <a:t>. Download the PPT </a:t>
            </a:r>
            <a:r>
              <a:rPr lang="en-US" altLang="en-US" sz="1100">
                <a:hlinkClick r:id="rId81"/>
              </a:rPr>
              <a:t>here</a:t>
            </a:r>
            <a:r>
              <a:rPr lang="en-US" altLang="en-US" sz="1100"/>
              <a:t>.</a:t>
            </a:r>
          </a:p>
          <a:p>
            <a:pPr>
              <a:spcBef>
                <a:spcPct val="0"/>
              </a:spcBef>
            </a:pPr>
            <a:r>
              <a:rPr lang="en-US" altLang="en-US" sz="1100"/>
              <a:t>South Carolina: Download the PDF </a:t>
            </a:r>
            <a:r>
              <a:rPr lang="en-US" altLang="en-US" sz="1100">
                <a:hlinkClick r:id="rId82"/>
              </a:rPr>
              <a:t>here</a:t>
            </a:r>
            <a:r>
              <a:rPr lang="en-US" altLang="en-US" sz="1100"/>
              <a:t>. Download the PPT </a:t>
            </a:r>
            <a:r>
              <a:rPr lang="en-US" altLang="en-US" sz="1100">
                <a:hlinkClick r:id="rId83"/>
              </a:rPr>
              <a:t>here</a:t>
            </a:r>
            <a:r>
              <a:rPr lang="en-US" altLang="en-US" sz="1100"/>
              <a:t>.</a:t>
            </a:r>
          </a:p>
          <a:p>
            <a:pPr>
              <a:spcBef>
                <a:spcPct val="0"/>
              </a:spcBef>
            </a:pPr>
            <a:r>
              <a:rPr lang="en-US" altLang="en-US" sz="1100"/>
              <a:t>South Dakota: Download the PDF </a:t>
            </a:r>
            <a:r>
              <a:rPr lang="en-US" altLang="en-US" sz="1100">
                <a:hlinkClick r:id="rId84"/>
              </a:rPr>
              <a:t>here</a:t>
            </a:r>
            <a:r>
              <a:rPr lang="en-US" altLang="en-US" sz="1100"/>
              <a:t>. Download the PPT </a:t>
            </a:r>
            <a:r>
              <a:rPr lang="en-US" altLang="en-US" sz="1100">
                <a:hlinkClick r:id="rId85"/>
              </a:rPr>
              <a:t>here</a:t>
            </a:r>
            <a:r>
              <a:rPr lang="en-US" altLang="en-US" sz="1100"/>
              <a:t>.</a:t>
            </a:r>
          </a:p>
          <a:p>
            <a:pPr>
              <a:spcBef>
                <a:spcPct val="0"/>
              </a:spcBef>
            </a:pPr>
            <a:r>
              <a:rPr lang="en-US" altLang="en-US" sz="1100"/>
              <a:t>Tennessee: Download the PDF </a:t>
            </a:r>
            <a:r>
              <a:rPr lang="en-US" altLang="en-US" sz="1100">
                <a:hlinkClick r:id="rId86"/>
              </a:rPr>
              <a:t>here</a:t>
            </a:r>
            <a:r>
              <a:rPr lang="en-US" altLang="en-US" sz="1100"/>
              <a:t>. Download the PPT </a:t>
            </a:r>
            <a:r>
              <a:rPr lang="en-US" altLang="en-US" sz="1100">
                <a:hlinkClick r:id="rId87"/>
              </a:rPr>
              <a:t>here</a:t>
            </a:r>
            <a:r>
              <a:rPr lang="en-US" altLang="en-US" sz="1100"/>
              <a:t>.</a:t>
            </a:r>
          </a:p>
          <a:p>
            <a:pPr>
              <a:spcBef>
                <a:spcPct val="0"/>
              </a:spcBef>
            </a:pPr>
            <a:r>
              <a:rPr lang="en-US" altLang="en-US" sz="1100"/>
              <a:t>Texas: Download the PDF </a:t>
            </a:r>
            <a:r>
              <a:rPr lang="en-US" altLang="en-US" sz="1100">
                <a:hlinkClick r:id="rId88"/>
              </a:rPr>
              <a:t>here</a:t>
            </a:r>
            <a:r>
              <a:rPr lang="en-US" altLang="en-US" sz="1100"/>
              <a:t>. Download the PPT </a:t>
            </a:r>
            <a:r>
              <a:rPr lang="en-US" altLang="en-US" sz="1100">
                <a:hlinkClick r:id="rId89"/>
              </a:rPr>
              <a:t>here</a:t>
            </a:r>
            <a:r>
              <a:rPr lang="en-US" altLang="en-US" sz="1100"/>
              <a:t>.</a:t>
            </a:r>
          </a:p>
          <a:p>
            <a:pPr>
              <a:spcBef>
                <a:spcPct val="0"/>
              </a:spcBef>
            </a:pPr>
            <a:r>
              <a:rPr lang="en-US" altLang="en-US" sz="1100"/>
              <a:t>Utah: Download the PDF </a:t>
            </a:r>
            <a:r>
              <a:rPr lang="en-US" altLang="en-US" sz="1100">
                <a:hlinkClick r:id="rId90"/>
              </a:rPr>
              <a:t>here</a:t>
            </a:r>
            <a:r>
              <a:rPr lang="en-US" altLang="en-US" sz="1100"/>
              <a:t>. Download the PPT </a:t>
            </a:r>
            <a:r>
              <a:rPr lang="en-US" altLang="en-US" sz="1100">
                <a:hlinkClick r:id="rId91"/>
              </a:rPr>
              <a:t>here</a:t>
            </a:r>
            <a:r>
              <a:rPr lang="en-US" altLang="en-US" sz="1100"/>
              <a:t>.</a:t>
            </a:r>
          </a:p>
          <a:p>
            <a:pPr>
              <a:spcBef>
                <a:spcPct val="0"/>
              </a:spcBef>
            </a:pPr>
            <a:r>
              <a:rPr lang="en-US" altLang="en-US" sz="1100"/>
              <a:t>Vermont: Download the PDF </a:t>
            </a:r>
            <a:r>
              <a:rPr lang="en-US" altLang="en-US" sz="1100">
                <a:hlinkClick r:id="rId92"/>
              </a:rPr>
              <a:t>here</a:t>
            </a:r>
            <a:r>
              <a:rPr lang="en-US" altLang="en-US" sz="1100"/>
              <a:t>. Download the PPT </a:t>
            </a:r>
            <a:r>
              <a:rPr lang="en-US" altLang="en-US" sz="1100">
                <a:hlinkClick r:id="rId93"/>
              </a:rPr>
              <a:t>here</a:t>
            </a:r>
            <a:r>
              <a:rPr lang="en-US" altLang="en-US" sz="1100"/>
              <a:t>.</a:t>
            </a:r>
          </a:p>
          <a:p>
            <a:pPr>
              <a:spcBef>
                <a:spcPct val="0"/>
              </a:spcBef>
            </a:pPr>
            <a:r>
              <a:rPr lang="en-US" altLang="en-US" sz="1100"/>
              <a:t>Virginia: Download the PDF </a:t>
            </a:r>
            <a:r>
              <a:rPr lang="en-US" altLang="en-US" sz="1100">
                <a:hlinkClick r:id="rId94"/>
              </a:rPr>
              <a:t>here</a:t>
            </a:r>
            <a:r>
              <a:rPr lang="en-US" altLang="en-US" sz="1100"/>
              <a:t>. Download the PPT </a:t>
            </a:r>
            <a:r>
              <a:rPr lang="en-US" altLang="en-US" sz="1100">
                <a:hlinkClick r:id="rId95"/>
              </a:rPr>
              <a:t>here</a:t>
            </a:r>
            <a:r>
              <a:rPr lang="en-US" altLang="en-US" sz="1100"/>
              <a:t>.</a:t>
            </a:r>
          </a:p>
          <a:p>
            <a:pPr>
              <a:spcBef>
                <a:spcPct val="0"/>
              </a:spcBef>
            </a:pPr>
            <a:r>
              <a:rPr lang="en-US" altLang="en-US" sz="1100"/>
              <a:t>Washington: Download the PDF </a:t>
            </a:r>
            <a:r>
              <a:rPr lang="en-US" altLang="en-US" sz="1100">
                <a:hlinkClick r:id="rId96"/>
              </a:rPr>
              <a:t>here</a:t>
            </a:r>
            <a:r>
              <a:rPr lang="en-US" altLang="en-US" sz="1100"/>
              <a:t>. Download the PPT </a:t>
            </a:r>
            <a:r>
              <a:rPr lang="en-US" altLang="en-US" sz="1100">
                <a:hlinkClick r:id="rId97"/>
              </a:rPr>
              <a:t>here</a:t>
            </a:r>
            <a:r>
              <a:rPr lang="en-US" altLang="en-US" sz="1100"/>
              <a:t>.</a:t>
            </a:r>
          </a:p>
          <a:p>
            <a:pPr>
              <a:spcBef>
                <a:spcPct val="0"/>
              </a:spcBef>
            </a:pPr>
            <a:r>
              <a:rPr lang="en-US" altLang="en-US" sz="1100"/>
              <a:t>West Virginia: Download the PDF </a:t>
            </a:r>
            <a:r>
              <a:rPr lang="en-US" altLang="en-US" sz="1100">
                <a:hlinkClick r:id="rId94"/>
              </a:rPr>
              <a:t>here</a:t>
            </a:r>
            <a:r>
              <a:rPr lang="en-US" altLang="en-US" sz="1100"/>
              <a:t>. Download the PPT </a:t>
            </a:r>
            <a:r>
              <a:rPr lang="en-US" altLang="en-US" sz="1100">
                <a:hlinkClick r:id="rId95"/>
              </a:rPr>
              <a:t>here</a:t>
            </a:r>
            <a:r>
              <a:rPr lang="en-US" altLang="en-US" sz="1100"/>
              <a:t>.</a:t>
            </a:r>
          </a:p>
          <a:p>
            <a:pPr>
              <a:spcBef>
                <a:spcPct val="0"/>
              </a:spcBef>
            </a:pPr>
            <a:r>
              <a:rPr lang="en-US" altLang="en-US" sz="1100"/>
              <a:t>Wisconsin: Download the PDF </a:t>
            </a:r>
            <a:r>
              <a:rPr lang="en-US" altLang="en-US" sz="1100">
                <a:hlinkClick r:id="rId98"/>
              </a:rPr>
              <a:t>here</a:t>
            </a:r>
            <a:r>
              <a:rPr lang="en-US" altLang="en-US" sz="1100"/>
              <a:t>. Download the PPT </a:t>
            </a:r>
            <a:r>
              <a:rPr lang="en-US" altLang="en-US" sz="1100">
                <a:hlinkClick r:id="rId99"/>
              </a:rPr>
              <a:t>here</a:t>
            </a:r>
            <a:r>
              <a:rPr lang="en-US" altLang="en-US" sz="1100"/>
              <a:t>.</a:t>
            </a:r>
          </a:p>
          <a:p>
            <a:pPr>
              <a:spcBef>
                <a:spcPct val="0"/>
              </a:spcBef>
            </a:pPr>
            <a:r>
              <a:rPr lang="en-US" altLang="en-US" sz="1100"/>
              <a:t>Wyoming: Download the PDF </a:t>
            </a:r>
            <a:r>
              <a:rPr lang="en-US" altLang="en-US" sz="1100">
                <a:hlinkClick r:id="rId100"/>
              </a:rPr>
              <a:t>here</a:t>
            </a:r>
            <a:r>
              <a:rPr lang="en-US" altLang="en-US" sz="1100"/>
              <a:t>. Download the PPT </a:t>
            </a:r>
            <a:r>
              <a:rPr lang="en-US" altLang="en-US" sz="1100">
                <a:hlinkClick r:id="rId101"/>
              </a:rPr>
              <a:t>here</a:t>
            </a:r>
            <a:r>
              <a:rPr lang="en-US" altLang="en-US" sz="1100"/>
              <a:t>.</a:t>
            </a:r>
          </a:p>
          <a:p>
            <a:pPr>
              <a:spcBef>
                <a:spcPct val="0"/>
              </a:spcBef>
            </a:pPr>
            <a:endParaRPr lang="en-US" altLang="en-US" sz="1100"/>
          </a:p>
          <a:p>
            <a:pPr>
              <a:spcBef>
                <a:spcPct val="0"/>
              </a:spcBef>
            </a:pPr>
            <a:endParaRPr lang="en-US" altLang="en-US" sz="1100"/>
          </a:p>
        </p:txBody>
      </p:sp>
      <p:sp>
        <p:nvSpPr>
          <p:cNvPr id="44037" name="TextBox 4"/>
          <p:cNvSpPr txBox="1">
            <a:spLocks noChangeArrowheads="1"/>
          </p:cNvSpPr>
          <p:nvPr/>
        </p:nvSpPr>
        <p:spPr bwMode="auto">
          <a:xfrm>
            <a:off x="457200" y="5781675"/>
            <a:ext cx="8839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itchFamily="2" charset="2"/>
              <a:buChar char="v"/>
              <a:defRPr sz="3200">
                <a:solidFill>
                  <a:schemeClr val="tx1"/>
                </a:solidFill>
                <a:latin typeface="Calibri" pitchFamily="34" charset="0"/>
                <a:ea typeface="ＭＳ Ｐゴシック" pitchFamily="34" charset="-128"/>
              </a:defRPr>
            </a:lvl1pPr>
            <a:lvl2pPr marL="742950" indent="-285750">
              <a:spcBef>
                <a:spcPct val="20000"/>
              </a:spcBef>
              <a:buFont typeface="Wingdings" pitchFamily="2" charset="2"/>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Wingdings" pitchFamily="2" charset="2"/>
              <a:buChar char="Ø"/>
              <a:defRPr sz="2000">
                <a:solidFill>
                  <a:schemeClr val="tx1"/>
                </a:solidFill>
                <a:latin typeface="Calibri" pitchFamily="34" charset="0"/>
                <a:ea typeface="ＭＳ Ｐゴシック" pitchFamily="34" charset="-128"/>
              </a:defRPr>
            </a:lvl4pPr>
            <a:lvl5pPr marL="2057400" indent="-228600">
              <a:spcBef>
                <a:spcPct val="20000"/>
              </a:spcBef>
              <a:buFont typeface="Courier New" pitchFamily="49" charset="0"/>
              <a:buChar char="o"/>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400" b="1"/>
              <a:t>RespectAbility, NACDD, Best Buddies, NCIL, PVA and NOD’s Disability Employment First Planning Tool:</a:t>
            </a:r>
            <a:r>
              <a:rPr lang="en-US" altLang="en-US" sz="1400"/>
              <a:t> </a:t>
            </a:r>
          </a:p>
          <a:p>
            <a:pPr>
              <a:spcBef>
                <a:spcPct val="0"/>
              </a:spcBef>
              <a:buFontTx/>
              <a:buNone/>
            </a:pPr>
            <a:r>
              <a:rPr lang="en-US" altLang="en-US" sz="1200"/>
              <a:t>- Download the </a:t>
            </a:r>
            <a:r>
              <a:rPr lang="en-US" altLang="en-US" sz="1200">
                <a:hlinkClick r:id="rId102"/>
              </a:rPr>
              <a:t>PDF</a:t>
            </a:r>
            <a:r>
              <a:rPr lang="en-US" altLang="en-US" sz="1200"/>
              <a:t>. </a:t>
            </a:r>
          </a:p>
          <a:p>
            <a:pPr>
              <a:spcBef>
                <a:spcPct val="0"/>
              </a:spcBef>
              <a:buFontTx/>
              <a:buNone/>
            </a:pPr>
            <a:r>
              <a:rPr lang="en-US" altLang="en-US" sz="1200"/>
              <a:t>- Download the </a:t>
            </a:r>
            <a:r>
              <a:rPr lang="en-US" altLang="en-US" sz="1200">
                <a:hlinkClick r:id="rId103"/>
              </a:rPr>
              <a:t>Word document</a:t>
            </a:r>
            <a:r>
              <a:rPr lang="en-US" altLang="en-US" sz="1200"/>
              <a:t>.</a:t>
            </a:r>
          </a:p>
          <a:p>
            <a:pPr>
              <a:spcBef>
                <a:spcPct val="0"/>
              </a:spcBef>
              <a:buFontTx/>
              <a:buNone/>
            </a:pPr>
            <a:endParaRPr lang="en-US" altLang="en-US" sz="140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pPr eaLnBrk="1" hangingPunct="1"/>
            <a:r>
              <a:rPr lang="en-US" altLang="en-US" sz="3200" smtClean="0"/>
              <a:t>Employed Persons Ages 21 to 64, by Industry, 2010</a:t>
            </a:r>
            <a:br>
              <a:rPr lang="en-US" altLang="en-US" sz="3200" smtClean="0"/>
            </a:br>
            <a:r>
              <a:rPr lang="en-US" altLang="en-US" sz="2800" smtClean="0"/>
              <a:t>Appendix 1</a:t>
            </a:r>
          </a:p>
        </p:txBody>
      </p:sp>
      <p:graphicFrame>
        <p:nvGraphicFramePr>
          <p:cNvPr id="5" name="Table 4"/>
          <p:cNvGraphicFramePr>
            <a:graphicFrameLocks noGrp="1"/>
          </p:cNvGraphicFramePr>
          <p:nvPr/>
        </p:nvGraphicFramePr>
        <p:xfrm>
          <a:off x="1447800" y="1584325"/>
          <a:ext cx="6172200" cy="2606675"/>
        </p:xfrm>
        <a:graphic>
          <a:graphicData uri="http://schemas.openxmlformats.org/drawingml/2006/table">
            <a:tbl>
              <a:tblPr firstRow="1" bandRow="1">
                <a:tableStyleId>{5C22544A-7EE6-4342-B048-85BDC9FD1C3A}</a:tableStyleId>
              </a:tblPr>
              <a:tblGrid>
                <a:gridCol w="3934777"/>
                <a:gridCol w="2237423"/>
              </a:tblGrid>
              <a:tr h="434446">
                <a:tc>
                  <a:txBody>
                    <a:bodyPr/>
                    <a:lstStyle/>
                    <a:p>
                      <a:r>
                        <a:rPr lang="en-US" sz="2400" dirty="0" smtClean="0">
                          <a:latin typeface="Calibri" panose="020F0502020204030204" pitchFamily="34" charset="0"/>
                        </a:rPr>
                        <a:t>Industry</a:t>
                      </a:r>
                      <a:endParaRPr lang="en-US" sz="2400" dirty="0">
                        <a:latin typeface="Calibri" panose="020F0502020204030204" pitchFamily="34" charset="0"/>
                      </a:endParaRPr>
                    </a:p>
                  </a:txBody>
                  <a:tcPr marL="51431" marR="51431" marT="34302" marB="34302"/>
                </a:tc>
                <a:tc>
                  <a:txBody>
                    <a:bodyPr/>
                    <a:lstStyle/>
                    <a:p>
                      <a:pPr algn="ctr"/>
                      <a:r>
                        <a:rPr lang="en-US" sz="2400" dirty="0" smtClean="0">
                          <a:latin typeface="Calibri" panose="020F0502020204030204" pitchFamily="34" charset="0"/>
                        </a:rPr>
                        <a:t>% with Disability</a:t>
                      </a:r>
                      <a:endParaRPr lang="en-US" sz="2400" dirty="0">
                        <a:latin typeface="Calibri" panose="020F0502020204030204" pitchFamily="34" charset="0"/>
                      </a:endParaRPr>
                    </a:p>
                  </a:txBody>
                  <a:tcPr marL="51431" marR="51431" marT="34302" marB="34302"/>
                </a:tc>
              </a:tr>
              <a:tr h="434446">
                <a:tc>
                  <a:txBody>
                    <a:bodyPr/>
                    <a:lstStyle/>
                    <a:p>
                      <a:r>
                        <a:rPr lang="en-US" sz="2400" b="1" dirty="0" smtClean="0">
                          <a:latin typeface="Calibri" panose="020F0502020204030204" pitchFamily="34" charset="0"/>
                        </a:rPr>
                        <a:t>All</a:t>
                      </a:r>
                      <a:r>
                        <a:rPr lang="en-US" sz="2400" b="1" baseline="0" dirty="0" smtClean="0">
                          <a:latin typeface="Calibri" panose="020F0502020204030204" pitchFamily="34" charset="0"/>
                        </a:rPr>
                        <a:t> industries</a:t>
                      </a:r>
                      <a:endParaRPr lang="en-US" sz="2400" b="1" dirty="0">
                        <a:latin typeface="Calibri" panose="020F0502020204030204" pitchFamily="34" charset="0"/>
                      </a:endParaRPr>
                    </a:p>
                  </a:txBody>
                  <a:tcPr marL="51431" marR="51431" marT="34302" marB="34302"/>
                </a:tc>
                <a:tc>
                  <a:txBody>
                    <a:bodyPr/>
                    <a:lstStyle/>
                    <a:p>
                      <a:pPr algn="ctr"/>
                      <a:r>
                        <a:rPr lang="en-US" sz="2400" b="1" dirty="0" smtClean="0">
                          <a:latin typeface="Calibri" panose="020F0502020204030204" pitchFamily="34" charset="0"/>
                        </a:rPr>
                        <a:t>9.1</a:t>
                      </a:r>
                      <a:endParaRPr lang="en-US" sz="2400" b="1" dirty="0">
                        <a:latin typeface="Calibri" panose="020F0502020204030204" pitchFamily="34" charset="0"/>
                      </a:endParaRPr>
                    </a:p>
                  </a:txBody>
                  <a:tcPr marL="51431" marR="51431" marT="34302" marB="34302"/>
                </a:tc>
              </a:tr>
              <a:tr h="434446">
                <a:tc>
                  <a:txBody>
                    <a:bodyPr/>
                    <a:lstStyle/>
                    <a:p>
                      <a:r>
                        <a:rPr lang="en-US" sz="2400" b="1" dirty="0" smtClean="0">
                          <a:latin typeface="Calibri" panose="020F0502020204030204" pitchFamily="34" charset="0"/>
                        </a:rPr>
                        <a:t>Goods-producing</a:t>
                      </a:r>
                      <a:r>
                        <a:rPr lang="en-US" sz="2400" b="1" baseline="0" dirty="0" smtClean="0">
                          <a:latin typeface="Calibri" panose="020F0502020204030204" pitchFamily="34" charset="0"/>
                        </a:rPr>
                        <a:t> i</a:t>
                      </a:r>
                      <a:r>
                        <a:rPr lang="en-US" sz="2400" b="1" dirty="0" smtClean="0">
                          <a:latin typeface="Calibri" panose="020F0502020204030204" pitchFamily="34" charset="0"/>
                        </a:rPr>
                        <a:t>ndustries</a:t>
                      </a:r>
                      <a:endParaRPr lang="en-US" sz="2400" b="1" dirty="0">
                        <a:latin typeface="Calibri" panose="020F0502020204030204" pitchFamily="34" charset="0"/>
                      </a:endParaRPr>
                    </a:p>
                  </a:txBody>
                  <a:tcPr marL="51431" marR="51431" marT="34302" marB="34302"/>
                </a:tc>
                <a:tc>
                  <a:txBody>
                    <a:bodyPr/>
                    <a:lstStyle/>
                    <a:p>
                      <a:pPr algn="ctr"/>
                      <a:r>
                        <a:rPr lang="en-US" sz="2400" b="1" dirty="0" smtClean="0">
                          <a:latin typeface="Calibri" panose="020F0502020204030204" pitchFamily="34" charset="0"/>
                        </a:rPr>
                        <a:t>8.2</a:t>
                      </a:r>
                      <a:endParaRPr lang="en-US" sz="2400" b="1" dirty="0">
                        <a:latin typeface="Calibri" panose="020F0502020204030204" pitchFamily="34" charset="0"/>
                      </a:endParaRPr>
                    </a:p>
                  </a:txBody>
                  <a:tcPr marL="51431" marR="51431" marT="34302" marB="34302"/>
                </a:tc>
              </a:tr>
              <a:tr h="434446">
                <a:tc>
                  <a:txBody>
                    <a:bodyPr/>
                    <a:lstStyle/>
                    <a:p>
                      <a:r>
                        <a:rPr lang="en-US" sz="2400" b="0" dirty="0" smtClean="0">
                          <a:latin typeface="Calibri" panose="020F0502020204030204" pitchFamily="34" charset="0"/>
                        </a:rPr>
                        <a:t>  </a:t>
                      </a:r>
                      <a:r>
                        <a:rPr lang="en-US" sz="2400" b="0" baseline="0" dirty="0" smtClean="0">
                          <a:latin typeface="Calibri" panose="020F0502020204030204" pitchFamily="34" charset="0"/>
                        </a:rPr>
                        <a:t>     </a:t>
                      </a:r>
                      <a:r>
                        <a:rPr lang="en-US" sz="2400" b="0" dirty="0" smtClean="0">
                          <a:latin typeface="Calibri" panose="020F0502020204030204" pitchFamily="34" charset="0"/>
                        </a:rPr>
                        <a:t>Construction (lowest rate)</a:t>
                      </a:r>
                      <a:endParaRPr lang="en-US" sz="2400" b="0" dirty="0">
                        <a:latin typeface="Calibri" panose="020F0502020204030204" pitchFamily="34" charset="0"/>
                      </a:endParaRPr>
                    </a:p>
                  </a:txBody>
                  <a:tcPr marL="51431" marR="51431" marT="34302" marB="34302">
                    <a:solidFill>
                      <a:srgbClr val="FFFF00"/>
                    </a:solidFill>
                  </a:tcPr>
                </a:tc>
                <a:tc>
                  <a:txBody>
                    <a:bodyPr/>
                    <a:lstStyle/>
                    <a:p>
                      <a:pPr algn="ctr"/>
                      <a:r>
                        <a:rPr lang="en-US" sz="2400" b="0" dirty="0" smtClean="0">
                          <a:latin typeface="Calibri" panose="020F0502020204030204" pitchFamily="34" charset="0"/>
                        </a:rPr>
                        <a:t>7.4</a:t>
                      </a:r>
                      <a:endParaRPr lang="en-US" sz="2400" b="0" dirty="0">
                        <a:latin typeface="Calibri" panose="020F0502020204030204" pitchFamily="34" charset="0"/>
                      </a:endParaRPr>
                    </a:p>
                  </a:txBody>
                  <a:tcPr marL="51431" marR="51431" marT="34302" marB="34302">
                    <a:solidFill>
                      <a:srgbClr val="FFFF00"/>
                    </a:solidFill>
                  </a:tcPr>
                </a:tc>
              </a:tr>
              <a:tr h="434446">
                <a:tc>
                  <a:txBody>
                    <a:bodyPr/>
                    <a:lstStyle/>
                    <a:p>
                      <a:r>
                        <a:rPr lang="en-US" sz="2400" b="0" dirty="0" smtClean="0">
                          <a:latin typeface="Calibri" panose="020F0502020204030204" pitchFamily="34" charset="0"/>
                        </a:rPr>
                        <a:t>       Manufacturing</a:t>
                      </a:r>
                      <a:endParaRPr lang="en-US" sz="2400" b="0" dirty="0">
                        <a:latin typeface="Calibri" panose="020F0502020204030204" pitchFamily="34" charset="0"/>
                      </a:endParaRPr>
                    </a:p>
                  </a:txBody>
                  <a:tcPr marL="51431" marR="51431" marT="34302" marB="34302"/>
                </a:tc>
                <a:tc>
                  <a:txBody>
                    <a:bodyPr/>
                    <a:lstStyle/>
                    <a:p>
                      <a:pPr algn="ctr"/>
                      <a:r>
                        <a:rPr lang="en-US" sz="2400" b="0" dirty="0" smtClean="0">
                          <a:latin typeface="Calibri" panose="020F0502020204030204" pitchFamily="34" charset="0"/>
                        </a:rPr>
                        <a:t>8.6</a:t>
                      </a:r>
                      <a:endParaRPr lang="en-US" sz="2400" b="0" dirty="0">
                        <a:latin typeface="Calibri" panose="020F0502020204030204" pitchFamily="34" charset="0"/>
                      </a:endParaRPr>
                    </a:p>
                  </a:txBody>
                  <a:tcPr marL="51431" marR="51431" marT="34302" marB="34302"/>
                </a:tc>
              </a:tr>
              <a:tr h="434446">
                <a:tc>
                  <a:txBody>
                    <a:bodyPr/>
                    <a:lstStyle/>
                    <a:p>
                      <a:r>
                        <a:rPr lang="en-US" sz="2400" b="1" dirty="0" smtClean="0">
                          <a:latin typeface="Calibri" panose="020F0502020204030204" pitchFamily="34" charset="0"/>
                        </a:rPr>
                        <a:t>Public Sector</a:t>
                      </a:r>
                      <a:endParaRPr lang="en-US" sz="2400" b="1" dirty="0">
                        <a:latin typeface="Calibri" panose="020F0502020204030204" pitchFamily="34" charset="0"/>
                      </a:endParaRPr>
                    </a:p>
                  </a:txBody>
                  <a:tcPr marL="51431" marR="51431" marT="34302" marB="34302"/>
                </a:tc>
                <a:tc>
                  <a:txBody>
                    <a:bodyPr/>
                    <a:lstStyle/>
                    <a:p>
                      <a:pPr algn="ctr"/>
                      <a:r>
                        <a:rPr lang="en-US" sz="2400" b="1" dirty="0" smtClean="0">
                          <a:latin typeface="Calibri" panose="020F0502020204030204" pitchFamily="34" charset="0"/>
                        </a:rPr>
                        <a:t>10.0</a:t>
                      </a:r>
                      <a:endParaRPr lang="en-US" sz="2400" b="1" dirty="0">
                        <a:latin typeface="Calibri" panose="020F0502020204030204" pitchFamily="34" charset="0"/>
                      </a:endParaRPr>
                    </a:p>
                  </a:txBody>
                  <a:tcPr marL="51431" marR="51431" marT="34302" marB="34302"/>
                </a:tc>
              </a:tr>
            </a:tbl>
          </a:graphicData>
        </a:graphic>
      </p:graphicFrame>
      <p:sp>
        <p:nvSpPr>
          <p:cNvPr id="71706" name="TextBox 5"/>
          <p:cNvSpPr txBox="1">
            <a:spLocks noChangeArrowheads="1"/>
          </p:cNvSpPr>
          <p:nvPr/>
        </p:nvSpPr>
        <p:spPr bwMode="auto">
          <a:xfrm>
            <a:off x="1447800" y="4267200"/>
            <a:ext cx="760095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587" tIns="28794" rIns="57587" bIns="28794">
            <a:spAutoFit/>
          </a:bodyPr>
          <a:lstStyle>
            <a:lvl1pPr>
              <a:spcBef>
                <a:spcPct val="20000"/>
              </a:spcBef>
              <a:buFont typeface="Wingdings" pitchFamily="2" charset="2"/>
              <a:buChar char="v"/>
              <a:defRPr sz="3200">
                <a:solidFill>
                  <a:schemeClr val="tx1"/>
                </a:solidFill>
                <a:latin typeface="Calibri" pitchFamily="34" charset="0"/>
                <a:ea typeface="ＭＳ Ｐゴシック" pitchFamily="34" charset="-128"/>
              </a:defRPr>
            </a:lvl1pPr>
            <a:lvl2pPr marL="742950" indent="-285750">
              <a:spcBef>
                <a:spcPct val="20000"/>
              </a:spcBef>
              <a:buFont typeface="Wingdings" pitchFamily="2" charset="2"/>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Wingdings" pitchFamily="2" charset="2"/>
              <a:buChar char="Ø"/>
              <a:defRPr sz="2000">
                <a:solidFill>
                  <a:schemeClr val="tx1"/>
                </a:solidFill>
                <a:latin typeface="Calibri" pitchFamily="34" charset="0"/>
                <a:ea typeface="ＭＳ Ｐゴシック" pitchFamily="34" charset="-128"/>
              </a:defRPr>
            </a:lvl4pPr>
            <a:lvl5pPr marL="2057400" indent="-228600">
              <a:spcBef>
                <a:spcPct val="20000"/>
              </a:spcBef>
              <a:buFont typeface="Courier New" pitchFamily="49" charset="0"/>
              <a:buChar char="o"/>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400"/>
              <a:t>Source: Houtenville, A. &amp; Kalargyrou, V. (2014).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altLang="en-US" sz="3200" smtClean="0"/>
              <a:t>Employed Persons Ages 21 to 64, by Industry, 2010</a:t>
            </a:r>
            <a:br>
              <a:rPr lang="en-US" altLang="en-US" sz="3200" smtClean="0"/>
            </a:br>
            <a:r>
              <a:rPr lang="en-US" altLang="en-US" sz="2800" smtClean="0"/>
              <a:t>Appendix 1 (cont.)</a:t>
            </a:r>
          </a:p>
        </p:txBody>
      </p:sp>
      <p:sp>
        <p:nvSpPr>
          <p:cNvPr id="72707" name="Content Placeholder 1"/>
          <p:cNvSpPr>
            <a:spLocks noGrp="1"/>
          </p:cNvSpPr>
          <p:nvPr>
            <p:ph idx="1"/>
          </p:nvPr>
        </p:nvSpPr>
        <p:spPr/>
        <p:txBody>
          <a:bodyPr/>
          <a:lstStyle/>
          <a:p>
            <a:endParaRPr lang="en-US" altLang="en-US" smtClean="0"/>
          </a:p>
        </p:txBody>
      </p:sp>
      <p:graphicFrame>
        <p:nvGraphicFramePr>
          <p:cNvPr id="5" name="Table 4"/>
          <p:cNvGraphicFramePr>
            <a:graphicFrameLocks noGrp="1"/>
          </p:cNvGraphicFramePr>
          <p:nvPr/>
        </p:nvGraphicFramePr>
        <p:xfrm>
          <a:off x="295275" y="1363663"/>
          <a:ext cx="8534400" cy="4046537"/>
        </p:xfrm>
        <a:graphic>
          <a:graphicData uri="http://schemas.openxmlformats.org/drawingml/2006/table">
            <a:tbl>
              <a:tblPr firstRow="1" bandRow="1">
                <a:tableStyleId>{5C22544A-7EE6-4342-B048-85BDC9FD1C3A}</a:tableStyleId>
              </a:tblPr>
              <a:tblGrid>
                <a:gridCol w="6792068"/>
                <a:gridCol w="1742332"/>
              </a:tblGrid>
              <a:tr h="342927">
                <a:tc>
                  <a:txBody>
                    <a:bodyPr/>
                    <a:lstStyle/>
                    <a:p>
                      <a:r>
                        <a:rPr lang="en-US" sz="1800" b="1" dirty="0" smtClean="0">
                          <a:latin typeface="Calibri" panose="020F0502020204030204" pitchFamily="34" charset="0"/>
                        </a:rPr>
                        <a:t>Industry</a:t>
                      </a:r>
                      <a:endParaRPr lang="en-US" sz="1800" b="1" dirty="0">
                        <a:latin typeface="Calibri" panose="020F0502020204030204" pitchFamily="34" charset="0"/>
                      </a:endParaRPr>
                    </a:p>
                  </a:txBody>
                  <a:tcPr marL="51431" marR="51431" marT="34294" marB="34294"/>
                </a:tc>
                <a:tc>
                  <a:txBody>
                    <a:bodyPr/>
                    <a:lstStyle/>
                    <a:p>
                      <a:pPr algn="ctr"/>
                      <a:r>
                        <a:rPr lang="en-US" sz="1800" b="1" dirty="0" smtClean="0">
                          <a:latin typeface="Calibri" panose="020F0502020204030204" pitchFamily="34" charset="0"/>
                        </a:rPr>
                        <a:t>% with Disability</a:t>
                      </a:r>
                      <a:endParaRPr lang="en-US" sz="1800" b="1" dirty="0">
                        <a:latin typeface="Calibri" panose="020F0502020204030204" pitchFamily="34" charset="0"/>
                      </a:endParaRPr>
                    </a:p>
                  </a:txBody>
                  <a:tcPr marL="51431" marR="51431" marT="34294" marB="34294"/>
                </a:tc>
              </a:tr>
              <a:tr h="342927">
                <a:tc>
                  <a:txBody>
                    <a:bodyPr/>
                    <a:lstStyle/>
                    <a:p>
                      <a:r>
                        <a:rPr lang="en-US" sz="1800" b="1" dirty="0" smtClean="0">
                          <a:latin typeface="Calibri" panose="020F0502020204030204" pitchFamily="34" charset="0"/>
                        </a:rPr>
                        <a:t>Service Producing Industries</a:t>
                      </a:r>
                      <a:endParaRPr lang="en-US" sz="1800" b="1" dirty="0">
                        <a:latin typeface="Calibri" panose="020F0502020204030204" pitchFamily="34" charset="0"/>
                      </a:endParaRPr>
                    </a:p>
                  </a:txBody>
                  <a:tcPr marL="51431" marR="51431" marT="34294" marB="34294"/>
                </a:tc>
                <a:tc>
                  <a:txBody>
                    <a:bodyPr/>
                    <a:lstStyle/>
                    <a:p>
                      <a:pPr algn="ctr"/>
                      <a:r>
                        <a:rPr lang="en-US" sz="1800" b="1" dirty="0" smtClean="0">
                          <a:latin typeface="Calibri" panose="020F0502020204030204" pitchFamily="34" charset="0"/>
                        </a:rPr>
                        <a:t>9.2</a:t>
                      </a:r>
                      <a:endParaRPr lang="en-US" sz="1800" b="1" dirty="0">
                        <a:latin typeface="Calibri" panose="020F0502020204030204" pitchFamily="34" charset="0"/>
                      </a:endParaRPr>
                    </a:p>
                  </a:txBody>
                  <a:tcPr marL="51431" marR="51431" marT="34294" marB="34294"/>
                </a:tc>
              </a:tr>
              <a:tr h="617266">
                <a:tc>
                  <a:txBody>
                    <a:bodyPr/>
                    <a:lstStyle/>
                    <a:p>
                      <a:r>
                        <a:rPr lang="en-US" sz="1800" b="0" dirty="0" smtClean="0">
                          <a:latin typeface="Calibri" panose="020F0502020204030204" pitchFamily="34" charset="0"/>
                        </a:rPr>
                        <a:t>      Transportation and warehousing</a:t>
                      </a:r>
                    </a:p>
                    <a:p>
                      <a:r>
                        <a:rPr lang="en-US" sz="1800" b="0" dirty="0" smtClean="0">
                          <a:latin typeface="Calibri" panose="020F0502020204030204" pitchFamily="34" charset="0"/>
                        </a:rPr>
                        <a:t>       (highest rate)</a:t>
                      </a:r>
                      <a:endParaRPr lang="en-US" sz="1800" b="0" dirty="0">
                        <a:latin typeface="Calibri" panose="020F0502020204030204" pitchFamily="34" charset="0"/>
                      </a:endParaRPr>
                    </a:p>
                  </a:txBody>
                  <a:tcPr marL="51431" marR="51431" marT="34294" marB="34294">
                    <a:solidFill>
                      <a:srgbClr val="FFFF00"/>
                    </a:solidFill>
                  </a:tcPr>
                </a:tc>
                <a:tc>
                  <a:txBody>
                    <a:bodyPr/>
                    <a:lstStyle/>
                    <a:p>
                      <a:pPr algn="ctr"/>
                      <a:r>
                        <a:rPr lang="en-US" sz="1800" b="0" dirty="0" smtClean="0">
                          <a:latin typeface="Calibri" panose="020F0502020204030204" pitchFamily="34" charset="0"/>
                        </a:rPr>
                        <a:t>10.6 </a:t>
                      </a:r>
                      <a:endParaRPr lang="en-US" sz="1800" b="0" dirty="0">
                        <a:latin typeface="Calibri" panose="020F0502020204030204" pitchFamily="34" charset="0"/>
                      </a:endParaRPr>
                    </a:p>
                  </a:txBody>
                  <a:tcPr marL="51431" marR="51431" marT="34294" marB="34294">
                    <a:solidFill>
                      <a:srgbClr val="FFFF00"/>
                    </a:solidFill>
                  </a:tcPr>
                </a:tc>
              </a:tr>
              <a:tr h="342927">
                <a:tc>
                  <a:txBody>
                    <a:bodyPr/>
                    <a:lstStyle/>
                    <a:p>
                      <a:r>
                        <a:rPr lang="en-US" sz="1800" b="0" dirty="0" smtClean="0">
                          <a:latin typeface="Calibri" panose="020F0502020204030204" pitchFamily="34" charset="0"/>
                        </a:rPr>
                        <a:t>     </a:t>
                      </a:r>
                      <a:r>
                        <a:rPr lang="en-US" sz="1800" b="0" baseline="0" dirty="0" smtClean="0">
                          <a:latin typeface="Calibri" panose="020F0502020204030204" pitchFamily="34" charset="0"/>
                        </a:rPr>
                        <a:t> Wholesale </a:t>
                      </a:r>
                      <a:endParaRPr lang="en-US" sz="1800" b="0" dirty="0">
                        <a:latin typeface="Calibri" panose="020F0502020204030204" pitchFamily="34" charset="0"/>
                      </a:endParaRPr>
                    </a:p>
                  </a:txBody>
                  <a:tcPr marL="51431" marR="51431" marT="34294" marB="34294"/>
                </a:tc>
                <a:tc>
                  <a:txBody>
                    <a:bodyPr/>
                    <a:lstStyle/>
                    <a:p>
                      <a:pPr algn="ctr"/>
                      <a:r>
                        <a:rPr lang="en-US" sz="1800" b="0" dirty="0" smtClean="0">
                          <a:latin typeface="Calibri" panose="020F0502020204030204" pitchFamily="34" charset="0"/>
                        </a:rPr>
                        <a:t>7.8</a:t>
                      </a:r>
                      <a:endParaRPr lang="en-US" sz="1800" b="0" dirty="0">
                        <a:latin typeface="Calibri" panose="020F0502020204030204" pitchFamily="34" charset="0"/>
                      </a:endParaRPr>
                    </a:p>
                  </a:txBody>
                  <a:tcPr marL="51431" marR="51431" marT="34294" marB="34294"/>
                </a:tc>
              </a:tr>
              <a:tr h="342927">
                <a:tc>
                  <a:txBody>
                    <a:bodyPr/>
                    <a:lstStyle/>
                    <a:p>
                      <a:r>
                        <a:rPr lang="en-US" sz="1800" b="0" dirty="0" smtClean="0">
                          <a:latin typeface="Calibri" panose="020F0502020204030204" pitchFamily="34" charset="0"/>
                        </a:rPr>
                        <a:t>     </a:t>
                      </a:r>
                      <a:r>
                        <a:rPr lang="en-US" sz="1800" b="0" baseline="0" dirty="0" smtClean="0">
                          <a:latin typeface="Calibri" panose="020F0502020204030204" pitchFamily="34" charset="0"/>
                        </a:rPr>
                        <a:t> Retail trade</a:t>
                      </a:r>
                      <a:endParaRPr lang="en-US" sz="1800" b="0" dirty="0">
                        <a:latin typeface="Calibri" panose="020F0502020204030204" pitchFamily="34" charset="0"/>
                      </a:endParaRPr>
                    </a:p>
                  </a:txBody>
                  <a:tcPr marL="51431" marR="51431" marT="34294" marB="34294"/>
                </a:tc>
                <a:tc>
                  <a:txBody>
                    <a:bodyPr/>
                    <a:lstStyle/>
                    <a:p>
                      <a:pPr algn="ctr"/>
                      <a:r>
                        <a:rPr lang="en-US" sz="1800" b="0" dirty="0" smtClean="0">
                          <a:latin typeface="Calibri" panose="020F0502020204030204" pitchFamily="34" charset="0"/>
                        </a:rPr>
                        <a:t>10.5</a:t>
                      </a:r>
                      <a:endParaRPr lang="en-US" sz="1800" b="0" dirty="0">
                        <a:latin typeface="Calibri" panose="020F0502020204030204" pitchFamily="34" charset="0"/>
                      </a:endParaRPr>
                    </a:p>
                  </a:txBody>
                  <a:tcPr marL="51431" marR="51431" marT="34294" marB="34294"/>
                </a:tc>
              </a:tr>
              <a:tr h="342927">
                <a:tc>
                  <a:txBody>
                    <a:bodyPr/>
                    <a:lstStyle/>
                    <a:p>
                      <a:r>
                        <a:rPr lang="en-US" sz="1800" b="0" dirty="0" smtClean="0">
                          <a:latin typeface="Calibri" panose="020F0502020204030204" pitchFamily="34" charset="0"/>
                        </a:rPr>
                        <a:t>      Leisure and hospitality</a:t>
                      </a:r>
                      <a:endParaRPr lang="en-US" sz="1800" b="0" dirty="0">
                        <a:latin typeface="Calibri" panose="020F0502020204030204" pitchFamily="34" charset="0"/>
                      </a:endParaRPr>
                    </a:p>
                  </a:txBody>
                  <a:tcPr marL="51431" marR="51431" marT="34294" marB="34294">
                    <a:solidFill>
                      <a:srgbClr val="FFFF00"/>
                    </a:solidFill>
                  </a:tcPr>
                </a:tc>
                <a:tc>
                  <a:txBody>
                    <a:bodyPr/>
                    <a:lstStyle/>
                    <a:p>
                      <a:pPr algn="ctr"/>
                      <a:r>
                        <a:rPr lang="en-US" sz="1800" b="0" dirty="0" smtClean="0">
                          <a:latin typeface="Calibri" panose="020F0502020204030204" pitchFamily="34" charset="0"/>
                        </a:rPr>
                        <a:t>9.2</a:t>
                      </a:r>
                      <a:endParaRPr lang="en-US" sz="1800" b="0" dirty="0">
                        <a:latin typeface="Calibri" panose="020F0502020204030204" pitchFamily="34" charset="0"/>
                      </a:endParaRPr>
                    </a:p>
                  </a:txBody>
                  <a:tcPr marL="51431" marR="51431" marT="34294" marB="34294">
                    <a:solidFill>
                      <a:srgbClr val="FFFF00"/>
                    </a:solidFill>
                  </a:tcPr>
                </a:tc>
              </a:tr>
              <a:tr h="342927">
                <a:tc>
                  <a:txBody>
                    <a:bodyPr/>
                    <a:lstStyle/>
                    <a:p>
                      <a:r>
                        <a:rPr lang="en-US" sz="1800" b="0" dirty="0" smtClean="0">
                          <a:latin typeface="Calibri" panose="020F0502020204030204" pitchFamily="34" charset="0"/>
                        </a:rPr>
                        <a:t>      Information</a:t>
                      </a:r>
                      <a:endParaRPr lang="en-US" sz="1800" b="0" dirty="0">
                        <a:latin typeface="Calibri" panose="020F0502020204030204" pitchFamily="34" charset="0"/>
                      </a:endParaRPr>
                    </a:p>
                  </a:txBody>
                  <a:tcPr marL="51431" marR="51431" marT="34294" marB="34294"/>
                </a:tc>
                <a:tc>
                  <a:txBody>
                    <a:bodyPr/>
                    <a:lstStyle/>
                    <a:p>
                      <a:pPr algn="ctr"/>
                      <a:r>
                        <a:rPr lang="en-US" sz="1800" b="0" dirty="0" smtClean="0">
                          <a:latin typeface="Calibri" panose="020F0502020204030204" pitchFamily="34" charset="0"/>
                        </a:rPr>
                        <a:t>7.6</a:t>
                      </a:r>
                      <a:endParaRPr lang="en-US" sz="1800" b="0" dirty="0">
                        <a:latin typeface="Calibri" panose="020F0502020204030204" pitchFamily="34" charset="0"/>
                      </a:endParaRPr>
                    </a:p>
                  </a:txBody>
                  <a:tcPr marL="51431" marR="51431" marT="34294" marB="34294"/>
                </a:tc>
              </a:tr>
              <a:tr h="342927">
                <a:tc>
                  <a:txBody>
                    <a:bodyPr/>
                    <a:lstStyle/>
                    <a:p>
                      <a:r>
                        <a:rPr lang="en-US" sz="1800" b="0" dirty="0" smtClean="0">
                          <a:latin typeface="Calibri" panose="020F0502020204030204" pitchFamily="34" charset="0"/>
                        </a:rPr>
                        <a:t>      Financial activities</a:t>
                      </a:r>
                      <a:endParaRPr lang="en-US" sz="1800" b="0" dirty="0">
                        <a:latin typeface="Calibri" panose="020F0502020204030204" pitchFamily="34" charset="0"/>
                      </a:endParaRPr>
                    </a:p>
                  </a:txBody>
                  <a:tcPr marL="51431" marR="51431" marT="34294" marB="34294"/>
                </a:tc>
                <a:tc>
                  <a:txBody>
                    <a:bodyPr/>
                    <a:lstStyle/>
                    <a:p>
                      <a:pPr algn="ctr"/>
                      <a:r>
                        <a:rPr lang="en-US" sz="1800" b="0" dirty="0" smtClean="0">
                          <a:latin typeface="Calibri" panose="020F0502020204030204" pitchFamily="34" charset="0"/>
                        </a:rPr>
                        <a:t>7.8</a:t>
                      </a:r>
                      <a:endParaRPr lang="en-US" sz="1800" b="0" dirty="0">
                        <a:latin typeface="Calibri" panose="020F0502020204030204" pitchFamily="34" charset="0"/>
                      </a:endParaRPr>
                    </a:p>
                  </a:txBody>
                  <a:tcPr marL="51431" marR="51431" marT="34294" marB="34294"/>
                </a:tc>
              </a:tr>
              <a:tr h="342927">
                <a:tc>
                  <a:txBody>
                    <a:bodyPr/>
                    <a:lstStyle/>
                    <a:p>
                      <a:r>
                        <a:rPr lang="en-US" sz="1800" b="0" dirty="0" smtClean="0">
                          <a:latin typeface="Calibri" panose="020F0502020204030204" pitchFamily="34" charset="0"/>
                        </a:rPr>
                        <a:t>      Professional and business services</a:t>
                      </a:r>
                      <a:endParaRPr lang="en-US" sz="1800" b="0" dirty="0">
                        <a:latin typeface="Calibri" panose="020F0502020204030204" pitchFamily="34" charset="0"/>
                      </a:endParaRPr>
                    </a:p>
                  </a:txBody>
                  <a:tcPr marL="51431" marR="51431" marT="34294" marB="34294"/>
                </a:tc>
                <a:tc>
                  <a:txBody>
                    <a:bodyPr/>
                    <a:lstStyle/>
                    <a:p>
                      <a:pPr algn="ctr"/>
                      <a:r>
                        <a:rPr lang="en-US" sz="1800" b="0" dirty="0" smtClean="0">
                          <a:latin typeface="Calibri" panose="020F0502020204030204" pitchFamily="34" charset="0"/>
                        </a:rPr>
                        <a:t>9.3</a:t>
                      </a:r>
                      <a:endParaRPr lang="en-US" sz="1800" b="0" dirty="0">
                        <a:latin typeface="Calibri" panose="020F0502020204030204" pitchFamily="34" charset="0"/>
                      </a:endParaRPr>
                    </a:p>
                  </a:txBody>
                  <a:tcPr marL="51431" marR="51431" marT="34294" marB="34294"/>
                </a:tc>
              </a:tr>
              <a:tr h="342927">
                <a:tc>
                  <a:txBody>
                    <a:bodyPr/>
                    <a:lstStyle/>
                    <a:p>
                      <a:r>
                        <a:rPr lang="en-US" sz="1800" b="0" dirty="0" smtClean="0">
                          <a:latin typeface="Calibri" panose="020F0502020204030204" pitchFamily="34" charset="0"/>
                        </a:rPr>
                        <a:t>      Education and health services</a:t>
                      </a:r>
                      <a:endParaRPr lang="en-US" sz="1800" b="0" dirty="0">
                        <a:latin typeface="Calibri" panose="020F0502020204030204" pitchFamily="34" charset="0"/>
                      </a:endParaRPr>
                    </a:p>
                  </a:txBody>
                  <a:tcPr marL="51431" marR="51431" marT="34294" marB="34294"/>
                </a:tc>
                <a:tc>
                  <a:txBody>
                    <a:bodyPr/>
                    <a:lstStyle/>
                    <a:p>
                      <a:pPr algn="ctr"/>
                      <a:r>
                        <a:rPr lang="en-US" sz="1800" b="0" dirty="0" smtClean="0">
                          <a:latin typeface="Calibri" panose="020F0502020204030204" pitchFamily="34" charset="0"/>
                        </a:rPr>
                        <a:t>9.2</a:t>
                      </a:r>
                      <a:endParaRPr lang="en-US" sz="1800" b="0" dirty="0">
                        <a:latin typeface="Calibri" panose="020F0502020204030204" pitchFamily="34" charset="0"/>
                      </a:endParaRPr>
                    </a:p>
                  </a:txBody>
                  <a:tcPr marL="51431" marR="51431" marT="34294" marB="34294"/>
                </a:tc>
              </a:tr>
              <a:tr h="342927">
                <a:tc>
                  <a:txBody>
                    <a:bodyPr/>
                    <a:lstStyle/>
                    <a:p>
                      <a:r>
                        <a:rPr lang="en-US" sz="1800" b="0" dirty="0" smtClean="0">
                          <a:latin typeface="Calibri" panose="020F0502020204030204" pitchFamily="34" charset="0"/>
                        </a:rPr>
                        <a:t>      Other</a:t>
                      </a:r>
                      <a:r>
                        <a:rPr lang="en-US" sz="1800" b="0" baseline="0" dirty="0" smtClean="0">
                          <a:latin typeface="Calibri" panose="020F0502020204030204" pitchFamily="34" charset="0"/>
                        </a:rPr>
                        <a:t> services</a:t>
                      </a:r>
                      <a:endParaRPr lang="en-US" sz="1800" b="0" dirty="0">
                        <a:latin typeface="Calibri" panose="020F0502020204030204" pitchFamily="34" charset="0"/>
                      </a:endParaRPr>
                    </a:p>
                  </a:txBody>
                  <a:tcPr marL="51431" marR="51431" marT="34294" marB="34294"/>
                </a:tc>
                <a:tc>
                  <a:txBody>
                    <a:bodyPr/>
                    <a:lstStyle/>
                    <a:p>
                      <a:pPr algn="ctr"/>
                      <a:r>
                        <a:rPr lang="en-US" sz="1800" b="0" dirty="0" smtClean="0">
                          <a:latin typeface="Calibri" panose="020F0502020204030204" pitchFamily="34" charset="0"/>
                        </a:rPr>
                        <a:t>10.0</a:t>
                      </a:r>
                      <a:endParaRPr lang="en-US" sz="1800" b="0" dirty="0">
                        <a:latin typeface="Calibri" panose="020F0502020204030204" pitchFamily="34" charset="0"/>
                      </a:endParaRPr>
                    </a:p>
                  </a:txBody>
                  <a:tcPr marL="51431" marR="51431" marT="34294" marB="34294"/>
                </a:tc>
              </a:tr>
            </a:tbl>
          </a:graphicData>
        </a:graphic>
      </p:graphicFrame>
      <p:sp>
        <p:nvSpPr>
          <p:cNvPr id="72746" name="TextBox 5"/>
          <p:cNvSpPr txBox="1">
            <a:spLocks noChangeArrowheads="1"/>
          </p:cNvSpPr>
          <p:nvPr/>
        </p:nvSpPr>
        <p:spPr bwMode="auto">
          <a:xfrm>
            <a:off x="247650" y="5486400"/>
            <a:ext cx="76009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587" tIns="28794" rIns="57587" bIns="28794">
            <a:spAutoFit/>
          </a:bodyPr>
          <a:lstStyle>
            <a:lvl1pPr>
              <a:spcBef>
                <a:spcPct val="20000"/>
              </a:spcBef>
              <a:buFont typeface="Wingdings" pitchFamily="2" charset="2"/>
              <a:buChar char="v"/>
              <a:defRPr sz="3200">
                <a:solidFill>
                  <a:schemeClr val="tx1"/>
                </a:solidFill>
                <a:latin typeface="Calibri" pitchFamily="34" charset="0"/>
                <a:ea typeface="ＭＳ Ｐゴシック" pitchFamily="34" charset="-128"/>
              </a:defRPr>
            </a:lvl1pPr>
            <a:lvl2pPr marL="742950" indent="-285750">
              <a:spcBef>
                <a:spcPct val="20000"/>
              </a:spcBef>
              <a:buFont typeface="Wingdings" pitchFamily="2" charset="2"/>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Wingdings" pitchFamily="2" charset="2"/>
              <a:buChar char="Ø"/>
              <a:defRPr sz="2000">
                <a:solidFill>
                  <a:schemeClr val="tx1"/>
                </a:solidFill>
                <a:latin typeface="Calibri" pitchFamily="34" charset="0"/>
                <a:ea typeface="ＭＳ Ｐゴシック" pitchFamily="34" charset="-128"/>
              </a:defRPr>
            </a:lvl4pPr>
            <a:lvl5pPr marL="2057400" indent="-228600">
              <a:spcBef>
                <a:spcPct val="20000"/>
              </a:spcBef>
              <a:buFont typeface="Courier New" pitchFamily="49" charset="0"/>
              <a:buChar char="o"/>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500"/>
              <a:t>Source: Houtenville, A. &amp; Kalargyrou, V. (2014).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pPr eaLnBrk="1" hangingPunct="1"/>
            <a:r>
              <a:rPr lang="en-US" altLang="en-US" smtClean="0"/>
              <a:t>Let Us Know If We Can Help!</a:t>
            </a:r>
          </a:p>
        </p:txBody>
      </p:sp>
      <p:sp>
        <p:nvSpPr>
          <p:cNvPr id="73731" name="Rectangle 3"/>
          <p:cNvSpPr>
            <a:spLocks noChangeArrowheads="1"/>
          </p:cNvSpPr>
          <p:nvPr/>
        </p:nvSpPr>
        <p:spPr bwMode="auto">
          <a:xfrm>
            <a:off x="0" y="1295400"/>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itchFamily="2" charset="2"/>
              <a:buChar char="v"/>
              <a:defRPr sz="3200">
                <a:solidFill>
                  <a:schemeClr val="tx1"/>
                </a:solidFill>
                <a:latin typeface="Calibri" pitchFamily="34" charset="0"/>
                <a:ea typeface="ＭＳ Ｐゴシック" pitchFamily="34" charset="-128"/>
              </a:defRPr>
            </a:lvl1pPr>
            <a:lvl2pPr marL="742950" indent="-285750">
              <a:spcBef>
                <a:spcPct val="20000"/>
              </a:spcBef>
              <a:buFont typeface="Wingdings" pitchFamily="2" charset="2"/>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Wingdings" pitchFamily="2" charset="2"/>
              <a:buChar char="Ø"/>
              <a:defRPr sz="2000">
                <a:solidFill>
                  <a:schemeClr val="tx1"/>
                </a:solidFill>
                <a:latin typeface="Calibri" pitchFamily="34" charset="0"/>
                <a:ea typeface="ＭＳ Ｐゴシック" pitchFamily="34" charset="-128"/>
              </a:defRPr>
            </a:lvl4pPr>
            <a:lvl5pPr marL="2057400" indent="-228600">
              <a:spcBef>
                <a:spcPct val="20000"/>
              </a:spcBef>
              <a:buFont typeface="Courier New" pitchFamily="49" charset="0"/>
              <a:buChar char="o"/>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000" b="1">
                <a:solidFill>
                  <a:srgbClr val="000000"/>
                </a:solidFill>
              </a:rPr>
              <a:t>We have many resources for policy makers and employers on our website and are ready to help! </a:t>
            </a:r>
          </a:p>
        </p:txBody>
      </p:sp>
      <p:sp>
        <p:nvSpPr>
          <p:cNvPr id="73732" name="Rectangle 4"/>
          <p:cNvSpPr>
            <a:spLocks noChangeArrowheads="1"/>
          </p:cNvSpPr>
          <p:nvPr/>
        </p:nvSpPr>
        <p:spPr bwMode="auto">
          <a:xfrm>
            <a:off x="3290888" y="2057400"/>
            <a:ext cx="5319712"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itchFamily="2" charset="2"/>
              <a:buChar char="v"/>
              <a:defRPr sz="3200">
                <a:solidFill>
                  <a:schemeClr val="tx1"/>
                </a:solidFill>
                <a:latin typeface="Calibri" pitchFamily="34" charset="0"/>
                <a:ea typeface="ＭＳ Ｐゴシック" pitchFamily="34" charset="-128"/>
              </a:defRPr>
            </a:lvl1pPr>
            <a:lvl2pPr marL="742950" indent="-285750">
              <a:spcBef>
                <a:spcPct val="20000"/>
              </a:spcBef>
              <a:buFont typeface="Wingdings" pitchFamily="2" charset="2"/>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Wingdings" pitchFamily="2" charset="2"/>
              <a:buChar char="Ø"/>
              <a:defRPr sz="2000">
                <a:solidFill>
                  <a:schemeClr val="tx1"/>
                </a:solidFill>
                <a:latin typeface="Calibri" pitchFamily="34" charset="0"/>
                <a:ea typeface="ＭＳ Ｐゴシック" pitchFamily="34" charset="-128"/>
              </a:defRPr>
            </a:lvl4pPr>
            <a:lvl5pPr marL="2057400" indent="-228600">
              <a:spcBef>
                <a:spcPct val="20000"/>
              </a:spcBef>
              <a:buFont typeface="Courier New" pitchFamily="49" charset="0"/>
              <a:buChar char="o"/>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800" b="1">
                <a:solidFill>
                  <a:srgbClr val="000090"/>
                </a:solidFill>
              </a:rPr>
              <a:t>RespectAbilityUSA</a:t>
            </a:r>
          </a:p>
          <a:p>
            <a:pPr algn="ctr" eaLnBrk="1" hangingPunct="1">
              <a:spcBef>
                <a:spcPct val="0"/>
              </a:spcBef>
              <a:buFontTx/>
              <a:buNone/>
            </a:pPr>
            <a:r>
              <a:rPr lang="en-US" altLang="en-US" sz="2800" b="1">
                <a:solidFill>
                  <a:srgbClr val="000090"/>
                </a:solidFill>
              </a:rPr>
              <a:t>4340 East-West Hwy, Suite 1100</a:t>
            </a:r>
          </a:p>
          <a:p>
            <a:pPr algn="ctr" eaLnBrk="1" hangingPunct="1">
              <a:spcBef>
                <a:spcPct val="0"/>
              </a:spcBef>
              <a:buFontTx/>
              <a:buNone/>
            </a:pPr>
            <a:r>
              <a:rPr lang="en-US" altLang="en-US" sz="2800" b="1">
                <a:solidFill>
                  <a:srgbClr val="000090"/>
                </a:solidFill>
              </a:rPr>
              <a:t>Bethesda, MD 20814</a:t>
            </a:r>
          </a:p>
          <a:p>
            <a:pPr algn="ctr" eaLnBrk="1" hangingPunct="1">
              <a:spcBef>
                <a:spcPct val="0"/>
              </a:spcBef>
              <a:buFontTx/>
              <a:buNone/>
            </a:pPr>
            <a:endParaRPr lang="en-US" altLang="en-US" sz="800" b="1">
              <a:solidFill>
                <a:srgbClr val="000090"/>
              </a:solidFill>
            </a:endParaRPr>
          </a:p>
          <a:p>
            <a:pPr algn="ctr" eaLnBrk="1" hangingPunct="1">
              <a:spcBef>
                <a:spcPct val="0"/>
              </a:spcBef>
              <a:buFontTx/>
              <a:buNone/>
            </a:pPr>
            <a:r>
              <a:rPr lang="en-US" altLang="en-US" sz="2800" b="1">
                <a:solidFill>
                  <a:srgbClr val="000090"/>
                </a:solidFill>
                <a:hlinkClick r:id="rId2"/>
              </a:rPr>
              <a:t>www.RespectAbilityUSA.org</a:t>
            </a:r>
            <a:endParaRPr lang="en-US" altLang="en-US" sz="2800" b="1">
              <a:solidFill>
                <a:srgbClr val="000090"/>
              </a:solidFill>
            </a:endParaRPr>
          </a:p>
          <a:p>
            <a:pPr algn="ctr" eaLnBrk="1" hangingPunct="1">
              <a:spcBef>
                <a:spcPct val="0"/>
              </a:spcBef>
              <a:buFontTx/>
              <a:buNone/>
            </a:pPr>
            <a:r>
              <a:rPr lang="en-US" altLang="en-US" sz="2800" b="1">
                <a:solidFill>
                  <a:srgbClr val="000090"/>
                </a:solidFill>
              </a:rPr>
              <a:t>Cell: (202) 365 – 0787</a:t>
            </a:r>
          </a:p>
          <a:p>
            <a:pPr algn="ctr" eaLnBrk="1" hangingPunct="1">
              <a:spcBef>
                <a:spcPct val="0"/>
              </a:spcBef>
              <a:buFontTx/>
              <a:buNone/>
            </a:pPr>
            <a:r>
              <a:rPr lang="en-US" altLang="en-US" sz="2800" b="1">
                <a:solidFill>
                  <a:srgbClr val="000090"/>
                </a:solidFill>
              </a:rPr>
              <a:t>Jennifer Laszlo Mizrahi</a:t>
            </a:r>
          </a:p>
          <a:p>
            <a:pPr algn="ctr" eaLnBrk="1" hangingPunct="1">
              <a:spcBef>
                <a:spcPct val="0"/>
              </a:spcBef>
              <a:buFontTx/>
              <a:buNone/>
            </a:pPr>
            <a:r>
              <a:rPr lang="en-US" altLang="en-US" sz="2800" b="1">
                <a:solidFill>
                  <a:srgbClr val="000090"/>
                </a:solidFill>
              </a:rPr>
              <a:t>President</a:t>
            </a:r>
          </a:p>
          <a:p>
            <a:pPr algn="ctr" eaLnBrk="1" hangingPunct="1">
              <a:spcBef>
                <a:spcPct val="0"/>
              </a:spcBef>
              <a:buFontTx/>
              <a:buNone/>
            </a:pPr>
            <a:r>
              <a:rPr lang="en-US" altLang="en-US" sz="2800" b="1">
                <a:solidFill>
                  <a:srgbClr val="000090"/>
                </a:solidFill>
              </a:rPr>
              <a:t>JenniferM@RespectAbilityUSA.org</a:t>
            </a:r>
          </a:p>
          <a:p>
            <a:pPr algn="ctr" eaLnBrk="1" hangingPunct="1">
              <a:spcBef>
                <a:spcPct val="0"/>
              </a:spcBef>
              <a:buFontTx/>
              <a:buNone/>
            </a:pPr>
            <a:endParaRPr lang="en-US" altLang="en-US" sz="2800" b="1">
              <a:solidFill>
                <a:srgbClr val="000090"/>
              </a:solidFill>
            </a:endParaRPr>
          </a:p>
          <a:p>
            <a:pPr algn="ctr" eaLnBrk="1" hangingPunct="1">
              <a:spcBef>
                <a:spcPct val="0"/>
              </a:spcBef>
              <a:buFontTx/>
              <a:buNone/>
            </a:pPr>
            <a:endParaRPr lang="en-US" altLang="en-US" sz="2800" b="1">
              <a:solidFill>
                <a:srgbClr val="000090"/>
              </a:solidFill>
            </a:endParaRPr>
          </a:p>
          <a:p>
            <a:pPr algn="ctr" eaLnBrk="1" hangingPunct="1">
              <a:spcBef>
                <a:spcPct val="0"/>
              </a:spcBef>
              <a:buFontTx/>
              <a:buNone/>
            </a:pPr>
            <a:endParaRPr lang="en-US" altLang="en-US" sz="2800" b="1">
              <a:solidFill>
                <a:srgbClr val="000090"/>
              </a:solidFill>
            </a:endParaRPr>
          </a:p>
        </p:txBody>
      </p:sp>
      <p:pic>
        <p:nvPicPr>
          <p:cNvPr id="2" name="Picture 1" descr="Photo of Gov. Markell with Lisa Derx (VP, Best Buddies) and Jennifer Laszlo Mizrahi (President, RespectAbility).&#10;"/>
          <p:cNvPicPr>
            <a:picLocks noChangeAspect="1"/>
          </p:cNvPicPr>
          <p:nvPr/>
        </p:nvPicPr>
        <p:blipFill>
          <a:blip r:embed="rId3"/>
          <a:srcRect/>
          <a:stretch>
            <a:fillRect/>
          </a:stretch>
        </p:blipFill>
        <p:spPr bwMode="auto">
          <a:xfrm>
            <a:off x="381000" y="2286000"/>
            <a:ext cx="3017838" cy="2259013"/>
          </a:xfrm>
          <a:prstGeom prst="rect">
            <a:avLst/>
          </a:prstGeom>
          <a:noFill/>
          <a:ln w="38100" cap="sq">
            <a:noFill/>
            <a:miter lim="800000"/>
            <a:headEnd/>
            <a:tailEnd/>
          </a:ln>
          <a:effectLst>
            <a:outerShdw blurRad="50800" dist="38100" dir="2700000" algn="tl" rotWithShape="0">
              <a:srgbClr val="808080">
                <a:alpha val="42998"/>
              </a:srgbClr>
            </a:outerShdw>
          </a:effectLst>
          <a:extLst/>
        </p:spPr>
      </p:pic>
      <p:sp>
        <p:nvSpPr>
          <p:cNvPr id="73734" name="TextBox 2"/>
          <p:cNvSpPr txBox="1">
            <a:spLocks noChangeArrowheads="1"/>
          </p:cNvSpPr>
          <p:nvPr/>
        </p:nvSpPr>
        <p:spPr bwMode="auto">
          <a:xfrm>
            <a:off x="442913" y="4572000"/>
            <a:ext cx="306228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itchFamily="2" charset="2"/>
              <a:buChar char="v"/>
              <a:defRPr sz="3200">
                <a:solidFill>
                  <a:schemeClr val="tx1"/>
                </a:solidFill>
                <a:latin typeface="Calibri" pitchFamily="34" charset="0"/>
                <a:ea typeface="ＭＳ Ｐゴシック" pitchFamily="34" charset="-128"/>
              </a:defRPr>
            </a:lvl1pPr>
            <a:lvl2pPr marL="742950" indent="-285750">
              <a:spcBef>
                <a:spcPct val="20000"/>
              </a:spcBef>
              <a:buFont typeface="Wingdings" pitchFamily="2" charset="2"/>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Wingdings" pitchFamily="2" charset="2"/>
              <a:buChar char="Ø"/>
              <a:defRPr sz="2000">
                <a:solidFill>
                  <a:schemeClr val="tx1"/>
                </a:solidFill>
                <a:latin typeface="Calibri" pitchFamily="34" charset="0"/>
                <a:ea typeface="ＭＳ Ｐゴシック" pitchFamily="34" charset="-128"/>
              </a:defRPr>
            </a:lvl4pPr>
            <a:lvl5pPr marL="2057400" indent="-228600">
              <a:spcBef>
                <a:spcPct val="20000"/>
              </a:spcBef>
              <a:buFont typeface="Courier New" pitchFamily="49" charset="0"/>
              <a:buChar char="o"/>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200" b="1"/>
              <a:t>Picture of Gov. Markell with Lisa Derx (VP, Best Buddies) and Jennifer Laszlo Mizrahi (President, RespectAbility).</a:t>
            </a:r>
          </a:p>
          <a:p>
            <a:pPr>
              <a:spcBef>
                <a:spcPct val="0"/>
              </a:spcBef>
              <a:buFontTx/>
              <a:buNone/>
            </a:pPr>
            <a:endParaRPr lang="en-US" altLang="en-US" sz="2000">
              <a:latin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066800"/>
          </a:xfrm>
        </p:spPr>
        <p:txBody>
          <a:bodyPr>
            <a:noAutofit/>
          </a:bodyPr>
          <a:lstStyle/>
          <a:p>
            <a:r>
              <a:rPr lang="en-US" altLang="en-US" sz="2800" smtClean="0">
                <a:cs typeface="Times New Roman" pitchFamily="18" charset="0"/>
              </a:rPr>
              <a:t>Your Compressive Resource for Lodging and Restaurants for Information on Including Guests with Disabilities</a:t>
            </a:r>
            <a:endParaRPr lang="en-US" altLang="en-US" sz="3200" smtClean="0">
              <a:solidFill>
                <a:srgbClr val="254061"/>
              </a:solidFill>
              <a:cs typeface="Times New Roman" pitchFamily="18" charset="0"/>
            </a:endParaRPr>
          </a:p>
        </p:txBody>
      </p:sp>
      <p:sp>
        <p:nvSpPr>
          <p:cNvPr id="3" name="Subtitle 2"/>
          <p:cNvSpPr>
            <a:spLocks noGrp="1"/>
          </p:cNvSpPr>
          <p:nvPr>
            <p:ph type="subTitle" idx="1"/>
          </p:nvPr>
        </p:nvSpPr>
        <p:spPr>
          <a:xfrm>
            <a:off x="1143000" y="3733800"/>
            <a:ext cx="6858000" cy="2640013"/>
          </a:xfrm>
        </p:spPr>
        <p:txBody>
          <a:bodyPr>
            <a:noAutofit/>
          </a:bodyPr>
          <a:lstStyle/>
          <a:p>
            <a:pPr>
              <a:defRPr/>
            </a:pPr>
            <a:r>
              <a:rPr lang="en-US" dirty="0" smtClean="0"/>
              <a:t>The regional ADA Centers can answer all your questions on the </a:t>
            </a:r>
          </a:p>
          <a:p>
            <a:pPr>
              <a:defRPr/>
            </a:pPr>
            <a:r>
              <a:rPr lang="en-US" dirty="0" smtClean="0"/>
              <a:t>Americans with Disabilities Act (ADA) </a:t>
            </a:r>
          </a:p>
          <a:p>
            <a:pPr>
              <a:defRPr/>
            </a:pPr>
            <a:r>
              <a:rPr lang="en-US" dirty="0" smtClean="0"/>
              <a:t>1-800-949-4232 v/</a:t>
            </a:r>
            <a:r>
              <a:rPr lang="en-US" dirty="0" err="1" smtClean="0"/>
              <a:t>tty</a:t>
            </a:r>
            <a:endParaRPr lang="en-US" dirty="0" smtClean="0"/>
          </a:p>
        </p:txBody>
      </p:sp>
      <p:pic>
        <p:nvPicPr>
          <p:cNvPr id="45060" name="Picture 0" descr="2011HospitalityLogoNation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4338" y="2057400"/>
            <a:ext cx="2773362"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524000" y="1219200"/>
            <a:ext cx="5762625" cy="769938"/>
          </a:xfrm>
          <a:prstGeom prst="rect">
            <a:avLst/>
          </a:prstGeom>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ltLang="en-US" sz="4400">
                <a:solidFill>
                  <a:srgbClr val="254061"/>
                </a:solidFill>
                <a:latin typeface="Calibri" pitchFamily="34" charset="0"/>
                <a:cs typeface="Times New Roman" pitchFamily="18" charset="0"/>
              </a:rPr>
              <a:t>www.ADAhospitality.org</a:t>
            </a:r>
            <a:endParaRPr lang="en-US" altLang="en-US" sz="4400">
              <a:latin typeface="Calibri"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smtClean="0"/>
              <a:t>Thank You for Joining Us!</a:t>
            </a:r>
          </a:p>
        </p:txBody>
      </p:sp>
      <p:sp>
        <p:nvSpPr>
          <p:cNvPr id="46083" name="Content Placeholder 2"/>
          <p:cNvSpPr>
            <a:spLocks noGrp="1"/>
          </p:cNvSpPr>
          <p:nvPr>
            <p:ph idx="1"/>
          </p:nvPr>
        </p:nvSpPr>
        <p:spPr>
          <a:xfrm>
            <a:off x="0" y="1905000"/>
            <a:ext cx="9067800" cy="3459163"/>
          </a:xfrm>
        </p:spPr>
        <p:txBody>
          <a:bodyPr/>
          <a:lstStyle/>
          <a:p>
            <a:pPr marL="400050" lvl="1" indent="0" algn="just">
              <a:buFont typeface="Wingdings" pitchFamily="2" charset="2"/>
              <a:buNone/>
            </a:pPr>
            <a:endParaRPr lang="en-US" altLang="en-US" sz="1300" b="1" smtClean="0"/>
          </a:p>
          <a:p>
            <a:pPr marL="1257300" lvl="3" indent="0" algn="just">
              <a:buFont typeface="Wingdings" pitchFamily="2" charset="2"/>
              <a:buNone/>
            </a:pPr>
            <a:r>
              <a:rPr lang="en-US" altLang="en-US" sz="1300" b="1" smtClean="0"/>
              <a:t>Valentini Kalargyrou,  Ph.D.</a:t>
            </a:r>
            <a:r>
              <a:rPr lang="en-US" altLang="en-US" sz="1300" smtClean="0"/>
              <a:t> is an Assistant Professor of Hospitality Management in the Peter T. Paul College of Business and Economics at the University of New Hampshire. She has extensive experience in international entrepreneurship and she was on several opening teams of integrated resorts in Las Vegas, NV. Her outstanding and scientifically done work on best practices in the hospitality industry has been widely published in top-tier reviewed journals. Her research focuses on leadership, training, sex trafficking and disability issues in the workplace and service operations with an emphasis on the business case of employing people with disabilities and customers attitudes and perceptions when served by employees with disabilities.</a:t>
            </a:r>
          </a:p>
          <a:p>
            <a:pPr marL="1257300" lvl="3" indent="0" algn="just">
              <a:buFont typeface="Wingdings" pitchFamily="2" charset="2"/>
              <a:buNone/>
            </a:pPr>
            <a:endParaRPr lang="en-US" altLang="en-US" sz="1300" b="1" smtClean="0"/>
          </a:p>
          <a:p>
            <a:pPr marL="1257300" lvl="3" indent="0" algn="just">
              <a:buFont typeface="Wingdings" pitchFamily="2" charset="2"/>
              <a:buNone/>
            </a:pPr>
            <a:r>
              <a:rPr lang="en-US" altLang="en-US" sz="1300" b="1" smtClean="0"/>
              <a:t>David Scott</a:t>
            </a:r>
            <a:r>
              <a:rPr lang="en-US" altLang="en-US" sz="1300" smtClean="0"/>
              <a:t> is Director of Sales at the award winning </a:t>
            </a:r>
            <a:r>
              <a:rPr lang="en-US" altLang="en-US" sz="1300" smtClean="0">
                <a:solidFill>
                  <a:srgbClr val="B20000"/>
                </a:solidFill>
                <a:hlinkClick r:id="rId2"/>
              </a:rPr>
              <a:t>Embassy Suites</a:t>
            </a:r>
            <a:r>
              <a:rPr lang="en-US" altLang="en-US" sz="1300" smtClean="0"/>
              <a:t> and the </a:t>
            </a:r>
            <a:r>
              <a:rPr lang="en-US" altLang="en-US" sz="1300" smtClean="0">
                <a:solidFill>
                  <a:srgbClr val="B20000"/>
                </a:solidFill>
                <a:hlinkClick r:id="rId3"/>
              </a:rPr>
              <a:t>Courtyard by Marriott Hotels in Omaha-La Vista, Nebraska</a:t>
            </a:r>
            <a:r>
              <a:rPr lang="en-US" altLang="en-US" sz="1300" smtClean="0"/>
              <a:t>. The hotels are model inclusive employers which have garnered </a:t>
            </a:r>
            <a:r>
              <a:rPr lang="en-US" altLang="en-US" sz="1300" smtClean="0">
                <a:solidFill>
                  <a:srgbClr val="B20000"/>
                </a:solidFill>
                <a:hlinkClick r:id="rId4"/>
              </a:rPr>
              <a:t>recognition</a:t>
            </a:r>
            <a:r>
              <a:rPr lang="en-US" altLang="en-US" sz="1300" smtClean="0"/>
              <a:t> by the White House, the Nebraska Governor and in numerous media outlets. Moreover, inclusion was not done for charity – it was done for, and remains, great for business. Originally from Sydney, Australia, David has worked in tourism and hospitality for over 30 years.</a:t>
            </a:r>
          </a:p>
          <a:p>
            <a:pPr marL="1257300" lvl="3" indent="0" algn="just">
              <a:buFont typeface="Wingdings" pitchFamily="2" charset="2"/>
              <a:buNone/>
            </a:pPr>
            <a:endParaRPr lang="en-US" altLang="en-US" sz="1300" b="1" smtClean="0"/>
          </a:p>
          <a:p>
            <a:pPr marL="1257300" lvl="3" indent="0" algn="just">
              <a:buFont typeface="Wingdings" pitchFamily="2" charset="2"/>
              <a:buNone/>
            </a:pPr>
            <a:endParaRPr lang="en-US" altLang="en-US" sz="1300" b="1" smtClean="0"/>
          </a:p>
          <a:p>
            <a:pPr marL="1257300" lvl="3" indent="0" algn="just">
              <a:buFont typeface="Wingdings" pitchFamily="2" charset="2"/>
              <a:buNone/>
            </a:pPr>
            <a:r>
              <a:rPr lang="en-US" altLang="en-US" sz="1300" b="1" smtClean="0"/>
              <a:t>LeAndra Collins </a:t>
            </a:r>
            <a:r>
              <a:rPr lang="en-US" altLang="en-US" sz="1300" smtClean="0"/>
              <a:t>has been a Director of Human Resources in the hospitality industry for over eight years.  She has overseen three Project SEARCH host sites based at hotels averaging 85% employment in the first year following their graduation. LeAndra is a member of the Human Resources Association of the Midlands and holds her PHR Certification. In addition to her work, she is also kept busy by her two daughters who are six and three years old. </a:t>
            </a:r>
          </a:p>
          <a:p>
            <a:pPr marL="0" indent="0" algn="just">
              <a:buFont typeface="Wingdings" pitchFamily="2" charset="2"/>
              <a:buNone/>
            </a:pPr>
            <a:endParaRPr lang="en-US" altLang="en-US" sz="1300" smtClean="0"/>
          </a:p>
          <a:p>
            <a:pPr marL="0" indent="0" algn="just">
              <a:buFont typeface="Wingdings" pitchFamily="2" charset="2"/>
              <a:buNone/>
            </a:pPr>
            <a:endParaRPr lang="en-US" altLang="en-US" sz="1300" smtClean="0"/>
          </a:p>
          <a:p>
            <a:pPr marL="0" indent="0" algn="just">
              <a:buFont typeface="Wingdings" pitchFamily="2" charset="2"/>
              <a:buNone/>
            </a:pPr>
            <a:endParaRPr lang="en-US" altLang="en-US" sz="1300" smtClean="0"/>
          </a:p>
          <a:p>
            <a:pPr marL="0" indent="0" algn="just"/>
            <a:endParaRPr lang="en-US" altLang="en-US" sz="1300" smtClean="0"/>
          </a:p>
        </p:txBody>
      </p:sp>
      <p:pic>
        <p:nvPicPr>
          <p:cNvPr id="46084" name="Picture 10" descr="Headshot of David Scott"/>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088" y="3733800"/>
            <a:ext cx="1230312"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11" descr="Headshot of Valentini Kalargyrou"/>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1288" y="2276475"/>
            <a:ext cx="11430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6" name="Rectangle 1"/>
          <p:cNvSpPr>
            <a:spLocks noChangeArrowheads="1"/>
          </p:cNvSpPr>
          <p:nvPr/>
        </p:nvSpPr>
        <p:spPr bwMode="auto">
          <a:xfrm>
            <a:off x="609600" y="1219200"/>
            <a:ext cx="79073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itchFamily="2" charset="2"/>
              <a:buChar char="v"/>
              <a:defRPr sz="3200">
                <a:solidFill>
                  <a:schemeClr val="tx1"/>
                </a:solidFill>
                <a:latin typeface="Calibri" pitchFamily="34" charset="0"/>
                <a:ea typeface="ＭＳ Ｐゴシック" pitchFamily="34" charset="-128"/>
              </a:defRPr>
            </a:lvl1pPr>
            <a:lvl2pPr marL="742950" indent="-285750">
              <a:spcBef>
                <a:spcPct val="20000"/>
              </a:spcBef>
              <a:buFont typeface="Wingdings" pitchFamily="2" charset="2"/>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Wingdings" pitchFamily="2" charset="2"/>
              <a:buChar char="Ø"/>
              <a:defRPr sz="2000">
                <a:solidFill>
                  <a:schemeClr val="tx1"/>
                </a:solidFill>
                <a:latin typeface="Calibri" pitchFamily="34" charset="0"/>
                <a:ea typeface="ＭＳ Ｐゴシック" pitchFamily="34" charset="-128"/>
              </a:defRPr>
            </a:lvl4pPr>
            <a:lvl5pPr marL="2057400" indent="-228600">
              <a:spcBef>
                <a:spcPct val="20000"/>
              </a:spcBef>
              <a:buFont typeface="Courier New" pitchFamily="49" charset="0"/>
              <a:buChar char="o"/>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9pPr>
          </a:lstStyle>
          <a:p>
            <a:pPr algn="ctr">
              <a:spcBef>
                <a:spcPct val="0"/>
              </a:spcBef>
              <a:buFontTx/>
              <a:buNone/>
            </a:pPr>
            <a:r>
              <a:rPr lang="ja-JP" altLang="en-US" sz="2400" b="1"/>
              <a:t>“</a:t>
            </a:r>
            <a:r>
              <a:rPr lang="en-US" altLang="ja-JP" sz="2400" b="1"/>
              <a:t>Best Practices &amp; Success in Inclusive Employment </a:t>
            </a:r>
            <a:endParaRPr lang="en-US" altLang="ja-JP" sz="2400"/>
          </a:p>
          <a:p>
            <a:pPr algn="ctr">
              <a:spcBef>
                <a:spcPct val="0"/>
              </a:spcBef>
              <a:buFontTx/>
              <a:buNone/>
            </a:pPr>
            <a:r>
              <a:rPr lang="en-US" altLang="en-US" sz="2400" b="1"/>
              <a:t>in the Hospitality Sector</a:t>
            </a:r>
            <a:r>
              <a:rPr lang="ja-JP" altLang="en-US" sz="2400" b="1"/>
              <a:t>”</a:t>
            </a:r>
            <a:endParaRPr lang="en-US" altLang="en-US" sz="2400" b="1"/>
          </a:p>
        </p:txBody>
      </p:sp>
      <p:pic>
        <p:nvPicPr>
          <p:cNvPr id="46087" name="Picture 7"/>
          <p:cNvPicPr>
            <a:picLocks noChangeAspect="1" noChangeArrowheads="1"/>
          </p:cNvPicPr>
          <p:nvPr/>
        </p:nvPicPr>
        <p:blipFill>
          <a:blip r:embed="rId7">
            <a:extLst>
              <a:ext uri="{28A0092B-C50C-407E-A947-70E740481C1C}">
                <a14:useLocalDpi xmlns:a14="http://schemas.microsoft.com/office/drawing/2010/main" val="0"/>
              </a:ext>
            </a:extLst>
          </a:blip>
          <a:srcRect l="29562" t="3983" r="37698" b="54030"/>
          <a:stretch>
            <a:fillRect/>
          </a:stretch>
        </p:blipFill>
        <p:spPr bwMode="auto">
          <a:xfrm>
            <a:off x="141288" y="5181600"/>
            <a:ext cx="114935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ltLang="en-US" sz="7200" smtClean="0"/>
              <a:t>Part I</a:t>
            </a:r>
            <a:endParaRPr lang="en-US" altLang="en-US" sz="8000" smtClean="0"/>
          </a:p>
        </p:txBody>
      </p:sp>
      <p:sp>
        <p:nvSpPr>
          <p:cNvPr id="47107" name="Subtitle 2"/>
          <p:cNvSpPr>
            <a:spLocks noGrp="1"/>
          </p:cNvSpPr>
          <p:nvPr>
            <p:ph idx="1"/>
          </p:nvPr>
        </p:nvSpPr>
        <p:spPr>
          <a:xfrm>
            <a:off x="609600" y="2895600"/>
            <a:ext cx="7696200" cy="3352800"/>
          </a:xfrm>
        </p:spPr>
        <p:txBody>
          <a:bodyPr/>
          <a:lstStyle/>
          <a:p>
            <a:pPr marL="0" indent="0">
              <a:buFont typeface="Wingdings" pitchFamily="2" charset="2"/>
              <a:buNone/>
            </a:pPr>
            <a:r>
              <a:rPr lang="es-ES" altLang="en-US" sz="2400" b="1" smtClean="0"/>
              <a:t>Valentini Kalargyrou, Ph.D.</a:t>
            </a:r>
            <a:endParaRPr lang="es-ES" altLang="en-US" sz="2400" smtClean="0"/>
          </a:p>
          <a:p>
            <a:pPr marL="0" indent="0">
              <a:buFont typeface="Wingdings" pitchFamily="2" charset="2"/>
              <a:buNone/>
            </a:pPr>
            <a:r>
              <a:rPr lang="es-ES" altLang="en-US" sz="2000" smtClean="0"/>
              <a:t>Assistant Professor</a:t>
            </a:r>
          </a:p>
          <a:p>
            <a:pPr marL="0" indent="0">
              <a:buFont typeface="Wingdings" pitchFamily="2" charset="2"/>
              <a:buNone/>
            </a:pPr>
            <a:r>
              <a:rPr lang="es-ES" altLang="en-US" sz="2000" smtClean="0"/>
              <a:t>University of New Hampshire</a:t>
            </a:r>
          </a:p>
          <a:p>
            <a:pPr marL="0" indent="0">
              <a:buFont typeface="Wingdings" pitchFamily="2" charset="2"/>
              <a:buNone/>
            </a:pPr>
            <a:r>
              <a:rPr lang="en-US" altLang="en-US" sz="2000" smtClean="0"/>
              <a:t>Peter T. Paul College of Business and Economics</a:t>
            </a:r>
          </a:p>
          <a:p>
            <a:pPr marL="0" indent="0">
              <a:buFont typeface="Wingdings" pitchFamily="2" charset="2"/>
              <a:buNone/>
            </a:pPr>
            <a:r>
              <a:rPr lang="en-US" altLang="en-US" sz="2000" smtClean="0"/>
              <a:t>Hospitality Management</a:t>
            </a:r>
          </a:p>
        </p:txBody>
      </p:sp>
      <p:pic>
        <p:nvPicPr>
          <p:cNvPr id="47108" name="Picture 11" descr="Headshot of Valentini Kalargyrou"/>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946400"/>
            <a:ext cx="1990725"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Rectangle 1"/>
          <p:cNvSpPr>
            <a:spLocks noChangeArrowheads="1"/>
          </p:cNvSpPr>
          <p:nvPr/>
        </p:nvSpPr>
        <p:spPr bwMode="auto">
          <a:xfrm>
            <a:off x="381000" y="1447800"/>
            <a:ext cx="8534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itchFamily="2" charset="2"/>
              <a:buChar char="v"/>
              <a:defRPr sz="3200">
                <a:solidFill>
                  <a:schemeClr val="tx1"/>
                </a:solidFill>
                <a:latin typeface="Calibri" pitchFamily="34" charset="0"/>
                <a:ea typeface="ＭＳ Ｐゴシック" pitchFamily="34" charset="-128"/>
              </a:defRPr>
            </a:lvl1pPr>
            <a:lvl2pPr marL="742950" indent="-285750">
              <a:spcBef>
                <a:spcPct val="20000"/>
              </a:spcBef>
              <a:buFont typeface="Wingdings" pitchFamily="2" charset="2"/>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Wingdings" pitchFamily="2" charset="2"/>
              <a:buChar char="Ø"/>
              <a:defRPr sz="2000">
                <a:solidFill>
                  <a:schemeClr val="tx1"/>
                </a:solidFill>
                <a:latin typeface="Calibri" pitchFamily="34" charset="0"/>
                <a:ea typeface="ＭＳ Ｐゴシック" pitchFamily="34" charset="-128"/>
              </a:defRPr>
            </a:lvl4pPr>
            <a:lvl5pPr marL="2057400" indent="-228600">
              <a:spcBef>
                <a:spcPct val="20000"/>
              </a:spcBef>
              <a:buFont typeface="Courier New" pitchFamily="49" charset="0"/>
              <a:buChar char="o"/>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9pPr>
          </a:lstStyle>
          <a:p>
            <a:pPr algn="ctr">
              <a:spcBef>
                <a:spcPct val="0"/>
              </a:spcBef>
              <a:buFontTx/>
              <a:buNone/>
            </a:pPr>
            <a:r>
              <a:rPr lang="en-US" altLang="en-US" b="1"/>
              <a:t>“The Business Case of Employing People with Disabilities”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3"/>
          <p:cNvSpPr>
            <a:spLocks noGrp="1"/>
          </p:cNvSpPr>
          <p:nvPr>
            <p:ph type="title"/>
          </p:nvPr>
        </p:nvSpPr>
        <p:spPr/>
        <p:txBody>
          <a:bodyPr/>
          <a:lstStyle/>
          <a:p>
            <a:pPr eaLnBrk="1" hangingPunct="1"/>
            <a:r>
              <a:rPr lang="en-US" altLang="en-US" smtClean="0"/>
              <a:t>Agenda</a:t>
            </a:r>
          </a:p>
        </p:txBody>
      </p:sp>
      <p:sp>
        <p:nvSpPr>
          <p:cNvPr id="48131" name="Subtitle 2"/>
          <p:cNvSpPr>
            <a:spLocks noGrp="1"/>
          </p:cNvSpPr>
          <p:nvPr>
            <p:ph idx="1"/>
          </p:nvPr>
        </p:nvSpPr>
        <p:spPr>
          <a:xfrm>
            <a:off x="457200" y="1417638"/>
            <a:ext cx="8229600" cy="4525962"/>
          </a:xfrm>
        </p:spPr>
        <p:txBody>
          <a:bodyPr/>
          <a:lstStyle/>
          <a:p>
            <a:pPr eaLnBrk="1" hangingPunct="1"/>
            <a:endParaRPr lang="en-US" altLang="en-US" smtClean="0"/>
          </a:p>
          <a:p>
            <a:pPr eaLnBrk="1" hangingPunct="1"/>
            <a:r>
              <a:rPr lang="en-US" altLang="en-US" smtClean="0"/>
              <a:t>Employers’ perspectives in hospitality and leisure </a:t>
            </a:r>
          </a:p>
          <a:p>
            <a:pPr eaLnBrk="1" hangingPunct="1"/>
            <a:r>
              <a:rPr lang="en-US" altLang="en-US" smtClean="0"/>
              <a:t>Comparison with other industries</a:t>
            </a:r>
          </a:p>
          <a:p>
            <a:pPr eaLnBrk="1" hangingPunct="1"/>
            <a:r>
              <a:rPr lang="en-US" altLang="en-US" smtClean="0"/>
              <a:t>Business Case-Gaining a competitive advantage </a:t>
            </a:r>
          </a:p>
          <a:p>
            <a:pPr eaLnBrk="1" hangingPunct="1"/>
            <a:r>
              <a:rPr lang="en-US" altLang="en-US" smtClean="0"/>
              <a:t>Consumers’ perspectives</a:t>
            </a:r>
          </a:p>
          <a:p>
            <a:pPr eaLnBrk="1" hangingPunct="1">
              <a:buFont typeface="Arial" pitchFamily="34" charset="0"/>
              <a:buNone/>
            </a:pPr>
            <a:endParaRPr lang="en-US" altLang="en-US" smtClean="0"/>
          </a:p>
          <a:p>
            <a:pPr eaLnBrk="1" hangingPunct="1">
              <a:buFont typeface="Arial" pitchFamily="34" charset="0"/>
              <a:buNone/>
            </a:pPr>
            <a:endParaRPr lang="en-US" altLang="en-US" smtClean="0"/>
          </a:p>
          <a:p>
            <a:pPr eaLnBrk="1" hangingPunct="1"/>
            <a:endParaRPr lang="en-US" alt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763" y="0"/>
            <a:ext cx="9148763" cy="1143000"/>
          </a:xfrm>
        </p:spPr>
        <p:txBody>
          <a:bodyPr/>
          <a:lstStyle/>
          <a:p>
            <a:pPr eaLnBrk="1" hangingPunct="1"/>
            <a:r>
              <a:rPr lang="en-US" altLang="en-US" sz="4000" smtClean="0"/>
              <a:t>Employer’s Perspectives in Hospitality </a:t>
            </a:r>
          </a:p>
        </p:txBody>
      </p:sp>
      <p:sp>
        <p:nvSpPr>
          <p:cNvPr id="49155" name="Content Placeholder 2"/>
          <p:cNvSpPr>
            <a:spLocks noGrp="1"/>
          </p:cNvSpPr>
          <p:nvPr>
            <p:ph idx="1"/>
          </p:nvPr>
        </p:nvSpPr>
        <p:spPr>
          <a:xfrm>
            <a:off x="323850" y="1662113"/>
            <a:ext cx="8439150" cy="3671887"/>
          </a:xfrm>
        </p:spPr>
        <p:txBody>
          <a:bodyPr/>
          <a:lstStyle/>
          <a:p>
            <a:pPr algn="just" eaLnBrk="1" hangingPunct="1"/>
            <a:r>
              <a:rPr lang="en-US" altLang="en-US" sz="2600" smtClean="0"/>
              <a:t>Study of 320 US hospitality and leisure companies</a:t>
            </a:r>
          </a:p>
          <a:p>
            <a:pPr algn="just" eaLnBrk="1" hangingPunct="1"/>
            <a:r>
              <a:rPr lang="en-US" altLang="en-US" sz="2600" smtClean="0"/>
              <a:t>23% of companies employ and 16% actively recruit people with disabilities</a:t>
            </a:r>
          </a:p>
          <a:p>
            <a:pPr algn="just" eaLnBrk="1" hangingPunct="1"/>
            <a:r>
              <a:rPr lang="en-US" altLang="en-US" sz="2600" smtClean="0"/>
              <a:t>Top concerns include cost, lack of skills and experience, supervisors unsure how to discipline/evaluate/manage, low productivity and safety compared to typically abled</a:t>
            </a:r>
          </a:p>
          <a:p>
            <a:pPr algn="just" eaLnBrk="1" hangingPunct="1"/>
            <a:r>
              <a:rPr lang="en-US" altLang="en-US" sz="2600" smtClean="0"/>
              <a:t>Policies encouraging hiring include employer tax credits, data on benefits in other related companies related to job performance, attendance, retention and productivity and disability awareness training</a:t>
            </a:r>
          </a:p>
        </p:txBody>
      </p:sp>
      <p:sp>
        <p:nvSpPr>
          <p:cNvPr id="49156" name="Rectangle 1"/>
          <p:cNvSpPr>
            <a:spLocks noChangeArrowheads="1"/>
          </p:cNvSpPr>
          <p:nvPr/>
        </p:nvSpPr>
        <p:spPr bwMode="auto">
          <a:xfrm>
            <a:off x="2919413" y="1295400"/>
            <a:ext cx="29479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ltLang="en-US" sz="1600">
                <a:latin typeface="Calibri" pitchFamily="34" charset="0"/>
                <a:hlinkClick r:id="rId3"/>
              </a:rPr>
              <a:t>Houtenville and Kalargyrou, 2012</a:t>
            </a:r>
            <a:endParaRPr lang="en-US" altLang="en-US" sz="1600">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0" y="-20638"/>
            <a:ext cx="9144000" cy="1163638"/>
          </a:xfrm>
        </p:spPr>
        <p:txBody>
          <a:bodyPr/>
          <a:lstStyle/>
          <a:p>
            <a:pPr eaLnBrk="1" hangingPunct="1"/>
            <a:r>
              <a:rPr lang="en-US" altLang="en-US" sz="4000" smtClean="0"/>
              <a:t>Comparing Hospitality to Other Sectors</a:t>
            </a:r>
            <a:endParaRPr lang="en-US" altLang="en-US" sz="1800" smtClean="0"/>
          </a:p>
        </p:txBody>
      </p:sp>
      <p:sp>
        <p:nvSpPr>
          <p:cNvPr id="50179" name="Content Placeholder 2"/>
          <p:cNvSpPr>
            <a:spLocks noGrp="1"/>
          </p:cNvSpPr>
          <p:nvPr>
            <p:ph idx="1"/>
          </p:nvPr>
        </p:nvSpPr>
        <p:spPr>
          <a:xfrm>
            <a:off x="228600" y="1722438"/>
            <a:ext cx="8610600" cy="4525962"/>
          </a:xfrm>
        </p:spPr>
        <p:txBody>
          <a:bodyPr/>
          <a:lstStyle/>
          <a:p>
            <a:pPr algn="just" eaLnBrk="1" hangingPunct="1"/>
            <a:r>
              <a:rPr lang="en-US" altLang="en-US" sz="2800" smtClean="0"/>
              <a:t>Compared 263 leisure and hospitality companies to 3,126 firms from other industries</a:t>
            </a:r>
          </a:p>
          <a:p>
            <a:pPr algn="just" eaLnBrk="1" hangingPunct="1"/>
            <a:r>
              <a:rPr lang="en-US" altLang="en-US" sz="2800" smtClean="0"/>
              <a:t>Service-producing industries are more likely to actively recruit people with disabilities compared to goods-producing </a:t>
            </a:r>
          </a:p>
          <a:p>
            <a:pPr algn="just" eaLnBrk="1" hangingPunct="1">
              <a:buFont typeface="Arial" pitchFamily="34" charset="0"/>
              <a:buNone/>
            </a:pPr>
            <a:r>
              <a:rPr lang="en-US" altLang="en-US" sz="2800" smtClean="0"/>
              <a:t>    (see appendix 1 for employment by sector and industry)</a:t>
            </a:r>
          </a:p>
          <a:p>
            <a:pPr algn="just" eaLnBrk="1" hangingPunct="1"/>
            <a:r>
              <a:rPr lang="en-US" altLang="en-US" sz="2800" smtClean="0"/>
              <a:t>Customer attitudes biggest concern in hospitality compared to other service-producing industries</a:t>
            </a:r>
          </a:p>
          <a:p>
            <a:pPr algn="just" eaLnBrk="1" hangingPunct="1">
              <a:buFont typeface="Arial" pitchFamily="34" charset="0"/>
              <a:buNone/>
            </a:pPr>
            <a:endParaRPr lang="en-US" altLang="en-US" sz="3600" smtClean="0"/>
          </a:p>
        </p:txBody>
      </p:sp>
      <p:sp>
        <p:nvSpPr>
          <p:cNvPr id="50180" name="Rectangle 1"/>
          <p:cNvSpPr>
            <a:spLocks noChangeArrowheads="1"/>
          </p:cNvSpPr>
          <p:nvPr/>
        </p:nvSpPr>
        <p:spPr bwMode="auto">
          <a:xfrm>
            <a:off x="2995613" y="1295400"/>
            <a:ext cx="29479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itchFamily="2" charset="2"/>
              <a:buChar char="v"/>
              <a:defRPr sz="3200">
                <a:solidFill>
                  <a:schemeClr val="tx1"/>
                </a:solidFill>
                <a:latin typeface="Calibri" pitchFamily="34" charset="0"/>
                <a:ea typeface="ＭＳ Ｐゴシック" pitchFamily="34" charset="-128"/>
              </a:defRPr>
            </a:lvl1pPr>
            <a:lvl2pPr marL="742950" indent="-285750">
              <a:spcBef>
                <a:spcPct val="20000"/>
              </a:spcBef>
              <a:buFont typeface="Wingdings" pitchFamily="2" charset="2"/>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Wingdings" pitchFamily="2" charset="2"/>
              <a:buChar char="Ø"/>
              <a:defRPr sz="2000">
                <a:solidFill>
                  <a:schemeClr val="tx1"/>
                </a:solidFill>
                <a:latin typeface="Calibri" pitchFamily="34" charset="0"/>
                <a:ea typeface="ＭＳ Ｐゴシック" pitchFamily="34" charset="-128"/>
              </a:defRPr>
            </a:lvl4pPr>
            <a:lvl5pPr marL="2057400" indent="-228600">
              <a:spcBef>
                <a:spcPct val="20000"/>
              </a:spcBef>
              <a:buFont typeface="Courier New" pitchFamily="49" charset="0"/>
              <a:buChar char="o"/>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Courier New" pitchFamily="49" charset="0"/>
              <a:buChar char="o"/>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600">
                <a:hlinkClick r:id="rId3"/>
              </a:rPr>
              <a:t>Houtenville and Kalargyrou, 2015</a:t>
            </a:r>
            <a:endParaRPr lang="en-US" altLang="en-US" sz="16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espectAbility Template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RespectAbility Template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RespectAbility Template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6095</TotalTime>
  <Words>2408</Words>
  <Application>Microsoft Office PowerPoint</Application>
  <PresentationFormat>On-screen Show (4:3)</PresentationFormat>
  <Paragraphs>446</Paragraphs>
  <Slides>32</Slides>
  <Notes>23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32</vt:i4>
      </vt:variant>
    </vt:vector>
  </HeadingPairs>
  <TitlesOfParts>
    <vt:vector size="43" baseType="lpstr">
      <vt:lpstr>Arial</vt:lpstr>
      <vt:lpstr>ＭＳ Ｐゴシック</vt:lpstr>
      <vt:lpstr>Calibri</vt:lpstr>
      <vt:lpstr>Wingdings</vt:lpstr>
      <vt:lpstr>Courier New</vt:lpstr>
      <vt:lpstr>Verdana</vt:lpstr>
      <vt:lpstr>Times New Roman</vt:lpstr>
      <vt:lpstr>+mj-lt</vt:lpstr>
      <vt:lpstr>RespectAbility Template Final</vt:lpstr>
      <vt:lpstr>2_RespectAbility Template Final</vt:lpstr>
      <vt:lpstr>1_RespectAbility Template Final</vt:lpstr>
      <vt:lpstr>PowerPoint Presentation</vt:lpstr>
      <vt:lpstr> Planning Tool</vt:lpstr>
      <vt:lpstr>State Specific Data</vt:lpstr>
      <vt:lpstr>Your Compressive Resource for Lodging and Restaurants for Information on Including Guests with Disabilities</vt:lpstr>
      <vt:lpstr>Thank You for Joining Us!</vt:lpstr>
      <vt:lpstr>Part I</vt:lpstr>
      <vt:lpstr>Agenda</vt:lpstr>
      <vt:lpstr>Employer’s Perspectives in Hospitality </vt:lpstr>
      <vt:lpstr>Comparing Hospitality to Other Sectors</vt:lpstr>
      <vt:lpstr>Gaining a Competitive Advantage</vt:lpstr>
      <vt:lpstr>Gaining a Competitive Advantage (cont.)</vt:lpstr>
      <vt:lpstr>Gaining a Competitive Advantage Exhibit 1</vt:lpstr>
      <vt:lpstr>Summary</vt:lpstr>
      <vt:lpstr>PART II</vt:lpstr>
      <vt:lpstr>Overview of Today’s Session</vt:lpstr>
      <vt:lpstr>Impact of Project SEARCH</vt:lpstr>
      <vt:lpstr>Relating to the Hospitality Industry</vt:lpstr>
      <vt:lpstr>Understand Jobs and Requirements</vt:lpstr>
      <vt:lpstr>Understand Jobs and Requirements</vt:lpstr>
      <vt:lpstr>Understand Jobs and Requirements</vt:lpstr>
      <vt:lpstr>Understand Jobs and Requirements</vt:lpstr>
      <vt:lpstr>Understand Jobs and Requirements</vt:lpstr>
      <vt:lpstr>Understand Jobs and Requirements</vt:lpstr>
      <vt:lpstr>Understand Jobs and Requirements</vt:lpstr>
      <vt:lpstr>How to Tailor Job Applications</vt:lpstr>
      <vt:lpstr>Questions?</vt:lpstr>
      <vt:lpstr>Watch our Past Webinars!</vt:lpstr>
      <vt:lpstr>Bibliography</vt:lpstr>
      <vt:lpstr>Bibliography (cont.)</vt:lpstr>
      <vt:lpstr>Employed Persons Ages 21 to 64, by Industry, 2010 Appendix 1</vt:lpstr>
      <vt:lpstr>Employed Persons Ages 21 to 64, by Industry, 2010 Appendix 1 (cont.)</vt:lpstr>
      <vt:lpstr>Let Us Know If We Can Help!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Staff1</dc:creator>
  <cp:lastModifiedBy>Hillary Style</cp:lastModifiedBy>
  <cp:revision>183</cp:revision>
  <dcterms:created xsi:type="dcterms:W3CDTF">2014-12-08T15:11:57Z</dcterms:created>
  <dcterms:modified xsi:type="dcterms:W3CDTF">2015-02-26T17:47:54Z</dcterms:modified>
</cp:coreProperties>
</file>